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18"/>
  </p:notesMasterIdLst>
  <p:sldIdLst>
    <p:sldId id="256" r:id="rId2"/>
    <p:sldId id="272" r:id="rId3"/>
    <p:sldId id="273" r:id="rId4"/>
    <p:sldId id="274" r:id="rId5"/>
    <p:sldId id="257" r:id="rId6"/>
    <p:sldId id="282" r:id="rId7"/>
    <p:sldId id="258" r:id="rId8"/>
    <p:sldId id="266" r:id="rId9"/>
    <p:sldId id="283" r:id="rId10"/>
    <p:sldId id="278" r:id="rId11"/>
    <p:sldId id="262" r:id="rId12"/>
    <p:sldId id="279" r:id="rId13"/>
    <p:sldId id="270" r:id="rId14"/>
    <p:sldId id="271" r:id="rId15"/>
    <p:sldId id="280" r:id="rId16"/>
    <p:sldId id="281" r:id="rId17"/>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00"/>
    <a:srgbClr val="6600FF"/>
    <a:srgbClr val="CCFF66"/>
    <a:srgbClr val="FFFF99"/>
    <a:srgbClr val="FFCC99"/>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7" autoAdjust="0"/>
    <p:restoredTop sz="87211" autoAdjust="0"/>
  </p:normalViewPr>
  <p:slideViewPr>
    <p:cSldViewPr>
      <p:cViewPr varScale="1">
        <p:scale>
          <a:sx n="69" d="100"/>
          <a:sy n="69" d="100"/>
        </p:scale>
        <p:origin x="-54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AF2B0EEA-BEBA-4A4E-A01F-8C9FCA2B5E38}" type="datetimeFigureOut">
              <a:rPr lang="el-GR"/>
              <a:pPr>
                <a:defRPr/>
              </a:pPr>
              <a:t>9/8/2013</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9AE234F7-2E8F-45DC-A67F-EEB8B664F959}"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253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2531" name="Θέση αριθμού διαφάνειας 3"/>
          <p:cNvSpPr>
            <a:spLocks noGrp="1"/>
          </p:cNvSpPr>
          <p:nvPr>
            <p:ph type="sldNum" sz="quarter" idx="5"/>
          </p:nvPr>
        </p:nvSpPr>
        <p:spPr bwMode="auto">
          <a:noFill/>
          <a:ln>
            <a:miter lim="800000"/>
            <a:headEnd/>
            <a:tailEnd/>
          </a:ln>
        </p:spPr>
        <p:txBody>
          <a:bodyPr/>
          <a:lstStyle/>
          <a:p>
            <a:fld id="{8207FCAD-330D-48DA-BF4E-2ABB2CC02C87}" type="slidenum">
              <a:rPr lang="el-GR" smtClean="0">
                <a:cs typeface="Arial" charset="0"/>
              </a:rPr>
              <a:pPr/>
              <a:t>6</a:t>
            </a:fld>
            <a:endParaRPr lang="el-GR"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457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4579" name="Θέση αριθμού διαφάνειας 3"/>
          <p:cNvSpPr>
            <a:spLocks noGrp="1"/>
          </p:cNvSpPr>
          <p:nvPr>
            <p:ph type="sldNum" sz="quarter" idx="5"/>
          </p:nvPr>
        </p:nvSpPr>
        <p:spPr bwMode="auto">
          <a:noFill/>
          <a:ln>
            <a:miter lim="800000"/>
            <a:headEnd/>
            <a:tailEnd/>
          </a:ln>
        </p:spPr>
        <p:txBody>
          <a:bodyPr/>
          <a:lstStyle/>
          <a:p>
            <a:fld id="{D72CA8BC-2418-49D9-96EF-DEC23791E6E1}" type="slidenum">
              <a:rPr lang="el-GR" smtClean="0">
                <a:cs typeface="Arial" charset="0"/>
              </a:rPr>
              <a:pPr/>
              <a:t>7</a:t>
            </a:fld>
            <a:endParaRPr lang="el-GR"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6626"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6627" name="Θέση αριθμού διαφάνειας 3"/>
          <p:cNvSpPr>
            <a:spLocks noGrp="1"/>
          </p:cNvSpPr>
          <p:nvPr>
            <p:ph type="sldNum" sz="quarter" idx="5"/>
          </p:nvPr>
        </p:nvSpPr>
        <p:spPr bwMode="auto">
          <a:noFill/>
          <a:ln>
            <a:miter lim="800000"/>
            <a:headEnd/>
            <a:tailEnd/>
          </a:ln>
        </p:spPr>
        <p:txBody>
          <a:bodyPr/>
          <a:lstStyle/>
          <a:p>
            <a:fld id="{26F1062E-B231-4A60-A552-D2FE399F4BFF}" type="slidenum">
              <a:rPr lang="el-GR" smtClean="0">
                <a:cs typeface="Arial" charset="0"/>
              </a:rPr>
              <a:pPr/>
              <a:t>8</a:t>
            </a:fld>
            <a:endParaRPr lang="el-GR"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8674"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28675" name="Θέση αριθμού διαφάνειας 3"/>
          <p:cNvSpPr>
            <a:spLocks noGrp="1"/>
          </p:cNvSpPr>
          <p:nvPr>
            <p:ph type="sldNum" sz="quarter" idx="5"/>
          </p:nvPr>
        </p:nvSpPr>
        <p:spPr bwMode="auto">
          <a:noFill/>
          <a:ln>
            <a:miter lim="800000"/>
            <a:headEnd/>
            <a:tailEnd/>
          </a:ln>
        </p:spPr>
        <p:txBody>
          <a:bodyPr/>
          <a:lstStyle/>
          <a:p>
            <a:fld id="{C51EB313-FEE6-4C4E-B408-5DBE788CDFC9}" type="slidenum">
              <a:rPr lang="el-GR" smtClean="0">
                <a:cs typeface="Arial" charset="0"/>
              </a:rPr>
              <a:pPr/>
              <a:t>9</a:t>
            </a:fld>
            <a:endParaRPr lang="el-GR"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3072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30723" name="Θέση αριθμού διαφάνειας 3"/>
          <p:cNvSpPr>
            <a:spLocks noGrp="1"/>
          </p:cNvSpPr>
          <p:nvPr>
            <p:ph type="sldNum" sz="quarter" idx="5"/>
          </p:nvPr>
        </p:nvSpPr>
        <p:spPr bwMode="auto">
          <a:noFill/>
          <a:ln>
            <a:miter lim="800000"/>
            <a:headEnd/>
            <a:tailEnd/>
          </a:ln>
        </p:spPr>
        <p:txBody>
          <a:bodyPr/>
          <a:lstStyle/>
          <a:p>
            <a:fld id="{72E1BF09-FD5C-4417-8CBD-BA8C492E1D1A}" type="slidenum">
              <a:rPr lang="el-GR" smtClean="0">
                <a:cs typeface="Arial" charset="0"/>
              </a:rPr>
              <a:pPr/>
              <a:t>10</a:t>
            </a:fld>
            <a:endParaRPr lang="el-GR"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3277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32771" name="Θέση αριθμού διαφάνειας 3"/>
          <p:cNvSpPr>
            <a:spLocks noGrp="1"/>
          </p:cNvSpPr>
          <p:nvPr>
            <p:ph type="sldNum" sz="quarter" idx="5"/>
          </p:nvPr>
        </p:nvSpPr>
        <p:spPr bwMode="auto">
          <a:noFill/>
          <a:ln>
            <a:miter lim="800000"/>
            <a:headEnd/>
            <a:tailEnd/>
          </a:ln>
        </p:spPr>
        <p:txBody>
          <a:bodyPr/>
          <a:lstStyle/>
          <a:p>
            <a:fld id="{486DF178-2A9E-4DD6-8323-BAAA4D01E5F0}" type="slidenum">
              <a:rPr lang="el-GR" smtClean="0">
                <a:cs typeface="Arial" charset="0"/>
              </a:rPr>
              <a:pPr/>
              <a:t>11</a:t>
            </a:fld>
            <a:endParaRPr lang="el-GR"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3481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34819" name="Θέση αριθμού διαφάνειας 3"/>
          <p:cNvSpPr>
            <a:spLocks noGrp="1"/>
          </p:cNvSpPr>
          <p:nvPr>
            <p:ph type="sldNum" sz="quarter" idx="5"/>
          </p:nvPr>
        </p:nvSpPr>
        <p:spPr bwMode="auto">
          <a:noFill/>
          <a:ln>
            <a:miter lim="800000"/>
            <a:headEnd/>
            <a:tailEnd/>
          </a:ln>
        </p:spPr>
        <p:txBody>
          <a:bodyPr/>
          <a:lstStyle/>
          <a:p>
            <a:fld id="{5492D39C-A006-4181-9867-B6C7DF1C7A36}" type="slidenum">
              <a:rPr lang="el-GR" smtClean="0">
                <a:cs typeface="Arial" charset="0"/>
              </a:rPr>
              <a:pPr/>
              <a:t>12</a:t>
            </a:fld>
            <a:endParaRPr lang="el-GR"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36866"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36867" name="Θέση αριθμού διαφάνειας 3"/>
          <p:cNvSpPr>
            <a:spLocks noGrp="1"/>
          </p:cNvSpPr>
          <p:nvPr>
            <p:ph type="sldNum" sz="quarter" idx="5"/>
          </p:nvPr>
        </p:nvSpPr>
        <p:spPr bwMode="auto">
          <a:noFill/>
          <a:ln>
            <a:miter lim="800000"/>
            <a:headEnd/>
            <a:tailEnd/>
          </a:ln>
        </p:spPr>
        <p:txBody>
          <a:bodyPr/>
          <a:lstStyle/>
          <a:p>
            <a:fld id="{52CD60FA-FB59-4466-933D-500C8F96D4CF}" type="slidenum">
              <a:rPr lang="el-GR" smtClean="0">
                <a:cs typeface="Arial" charset="0"/>
              </a:rPr>
              <a:pPr/>
              <a:t>13</a:t>
            </a:fld>
            <a:endParaRPr lang="el-GR"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38914"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38915" name="Θέση αριθμού διαφάνειας 3"/>
          <p:cNvSpPr>
            <a:spLocks noGrp="1"/>
          </p:cNvSpPr>
          <p:nvPr>
            <p:ph type="sldNum" sz="quarter" idx="5"/>
          </p:nvPr>
        </p:nvSpPr>
        <p:spPr bwMode="auto">
          <a:noFill/>
          <a:ln>
            <a:miter lim="800000"/>
            <a:headEnd/>
            <a:tailEnd/>
          </a:ln>
        </p:spPr>
        <p:txBody>
          <a:bodyPr/>
          <a:lstStyle/>
          <a:p>
            <a:fld id="{31FFA152-AA8C-4F22-84F3-FF0FA5D6A7D0}" type="slidenum">
              <a:rPr lang="el-GR" smtClean="0">
                <a:cs typeface="Arial" charset="0"/>
              </a:rPr>
              <a:pPr/>
              <a:t>14</a:t>
            </a:fld>
            <a:endParaRPr lang="el-GR"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4572000" cy="6858000"/>
          </a:xfrm>
          <a:prstGeom prst="rect">
            <a:avLst/>
          </a:prstGeom>
          <a:pattFill prst="ltVert">
            <a:fgClr>
              <a:srgbClr val="99CC99"/>
            </a:fgClr>
            <a:bgClr>
              <a:srgbClr val="DBDB83"/>
            </a:bgClr>
          </a:pattFill>
          <a:ln>
            <a:noFill/>
          </a:ln>
          <a:effectLst/>
          <a:extLst>
            <a:ext uri="{91240B29-F687-4F45-9708-019B960494DF}"/>
            <a:ext uri="{AF507438-7753-43E0-B8FC-AC1667EBCBE1}"/>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lgn="ctr">
              <a:defRPr/>
            </a:pPr>
            <a:endParaRPr kumimoji="1" lang="el-GR" sz="2400">
              <a:latin typeface="Times New Roman" panose="02020603050405020304" pitchFamily="18" charset="0"/>
            </a:endParaRPr>
          </a:p>
        </p:txBody>
      </p:sp>
      <p:sp>
        <p:nvSpPr>
          <p:cNvPr id="5" name="AutoShape 4"/>
          <p:cNvSpPr>
            <a:spLocks noChangeArrowheads="1"/>
          </p:cNvSpPr>
          <p:nvPr/>
        </p:nvSpPr>
        <p:spPr bwMode="white">
          <a:xfrm>
            <a:off x="685800" y="990600"/>
            <a:ext cx="5181600" cy="1905000"/>
          </a:xfrm>
          <a:prstGeom prst="roundRect">
            <a:avLst>
              <a:gd name="adj" fmla="val 50000"/>
            </a:avLst>
          </a:prstGeom>
          <a:solidFill>
            <a:schemeClr val="bg1"/>
          </a:solidFill>
          <a:ln>
            <a:noFill/>
          </a:ln>
          <a:effectLst/>
          <a:extLst>
            <a:ext uri="{91240B29-F687-4F45-9708-019B960494DF}"/>
            <a:ext uri="{AF507438-7753-43E0-B8FC-AC1667EBCBE1}"/>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lgn="ctr">
              <a:defRPr/>
            </a:pPr>
            <a:endParaRPr kumimoji="1" lang="el-GR" sz="2400">
              <a:latin typeface="Times New Roman" panose="02020603050405020304" pitchFamily="18" charset="0"/>
            </a:endParaRPr>
          </a:p>
        </p:txBody>
      </p:sp>
      <p:grpSp>
        <p:nvGrpSpPr>
          <p:cNvPr id="6" name="Group 5"/>
          <p:cNvGrpSpPr>
            <a:grpSpLocks/>
          </p:cNvGrpSpPr>
          <p:nvPr/>
        </p:nvGrpSpPr>
        <p:grpSpPr bwMode="auto">
          <a:xfrm>
            <a:off x="3635375" y="4868863"/>
            <a:ext cx="4876800" cy="319087"/>
            <a:chOff x="2288" y="3080"/>
            <a:chExt cx="3072" cy="201"/>
          </a:xfrm>
        </p:grpSpPr>
        <p:sp>
          <p:nvSpPr>
            <p:cNvPr id="7" name="AutoShape 6"/>
            <p:cNvSpPr>
              <a:spLocks noChangeArrowheads="1"/>
            </p:cNvSpPr>
            <p:nvPr/>
          </p:nvSpPr>
          <p:spPr bwMode="auto">
            <a:xfrm flipH="1">
              <a:off x="2288" y="3080"/>
              <a:ext cx="2914" cy="200"/>
            </a:xfrm>
            <a:prstGeom prst="roundRect">
              <a:avLst>
                <a:gd name="adj" fmla="val 0"/>
              </a:avLst>
            </a:prstGeom>
            <a:solidFill>
              <a:srgbClr val="006666"/>
            </a:solidFill>
            <a:ln>
              <a:noFill/>
            </a:ln>
            <a:effectLst/>
            <a:extLst>
              <a:ext uri="{91240B29-F687-4F45-9708-019B960494DF}"/>
              <a:ext uri="{AF507438-7753-43E0-B8FC-AC1667EBCBE1}"/>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sp>
          <p:nvSpPr>
            <p:cNvPr id="8" name="AutoShape 7"/>
            <p:cNvSpPr>
              <a:spLocks noChangeArrowheads="1"/>
            </p:cNvSpPr>
            <p:nvPr/>
          </p:nvSpPr>
          <p:spPr bwMode="auto">
            <a:xfrm>
              <a:off x="5196" y="3080"/>
              <a:ext cx="164" cy="201"/>
            </a:xfrm>
            <a:prstGeom prst="flowChartDelay">
              <a:avLst/>
            </a:prstGeom>
            <a:solidFill>
              <a:srgbClr val="006666"/>
            </a:solidFill>
            <a:ln>
              <a:noFill/>
            </a:ln>
            <a:effectLst/>
            <a:extLst>
              <a:ext uri="{91240B29-F687-4F45-9708-019B960494DF}"/>
              <a:ext uri="{AF507438-7753-43E0-B8FC-AC1667EBCBE1}"/>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grpSp>
      <p:grpSp>
        <p:nvGrpSpPr>
          <p:cNvPr id="9" name="Group 10"/>
          <p:cNvGrpSpPr>
            <a:grpSpLocks/>
          </p:cNvGrpSpPr>
          <p:nvPr/>
        </p:nvGrpSpPr>
        <p:grpSpPr bwMode="auto">
          <a:xfrm>
            <a:off x="3635375" y="5300663"/>
            <a:ext cx="4876800" cy="319087"/>
            <a:chOff x="2288" y="3080"/>
            <a:chExt cx="3072" cy="201"/>
          </a:xfrm>
        </p:grpSpPr>
        <p:sp>
          <p:nvSpPr>
            <p:cNvPr id="10" name="AutoShape 11"/>
            <p:cNvSpPr>
              <a:spLocks noChangeArrowheads="1"/>
            </p:cNvSpPr>
            <p:nvPr/>
          </p:nvSpPr>
          <p:spPr bwMode="auto">
            <a:xfrm flipH="1">
              <a:off x="2288" y="3080"/>
              <a:ext cx="2914" cy="200"/>
            </a:xfrm>
            <a:prstGeom prst="roundRect">
              <a:avLst>
                <a:gd name="adj" fmla="val 0"/>
              </a:avLst>
            </a:prstGeom>
            <a:solidFill>
              <a:srgbClr val="006666"/>
            </a:solidFill>
            <a:ln>
              <a:noFill/>
            </a:ln>
            <a:effectLst/>
            <a:extLst>
              <a:ext uri="{91240B29-F687-4F45-9708-019B960494DF}"/>
              <a:ext uri="{AF507438-7753-43E0-B8FC-AC1667EBCBE1}"/>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sp>
          <p:nvSpPr>
            <p:cNvPr id="11" name="AutoShape 12"/>
            <p:cNvSpPr>
              <a:spLocks noChangeArrowheads="1"/>
            </p:cNvSpPr>
            <p:nvPr/>
          </p:nvSpPr>
          <p:spPr bwMode="auto">
            <a:xfrm>
              <a:off x="5196" y="3080"/>
              <a:ext cx="164" cy="201"/>
            </a:xfrm>
            <a:prstGeom prst="flowChartDelay">
              <a:avLst/>
            </a:prstGeom>
            <a:solidFill>
              <a:srgbClr val="006666"/>
            </a:solidFill>
            <a:ln>
              <a:noFill/>
            </a:ln>
            <a:effectLst/>
            <a:extLst>
              <a:ext uri="{91240B29-F687-4F45-9708-019B960494DF}"/>
              <a:ext uri="{AF507438-7753-43E0-B8FC-AC1667EBCBE1}"/>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grpSp>
      <p:pic>
        <p:nvPicPr>
          <p:cNvPr id="12"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2"/>
          <a:srcRect/>
          <a:stretch>
            <a:fillRect/>
          </a:stretch>
        </p:blipFill>
        <p:spPr bwMode="auto">
          <a:xfrm>
            <a:off x="179388" y="5830888"/>
            <a:ext cx="4310062" cy="1027112"/>
          </a:xfrm>
          <a:prstGeom prst="rect">
            <a:avLst/>
          </a:prstGeom>
          <a:noFill/>
          <a:ln w="9525">
            <a:noFill/>
            <a:miter lim="800000"/>
            <a:headEnd/>
            <a:tailEnd/>
          </a:ln>
        </p:spPr>
      </p:pic>
      <p:pic>
        <p:nvPicPr>
          <p:cNvPr id="13" name="Picture 16" descr="LOGO3_a2"/>
          <p:cNvPicPr>
            <a:picLocks noChangeAspect="1" noChangeArrowheads="1"/>
          </p:cNvPicPr>
          <p:nvPr/>
        </p:nvPicPr>
        <p:blipFill>
          <a:blip r:embed="rId3"/>
          <a:srcRect/>
          <a:stretch>
            <a:fillRect/>
          </a:stretch>
        </p:blipFill>
        <p:spPr bwMode="auto">
          <a:xfrm>
            <a:off x="1835150" y="657225"/>
            <a:ext cx="5543550" cy="323850"/>
          </a:xfrm>
          <a:prstGeom prst="rect">
            <a:avLst/>
          </a:prstGeom>
          <a:noFill/>
          <a:ln w="9525">
            <a:noFill/>
            <a:miter lim="800000"/>
            <a:headEnd/>
            <a:tailEnd/>
          </a:ln>
        </p:spPr>
      </p:pic>
      <p:pic>
        <p:nvPicPr>
          <p:cNvPr id="14" name="Picture 17" descr="LOGO3_a1"/>
          <p:cNvPicPr>
            <a:picLocks noChangeAspect="1" noChangeArrowheads="1"/>
          </p:cNvPicPr>
          <p:nvPr/>
        </p:nvPicPr>
        <p:blipFill>
          <a:blip r:embed="rId4"/>
          <a:srcRect/>
          <a:stretch>
            <a:fillRect/>
          </a:stretch>
        </p:blipFill>
        <p:spPr bwMode="auto">
          <a:xfrm>
            <a:off x="1171575" y="115888"/>
            <a:ext cx="736600" cy="877887"/>
          </a:xfrm>
          <a:prstGeom prst="rect">
            <a:avLst/>
          </a:prstGeom>
          <a:noFill/>
          <a:ln w="9525">
            <a:noFill/>
            <a:miter lim="800000"/>
            <a:headEnd/>
            <a:tailEnd/>
          </a:ln>
        </p:spPr>
      </p:pic>
      <p:pic>
        <p:nvPicPr>
          <p:cNvPr id="15" name="Εικόνα 1"/>
          <p:cNvPicPr>
            <a:picLocks noChangeAspect="1"/>
          </p:cNvPicPr>
          <p:nvPr/>
        </p:nvPicPr>
        <p:blipFill>
          <a:blip r:embed="rId5"/>
          <a:srcRect/>
          <a:stretch>
            <a:fillRect/>
          </a:stretch>
        </p:blipFill>
        <p:spPr bwMode="auto">
          <a:xfrm>
            <a:off x="7378700" y="6261100"/>
            <a:ext cx="1701800" cy="596900"/>
          </a:xfrm>
          <a:prstGeom prst="rect">
            <a:avLst/>
          </a:prstGeom>
          <a:noFill/>
          <a:ln w="9525">
            <a:noFill/>
            <a:miter lim="800000"/>
            <a:headEnd/>
            <a:tailEnd/>
          </a:ln>
        </p:spPr>
      </p:pic>
      <p:sp>
        <p:nvSpPr>
          <p:cNvPr id="93192" name="Rectangle 8"/>
          <p:cNvSpPr>
            <a:spLocks noGrp="1" noChangeArrowheads="1"/>
          </p:cNvSpPr>
          <p:nvPr>
            <p:ph type="subTitle" idx="1"/>
          </p:nvPr>
        </p:nvSpPr>
        <p:spPr>
          <a:xfrm>
            <a:off x="4643438" y="2924175"/>
            <a:ext cx="4013200" cy="1822450"/>
          </a:xfrm>
        </p:spPr>
        <p:txBody>
          <a:bodyPr anchor="b"/>
          <a:lstStyle>
            <a:lvl1pPr marL="0" indent="0">
              <a:buFont typeface="Wingdings" panose="05000000000000000000" pitchFamily="2" charset="2"/>
              <a:buNone/>
              <a:defRPr>
                <a:solidFill>
                  <a:schemeClr val="tx2"/>
                </a:solidFill>
              </a:defRPr>
            </a:lvl1pPr>
          </a:lstStyle>
          <a:p>
            <a:pPr lvl="0"/>
            <a:r>
              <a:rPr lang="el-GR" noProof="0" smtClean="0"/>
              <a:t>Στυλ κύριου υπότιτλου</a:t>
            </a:r>
          </a:p>
        </p:txBody>
      </p:sp>
      <p:sp>
        <p:nvSpPr>
          <p:cNvPr id="93193" name="AutoShape 9"/>
          <p:cNvSpPr>
            <a:spLocks noGrp="1" noChangeArrowheads="1"/>
          </p:cNvSpPr>
          <p:nvPr>
            <p:ph type="ctrTitle" sz="quarter"/>
          </p:nvPr>
        </p:nvSpPr>
        <p:spPr>
          <a:xfrm>
            <a:off x="684213" y="981075"/>
            <a:ext cx="8229600" cy="1905000"/>
          </a:xfrm>
          <a:prstGeom prst="roundRect">
            <a:avLst>
              <a:gd name="adj" fmla="val 50000"/>
            </a:avLst>
          </a:prstGeom>
        </p:spPr>
        <p:txBody>
          <a:bodyPr anchor="ctr"/>
          <a:lstStyle>
            <a:lvl1pPr algn="ctr">
              <a:defRPr>
                <a:solidFill>
                  <a:srgbClr val="003300"/>
                </a:solidFill>
              </a:defRPr>
            </a:lvl1pPr>
          </a:lstStyle>
          <a:p>
            <a:pPr lvl="0"/>
            <a:r>
              <a:rPr lang="el-GR" noProof="0" smtClean="0"/>
              <a:t>Στυλ κύριου τίτλου</a:t>
            </a:r>
            <a:endParaRPr lang="el-GR" noProof="0" dirty="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338888" y="1628800"/>
            <a:ext cx="1981200" cy="496885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395288" y="1628800"/>
            <a:ext cx="5791200" cy="496885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609600"/>
            <a:ext cx="7772400" cy="1143000"/>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685800" y="1981200"/>
            <a:ext cx="38100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ClipArt 3"/>
          <p:cNvSpPr>
            <a:spLocks noGrp="1"/>
          </p:cNvSpPr>
          <p:nvPr>
            <p:ph type="clipArt" sz="half" idx="2"/>
          </p:nvPr>
        </p:nvSpPr>
        <p:spPr>
          <a:xfrm>
            <a:off x="4648200" y="1981200"/>
            <a:ext cx="3810000" cy="4114800"/>
          </a:xfrm>
        </p:spPr>
        <p:txBody>
          <a:bodyPr rtlCol="0">
            <a:normAutofit/>
          </a:bodyPr>
          <a:lstStyle/>
          <a:p>
            <a:pPr lvl="0"/>
            <a:endParaRPr lang="el-GR" noProof="0" smtClean="0"/>
          </a:p>
        </p:txBody>
      </p:sp>
      <p:sp>
        <p:nvSpPr>
          <p:cNvPr id="5" name="Rectangle 4"/>
          <p:cNvSpPr>
            <a:spLocks noGrp="1" noChangeArrowheads="1"/>
          </p:cNvSpPr>
          <p:nvPr>
            <p:ph type="dt" sz="half" idx="10"/>
          </p:nvPr>
        </p:nvSpPr>
        <p:spPr>
          <a:xfrm>
            <a:off x="457200" y="6356350"/>
            <a:ext cx="2133600" cy="365125"/>
          </a:xfrm>
          <a:prstGeom prst="rect">
            <a:avLst/>
          </a:prstGeom>
        </p:spPr>
        <p:txBody>
          <a:bodyPr/>
          <a:lstStyle>
            <a:lvl1pPr>
              <a:defRPr>
                <a:cs typeface="+mn-cs"/>
              </a:defRPr>
            </a:lvl1pPr>
          </a:lstStyle>
          <a:p>
            <a:pPr>
              <a:defRPr/>
            </a:pPr>
            <a:endParaRPr lang="en-GB"/>
          </a:p>
        </p:txBody>
      </p:sp>
      <p:sp>
        <p:nvSpPr>
          <p:cNvPr id="6" name="Rectangle 5"/>
          <p:cNvSpPr>
            <a:spLocks noGrp="1" noChangeArrowheads="1"/>
          </p:cNvSpPr>
          <p:nvPr>
            <p:ph type="ftr" sz="quarter" idx="11"/>
          </p:nvPr>
        </p:nvSpPr>
        <p:spPr>
          <a:xfrm>
            <a:off x="3124200" y="6356350"/>
            <a:ext cx="2895600" cy="365125"/>
          </a:xfrm>
          <a:prstGeom prst="rect">
            <a:avLst/>
          </a:prstGeom>
        </p:spPr>
        <p:txBody>
          <a:bodyPr/>
          <a:lstStyle>
            <a:lvl1pPr>
              <a:defRPr>
                <a:cs typeface="+mn-cs"/>
              </a:defRPr>
            </a:lvl1pPr>
          </a:lstStyle>
          <a:p>
            <a:pPr>
              <a:defRPr/>
            </a:pPr>
            <a:endParaRPr lang="en-GB"/>
          </a:p>
        </p:txBody>
      </p:sp>
      <p:sp>
        <p:nvSpPr>
          <p:cNvPr id="7" name="Rectangle 6"/>
          <p:cNvSpPr>
            <a:spLocks noGrp="1" noChangeArrowheads="1"/>
          </p:cNvSpPr>
          <p:nvPr>
            <p:ph type="sldNum" sz="quarter" idx="12"/>
          </p:nvPr>
        </p:nvSpPr>
        <p:spPr>
          <a:xfrm>
            <a:off x="6553200" y="6356350"/>
            <a:ext cx="2133600" cy="365125"/>
          </a:xfrm>
          <a:prstGeom prst="rect">
            <a:avLst/>
          </a:prstGeom>
        </p:spPr>
        <p:txBody>
          <a:bodyPr/>
          <a:lstStyle>
            <a:lvl1pPr>
              <a:defRPr>
                <a:cs typeface="+mn-cs"/>
              </a:defRPr>
            </a:lvl1pPr>
          </a:lstStyle>
          <a:p>
            <a:pPr>
              <a:defRPr/>
            </a:pPr>
            <a:fld id="{A28557C0-48DD-4300-950D-E1269FCED296}"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609600"/>
            <a:ext cx="7772400" cy="1143000"/>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685800" y="1981200"/>
            <a:ext cx="38100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981200"/>
            <a:ext cx="3810000" cy="4114800"/>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xfrm>
            <a:off x="457200" y="6356350"/>
            <a:ext cx="2133600" cy="365125"/>
          </a:xfrm>
          <a:prstGeom prst="rect">
            <a:avLst/>
          </a:prstGeom>
        </p:spPr>
        <p:txBody>
          <a:bodyPr/>
          <a:lstStyle>
            <a:lvl1pPr>
              <a:defRPr>
                <a:cs typeface="+mn-cs"/>
              </a:defRPr>
            </a:lvl1pPr>
          </a:lstStyle>
          <a:p>
            <a:pPr>
              <a:defRPr/>
            </a:pPr>
            <a:endParaRPr lang="en-GB"/>
          </a:p>
        </p:txBody>
      </p:sp>
      <p:sp>
        <p:nvSpPr>
          <p:cNvPr id="6" name="Rectangle 5"/>
          <p:cNvSpPr>
            <a:spLocks noGrp="1" noChangeArrowheads="1"/>
          </p:cNvSpPr>
          <p:nvPr>
            <p:ph type="ftr" sz="quarter" idx="11"/>
          </p:nvPr>
        </p:nvSpPr>
        <p:spPr>
          <a:xfrm>
            <a:off x="3124200" y="6356350"/>
            <a:ext cx="2895600" cy="365125"/>
          </a:xfrm>
          <a:prstGeom prst="rect">
            <a:avLst/>
          </a:prstGeom>
        </p:spPr>
        <p:txBody>
          <a:bodyPr/>
          <a:lstStyle>
            <a:lvl1pPr>
              <a:defRPr>
                <a:cs typeface="+mn-cs"/>
              </a:defRPr>
            </a:lvl1pPr>
          </a:lstStyle>
          <a:p>
            <a:pPr>
              <a:defRPr/>
            </a:pPr>
            <a:endParaRPr lang="en-GB"/>
          </a:p>
        </p:txBody>
      </p:sp>
      <p:sp>
        <p:nvSpPr>
          <p:cNvPr id="7" name="Rectangle 6"/>
          <p:cNvSpPr>
            <a:spLocks noGrp="1" noChangeArrowheads="1"/>
          </p:cNvSpPr>
          <p:nvPr>
            <p:ph type="sldNum" sz="quarter" idx="12"/>
          </p:nvPr>
        </p:nvSpPr>
        <p:spPr>
          <a:xfrm>
            <a:off x="6553200" y="6356350"/>
            <a:ext cx="2133600" cy="365125"/>
          </a:xfrm>
          <a:prstGeom prst="rect">
            <a:avLst/>
          </a:prstGeom>
        </p:spPr>
        <p:txBody>
          <a:bodyPr/>
          <a:lstStyle>
            <a:lvl1pPr>
              <a:defRPr>
                <a:cs typeface="+mn-cs"/>
              </a:defRPr>
            </a:lvl1pPr>
          </a:lstStyle>
          <a:p>
            <a:pPr>
              <a:defRPr/>
            </a:pPr>
            <a:fld id="{B780E8A1-807C-4987-9038-E58BC7CCDE54}"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8"/>
            <a:ext cx="7886700" cy="2852737"/>
          </a:xfrm>
        </p:spPr>
        <p:txBody>
          <a:bodyPr/>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smtClean="0"/>
              <a:t>Στυλ υποδείγματος κειμένου</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68313" y="1628775"/>
            <a:ext cx="3848100" cy="49688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468813" y="1628775"/>
            <a:ext cx="3848100" cy="49688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396000" y="298800"/>
            <a:ext cx="7923600" cy="961200"/>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630238" y="2505075"/>
            <a:ext cx="386873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29150" y="2505075"/>
            <a:ext cx="38877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396000" y="298800"/>
            <a:ext cx="7923600" cy="961200"/>
          </a:xfrm>
        </p:spPr>
        <p:txBody>
          <a:bodyPr/>
          <a:lstStyle>
            <a:lvl1pPr>
              <a:defRPr sz="4400"/>
            </a:lvl1pPr>
          </a:lstStyle>
          <a:p>
            <a:r>
              <a:rPr lang="el-GR" smtClean="0"/>
              <a:t>Στυλ κύριου τίτλου</a:t>
            </a:r>
            <a:endParaRPr lang="el-GR"/>
          </a:p>
        </p:txBody>
      </p:sp>
      <p:sp>
        <p:nvSpPr>
          <p:cNvPr id="3" name="Θέση περιεχομένου 2"/>
          <p:cNvSpPr>
            <a:spLocks noGrp="1"/>
          </p:cNvSpPr>
          <p:nvPr>
            <p:ph idx="1"/>
          </p:nvPr>
        </p:nvSpPr>
        <p:spPr>
          <a:xfrm>
            <a:off x="3887788" y="1715789"/>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630238" y="2785764"/>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396000" y="298800"/>
            <a:ext cx="7923600" cy="961200"/>
          </a:xfrm>
        </p:spPr>
        <p:txBody>
          <a:bodyPr/>
          <a:lstStyle>
            <a:lvl1pPr>
              <a:defRPr sz="4400"/>
            </a:lvl1pPr>
          </a:lstStyle>
          <a:p>
            <a:r>
              <a:rPr lang="el-GR" smtClean="0"/>
              <a:t>Στυλ κύριου τίτλου</a:t>
            </a:r>
            <a:endParaRPr lang="el-GR"/>
          </a:p>
        </p:txBody>
      </p:sp>
      <p:sp>
        <p:nvSpPr>
          <p:cNvPr id="3" name="Θέση εικόνας 2"/>
          <p:cNvSpPr>
            <a:spLocks noGrp="1"/>
          </p:cNvSpPr>
          <p:nvPr>
            <p:ph type="pic" idx="1"/>
          </p:nvPr>
        </p:nvSpPr>
        <p:spPr>
          <a:xfrm>
            <a:off x="3887788" y="178779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p>
        </p:txBody>
      </p:sp>
      <p:sp>
        <p:nvSpPr>
          <p:cNvPr id="4" name="Θέση κειμένου 3"/>
          <p:cNvSpPr>
            <a:spLocks noGrp="1"/>
          </p:cNvSpPr>
          <p:nvPr>
            <p:ph type="body" sz="half" idx="2"/>
          </p:nvPr>
        </p:nvSpPr>
        <p:spPr>
          <a:xfrm>
            <a:off x="630238" y="2857772"/>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323850" cy="6858000"/>
          </a:xfrm>
          <a:prstGeom prst="rect">
            <a:avLst/>
          </a:prstGeom>
          <a:pattFill prst="ltVert">
            <a:fgClr>
              <a:srgbClr val="99CC99"/>
            </a:fgClr>
            <a:bgClr>
              <a:srgbClr val="DBDB83"/>
            </a:bgClr>
          </a:pattFill>
          <a:ln>
            <a:noFill/>
          </a:ln>
          <a:effectLst/>
          <a:extLst>
            <a:ext uri="{91240B29-F687-4F45-9708-019B960494DF}"/>
            <a:ext uri="{AF507438-7753-43E0-B8FC-AC1667EBCBE1}"/>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sp>
        <p:nvSpPr>
          <p:cNvPr id="1027" name="Freeform 3"/>
          <p:cNvSpPr>
            <a:spLocks/>
          </p:cNvSpPr>
          <p:nvPr/>
        </p:nvSpPr>
        <p:spPr bwMode="auto">
          <a:xfrm>
            <a:off x="285750" y="-19050"/>
            <a:ext cx="4378325" cy="566738"/>
          </a:xfrm>
          <a:custGeom>
            <a:avLst/>
            <a:gdLst>
              <a:gd name="T0" fmla="*/ 4378325 w 2758"/>
              <a:gd name="T1" fmla="*/ 0 h 567"/>
              <a:gd name="T2" fmla="*/ 4378325 w 2758"/>
              <a:gd name="T3" fmla="*/ 450850 h 567"/>
              <a:gd name="T4" fmla="*/ 574675 w 2758"/>
              <a:gd name="T5" fmla="*/ 471488 h 567"/>
              <a:gd name="T6" fmla="*/ 488950 w 2758"/>
              <a:gd name="T7" fmla="*/ 471488 h 567"/>
              <a:gd name="T8" fmla="*/ 346075 w 2758"/>
              <a:gd name="T9" fmla="*/ 461963 h 567"/>
              <a:gd name="T10" fmla="*/ 136525 w 2758"/>
              <a:gd name="T11" fmla="*/ 509588 h 567"/>
              <a:gd name="T12" fmla="*/ 39688 w 2758"/>
              <a:gd name="T13" fmla="*/ 639763 h 567"/>
              <a:gd name="T14" fmla="*/ 0 w 2758"/>
              <a:gd name="T15" fmla="*/ 711200 h 567"/>
              <a:gd name="T16" fmla="*/ 34925 w 2758"/>
              <a:gd name="T17" fmla="*/ 900113 h 567"/>
              <a:gd name="T18" fmla="*/ 41275 w 2758"/>
              <a:gd name="T19" fmla="*/ 766763 h 567"/>
              <a:gd name="T20" fmla="*/ 20638 w 2758"/>
              <a:gd name="T21" fmla="*/ 503238 h 567"/>
              <a:gd name="T22" fmla="*/ 20638 w 2758"/>
              <a:gd name="T23" fmla="*/ 23813 h 567"/>
              <a:gd name="T24" fmla="*/ 4378325 w 2758"/>
              <a:gd name="T25" fmla="*/ 0 h 5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58" h="567">
                <a:moveTo>
                  <a:pt x="2758" y="0"/>
                </a:moveTo>
                <a:lnTo>
                  <a:pt x="2758" y="284"/>
                </a:lnTo>
                <a:lnTo>
                  <a:pt x="362" y="297"/>
                </a:lnTo>
                <a:lnTo>
                  <a:pt x="308" y="297"/>
                </a:lnTo>
                <a:lnTo>
                  <a:pt x="218" y="291"/>
                </a:lnTo>
                <a:cubicBezTo>
                  <a:pt x="181" y="295"/>
                  <a:pt x="118" y="302"/>
                  <a:pt x="86" y="321"/>
                </a:cubicBezTo>
                <a:cubicBezTo>
                  <a:pt x="54" y="340"/>
                  <a:pt x="39" y="382"/>
                  <a:pt x="25" y="403"/>
                </a:cubicBezTo>
                <a:cubicBezTo>
                  <a:pt x="11" y="424"/>
                  <a:pt x="0" y="421"/>
                  <a:pt x="0" y="448"/>
                </a:cubicBezTo>
                <a:lnTo>
                  <a:pt x="22" y="567"/>
                </a:lnTo>
                <a:lnTo>
                  <a:pt x="26" y="483"/>
                </a:lnTo>
                <a:lnTo>
                  <a:pt x="13" y="317"/>
                </a:lnTo>
                <a:lnTo>
                  <a:pt x="13" y="15"/>
                </a:lnTo>
                <a:lnTo>
                  <a:pt x="2758" y="0"/>
                </a:lnTo>
                <a:close/>
              </a:path>
            </a:pathLst>
          </a:custGeom>
          <a:pattFill prst="ltVert">
            <a:fgClr>
              <a:srgbClr val="99CC99"/>
            </a:fgClr>
            <a:bgClr>
              <a:srgbClr val="DBDB83"/>
            </a:bgClr>
          </a:pattFill>
          <a:ln>
            <a:noFill/>
          </a:ln>
          <a:effectLst/>
          <a:extLst>
            <a:ext uri="{91240B29-F687-4F45-9708-019B960494DF}"/>
            <a:ext uri="{AF507438-7753-43E0-B8FC-AC1667EBCBE1}"/>
          </a:extLst>
        </p:spPr>
        <p:txBody>
          <a:bodyPr wrap="none"/>
          <a:lstStyle/>
          <a:p>
            <a:pPr>
              <a:defRPr/>
            </a:pPr>
            <a:endParaRPr lang="el-GR">
              <a:cs typeface="+mn-cs"/>
            </a:endParaRPr>
          </a:p>
        </p:txBody>
      </p:sp>
      <p:grpSp>
        <p:nvGrpSpPr>
          <p:cNvPr id="1028" name="Group 4"/>
          <p:cNvGrpSpPr>
            <a:grpSpLocks/>
          </p:cNvGrpSpPr>
          <p:nvPr/>
        </p:nvGrpSpPr>
        <p:grpSpPr bwMode="auto">
          <a:xfrm>
            <a:off x="250825" y="1268413"/>
            <a:ext cx="8066088" cy="319087"/>
            <a:chOff x="144" y="1248"/>
            <a:chExt cx="4656" cy="201"/>
          </a:xfrm>
        </p:grpSpPr>
        <p:sp>
          <p:nvSpPr>
            <p:cNvPr id="1033" name="AutoShape 5"/>
            <p:cNvSpPr>
              <a:spLocks noChangeArrowheads="1"/>
            </p:cNvSpPr>
            <p:nvPr/>
          </p:nvSpPr>
          <p:spPr bwMode="auto">
            <a:xfrm>
              <a:off x="384" y="1248"/>
              <a:ext cx="4416" cy="200"/>
            </a:xfrm>
            <a:prstGeom prst="roundRect">
              <a:avLst>
                <a:gd name="adj" fmla="val 0"/>
              </a:avLst>
            </a:prstGeom>
            <a:solidFill>
              <a:srgbClr val="006666"/>
            </a:solidFill>
            <a:ln>
              <a:noFill/>
            </a:ln>
            <a:effectLst/>
            <a:extLst>
              <a:ext uri="{91240B29-F687-4F45-9708-019B960494DF}"/>
              <a:ext uri="{AF507438-7753-43E0-B8FC-AC1667EBCBE1}"/>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sp>
          <p:nvSpPr>
            <p:cNvPr id="1034" name="AutoShape 6"/>
            <p:cNvSpPr>
              <a:spLocks noChangeArrowheads="1"/>
            </p:cNvSpPr>
            <p:nvPr/>
          </p:nvSpPr>
          <p:spPr bwMode="auto">
            <a:xfrm flipH="1">
              <a:off x="144" y="1248"/>
              <a:ext cx="248" cy="201"/>
            </a:xfrm>
            <a:prstGeom prst="flowChartDelay">
              <a:avLst/>
            </a:prstGeom>
            <a:solidFill>
              <a:srgbClr val="006666"/>
            </a:solidFill>
            <a:ln>
              <a:noFill/>
            </a:ln>
            <a:effectLst/>
            <a:extLst>
              <a:ext uri="{91240B29-F687-4F45-9708-019B960494DF}"/>
              <a:ext uri="{AF507438-7753-43E0-B8FC-AC1667EBCBE1}"/>
            </a:extLst>
          </p:spPr>
          <p:txBody>
            <a:bodyPr wrap="none" anchor="ctr"/>
            <a:lstStyle>
              <a:lvl1pPr>
                <a:defRPr sz="1400">
                  <a:solidFill>
                    <a:schemeClr val="tx1"/>
                  </a:solidFill>
                  <a:latin typeface="Garamond" panose="02020404030301010803" pitchFamily="18" charset="0"/>
                  <a:cs typeface="Arial" panose="020B0604020202020204" pitchFamily="34" charset="0"/>
                </a:defRPr>
              </a:lvl1pPr>
              <a:lvl2pPr marL="742950" indent="-285750">
                <a:defRPr sz="1400">
                  <a:solidFill>
                    <a:schemeClr val="tx1"/>
                  </a:solidFill>
                  <a:latin typeface="Garamond" panose="02020404030301010803" pitchFamily="18" charset="0"/>
                  <a:cs typeface="Arial" panose="020B0604020202020204" pitchFamily="34" charset="0"/>
                </a:defRPr>
              </a:lvl2pPr>
              <a:lvl3pPr marL="1143000" indent="-228600">
                <a:defRPr sz="1400">
                  <a:solidFill>
                    <a:schemeClr val="tx1"/>
                  </a:solidFill>
                  <a:latin typeface="Garamond" panose="02020404030301010803" pitchFamily="18" charset="0"/>
                  <a:cs typeface="Arial" panose="020B0604020202020204" pitchFamily="34" charset="0"/>
                </a:defRPr>
              </a:lvl3pPr>
              <a:lvl4pPr marL="1600200" indent="-228600">
                <a:defRPr sz="1400">
                  <a:solidFill>
                    <a:schemeClr val="tx1"/>
                  </a:solidFill>
                  <a:latin typeface="Garamond" panose="02020404030301010803" pitchFamily="18" charset="0"/>
                  <a:cs typeface="Arial" panose="020B0604020202020204" pitchFamily="34" charset="0"/>
                </a:defRPr>
              </a:lvl4pPr>
              <a:lvl5pPr marL="2057400" indent="-228600">
                <a:defRPr sz="1400">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Garamond" panose="02020404030301010803" pitchFamily="18" charset="0"/>
                  <a:cs typeface="Arial" panose="020B0604020202020204" pitchFamily="34" charset="0"/>
                </a:defRPr>
              </a:lvl9pPr>
            </a:lstStyle>
            <a:p>
              <a:pPr>
                <a:defRPr/>
              </a:pPr>
              <a:endParaRPr lang="el-GR"/>
            </a:p>
          </p:txBody>
        </p:sp>
      </p:grpSp>
      <p:sp>
        <p:nvSpPr>
          <p:cNvPr id="1029" name="AutoShape 7"/>
          <p:cNvSpPr>
            <a:spLocks noGrp="1" noChangeArrowheads="1"/>
          </p:cNvSpPr>
          <p:nvPr>
            <p:ph type="title"/>
          </p:nvPr>
        </p:nvSpPr>
        <p:spPr bwMode="auto">
          <a:xfrm>
            <a:off x="395288" y="300038"/>
            <a:ext cx="7924800" cy="960437"/>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l-GR" smtClean="0"/>
              <a:t>Στυλ κύριου τίτλου</a:t>
            </a:r>
          </a:p>
        </p:txBody>
      </p:sp>
      <p:sp>
        <p:nvSpPr>
          <p:cNvPr id="1030" name="Rectangle 8"/>
          <p:cNvSpPr>
            <a:spLocks noGrp="1" noChangeArrowheads="1"/>
          </p:cNvSpPr>
          <p:nvPr>
            <p:ph type="body" idx="1"/>
          </p:nvPr>
        </p:nvSpPr>
        <p:spPr bwMode="auto">
          <a:xfrm>
            <a:off x="468313" y="1628775"/>
            <a:ext cx="7848600" cy="4968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pic>
        <p:nvPicPr>
          <p:cNvPr id="1031" name="Picture 14" descr="LOGO3_a2"/>
          <p:cNvPicPr>
            <a:picLocks noChangeAspect="1" noChangeArrowheads="1"/>
          </p:cNvPicPr>
          <p:nvPr/>
        </p:nvPicPr>
        <p:blipFill>
          <a:blip r:embed="rId15"/>
          <a:srcRect/>
          <a:stretch>
            <a:fillRect/>
          </a:stretch>
        </p:blipFill>
        <p:spPr bwMode="auto">
          <a:xfrm>
            <a:off x="1941513" y="-23813"/>
            <a:ext cx="5543550" cy="323851"/>
          </a:xfrm>
          <a:prstGeom prst="rect">
            <a:avLst/>
          </a:prstGeom>
          <a:noFill/>
          <a:ln w="9525">
            <a:noFill/>
            <a:miter lim="800000"/>
            <a:headEnd/>
            <a:tailEnd/>
          </a:ln>
        </p:spPr>
      </p:pic>
      <p:pic>
        <p:nvPicPr>
          <p:cNvPr id="1032" name="Picture 15" descr="LOGO3_a1"/>
          <p:cNvPicPr>
            <a:picLocks noChangeAspect="1" noChangeArrowheads="1"/>
          </p:cNvPicPr>
          <p:nvPr/>
        </p:nvPicPr>
        <p:blipFill>
          <a:blip r:embed="rId16"/>
          <a:srcRect/>
          <a:stretch>
            <a:fillRect/>
          </a:stretch>
        </p:blipFill>
        <p:spPr bwMode="auto">
          <a:xfrm>
            <a:off x="1644650" y="22225"/>
            <a:ext cx="288925" cy="3444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5"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6" r:id="rId12"/>
    <p:sldLayoutId id="2147483707" r:id="rId13"/>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400" b="1">
          <a:solidFill>
            <a:schemeClr val="tx2"/>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3600" b="1">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rgbClr val="006666"/>
        </a:buClr>
        <a:buFont typeface="Wingdings" pitchFamily="2" charset="2"/>
        <a:buChar char="l"/>
        <a:defRPr sz="2800" kern="1200">
          <a:solidFill>
            <a:srgbClr val="000000"/>
          </a:solidFill>
          <a:latin typeface="+mn-lt"/>
          <a:ea typeface="+mn-ea"/>
          <a:cs typeface="+mn-cs"/>
        </a:defRPr>
      </a:lvl1pPr>
      <a:lvl2pPr marL="742950" indent="-285750" algn="l" rtl="0" eaLnBrk="0" fontAlgn="base" hangingPunct="0">
        <a:spcBef>
          <a:spcPct val="20000"/>
        </a:spcBef>
        <a:spcAft>
          <a:spcPct val="0"/>
        </a:spcAft>
        <a:buClr>
          <a:srgbClr val="003300"/>
        </a:buClr>
        <a:buChar char="–"/>
        <a:defRPr sz="2400" kern="1200">
          <a:solidFill>
            <a:srgbClr val="000000"/>
          </a:solidFill>
          <a:latin typeface="+mn-lt"/>
          <a:ea typeface="+mn-ea"/>
          <a:cs typeface="+mn-cs"/>
        </a:defRPr>
      </a:lvl2pPr>
      <a:lvl3pPr marL="1143000" indent="-228600" algn="l" rtl="0" eaLnBrk="0" fontAlgn="base" hangingPunct="0">
        <a:spcBef>
          <a:spcPct val="20000"/>
        </a:spcBef>
        <a:spcAft>
          <a:spcPct val="0"/>
        </a:spcAft>
        <a:buClr>
          <a:srgbClr val="006666"/>
        </a:buClr>
        <a:buFont typeface="Wingdings" pitchFamily="2" charset="2"/>
        <a:buChar char="l"/>
        <a:defRPr sz="2000" kern="1200">
          <a:solidFill>
            <a:srgbClr val="000000"/>
          </a:solidFill>
          <a:latin typeface="+mn-lt"/>
          <a:ea typeface="+mn-ea"/>
          <a:cs typeface="+mn-cs"/>
        </a:defRPr>
      </a:lvl3pPr>
      <a:lvl4pPr marL="1600200" indent="-228600" algn="l" rtl="0" eaLnBrk="0" fontAlgn="base" hangingPunct="0">
        <a:spcBef>
          <a:spcPct val="20000"/>
        </a:spcBef>
        <a:spcAft>
          <a:spcPct val="0"/>
        </a:spcAft>
        <a:buClr>
          <a:srgbClr val="006666"/>
        </a:buClr>
        <a:buChar char="–"/>
        <a:defRPr kern="1200">
          <a:solidFill>
            <a:srgbClr val="000000"/>
          </a:solidFill>
          <a:latin typeface="+mn-lt"/>
          <a:ea typeface="+mn-ea"/>
          <a:cs typeface="+mn-cs"/>
        </a:defRPr>
      </a:lvl4pPr>
      <a:lvl5pPr marL="2057400" indent="-228600" algn="l" rtl="0" eaLnBrk="0" fontAlgn="base" hangingPunct="0">
        <a:spcBef>
          <a:spcPct val="20000"/>
        </a:spcBef>
        <a:spcAft>
          <a:spcPct val="0"/>
        </a:spcAft>
        <a:buClr>
          <a:srgbClr val="006666"/>
        </a:buClr>
        <a:buFont typeface="Wingdings" pitchFamily="2" charset="2"/>
        <a:buChar char="l"/>
        <a:defRPr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sz="quarter"/>
          </p:nvPr>
        </p:nvSpPr>
        <p:spPr>
          <a:xfrm>
            <a:off x="684213" y="908050"/>
            <a:ext cx="7773987" cy="2016125"/>
          </a:xfrm>
        </p:spPr>
        <p:txBody>
          <a:bodyPr/>
          <a:lstStyle/>
          <a:p>
            <a:pPr eaLnBrk="1" hangingPunct="1"/>
            <a:r>
              <a:rPr lang="el-GR" smtClean="0"/>
              <a:t>Ευστάθεια πρόσθιων άκρων</a:t>
            </a:r>
            <a:endParaRPr lang="en-GB" smtClean="0"/>
          </a:p>
        </p:txBody>
      </p:sp>
      <p:sp>
        <p:nvSpPr>
          <p:cNvPr id="2051" name="Rectangle 3"/>
          <p:cNvSpPr>
            <a:spLocks noGrp="1" noChangeArrowheads="1"/>
          </p:cNvSpPr>
          <p:nvPr>
            <p:ph type="subTitle" idx="1"/>
          </p:nvPr>
        </p:nvSpPr>
        <p:spPr/>
        <p:txBody>
          <a:bodyPr rtlCol="0">
            <a:normAutofit lnSpcReduction="10000"/>
          </a:bodyPr>
          <a:lstStyle/>
          <a:p>
            <a:pPr eaLnBrk="1" fontAlgn="auto" hangingPunct="1">
              <a:spcAft>
                <a:spcPts val="0"/>
              </a:spcAft>
              <a:defRPr/>
            </a:pPr>
            <a:r>
              <a:rPr lang="el-GR" b="1" dirty="0" smtClean="0"/>
              <a:t>Εργαστήριο Γενικής και Ειδικής Ζωοτεχνίας</a:t>
            </a:r>
          </a:p>
          <a:p>
            <a:pPr eaLnBrk="1" fontAlgn="auto" hangingPunct="1">
              <a:spcAft>
                <a:spcPts val="0"/>
              </a:spcAft>
              <a:defRPr/>
            </a:pPr>
            <a:r>
              <a:rPr lang="el-GR" b="1" dirty="0" smtClean="0"/>
              <a:t>Γ.Π.Α.</a:t>
            </a:r>
            <a:endParaRPr lang="en-GB" b="1" dirty="0" smtClean="0"/>
          </a:p>
        </p:txBody>
      </p:sp>
      <p:sp>
        <p:nvSpPr>
          <p:cNvPr id="4" name="Text Box 4"/>
          <p:cNvSpPr txBox="1">
            <a:spLocks noChangeArrowheads="1"/>
          </p:cNvSpPr>
          <p:nvPr/>
        </p:nvSpPr>
        <p:spPr bwMode="auto">
          <a:xfrm>
            <a:off x="3563938" y="4878388"/>
            <a:ext cx="4994275" cy="290512"/>
          </a:xfrm>
          <a:prstGeom prst="rect">
            <a:avLst/>
          </a:prstGeom>
          <a:noFill/>
          <a:ln w="9525">
            <a:noFill/>
            <a:miter lim="800000"/>
            <a:headEnd/>
            <a:tailEnd/>
          </a:ln>
        </p:spPr>
        <p:txBody>
          <a:bodyPr wrap="none">
            <a:spAutoFit/>
          </a:bodyPr>
          <a:lstStyle/>
          <a:p>
            <a:pPr>
              <a:defRPr/>
            </a:pPr>
            <a:r>
              <a:rPr lang="el-GR" sz="1300" b="1" dirty="0">
                <a:solidFill>
                  <a:schemeClr val="bg1"/>
                </a:solidFill>
                <a:latin typeface="+mn-lt"/>
                <a:cs typeface="+mn-cs"/>
              </a:rPr>
              <a:t>Τμήμα: Επιστήμης Ζωικής Παραγωγής &amp; Υδατοκαλλιεργειών</a:t>
            </a:r>
          </a:p>
        </p:txBody>
      </p:sp>
      <p:sp>
        <p:nvSpPr>
          <p:cNvPr id="16390" name="Text Box 5"/>
          <p:cNvSpPr txBox="1">
            <a:spLocks noChangeArrowheads="1"/>
          </p:cNvSpPr>
          <p:nvPr/>
        </p:nvSpPr>
        <p:spPr bwMode="auto">
          <a:xfrm>
            <a:off x="3635375" y="5229225"/>
            <a:ext cx="4681538" cy="457200"/>
          </a:xfrm>
          <a:prstGeom prst="rect">
            <a:avLst/>
          </a:prstGeom>
          <a:noFill/>
          <a:ln w="9525">
            <a:noFill/>
            <a:miter lim="800000"/>
            <a:headEnd/>
            <a:tailEnd/>
          </a:ln>
        </p:spPr>
        <p:txBody>
          <a:bodyPr>
            <a:spAutoFit/>
          </a:bodyPr>
          <a:lstStyle/>
          <a:p>
            <a:r>
              <a:rPr lang="el-GR" sz="1200" b="1">
                <a:solidFill>
                  <a:schemeClr val="bg1"/>
                </a:solidFill>
                <a:latin typeface="Arial" charset="0"/>
              </a:rPr>
              <a:t>Διδάσκουσες: Κουτσούλη Παναγιώτα</a:t>
            </a:r>
            <a:r>
              <a:rPr lang="en-US" sz="1200" b="1">
                <a:solidFill>
                  <a:schemeClr val="bg1"/>
                </a:solidFill>
                <a:latin typeface="Arial" charset="0"/>
              </a:rPr>
              <a:t>, X</a:t>
            </a:r>
            <a:r>
              <a:rPr lang="el-GR" sz="1200" b="1">
                <a:solidFill>
                  <a:schemeClr val="bg1"/>
                </a:solidFill>
                <a:latin typeface="Arial" charset="0"/>
              </a:rPr>
              <a:t>αρισμιάδου Μαρία, </a:t>
            </a:r>
            <a:endParaRPr lang="en-US" sz="1200" b="1">
              <a:solidFill>
                <a:schemeClr val="bg1"/>
              </a:solidFill>
              <a:latin typeface="Arial" charset="0"/>
            </a:endParaRPr>
          </a:p>
          <a:p>
            <a:r>
              <a:rPr lang="en-US" sz="1200" b="1">
                <a:solidFill>
                  <a:schemeClr val="bg1"/>
                </a:solidFill>
                <a:latin typeface="Arial" charset="0"/>
              </a:rPr>
              <a:t>                         </a:t>
            </a:r>
            <a:r>
              <a:rPr lang="el-GR" sz="1200" b="1">
                <a:solidFill>
                  <a:schemeClr val="bg1"/>
                </a:solidFill>
                <a:latin typeface="Arial" charset="0"/>
              </a:rPr>
              <a:t>Αγιουτάντη Αννίτα</a:t>
            </a:r>
            <a:endParaRPr lang="el-G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395288" y="381000"/>
            <a:ext cx="7924800" cy="960438"/>
          </a:xfrm>
        </p:spPr>
        <p:txBody>
          <a:bodyPr/>
          <a:lstStyle/>
          <a:p>
            <a:pPr eaLnBrk="1" hangingPunct="1"/>
            <a:r>
              <a:rPr lang="el-GR" sz="3600" smtClean="0"/>
              <a:t>Ελαττώματα στην ευστάθεια των προσθίων άκρων κατ’</a:t>
            </a:r>
            <a:r>
              <a:rPr lang="en-US" sz="3600" smtClean="0"/>
              <a:t> </a:t>
            </a:r>
            <a:r>
              <a:rPr lang="el-GR" sz="3600" smtClean="0"/>
              <a:t>όψη</a:t>
            </a:r>
            <a:r>
              <a:rPr lang="en-US" sz="3600" smtClean="0"/>
              <a:t> 1/2</a:t>
            </a:r>
            <a:endParaRPr lang="en-GB" sz="3600" smtClean="0"/>
          </a:p>
        </p:txBody>
      </p:sp>
      <p:pic>
        <p:nvPicPr>
          <p:cNvPr id="29698" name="Picture 6" descr="ελαττωματική διάπλαση των προσθίων άκρων κατ’όψη, (αριστερά): τηλέπους &amp; ανοικτά προς τα κάτω, (μέσον): αγχίπους κλειστά προς τα κάτω, (δεξιά): αγχίκαρπος και τηλέπους κάτω καρπού. &#10;&#10;"/>
          <p:cNvPicPr>
            <a:picLocks noGrp="1" noChangeAspect="1" noChangeArrowheads="1"/>
          </p:cNvPicPr>
          <p:nvPr>
            <p:ph idx="1"/>
          </p:nvPr>
        </p:nvPicPr>
        <p:blipFill>
          <a:blip r:embed="rId3"/>
          <a:srcRect/>
          <a:stretch>
            <a:fillRect/>
          </a:stretch>
        </p:blipFill>
        <p:spPr>
          <a:xfrm>
            <a:off x="1077913" y="2035175"/>
            <a:ext cx="6559550" cy="2576513"/>
          </a:xfrm>
        </p:spPr>
      </p:pic>
      <p:sp>
        <p:nvSpPr>
          <p:cNvPr id="29699" name="Ορθογώνιο 1"/>
          <p:cNvSpPr>
            <a:spLocks noChangeArrowheads="1"/>
          </p:cNvSpPr>
          <p:nvPr/>
        </p:nvSpPr>
        <p:spPr bwMode="auto">
          <a:xfrm>
            <a:off x="827088" y="4822825"/>
            <a:ext cx="7345362" cy="1630363"/>
          </a:xfrm>
          <a:prstGeom prst="rect">
            <a:avLst/>
          </a:prstGeom>
          <a:noFill/>
          <a:ln w="9525">
            <a:noFill/>
            <a:miter lim="800000"/>
            <a:headEnd/>
            <a:tailEnd/>
          </a:ln>
        </p:spPr>
        <p:txBody>
          <a:bodyPr>
            <a:spAutoFit/>
          </a:bodyPr>
          <a:lstStyle/>
          <a:p>
            <a:pPr>
              <a:spcBef>
                <a:spcPct val="50000"/>
              </a:spcBef>
            </a:pPr>
            <a:r>
              <a:rPr lang="el-GR" sz="2000">
                <a:solidFill>
                  <a:srgbClr val="000000"/>
                </a:solidFill>
                <a:latin typeface="Arial" charset="0"/>
              </a:rPr>
              <a:t>Παραδείγματα ελαττωματικής διάπλασης στην ευστάθεια των προσθίων άκρων κατ’ όψη (τηλέπους=τα άκρα αποκλίνουν και αγχίπους= τα άκρα συγκλίνουν από την κατακόρυφο όσο προχωρούμε από πάνω προς τα κάτω) (πηγή: Καραντούνιας, (1963)).</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95288" y="381000"/>
            <a:ext cx="7924800" cy="960438"/>
          </a:xfrm>
        </p:spPr>
        <p:txBody>
          <a:bodyPr>
            <a:normAutofit fontScale="90000"/>
          </a:bodyPr>
          <a:lstStyle/>
          <a:p>
            <a:pPr eaLnBrk="1" hangingPunct="1">
              <a:defRPr/>
            </a:pPr>
            <a:r>
              <a:rPr lang="el-GR" sz="4000" dirty="0" smtClean="0"/>
              <a:t>Ελαττώματα στην ευστάθεια των προσθίων άκρων κατ’</a:t>
            </a:r>
            <a:r>
              <a:rPr lang="en-US" sz="4000" dirty="0" smtClean="0"/>
              <a:t> </a:t>
            </a:r>
            <a:r>
              <a:rPr lang="el-GR" sz="4000" dirty="0" smtClean="0"/>
              <a:t>όψη</a:t>
            </a:r>
            <a:r>
              <a:rPr lang="en-US" sz="4000" dirty="0" smtClean="0"/>
              <a:t> 2/2</a:t>
            </a:r>
            <a:endParaRPr lang="en-GB" sz="4000" dirty="0" smtClean="0"/>
          </a:p>
        </p:txBody>
      </p:sp>
      <p:pic>
        <p:nvPicPr>
          <p:cNvPr id="31746" name="Picture 9" descr="ελαττωματική διάπλαση των προσθίων άκρων κατ’όψη, (αριστερά): τηλέκαρπος &amp; αγχίπους κάτω καρπού, "/>
          <p:cNvPicPr>
            <a:picLocks noChangeAspect="1" noChangeArrowheads="1"/>
          </p:cNvPicPr>
          <p:nvPr/>
        </p:nvPicPr>
        <p:blipFill>
          <a:blip r:embed="rId3"/>
          <a:srcRect/>
          <a:stretch>
            <a:fillRect/>
          </a:stretch>
        </p:blipFill>
        <p:spPr bwMode="auto">
          <a:xfrm>
            <a:off x="1116013" y="1916113"/>
            <a:ext cx="2239962" cy="3436937"/>
          </a:xfrm>
          <a:prstGeom prst="rect">
            <a:avLst/>
          </a:prstGeom>
          <a:noFill/>
          <a:ln w="9525">
            <a:noFill/>
            <a:miter lim="800000"/>
            <a:headEnd/>
            <a:tailEnd/>
          </a:ln>
        </p:spPr>
      </p:pic>
      <p:pic>
        <p:nvPicPr>
          <p:cNvPr id="31747" name="Picture 8" descr="ελαττωματική διάπλαση των προσθίων άκρων κατ’όψη, &#10; (μέσον): βλαισόπους τον καρπόν, (δεξιά): ραιβόπους τον καρπό. &#10;"/>
          <p:cNvPicPr>
            <a:picLocks noChangeAspect="1" noChangeArrowheads="1"/>
          </p:cNvPicPr>
          <p:nvPr/>
        </p:nvPicPr>
        <p:blipFill>
          <a:blip r:embed="rId4"/>
          <a:srcRect/>
          <a:stretch>
            <a:fillRect/>
          </a:stretch>
        </p:blipFill>
        <p:spPr bwMode="auto">
          <a:xfrm>
            <a:off x="3779838" y="2209800"/>
            <a:ext cx="4260850" cy="2811463"/>
          </a:xfrm>
          <a:prstGeom prst="rect">
            <a:avLst/>
          </a:prstGeom>
          <a:noFill/>
          <a:ln w="9525">
            <a:noFill/>
            <a:miter lim="800000"/>
            <a:headEnd/>
            <a:tailEnd/>
          </a:ln>
        </p:spPr>
      </p:pic>
      <p:sp>
        <p:nvSpPr>
          <p:cNvPr id="31748" name="Ορθογώνιο 7"/>
          <p:cNvSpPr>
            <a:spLocks noChangeArrowheads="1"/>
          </p:cNvSpPr>
          <p:nvPr/>
        </p:nvSpPr>
        <p:spPr bwMode="auto">
          <a:xfrm>
            <a:off x="819150" y="5732463"/>
            <a:ext cx="7345363" cy="708025"/>
          </a:xfrm>
          <a:prstGeom prst="rect">
            <a:avLst/>
          </a:prstGeom>
          <a:noFill/>
          <a:ln w="9525">
            <a:noFill/>
            <a:miter lim="800000"/>
            <a:headEnd/>
            <a:tailEnd/>
          </a:ln>
        </p:spPr>
        <p:txBody>
          <a:bodyPr>
            <a:spAutoFit/>
          </a:bodyPr>
          <a:lstStyle/>
          <a:p>
            <a:pPr>
              <a:spcBef>
                <a:spcPct val="50000"/>
              </a:spcBef>
            </a:pPr>
            <a:r>
              <a:rPr lang="el-GR" sz="2000">
                <a:solidFill>
                  <a:srgbClr val="000000"/>
                </a:solidFill>
                <a:latin typeface="Arial" charset="0"/>
              </a:rPr>
              <a:t>Παραδείγματα ελαττωματικής διάπλασης στην ευστάθεια των προσθίων άκρων κατ’ όψη (πηγή: Καραντούνιας, (1963)).</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a:spLocks noGrp="1" noChangeArrowheads="1"/>
          </p:cNvSpPr>
          <p:nvPr>
            <p:ph type="title"/>
          </p:nvPr>
        </p:nvSpPr>
        <p:spPr>
          <a:xfrm>
            <a:off x="395288" y="333375"/>
            <a:ext cx="8569325" cy="1008063"/>
          </a:xfrm>
        </p:spPr>
        <p:txBody>
          <a:bodyPr/>
          <a:lstStyle/>
          <a:p>
            <a:pPr eaLnBrk="1" hangingPunct="1"/>
            <a:r>
              <a:rPr lang="el-GR" sz="3600" smtClean="0"/>
              <a:t>Ελαττώματα στην ευστάθεια των προσθίων άκρων από τα πλάγια</a:t>
            </a:r>
            <a:r>
              <a:rPr lang="en-US" sz="3600" smtClean="0"/>
              <a:t> 1/3</a:t>
            </a:r>
            <a:endParaRPr lang="el-GR" sz="3600" smtClean="0"/>
          </a:p>
        </p:txBody>
      </p:sp>
      <p:pic>
        <p:nvPicPr>
          <p:cNvPr id="33794" name="Picture 6" descr="ελαττωματική διάπλαση των προσθίων άκρων από τα πλάγια (επάνω αριστερά): καρποκαμπής, (επάνω δεξιά): καρπόκοιλος, "/>
          <p:cNvPicPr>
            <a:picLocks noGrp="1" noChangeAspect="1" noChangeArrowheads="1"/>
          </p:cNvPicPr>
          <p:nvPr>
            <p:ph idx="1"/>
          </p:nvPr>
        </p:nvPicPr>
        <p:blipFill>
          <a:blip r:embed="rId3"/>
          <a:srcRect/>
          <a:stretch>
            <a:fillRect/>
          </a:stretch>
        </p:blipFill>
        <p:spPr>
          <a:xfrm>
            <a:off x="3132138" y="1773238"/>
            <a:ext cx="3600450" cy="1957387"/>
          </a:xfrm>
        </p:spPr>
      </p:pic>
      <p:pic>
        <p:nvPicPr>
          <p:cNvPr id="33795" name="Picture 9" descr="ελαττωματική διάπλαση των προσθίων άκρων από τα πλάγια  (κάτω αριστερά): μαλακό μεσοκύνιο και (κάτω δεξιά): ορθομεσοκύνιο.&#10;&#10;"/>
          <p:cNvPicPr>
            <a:picLocks noChangeAspect="1" noChangeArrowheads="1"/>
          </p:cNvPicPr>
          <p:nvPr/>
        </p:nvPicPr>
        <p:blipFill>
          <a:blip r:embed="rId4"/>
          <a:srcRect/>
          <a:stretch>
            <a:fillRect/>
          </a:stretch>
        </p:blipFill>
        <p:spPr bwMode="auto">
          <a:xfrm>
            <a:off x="2916238" y="3898900"/>
            <a:ext cx="3600450" cy="2063750"/>
          </a:xfrm>
          <a:prstGeom prst="rect">
            <a:avLst/>
          </a:prstGeom>
          <a:noFill/>
          <a:ln w="9525">
            <a:noFill/>
            <a:miter lim="800000"/>
            <a:headEnd/>
            <a:tailEnd/>
          </a:ln>
        </p:spPr>
      </p:pic>
      <p:sp>
        <p:nvSpPr>
          <p:cNvPr id="33796" name="Ορθογώνιο 6"/>
          <p:cNvSpPr>
            <a:spLocks noChangeArrowheads="1"/>
          </p:cNvSpPr>
          <p:nvPr/>
        </p:nvSpPr>
        <p:spPr bwMode="auto">
          <a:xfrm>
            <a:off x="827088" y="5999163"/>
            <a:ext cx="7345362" cy="708025"/>
          </a:xfrm>
          <a:prstGeom prst="rect">
            <a:avLst/>
          </a:prstGeom>
          <a:noFill/>
          <a:ln w="9525">
            <a:noFill/>
            <a:miter lim="800000"/>
            <a:headEnd/>
            <a:tailEnd/>
          </a:ln>
        </p:spPr>
        <p:txBody>
          <a:bodyPr>
            <a:spAutoFit/>
          </a:bodyPr>
          <a:lstStyle/>
          <a:p>
            <a:pPr>
              <a:spcBef>
                <a:spcPct val="50000"/>
              </a:spcBef>
            </a:pPr>
            <a:r>
              <a:rPr lang="el-GR" sz="2000">
                <a:solidFill>
                  <a:srgbClr val="000000"/>
                </a:solidFill>
                <a:latin typeface="Arial" charset="0"/>
              </a:rPr>
              <a:t>Παραδείγματα ελαττωματικής διάπλασης στην ευστάθεια των προσθίων άκρων από τα πλάγια (πηγή: Καραντούνιας, (1963)).</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395288" y="381000"/>
            <a:ext cx="8208962" cy="960438"/>
          </a:xfrm>
        </p:spPr>
        <p:txBody>
          <a:bodyPr>
            <a:normAutofit fontScale="90000"/>
          </a:bodyPr>
          <a:lstStyle/>
          <a:p>
            <a:pPr eaLnBrk="1" hangingPunct="1">
              <a:defRPr/>
            </a:pPr>
            <a:r>
              <a:rPr lang="el-GR" sz="4000" dirty="0" smtClean="0"/>
              <a:t>Ελαττώματα στην ευστάθεια των προσθίων άκρων από τα πλάγια 2/3</a:t>
            </a:r>
          </a:p>
        </p:txBody>
      </p:sp>
      <p:pic>
        <p:nvPicPr>
          <p:cNvPr id="35842" name="Picture 7" descr="ελαττωματική διάπλαση των προσθίων άκρων από τα πλάγια (αριστερή εικόνα): προσθόπους, "/>
          <p:cNvPicPr>
            <a:picLocks noChangeAspect="1" noChangeArrowheads="1"/>
          </p:cNvPicPr>
          <p:nvPr/>
        </p:nvPicPr>
        <p:blipFill>
          <a:blip r:embed="rId3"/>
          <a:srcRect/>
          <a:stretch>
            <a:fillRect/>
          </a:stretch>
        </p:blipFill>
        <p:spPr bwMode="auto">
          <a:xfrm>
            <a:off x="2038350" y="1676400"/>
            <a:ext cx="2008188" cy="4268788"/>
          </a:xfrm>
          <a:prstGeom prst="rect">
            <a:avLst/>
          </a:prstGeom>
          <a:noFill/>
          <a:ln w="9525">
            <a:noFill/>
            <a:miter lim="800000"/>
            <a:headEnd/>
            <a:tailEnd/>
          </a:ln>
        </p:spPr>
      </p:pic>
      <p:pic>
        <p:nvPicPr>
          <p:cNvPr id="35843" name="Picture 8" descr="ελαττωματική διάπλαση των προσθίων άκρων από τα πλάγια  (δεξιά εικόνα): οπισθόπους&#10;"/>
          <p:cNvPicPr>
            <a:picLocks noChangeAspect="1" noChangeArrowheads="1"/>
          </p:cNvPicPr>
          <p:nvPr/>
        </p:nvPicPr>
        <p:blipFill>
          <a:blip r:embed="rId4"/>
          <a:srcRect/>
          <a:stretch>
            <a:fillRect/>
          </a:stretch>
        </p:blipFill>
        <p:spPr bwMode="auto">
          <a:xfrm>
            <a:off x="4932363" y="1836738"/>
            <a:ext cx="1955800" cy="4140200"/>
          </a:xfrm>
          <a:prstGeom prst="rect">
            <a:avLst/>
          </a:prstGeom>
          <a:noFill/>
          <a:ln w="9525">
            <a:noFill/>
            <a:miter lim="800000"/>
            <a:headEnd/>
            <a:tailEnd/>
          </a:ln>
        </p:spPr>
      </p:pic>
      <p:sp>
        <p:nvSpPr>
          <p:cNvPr id="35844" name="Ορθογώνιο 7"/>
          <p:cNvSpPr>
            <a:spLocks noChangeArrowheads="1"/>
          </p:cNvSpPr>
          <p:nvPr/>
        </p:nvSpPr>
        <p:spPr bwMode="auto">
          <a:xfrm>
            <a:off x="611188" y="5999163"/>
            <a:ext cx="7345362" cy="708025"/>
          </a:xfrm>
          <a:prstGeom prst="rect">
            <a:avLst/>
          </a:prstGeom>
          <a:noFill/>
          <a:ln w="9525">
            <a:noFill/>
            <a:miter lim="800000"/>
            <a:headEnd/>
            <a:tailEnd/>
          </a:ln>
        </p:spPr>
        <p:txBody>
          <a:bodyPr>
            <a:spAutoFit/>
          </a:bodyPr>
          <a:lstStyle/>
          <a:p>
            <a:pPr>
              <a:spcBef>
                <a:spcPct val="50000"/>
              </a:spcBef>
            </a:pPr>
            <a:r>
              <a:rPr lang="el-GR" sz="2000">
                <a:solidFill>
                  <a:srgbClr val="000000"/>
                </a:solidFill>
                <a:latin typeface="Arial" charset="0"/>
              </a:rPr>
              <a:t>Παραδείγματα ελαττωματικής διάπλασης στην ευστάθεια των προσθίων άκρων από τα πλάγια (πηγή: Καραντούνιας, (1963)).</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395288" y="381000"/>
            <a:ext cx="8208962" cy="960438"/>
          </a:xfrm>
        </p:spPr>
        <p:txBody>
          <a:bodyPr>
            <a:normAutofit fontScale="90000"/>
          </a:bodyPr>
          <a:lstStyle/>
          <a:p>
            <a:pPr eaLnBrk="1" hangingPunct="1">
              <a:defRPr/>
            </a:pPr>
            <a:r>
              <a:rPr lang="el-GR" sz="4000" smtClean="0"/>
              <a:t>Ελαττώματα στην ευστάθεια των προσθίων άκρων από τα πλάγια 3/3</a:t>
            </a:r>
          </a:p>
        </p:txBody>
      </p:sp>
      <p:pic>
        <p:nvPicPr>
          <p:cNvPr id="37890" name="Θέση περιεχομένου 14" descr="ελαττωματική διάπλαση των προσθίων άκρων από τα πλάγια (1): κανονικό μεσοκύνιο, (2): χηλή άρκτου και (3): ορθομεσοκύνιο (στάση τράγου) .&#10;"/>
          <p:cNvPicPr>
            <a:picLocks noGrp="1" noChangeAspect="1"/>
          </p:cNvPicPr>
          <p:nvPr>
            <p:ph sz="half" idx="1"/>
          </p:nvPr>
        </p:nvPicPr>
        <p:blipFill>
          <a:blip r:embed="rId3"/>
          <a:srcRect/>
          <a:stretch>
            <a:fillRect/>
          </a:stretch>
        </p:blipFill>
        <p:spPr>
          <a:xfrm>
            <a:off x="827088" y="1844675"/>
            <a:ext cx="7358062" cy="3671888"/>
          </a:xfrm>
        </p:spPr>
      </p:pic>
      <p:sp>
        <p:nvSpPr>
          <p:cNvPr id="37891" name="Θέση περιεχομένου 5"/>
          <p:cNvSpPr>
            <a:spLocks noGrp="1"/>
          </p:cNvSpPr>
          <p:nvPr>
            <p:ph sz="half" idx="2"/>
          </p:nvPr>
        </p:nvSpPr>
        <p:spPr>
          <a:xfrm>
            <a:off x="468313" y="5876925"/>
            <a:ext cx="7848600" cy="720725"/>
          </a:xfrm>
        </p:spPr>
        <p:txBody>
          <a:bodyPr/>
          <a:lstStyle/>
          <a:p>
            <a:pPr marL="0" indent="0" eaLnBrk="1" hangingPunct="1">
              <a:spcBef>
                <a:spcPct val="50000"/>
              </a:spcBef>
              <a:buFont typeface="Wingdings" pitchFamily="2" charset="2"/>
              <a:buNone/>
            </a:pPr>
            <a:r>
              <a:rPr lang="el-GR" sz="2000" smtClean="0"/>
              <a:t>(1): κανονικό μεσοκύνιο, (2): χηλή άρκτου και (3): ορθομεσοκύνιο (στάση τράγου) (πηγή: Καραντούνιας (1963)).</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l-GR" smtClean="0"/>
              <a:t>Λέξεις</a:t>
            </a:r>
            <a:r>
              <a:rPr lang="en-US" smtClean="0"/>
              <a:t>- </a:t>
            </a:r>
            <a:r>
              <a:rPr lang="el-GR" smtClean="0"/>
              <a:t>έννοιες κλειδιά</a:t>
            </a:r>
            <a:r>
              <a:rPr lang="en-US" smtClean="0"/>
              <a:t> 10</a:t>
            </a:r>
            <a:endParaRPr lang="el-GR" smtClean="0"/>
          </a:p>
        </p:txBody>
      </p:sp>
      <p:sp>
        <p:nvSpPr>
          <p:cNvPr id="39938" name="Θέση περιεχομένου 1"/>
          <p:cNvSpPr>
            <a:spLocks noGrp="1"/>
          </p:cNvSpPr>
          <p:nvPr>
            <p:ph idx="1"/>
          </p:nvPr>
        </p:nvSpPr>
        <p:spPr/>
        <p:txBody>
          <a:bodyPr/>
          <a:lstStyle/>
          <a:p>
            <a:pPr eaLnBrk="1" hangingPunct="1"/>
            <a:r>
              <a:rPr lang="el-GR" smtClean="0"/>
              <a:t>Ευστάθεια, στάση του ζώου, πρόσθια άκρα, ωμοβραχιόνιος άρθρωση, μεσόσκελο</a:t>
            </a:r>
          </a:p>
          <a:p>
            <a:pPr eaLnBrk="1" hangingPunct="1"/>
            <a:r>
              <a:rPr lang="en-US" smtClean="0"/>
              <a:t>Stability, animal standing, forelimbs, omovrachionios joint, mesoskelo</a:t>
            </a:r>
            <a:endParaRPr lang="el-GR" smtClean="0"/>
          </a:p>
          <a:p>
            <a:pPr eaLnBrk="1" hangingPunct="1"/>
            <a:endParaRPr lang="el-GR" smtClean="0"/>
          </a:p>
          <a:p>
            <a:pPr eaLnBrk="1" hangingPunct="1"/>
            <a:endParaRPr lang="el-GR"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Τίτλος 1"/>
          <p:cNvSpPr>
            <a:spLocks noGrp="1"/>
          </p:cNvSpPr>
          <p:nvPr>
            <p:ph type="title"/>
          </p:nvPr>
        </p:nvSpPr>
        <p:spPr/>
        <p:txBody>
          <a:bodyPr/>
          <a:lstStyle/>
          <a:p>
            <a:pPr eaLnBrk="1" hangingPunct="1"/>
            <a:r>
              <a:rPr lang="en-US" smtClean="0"/>
              <a:t>B</a:t>
            </a:r>
            <a:r>
              <a:rPr lang="el-GR" smtClean="0"/>
              <a:t>ιβλιογραφία</a:t>
            </a:r>
            <a:r>
              <a:rPr lang="en-US" smtClean="0"/>
              <a:t> 10</a:t>
            </a:r>
            <a:endParaRPr lang="el-GR" smtClean="0"/>
          </a:p>
        </p:txBody>
      </p:sp>
      <p:sp>
        <p:nvSpPr>
          <p:cNvPr id="55298" name="Θέση περιεχομένου 1"/>
          <p:cNvSpPr>
            <a:spLocks noGrp="1"/>
          </p:cNvSpPr>
          <p:nvPr>
            <p:ph idx="1"/>
          </p:nvPr>
        </p:nvSpPr>
        <p:spPr/>
        <p:txBody>
          <a:bodyPr rtlCol="0">
            <a:normAutofit lnSpcReduction="10000"/>
          </a:bodyPr>
          <a:lstStyle/>
          <a:p>
            <a:pPr eaLnBrk="1" fontAlgn="auto" hangingPunct="1">
              <a:lnSpc>
                <a:spcPct val="150000"/>
              </a:lnSpc>
              <a:spcAft>
                <a:spcPts val="0"/>
              </a:spcAft>
              <a:defRPr/>
            </a:pPr>
            <a:r>
              <a:rPr lang="el-GR" dirty="0" err="1" smtClean="0"/>
              <a:t>Καραντούνιας</a:t>
            </a:r>
            <a:r>
              <a:rPr lang="el-GR" dirty="0" smtClean="0"/>
              <a:t> Α. (1963): Εκτιμητική </a:t>
            </a:r>
            <a:r>
              <a:rPr lang="el-GR" dirty="0" err="1" smtClean="0"/>
              <a:t>Βοός</a:t>
            </a:r>
            <a:r>
              <a:rPr lang="el-GR" dirty="0" smtClean="0"/>
              <a:t>, Ανωτάτη Γεωπονική Σχολή, </a:t>
            </a:r>
            <a:r>
              <a:rPr lang="el-GR" dirty="0" err="1" smtClean="0"/>
              <a:t>Εργαστήριον</a:t>
            </a:r>
            <a:r>
              <a:rPr lang="el-GR" dirty="0" smtClean="0"/>
              <a:t> Ζωοτεχνίας, Αθήναι.</a:t>
            </a:r>
          </a:p>
          <a:p>
            <a:pPr eaLnBrk="1" fontAlgn="auto" hangingPunct="1">
              <a:lnSpc>
                <a:spcPct val="150000"/>
              </a:lnSpc>
              <a:spcAft>
                <a:spcPts val="0"/>
              </a:spcAft>
              <a:defRPr/>
            </a:pPr>
            <a:r>
              <a:rPr lang="el-GR" dirty="0" smtClean="0"/>
              <a:t>Παπαδημητρίου </a:t>
            </a:r>
            <a:r>
              <a:rPr lang="el-GR" dirty="0" err="1" smtClean="0"/>
              <a:t>Τρ</a:t>
            </a:r>
            <a:r>
              <a:rPr lang="el-GR" dirty="0" smtClean="0"/>
              <a:t>., Ελ. </a:t>
            </a:r>
            <a:r>
              <a:rPr lang="el-GR" dirty="0" err="1" smtClean="0"/>
              <a:t>Πανοπούλου</a:t>
            </a:r>
            <a:r>
              <a:rPr lang="el-GR" dirty="0" smtClean="0"/>
              <a:t>, Αντ. </a:t>
            </a:r>
            <a:r>
              <a:rPr lang="el-GR" dirty="0" err="1" smtClean="0"/>
              <a:t>Κομινάκης</a:t>
            </a:r>
            <a:r>
              <a:rPr lang="el-GR" dirty="0" smtClean="0"/>
              <a:t> (1998): Εξωτερικό των Ζώων, Εργαστήριο Γενικής &amp; Ειδικής Ζωοτεχνίας, Τμήμα Ζωικής Παραγωγής, Γεωπονικό Πανεπιστήμιο Αθηνών.</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AutoShape 2"/>
          <p:cNvSpPr>
            <a:spLocks noGrp="1" noChangeArrowheads="1"/>
          </p:cNvSpPr>
          <p:nvPr>
            <p:ph type="title"/>
          </p:nvPr>
        </p:nvSpPr>
        <p:spPr>
          <a:xfrm>
            <a:off x="395288" y="404813"/>
            <a:ext cx="7924800" cy="960437"/>
          </a:xfrm>
        </p:spPr>
        <p:txBody>
          <a:bodyPr/>
          <a:lstStyle/>
          <a:p>
            <a:pPr eaLnBrk="1" hangingPunct="1"/>
            <a:r>
              <a:rPr lang="el-GR" sz="4000" smtClean="0"/>
              <a:t>Αντικειμενικοί στόχοι του εργαστηρίου</a:t>
            </a:r>
            <a:r>
              <a:rPr lang="en-US" sz="4000" smtClean="0"/>
              <a:t> 1</a:t>
            </a:r>
            <a:r>
              <a:rPr lang="el-GR" sz="4000" smtClean="0"/>
              <a:t>0 </a:t>
            </a:r>
          </a:p>
        </p:txBody>
      </p:sp>
      <p:sp>
        <p:nvSpPr>
          <p:cNvPr id="17410" name="Θέση περιεχομένου 1"/>
          <p:cNvSpPr>
            <a:spLocks noGrp="1"/>
          </p:cNvSpPr>
          <p:nvPr>
            <p:ph idx="1"/>
          </p:nvPr>
        </p:nvSpPr>
        <p:spPr/>
        <p:txBody>
          <a:bodyPr/>
          <a:lstStyle/>
          <a:p>
            <a:pPr eaLnBrk="1" hangingPunct="1"/>
            <a:r>
              <a:rPr lang="el-GR" smtClean="0"/>
              <a:t>Η σημασία της ευστάθειας των πρόσθιων άκρων κατά τη στάση και κατά την κίνηση του ζώου.</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AutoShape 2"/>
          <p:cNvSpPr>
            <a:spLocks noGrp="1" noChangeArrowheads="1"/>
          </p:cNvSpPr>
          <p:nvPr>
            <p:ph type="title"/>
          </p:nvPr>
        </p:nvSpPr>
        <p:spPr>
          <a:xfrm>
            <a:off x="395288" y="438150"/>
            <a:ext cx="7924800" cy="960438"/>
          </a:xfrm>
        </p:spPr>
        <p:txBody>
          <a:bodyPr/>
          <a:lstStyle/>
          <a:p>
            <a:pPr eaLnBrk="1" hangingPunct="1"/>
            <a:r>
              <a:rPr lang="el-GR" sz="4000" smtClean="0"/>
              <a:t>Επιδιωκόμενα μαθησιακά αποτελέσματα</a:t>
            </a:r>
            <a:r>
              <a:rPr lang="en-US" sz="4000" smtClean="0"/>
              <a:t> 10</a:t>
            </a:r>
            <a:endParaRPr lang="el-GR" sz="4000" smtClean="0"/>
          </a:p>
        </p:txBody>
      </p:sp>
      <p:sp>
        <p:nvSpPr>
          <p:cNvPr id="18434" name="Θέση περιεχομένου 1"/>
          <p:cNvSpPr>
            <a:spLocks noGrp="1"/>
          </p:cNvSpPr>
          <p:nvPr>
            <p:ph idx="1"/>
          </p:nvPr>
        </p:nvSpPr>
        <p:spPr/>
        <p:txBody>
          <a:bodyPr/>
          <a:lstStyle/>
          <a:p>
            <a:pPr eaLnBrk="1" hangingPunct="1">
              <a:lnSpc>
                <a:spcPct val="90000"/>
              </a:lnSpc>
            </a:pPr>
            <a:r>
              <a:rPr lang="el-GR" smtClean="0"/>
              <a:t>Η ευστάθεια των πρόσθιων άκρων του ζώου πρέπει να είναι σωστή γιατί έτσι διευκολύνεται στο έπακρο τόσο η στάση όσο και η κίνηση του.</a:t>
            </a:r>
          </a:p>
          <a:p>
            <a:pPr eaLnBrk="1" hangingPunct="1">
              <a:lnSpc>
                <a:spcPct val="90000"/>
              </a:lnSpc>
            </a:pPr>
            <a:r>
              <a:rPr lang="el-GR" smtClean="0"/>
              <a:t>Εξετάζεται όταν το ζώο είναι σε ηρεμία, σε φυσική στάση, σε επίπεδο έδαφος και με τη βοήθεια νοητών γραμμών.</a:t>
            </a:r>
            <a:endParaRPr lang="en-US" smtClean="0"/>
          </a:p>
          <a:p>
            <a:pPr eaLnBrk="1" hangingPunct="1">
              <a:lnSpc>
                <a:spcPct val="90000"/>
              </a:lnSpc>
            </a:pPr>
            <a:r>
              <a:rPr lang="el-GR" smtClean="0"/>
              <a:t>Εξετάζεται χωριστά τόσο κατ’ όψη όσο και από τα πλάγια.  </a:t>
            </a:r>
            <a:endParaRPr lang="en-GB"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AutoShape 2"/>
          <p:cNvSpPr>
            <a:spLocks noGrp="1" noChangeArrowheads="1"/>
          </p:cNvSpPr>
          <p:nvPr>
            <p:ph type="title"/>
          </p:nvPr>
        </p:nvSpPr>
        <p:spPr/>
        <p:txBody>
          <a:bodyPr/>
          <a:lstStyle/>
          <a:p>
            <a:pPr eaLnBrk="1" hangingPunct="1"/>
            <a:r>
              <a:rPr lang="el-GR" smtClean="0"/>
              <a:t>Μαθησιακοί στόχοι</a:t>
            </a:r>
            <a:r>
              <a:rPr lang="en-US" smtClean="0"/>
              <a:t> 10</a:t>
            </a:r>
            <a:r>
              <a:rPr lang="el-GR" smtClean="0"/>
              <a:t> </a:t>
            </a:r>
          </a:p>
        </p:txBody>
      </p:sp>
      <p:sp>
        <p:nvSpPr>
          <p:cNvPr id="19458" name="Θέση περιεχομένου 1"/>
          <p:cNvSpPr>
            <a:spLocks noGrp="1"/>
          </p:cNvSpPr>
          <p:nvPr>
            <p:ph idx="1"/>
          </p:nvPr>
        </p:nvSpPr>
        <p:spPr/>
        <p:txBody>
          <a:bodyPr/>
          <a:lstStyle/>
          <a:p>
            <a:pPr eaLnBrk="1" hangingPunct="1">
              <a:lnSpc>
                <a:spcPts val="3000"/>
              </a:lnSpc>
              <a:spcBef>
                <a:spcPct val="0"/>
              </a:spcBef>
            </a:pPr>
            <a:r>
              <a:rPr lang="el-GR" sz="2000" smtClean="0"/>
              <a:t>Η ευστάθεια των πρόσθιων άκρων κατ’ όψη σε ένα ζώο θεωρείται κανονική όταν η κατακόρυφος από την ωμοβραχιόνιο άρθρωση χωρίζει το άκρο σε δύο ίσα μέρη, ενώ συγχρόνως όλα τα σημεία των πρόσθιων άκρων ισαπέχουν από την κατακόρυφο που φέρεται από το μεσόσκελο. Στην αντίθετη περίπτωση η ευστάθεια των πρόσθιων άκρων είναι κακή. </a:t>
            </a:r>
          </a:p>
          <a:p>
            <a:pPr eaLnBrk="1" hangingPunct="1">
              <a:lnSpc>
                <a:spcPts val="3000"/>
              </a:lnSpc>
              <a:spcBef>
                <a:spcPct val="0"/>
              </a:spcBef>
            </a:pPr>
            <a:r>
              <a:rPr lang="el-GR" sz="2000" smtClean="0">
                <a:solidFill>
                  <a:schemeClr val="tx1"/>
                </a:solidFill>
              </a:rPr>
              <a:t>Η ευστάθεια</a:t>
            </a:r>
            <a:r>
              <a:rPr lang="el-GR" sz="2000" smtClean="0"/>
              <a:t> των πρόσθιων άκρων από τα πλάγια σε ένα ζώο θεωρείται κανονική όταν η πρώτη νοητή γραμμή που περνάει από την ωμοβραχιόνιο άρθρωση πρέπει να πέφτει λίγο εμπρός από τη χηλή, η δεύτερη που φέρεται από την κερκιδοβραχιόνια άρθρωση πρέπει να χωρίζει το πόδι πλαγίως σε δύο ίσα μέρη, συγχρόνως δε να εφάπτεται της στεφάνης στο πίσω μέρος.</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l-GR" smtClean="0"/>
              <a:t>Ευστάθεια</a:t>
            </a:r>
            <a:endParaRPr lang="en-GB" smtClean="0"/>
          </a:p>
        </p:txBody>
      </p:sp>
      <p:sp>
        <p:nvSpPr>
          <p:cNvPr id="20482" name="Rectangle 3"/>
          <p:cNvSpPr>
            <a:spLocks noGrp="1" noChangeArrowheads="1"/>
          </p:cNvSpPr>
          <p:nvPr>
            <p:ph idx="1"/>
          </p:nvPr>
        </p:nvSpPr>
        <p:spPr/>
        <p:txBody>
          <a:bodyPr/>
          <a:lstStyle/>
          <a:p>
            <a:pPr eaLnBrk="1" hangingPunct="1">
              <a:lnSpc>
                <a:spcPct val="90000"/>
              </a:lnSpc>
            </a:pPr>
            <a:r>
              <a:rPr lang="el-GR" smtClean="0"/>
              <a:t>Με τον όρο ευστάθεια εννοούμε τη διεύθυνση που πρέπει να έχουν τα άκρα ενός ζώου ώστε να διευκολύνονται στο έπακρο τόσο η στάση όσο και η κίνηση του.</a:t>
            </a:r>
          </a:p>
          <a:p>
            <a:pPr eaLnBrk="1" hangingPunct="1">
              <a:lnSpc>
                <a:spcPct val="90000"/>
              </a:lnSpc>
            </a:pPr>
            <a:r>
              <a:rPr lang="el-GR" smtClean="0"/>
              <a:t>Εξετάζεται όταν το ζώο είναι σε ηρεμία, σε φυσική στάση, σε επίπεδο έδαφος και με τη βοήθεια νοητών γραμμών.</a:t>
            </a:r>
            <a:endParaRPr lang="en-US" smtClean="0"/>
          </a:p>
          <a:p>
            <a:pPr eaLnBrk="1" hangingPunct="1">
              <a:lnSpc>
                <a:spcPct val="90000"/>
              </a:lnSpc>
            </a:pPr>
            <a:r>
              <a:rPr lang="el-GR" smtClean="0"/>
              <a:t>Εξετάζεται χωριστά για κάθε ζεύγος άκρων τόσο κατ’ όψη όσο και από τα πλάγια.  </a:t>
            </a:r>
            <a:endParaRPr lang="en-GB"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395288" y="452438"/>
            <a:ext cx="7924800" cy="960437"/>
          </a:xfrm>
        </p:spPr>
        <p:txBody>
          <a:bodyPr/>
          <a:lstStyle/>
          <a:p>
            <a:pPr eaLnBrk="1" hangingPunct="1"/>
            <a:r>
              <a:rPr lang="el-GR" sz="4000" smtClean="0"/>
              <a:t>Ευστάθεια προσθίων άκρων κατ’ όψη 1/2</a:t>
            </a:r>
            <a:endParaRPr lang="en-GB" sz="4000" smtClean="0"/>
          </a:p>
        </p:txBody>
      </p:sp>
      <p:sp>
        <p:nvSpPr>
          <p:cNvPr id="21506" name="Rectangle 3"/>
          <p:cNvSpPr>
            <a:spLocks noGrp="1" noChangeArrowheads="1"/>
          </p:cNvSpPr>
          <p:nvPr>
            <p:ph idx="1"/>
          </p:nvPr>
        </p:nvSpPr>
        <p:spPr>
          <a:xfrm>
            <a:off x="468313" y="1628775"/>
            <a:ext cx="4319587" cy="4968875"/>
          </a:xfrm>
        </p:spPr>
        <p:txBody>
          <a:bodyPr/>
          <a:lstStyle/>
          <a:p>
            <a:pPr eaLnBrk="1" hangingPunct="1"/>
            <a:r>
              <a:rPr lang="el-GR" sz="2400" b="1" smtClean="0"/>
              <a:t>Κατ’</a:t>
            </a:r>
            <a:r>
              <a:rPr lang="en-US" sz="2400" b="1" smtClean="0"/>
              <a:t> </a:t>
            </a:r>
            <a:r>
              <a:rPr lang="el-GR" sz="2400" b="1" smtClean="0"/>
              <a:t>όψη</a:t>
            </a:r>
          </a:p>
          <a:p>
            <a:pPr eaLnBrk="1" hangingPunct="1">
              <a:buFontTx/>
              <a:buNone/>
            </a:pPr>
            <a:r>
              <a:rPr lang="el-GR" sz="2400" smtClean="0"/>
              <a:t>   Φέρνουμε δύο νοητές γραμμές, τη μία από την ωμοβραχιόνιο άρθρωση και την άλλη από τη μέση γραμμή του μεσοσκέλου </a:t>
            </a:r>
          </a:p>
          <a:p>
            <a:pPr eaLnBrk="1" hangingPunct="1">
              <a:buFontTx/>
              <a:buNone/>
            </a:pPr>
            <a:r>
              <a:rPr lang="el-GR" sz="2400" smtClean="0"/>
              <a:t>   1: ωμοβραχιόνιος άρθρωση</a:t>
            </a:r>
          </a:p>
          <a:p>
            <a:pPr eaLnBrk="1" hangingPunct="1">
              <a:buFontTx/>
              <a:buNone/>
            </a:pPr>
            <a:r>
              <a:rPr lang="el-GR" sz="2400" smtClean="0"/>
              <a:t>   2: κατ’αγκώνα άρθρωση</a:t>
            </a:r>
          </a:p>
          <a:p>
            <a:pPr eaLnBrk="1" hangingPunct="1">
              <a:buFontTx/>
              <a:buNone/>
            </a:pPr>
            <a:r>
              <a:rPr lang="el-GR" sz="2400" smtClean="0"/>
              <a:t>   3: καρπός</a:t>
            </a:r>
          </a:p>
          <a:p>
            <a:pPr eaLnBrk="1" hangingPunct="1">
              <a:buFontTx/>
              <a:buNone/>
            </a:pPr>
            <a:r>
              <a:rPr lang="el-GR" sz="2400" smtClean="0"/>
              <a:t>   4: μετακαρποφαλλαγική  άρθρωση (κυνήποδας)</a:t>
            </a:r>
          </a:p>
        </p:txBody>
      </p:sp>
      <p:pic>
        <p:nvPicPr>
          <p:cNvPr id="21507" name="Picture 5" descr=": η ευστάθεια προσθίων άκρων κατ όψη ελέγχεται φέρνοντας δύο νοητές γραμμές που περνούν η μία από την ωμοβραχιόνιο άρθρωση και η άλλη από τη μέση γραμμή του μεσοσκέλου.&#10;"/>
          <p:cNvPicPr>
            <a:picLocks noGrp="1" noChangeAspect="1" noChangeArrowheads="1"/>
          </p:cNvPicPr>
          <p:nvPr>
            <p:ph type="clipArt" sz="half" idx="4294967295"/>
          </p:nvPr>
        </p:nvPicPr>
        <p:blipFill>
          <a:blip r:embed="rId3"/>
          <a:srcRect/>
          <a:stretch>
            <a:fillRect/>
          </a:stretch>
        </p:blipFill>
        <p:spPr>
          <a:xfrm>
            <a:off x="5148263" y="1630363"/>
            <a:ext cx="2620962" cy="3848100"/>
          </a:xfrm>
        </p:spPr>
      </p:pic>
      <p:sp>
        <p:nvSpPr>
          <p:cNvPr id="21508" name="Text Box 6"/>
          <p:cNvSpPr txBox="1">
            <a:spLocks noChangeArrowheads="1"/>
          </p:cNvSpPr>
          <p:nvPr/>
        </p:nvSpPr>
        <p:spPr bwMode="auto">
          <a:xfrm>
            <a:off x="4816475" y="5478463"/>
            <a:ext cx="3382963" cy="1016000"/>
          </a:xfrm>
          <a:prstGeom prst="rect">
            <a:avLst/>
          </a:prstGeom>
          <a:noFill/>
          <a:ln w="9525">
            <a:noFill/>
            <a:miter lim="800000"/>
            <a:headEnd/>
            <a:tailEnd/>
          </a:ln>
        </p:spPr>
        <p:txBody>
          <a:bodyPr>
            <a:spAutoFit/>
          </a:bodyPr>
          <a:lstStyle/>
          <a:p>
            <a:pPr>
              <a:spcBef>
                <a:spcPct val="50000"/>
              </a:spcBef>
            </a:pPr>
            <a:r>
              <a:rPr lang="el-GR" sz="2000">
                <a:solidFill>
                  <a:srgbClr val="000000"/>
                </a:solidFill>
                <a:latin typeface="Arial" charset="0"/>
              </a:rPr>
              <a:t>Κανονική στάση προσθίων άκρων κατ’όψη (πηγή: Καραντούνιας, (1963)).</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395288" y="452438"/>
            <a:ext cx="7924800" cy="960437"/>
          </a:xfrm>
        </p:spPr>
        <p:txBody>
          <a:bodyPr/>
          <a:lstStyle/>
          <a:p>
            <a:pPr eaLnBrk="1" hangingPunct="1"/>
            <a:r>
              <a:rPr lang="el-GR" sz="4000" smtClean="0"/>
              <a:t>Ευστάθεια προσθίων άκρων κατ’ όψη 2/2</a:t>
            </a:r>
            <a:endParaRPr lang="en-GB" sz="4000" smtClean="0"/>
          </a:p>
        </p:txBody>
      </p:sp>
      <p:sp>
        <p:nvSpPr>
          <p:cNvPr id="4099" name="Rectangle 3"/>
          <p:cNvSpPr>
            <a:spLocks noGrp="1" noChangeArrowheads="1"/>
          </p:cNvSpPr>
          <p:nvPr>
            <p:ph idx="1"/>
          </p:nvPr>
        </p:nvSpPr>
        <p:spPr>
          <a:xfrm>
            <a:off x="468313" y="1628775"/>
            <a:ext cx="4319587" cy="4968875"/>
          </a:xfrm>
        </p:spPr>
        <p:txBody>
          <a:bodyPr rtlCol="0">
            <a:normAutofit fontScale="92500"/>
          </a:bodyPr>
          <a:lstStyle/>
          <a:p>
            <a:pPr eaLnBrk="1" fontAlgn="auto" hangingPunct="1">
              <a:lnSpc>
                <a:spcPct val="150000"/>
              </a:lnSpc>
              <a:spcAft>
                <a:spcPts val="0"/>
              </a:spcAft>
              <a:defRPr/>
            </a:pPr>
            <a:r>
              <a:rPr lang="el-GR" sz="2400" b="1" dirty="0" smtClean="0"/>
              <a:t>Κατ’ όψη </a:t>
            </a:r>
            <a:r>
              <a:rPr lang="el-GR" sz="2400" dirty="0" smtClean="0"/>
              <a:t>το ζώο θεωρείται ευσταθές όταν η κατακόρυφος από την </a:t>
            </a:r>
            <a:r>
              <a:rPr lang="el-GR" sz="2400" dirty="0" err="1" smtClean="0"/>
              <a:t>ωμοβραχιόνιο</a:t>
            </a:r>
            <a:r>
              <a:rPr lang="el-GR" sz="2400" dirty="0" smtClean="0"/>
              <a:t> άρθρωση χωρίζει το άκρο σε δύο ίσα μέρη, ενώ συγχρόνως όλα τα σημεία των πρόσθιων άκρων </a:t>
            </a:r>
            <a:r>
              <a:rPr lang="el-GR" sz="2400" dirty="0" err="1" smtClean="0"/>
              <a:t>ισαπέχουν</a:t>
            </a:r>
            <a:r>
              <a:rPr lang="el-GR" sz="2400" dirty="0" smtClean="0"/>
              <a:t> από την κατακόρυφο που φέρεται από το </a:t>
            </a:r>
            <a:r>
              <a:rPr lang="el-GR" sz="2400" dirty="0" err="1" smtClean="0"/>
              <a:t>μεσόσκελο</a:t>
            </a:r>
            <a:r>
              <a:rPr lang="el-GR" sz="2400" dirty="0" smtClean="0"/>
              <a:t>.</a:t>
            </a:r>
          </a:p>
        </p:txBody>
      </p:sp>
      <p:pic>
        <p:nvPicPr>
          <p:cNvPr id="23555" name="Picture 5" descr="η ευστάθεια προσθίων άκρων κατ όψη ελέγχεται φέρνοντας δύο νοητές γραμμές που περνούν η μία από την ωμοβραχιόνιο άρθρωση και η άλλη από τη μέση γραμμή του μεσοσκέλου.&#10;"/>
          <p:cNvPicPr>
            <a:picLocks noGrp="1" noChangeAspect="1" noChangeArrowheads="1"/>
          </p:cNvPicPr>
          <p:nvPr>
            <p:ph type="clipArt" sz="half" idx="4294967295"/>
          </p:nvPr>
        </p:nvPicPr>
        <p:blipFill>
          <a:blip r:embed="rId3"/>
          <a:srcRect/>
          <a:stretch>
            <a:fillRect/>
          </a:stretch>
        </p:blipFill>
        <p:spPr>
          <a:xfrm>
            <a:off x="5148263" y="1633538"/>
            <a:ext cx="2751137" cy="3808412"/>
          </a:xfrm>
        </p:spPr>
      </p:pic>
      <p:sp>
        <p:nvSpPr>
          <p:cNvPr id="23556" name="Text Box 6"/>
          <p:cNvSpPr txBox="1">
            <a:spLocks noChangeArrowheads="1"/>
          </p:cNvSpPr>
          <p:nvPr/>
        </p:nvSpPr>
        <p:spPr bwMode="auto">
          <a:xfrm>
            <a:off x="5003800" y="5307013"/>
            <a:ext cx="3744913" cy="1016000"/>
          </a:xfrm>
          <a:prstGeom prst="rect">
            <a:avLst/>
          </a:prstGeom>
          <a:noFill/>
          <a:ln w="9525">
            <a:noFill/>
            <a:miter lim="800000"/>
            <a:headEnd/>
            <a:tailEnd/>
          </a:ln>
        </p:spPr>
        <p:txBody>
          <a:bodyPr>
            <a:spAutoFit/>
          </a:bodyPr>
          <a:lstStyle/>
          <a:p>
            <a:pPr>
              <a:spcBef>
                <a:spcPct val="50000"/>
              </a:spcBef>
            </a:pPr>
            <a:r>
              <a:rPr lang="el-GR" sz="2000">
                <a:solidFill>
                  <a:srgbClr val="000000"/>
                </a:solidFill>
                <a:latin typeface="Arial" charset="0"/>
              </a:rPr>
              <a:t>Κανονική στάση προσθίων άκρων κατ’ όψη (πηγή: Καραντούνιας, (1963)).</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5288" y="404813"/>
            <a:ext cx="7924800" cy="960437"/>
          </a:xfrm>
        </p:spPr>
        <p:txBody>
          <a:bodyPr>
            <a:normAutofit fontScale="90000"/>
          </a:bodyPr>
          <a:lstStyle/>
          <a:p>
            <a:pPr eaLnBrk="1" hangingPunct="1">
              <a:defRPr/>
            </a:pPr>
            <a:r>
              <a:rPr lang="el-GR" dirty="0" smtClean="0"/>
              <a:t>Ευστάθεια προσθίων άκρων από τα πλάγια 1/2</a:t>
            </a:r>
          </a:p>
        </p:txBody>
      </p:sp>
      <p:sp>
        <p:nvSpPr>
          <p:cNvPr id="25602" name="Rectangle 3"/>
          <p:cNvSpPr>
            <a:spLocks noGrp="1" noChangeArrowheads="1"/>
          </p:cNvSpPr>
          <p:nvPr>
            <p:ph type="body" sz="half" idx="4294967295"/>
          </p:nvPr>
        </p:nvSpPr>
        <p:spPr>
          <a:xfrm>
            <a:off x="539750" y="1670050"/>
            <a:ext cx="4027488" cy="4464050"/>
          </a:xfrm>
        </p:spPr>
        <p:txBody>
          <a:bodyPr/>
          <a:lstStyle/>
          <a:p>
            <a:pPr eaLnBrk="1" hangingPunct="1"/>
            <a:r>
              <a:rPr lang="el-GR" sz="2400" b="1" smtClean="0"/>
              <a:t>Από τα πλάγια</a:t>
            </a:r>
          </a:p>
          <a:p>
            <a:pPr eaLnBrk="1" hangingPunct="1">
              <a:buFontTx/>
              <a:buNone/>
            </a:pPr>
            <a:r>
              <a:rPr lang="el-GR" sz="2400" smtClean="0"/>
              <a:t>   Φέρνουμε δύο νοητές κατακόρυφες γραμμές, τη μία από τις ωμοβραχιόνιες αρθρώσεις και την άλλη από την κερκιδοβραχιόνια άρθρωση</a:t>
            </a:r>
          </a:p>
        </p:txBody>
      </p:sp>
      <p:pic>
        <p:nvPicPr>
          <p:cNvPr id="25603" name="Picture 8" descr="Η στάση των προσθίων άκρων από τα πλάγια ελέγχεται φέρνοντας δύο κατακόρυφες  νοητές γραμμές, τη μία από την ωμοβραχιόνιο άρθρωση και την άλλη από την κερκιδοβραχιόνια άρθρωση.&#10;"/>
          <p:cNvPicPr>
            <a:picLocks noGrp="1" noChangeAspect="1" noChangeArrowheads="1"/>
          </p:cNvPicPr>
          <p:nvPr>
            <p:ph idx="1"/>
          </p:nvPr>
        </p:nvPicPr>
        <p:blipFill>
          <a:blip r:embed="rId3"/>
          <a:srcRect/>
          <a:stretch>
            <a:fillRect/>
          </a:stretch>
        </p:blipFill>
        <p:spPr>
          <a:xfrm>
            <a:off x="5988050" y="1677988"/>
            <a:ext cx="1884363" cy="4056062"/>
          </a:xfrm>
        </p:spPr>
      </p:pic>
      <p:sp>
        <p:nvSpPr>
          <p:cNvPr id="25604" name="Text Box 6"/>
          <p:cNvSpPr txBox="1">
            <a:spLocks noChangeArrowheads="1"/>
          </p:cNvSpPr>
          <p:nvPr/>
        </p:nvSpPr>
        <p:spPr bwMode="auto">
          <a:xfrm>
            <a:off x="4716463" y="5734050"/>
            <a:ext cx="4176712" cy="1016000"/>
          </a:xfrm>
          <a:prstGeom prst="rect">
            <a:avLst/>
          </a:prstGeom>
          <a:noFill/>
          <a:ln w="9525">
            <a:noFill/>
            <a:miter lim="800000"/>
            <a:headEnd/>
            <a:tailEnd/>
          </a:ln>
        </p:spPr>
        <p:txBody>
          <a:bodyPr>
            <a:spAutoFit/>
          </a:bodyPr>
          <a:lstStyle/>
          <a:p>
            <a:pPr>
              <a:spcBef>
                <a:spcPct val="50000"/>
              </a:spcBef>
            </a:pPr>
            <a:r>
              <a:rPr lang="el-GR" sz="2000">
                <a:solidFill>
                  <a:srgbClr val="000000"/>
                </a:solidFill>
                <a:latin typeface="Arial" charset="0"/>
              </a:rPr>
              <a:t>Κανονική στάση προσθίων άκρων από τα πλάγια (πηγή: Καραντούνιας, (1963)).</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95288" y="404813"/>
            <a:ext cx="7924800" cy="960437"/>
          </a:xfrm>
        </p:spPr>
        <p:txBody>
          <a:bodyPr rtlCol="0">
            <a:normAutofit fontScale="90000"/>
          </a:bodyPr>
          <a:lstStyle/>
          <a:p>
            <a:pPr eaLnBrk="1" fontAlgn="auto" hangingPunct="1">
              <a:spcAft>
                <a:spcPts val="0"/>
              </a:spcAft>
              <a:defRPr/>
            </a:pPr>
            <a:r>
              <a:rPr lang="el-GR" dirty="0" smtClean="0"/>
              <a:t>Ευστάθεια προσθίων άκρων από τα πλάγια 2/2</a:t>
            </a:r>
          </a:p>
        </p:txBody>
      </p:sp>
      <p:sp>
        <p:nvSpPr>
          <p:cNvPr id="27650" name="Rectangle 3"/>
          <p:cNvSpPr>
            <a:spLocks noGrp="1" noChangeArrowheads="1"/>
          </p:cNvSpPr>
          <p:nvPr>
            <p:ph type="body" sz="half" idx="4294967295"/>
          </p:nvPr>
        </p:nvSpPr>
        <p:spPr>
          <a:xfrm>
            <a:off x="466725" y="1652588"/>
            <a:ext cx="4897438" cy="5192712"/>
          </a:xfrm>
        </p:spPr>
        <p:txBody>
          <a:bodyPr/>
          <a:lstStyle/>
          <a:p>
            <a:pPr eaLnBrk="1" hangingPunct="1">
              <a:lnSpc>
                <a:spcPct val="170000"/>
              </a:lnSpc>
            </a:pPr>
            <a:r>
              <a:rPr lang="el-GR" sz="2000" b="1" smtClean="0"/>
              <a:t>Από τα πλάγια </a:t>
            </a:r>
            <a:r>
              <a:rPr lang="el-GR" sz="2000" smtClean="0"/>
              <a:t>η πρώτη νοητή γραμμή που περνάει από την ωμοβραχιόνιο άρθρωση πρέπει να πέφτει λίγο εμπρός από τη χηλή, η δεύτερη που φέρεται από την κερκιδοβραχιόνια άρθρωση πρέπει να χωρίζει το πόδι πλαγίως σε δύο ίσα μέρη, συγχρόνως δε να εφάπτεται της στεφάνης στο πίσω μέρος.</a:t>
            </a:r>
          </a:p>
        </p:txBody>
      </p:sp>
      <p:pic>
        <p:nvPicPr>
          <p:cNvPr id="27651" name="Picture 8" descr="Η στάση των προσθίων άκρων από τα πλάγια ελέγχεται φέρνοντας δύο κατακόρυφες  νοητές γραμμές, τη μία από την ωμοβραχιόνιο άρθρωση και την άλλη από την κερκιδοβραχιόνια άρθρωση.&#10;"/>
          <p:cNvPicPr>
            <a:picLocks noGrp="1" noChangeAspect="1" noChangeArrowheads="1"/>
          </p:cNvPicPr>
          <p:nvPr>
            <p:ph idx="1"/>
          </p:nvPr>
        </p:nvPicPr>
        <p:blipFill>
          <a:blip r:embed="rId3"/>
          <a:srcRect/>
          <a:stretch>
            <a:fillRect/>
          </a:stretch>
        </p:blipFill>
        <p:spPr>
          <a:xfrm>
            <a:off x="5867400" y="1652588"/>
            <a:ext cx="1755775" cy="3722687"/>
          </a:xfrm>
        </p:spPr>
      </p:pic>
      <p:sp>
        <p:nvSpPr>
          <p:cNvPr id="27652" name="Text Box 6"/>
          <p:cNvSpPr txBox="1">
            <a:spLocks noChangeArrowheads="1"/>
          </p:cNvSpPr>
          <p:nvPr/>
        </p:nvSpPr>
        <p:spPr bwMode="auto">
          <a:xfrm>
            <a:off x="5364163" y="5375275"/>
            <a:ext cx="3419475" cy="1323975"/>
          </a:xfrm>
          <a:prstGeom prst="rect">
            <a:avLst/>
          </a:prstGeom>
          <a:noFill/>
          <a:ln w="9525">
            <a:noFill/>
            <a:miter lim="800000"/>
            <a:headEnd/>
            <a:tailEnd/>
          </a:ln>
        </p:spPr>
        <p:txBody>
          <a:bodyPr>
            <a:spAutoFit/>
          </a:bodyPr>
          <a:lstStyle/>
          <a:p>
            <a:pPr>
              <a:spcBef>
                <a:spcPct val="50000"/>
              </a:spcBef>
            </a:pPr>
            <a:r>
              <a:rPr lang="el-GR" sz="2000">
                <a:solidFill>
                  <a:srgbClr val="000000"/>
                </a:solidFill>
                <a:latin typeface="Arial" charset="0"/>
              </a:rPr>
              <a:t>Κανονική στάση προσθίων άκρων από τα πλάγια (πηγή: Καραντούνιας, (1963)).</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EO_1_b_new">
  <a:themeElements>
    <a:clrScheme name="GEO_1_b_new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GEO_1_b_new">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aramond" panose="02020404030301010803"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Garamond" panose="02020404030301010803" pitchFamily="18" charset="0"/>
          </a:defRPr>
        </a:defPPr>
      </a:lstStyle>
    </a:lnDef>
  </a:objectDefaults>
  <a:extraClrSchemeLst>
    <a:extraClrScheme>
      <a:clrScheme name="GEO_1_b_new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GEO_1_b_new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GEO_1_b_new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GEO_1_b_new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GEO_1_b_new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GEO_1_b_new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GEO_1_b_new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GEO_1_b_new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Παρουσίαση2" id="{37156705-AD48-4DAC-A3DB-201641F40FC4}" vid="{4592052C-43C5-48FC-B72E-F41B7903523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zp_b</Template>
  <TotalTime>557</TotalTime>
  <Words>678</Words>
  <Application>Microsoft Office PowerPoint</Application>
  <PresentationFormat>Προβολή στην οθόνη (4:3)</PresentationFormat>
  <Paragraphs>62</Paragraphs>
  <Slides>16</Slides>
  <Notes>9</Notes>
  <HiddenSlides>0</HiddenSlides>
  <MMClips>0</MMClips>
  <ScaleCrop>false</ScaleCrop>
  <HeadingPairs>
    <vt:vector size="6" baseType="variant">
      <vt:variant>
        <vt:lpstr>Fonts Used</vt:lpstr>
      </vt:variant>
      <vt:variant>
        <vt:i4>5</vt:i4>
      </vt:variant>
      <vt:variant>
        <vt:lpstr>Design Template</vt:lpstr>
      </vt:variant>
      <vt:variant>
        <vt:i4>4</vt:i4>
      </vt:variant>
      <vt:variant>
        <vt:lpstr>Slide Titles</vt:lpstr>
      </vt:variant>
      <vt:variant>
        <vt:i4>16</vt:i4>
      </vt:variant>
    </vt:vector>
  </HeadingPairs>
  <TitlesOfParts>
    <vt:vector size="25" baseType="lpstr">
      <vt:lpstr>Times New Roman</vt:lpstr>
      <vt:lpstr>Arial</vt:lpstr>
      <vt:lpstr>Wingdings</vt:lpstr>
      <vt:lpstr>Calibri</vt:lpstr>
      <vt:lpstr>Garamond</vt:lpstr>
      <vt:lpstr>GEO_1_b_new</vt:lpstr>
      <vt:lpstr>GEO_1_b_new</vt:lpstr>
      <vt:lpstr>GEO_1_b_new</vt:lpstr>
      <vt:lpstr>GEO_1_b_new</vt:lpstr>
      <vt:lpstr>Ευστάθεια πρόσθιων άκρων</vt:lpstr>
      <vt:lpstr>Αντικειμενικοί στόχοι του εργαστηρίου 10 </vt:lpstr>
      <vt:lpstr>Επιδιωκόμενα μαθησιακά αποτελέσματα 10</vt:lpstr>
      <vt:lpstr>Μαθησιακοί στόχοι 10 </vt:lpstr>
      <vt:lpstr>Ευστάθεια</vt:lpstr>
      <vt:lpstr>Ευστάθεια προσθίων άκρων κατ’ όψη 1/2</vt:lpstr>
      <vt:lpstr>Ευστάθεια προσθίων άκρων κατ’ όψη 2/2</vt:lpstr>
      <vt:lpstr>Ευστάθεια προσθίων άκρων από τα πλάγια 1/2</vt:lpstr>
      <vt:lpstr>Ευστάθεια προσθίων άκρων από τα πλάγια 2/2</vt:lpstr>
      <vt:lpstr>Ελαττώματα στην ευστάθεια των προσθίων άκρων κατ’ όψη 1/2</vt:lpstr>
      <vt:lpstr>Ελαττώματα στην ευστάθεια των προσθίων άκρων κατ’ όψη 2/2</vt:lpstr>
      <vt:lpstr>Ελαττώματα στην ευστάθεια των προσθίων άκρων από τα πλάγια 1/3</vt:lpstr>
      <vt:lpstr>Ελαττώματα στην ευστάθεια των προσθίων άκρων από τα πλάγια 2/3</vt:lpstr>
      <vt:lpstr>Ελαττώματα στην ευστάθεια των προσθίων άκρων από τα πλάγια 3/3</vt:lpstr>
      <vt:lpstr>Λέξεις- έννοιες κλειδιά 10</vt:lpstr>
      <vt:lpstr>Bιβλιογραφία 10</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Ευστάθεια Στάσεις- Κινήσεις</dc:title>
  <dc:creator>Παναγιώτα Κουτσούλη</dc:creator>
  <cp:lastModifiedBy>user</cp:lastModifiedBy>
  <cp:revision>58</cp:revision>
  <dcterms:created xsi:type="dcterms:W3CDTF">2005-12-15T22:18:52Z</dcterms:created>
  <dcterms:modified xsi:type="dcterms:W3CDTF">2013-08-09T09:07:10Z</dcterms:modified>
</cp:coreProperties>
</file>