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56" r:id="rId2"/>
    <p:sldId id="282" r:id="rId3"/>
    <p:sldId id="283" r:id="rId4"/>
    <p:sldId id="284" r:id="rId5"/>
    <p:sldId id="257" r:id="rId6"/>
    <p:sldId id="274" r:id="rId7"/>
    <p:sldId id="290" r:id="rId8"/>
    <p:sldId id="286" r:id="rId9"/>
    <p:sldId id="264" r:id="rId10"/>
    <p:sldId id="287" r:id="rId11"/>
    <p:sldId id="288" r:id="rId12"/>
    <p:sldId id="289" r:id="rId13"/>
    <p:sldId id="285" r:id="rId14"/>
    <p:sldId id="281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CC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9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FC54AC-9557-46AF-9587-F66CAF1E38AC}" type="datetimeFigureOut">
              <a:rPr lang="el-GR"/>
              <a:pPr>
                <a:defRPr/>
              </a:pPr>
              <a:t>9/8/2013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1D5F29-FD46-40BD-93BA-D5A251ED58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DC18F-2CBF-46A1-BFD9-746FE4E55F16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2A89E-C490-4246-AB60-7837902F5E4B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4868863"/>
            <a:ext cx="4876800" cy="31908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635375" y="5300663"/>
            <a:ext cx="4876800" cy="319087"/>
            <a:chOff x="2288" y="3080"/>
            <a:chExt cx="3072" cy="20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pic>
        <p:nvPicPr>
          <p:cNvPr id="12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308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LOGO3_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57225"/>
            <a:ext cx="554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LOGO3_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575" y="115888"/>
            <a:ext cx="736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6261100"/>
            <a:ext cx="170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4175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93193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981075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03300"/>
                </a:solidFill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l-GR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178779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85777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338888" y="1628800"/>
            <a:ext cx="1981200" cy="496885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95288" y="1628800"/>
            <a:ext cx="5791200" cy="49688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5096C9B-BAC2-4DBF-8525-6D5A93854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3741CF9-FB4D-45B6-AF86-7F83C142B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381644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381644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3"/>
          <p:cNvSpPr>
            <a:spLocks noGrp="1"/>
          </p:cNvSpPr>
          <p:nvPr>
            <p:ph sz="half" idx="10"/>
          </p:nvPr>
        </p:nvSpPr>
        <p:spPr>
          <a:xfrm>
            <a:off x="468313" y="5813524"/>
            <a:ext cx="7848600" cy="8558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17157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785764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85750" y="-19050"/>
            <a:ext cx="4378325" cy="566738"/>
          </a:xfrm>
          <a:custGeom>
            <a:avLst/>
            <a:gdLst>
              <a:gd name="T0" fmla="*/ 4378325 w 2758"/>
              <a:gd name="T1" fmla="*/ 0 h 567"/>
              <a:gd name="T2" fmla="*/ 4378325 w 2758"/>
              <a:gd name="T3" fmla="*/ 450850 h 567"/>
              <a:gd name="T4" fmla="*/ 574675 w 2758"/>
              <a:gd name="T5" fmla="*/ 471488 h 567"/>
              <a:gd name="T6" fmla="*/ 488950 w 2758"/>
              <a:gd name="T7" fmla="*/ 471488 h 567"/>
              <a:gd name="T8" fmla="*/ 346075 w 2758"/>
              <a:gd name="T9" fmla="*/ 461963 h 567"/>
              <a:gd name="T10" fmla="*/ 136525 w 2758"/>
              <a:gd name="T11" fmla="*/ 509588 h 567"/>
              <a:gd name="T12" fmla="*/ 39688 w 2758"/>
              <a:gd name="T13" fmla="*/ 639763 h 567"/>
              <a:gd name="T14" fmla="*/ 0 w 2758"/>
              <a:gd name="T15" fmla="*/ 711200 h 567"/>
              <a:gd name="T16" fmla="*/ 34925 w 2758"/>
              <a:gd name="T17" fmla="*/ 900113 h 567"/>
              <a:gd name="T18" fmla="*/ 41275 w 2758"/>
              <a:gd name="T19" fmla="*/ 766763 h 567"/>
              <a:gd name="T20" fmla="*/ 20638 w 2758"/>
              <a:gd name="T21" fmla="*/ 503238 h 567"/>
              <a:gd name="T22" fmla="*/ 20638 w 2758"/>
              <a:gd name="T23" fmla="*/ 23813 h 567"/>
              <a:gd name="T24" fmla="*/ 4378325 w 2758"/>
              <a:gd name="T25" fmla="*/ 0 h 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58" h="567">
                <a:moveTo>
                  <a:pt x="2758" y="0"/>
                </a:moveTo>
                <a:lnTo>
                  <a:pt x="2758" y="284"/>
                </a:lnTo>
                <a:lnTo>
                  <a:pt x="362" y="297"/>
                </a:lnTo>
                <a:lnTo>
                  <a:pt x="308" y="297"/>
                </a:lnTo>
                <a:lnTo>
                  <a:pt x="218" y="291"/>
                </a:lnTo>
                <a:cubicBezTo>
                  <a:pt x="181" y="295"/>
                  <a:pt x="118" y="302"/>
                  <a:pt x="86" y="321"/>
                </a:cubicBezTo>
                <a:cubicBezTo>
                  <a:pt x="54" y="340"/>
                  <a:pt x="39" y="382"/>
                  <a:pt x="25" y="403"/>
                </a:cubicBezTo>
                <a:cubicBezTo>
                  <a:pt x="11" y="424"/>
                  <a:pt x="0" y="421"/>
                  <a:pt x="0" y="448"/>
                </a:cubicBezTo>
                <a:lnTo>
                  <a:pt x="22" y="567"/>
                </a:lnTo>
                <a:lnTo>
                  <a:pt x="26" y="483"/>
                </a:lnTo>
                <a:lnTo>
                  <a:pt x="13" y="317"/>
                </a:lnTo>
                <a:lnTo>
                  <a:pt x="13" y="15"/>
                </a:lnTo>
                <a:lnTo>
                  <a:pt x="2758" y="0"/>
                </a:lnTo>
                <a:close/>
              </a:path>
            </a:pathLst>
          </a:cu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/>
          <a:lstStyle/>
          <a:p>
            <a:pPr>
              <a:defRPr/>
            </a:pPr>
            <a:endParaRPr lang="el-GR"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50825" y="1268413"/>
            <a:ext cx="8066088" cy="319087"/>
            <a:chOff x="144" y="1248"/>
            <a:chExt cx="4656" cy="201"/>
          </a:xfrm>
        </p:grpSpPr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sp>
        <p:nvSpPr>
          <p:cNvPr id="1029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0038"/>
            <a:ext cx="7924800" cy="9604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pic>
        <p:nvPicPr>
          <p:cNvPr id="1031" name="Picture 14" descr="LOGO3_a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41513" y="-23813"/>
            <a:ext cx="554355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LOGO3_a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44650" y="22225"/>
            <a:ext cx="288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Εκτιμητική ζώων</a:t>
            </a:r>
            <a:br>
              <a:rPr lang="el-GR" smtClean="0"/>
            </a:br>
            <a:r>
              <a:rPr lang="el-GR" smtClean="0"/>
              <a:t>Οπίσθια άκρα</a:t>
            </a:r>
            <a:endParaRPr lang="en-GB" smtClean="0"/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Εργαστήριο Γενικής και Ειδικής Ζωοτεχνίας</a:t>
            </a:r>
          </a:p>
          <a:p>
            <a:pPr eaLnBrk="1" hangingPunct="1"/>
            <a:r>
              <a:rPr lang="el-GR" b="1" smtClean="0"/>
              <a:t>Γ.Π.Α.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563938" y="4878388"/>
            <a:ext cx="4994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>
                <a:solidFill>
                  <a:schemeClr val="bg1"/>
                </a:solidFill>
              </a:rPr>
              <a:t>Τμήμα: Επιστήμης Ζωικής Παραγωγής &amp; Υδατοκαλλιεργειών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563938" y="5229225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chemeClr val="bg1"/>
                </a:solidFill>
              </a:rPr>
              <a:t>Διδάσκουσες: Κουτσούλη Παναγιώτα</a:t>
            </a:r>
            <a:r>
              <a:rPr lang="en-US" sz="1200" b="1">
                <a:solidFill>
                  <a:schemeClr val="bg1"/>
                </a:solidFill>
              </a:rPr>
              <a:t>, X</a:t>
            </a:r>
            <a:r>
              <a:rPr lang="el-GR" sz="1200" b="1">
                <a:solidFill>
                  <a:schemeClr val="bg1"/>
                </a:solidFill>
              </a:rPr>
              <a:t>αρισμιάδου Μαρία, </a:t>
            </a:r>
            <a:endParaRPr lang="en-US" sz="1200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                         </a:t>
            </a:r>
            <a:r>
              <a:rPr lang="el-GR" sz="1200" b="1">
                <a:solidFill>
                  <a:schemeClr val="bg1"/>
                </a:solidFill>
              </a:rPr>
              <a:t>Αγιουτάντη Αννίτα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Κνήμη</a:t>
            </a:r>
          </a:p>
        </p:txBody>
      </p:sp>
      <p:sp>
        <p:nvSpPr>
          <p:cNvPr id="2867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Αρχίζει από το γόνατο του ζώου και καταλήγει στη χώρα του ταρσού.</a:t>
            </a:r>
          </a:p>
          <a:p>
            <a:pPr eaLnBrk="1" hangingPunct="1"/>
            <a:r>
              <a:rPr lang="el-GR" smtClean="0"/>
              <a:t>Έχει ως οστεολογική βάση τα οστά της κνήμης και της περόνης.</a:t>
            </a:r>
          </a:p>
          <a:p>
            <a:pPr eaLnBrk="1" hangingPunct="1"/>
            <a:r>
              <a:rPr lang="el-GR" smtClean="0"/>
              <a:t>Στο κατώτερο άκρο της κνήμης παρατηρείται η χώρα του ακροταρσίου (αχίλλειος τένοντας).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Ταρσός</a:t>
            </a:r>
          </a:p>
        </p:txBody>
      </p:sp>
      <p:sp>
        <p:nvSpPr>
          <p:cNvPr id="2969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 ταρσός ορίζεται επάνω από τη χώρα της κνήμης και κάτω από τη χώρα του μεταταρσίου.</a:t>
            </a:r>
          </a:p>
          <a:p>
            <a:pPr eaLnBrk="1" hangingPunct="1"/>
            <a:r>
              <a:rPr lang="el-GR" smtClean="0"/>
              <a:t>Έχει ως οστεολογική βάση τα οστά του ταρσού.</a:t>
            </a:r>
          </a:p>
          <a:p>
            <a:pPr eaLnBrk="1" hangingPunct="1"/>
            <a:r>
              <a:rPr lang="el-GR" smtClean="0"/>
              <a:t>Στο άκρο της χώρας ξεχωρίζει το ακροτάρσιο με οστεολογική βάση το οστό της πτέρνας.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Μετατάρσιο και Κυνήποδας</a:t>
            </a:r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Το μετατάρσιο ορίζεται: επάνω από τη χώρα του ταρσού και κάτω από τη χώρα του κυνήποδος. Έχει ως οστεολογική βάση τα μετατάρσια οστά.</a:t>
            </a:r>
          </a:p>
          <a:p>
            <a:pPr eaLnBrk="1" hangingPunct="1"/>
            <a:r>
              <a:rPr lang="el-GR" smtClean="0"/>
              <a:t>Ο κυνήποδας ορίζεται: επάνω από τη χώρα του μεταταρσίου και κάτω από τη χώρα του μεσοκυνίου. Έχει ως οστεολογική βάση τη μεταταρσιοφαλαγγική άρθρωση.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Λέξεις</a:t>
            </a:r>
            <a:r>
              <a:rPr lang="en-US" smtClean="0"/>
              <a:t>- </a:t>
            </a:r>
            <a:r>
              <a:rPr lang="el-GR" smtClean="0"/>
              <a:t>έννοιες κλειδιά</a:t>
            </a:r>
            <a:r>
              <a:rPr lang="en-US" smtClean="0"/>
              <a:t> 9</a:t>
            </a:r>
            <a:endParaRPr lang="el-GR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λεκάνη, γλουτοί, οσφύς, κοιλία, μαστός, θηλές</a:t>
            </a:r>
            <a:r>
              <a:rPr lang="en-US" smtClean="0"/>
              <a:t>, </a:t>
            </a:r>
            <a:r>
              <a:rPr lang="el-GR" smtClean="0"/>
              <a:t>μηρός, ταρσός, μετατάρσιο</a:t>
            </a:r>
            <a:endParaRPr lang="en-US" smtClean="0"/>
          </a:p>
          <a:p>
            <a:pPr eaLnBrk="1" hangingPunct="1"/>
            <a:r>
              <a:rPr lang="en-US" smtClean="0"/>
              <a:t>pelvis, buttocks, loins,</a:t>
            </a:r>
            <a:r>
              <a:rPr lang="el-GR" smtClean="0"/>
              <a:t> </a:t>
            </a:r>
            <a:r>
              <a:rPr lang="en-US" smtClean="0"/>
              <a:t>abdomen, breast, nipples, thigh, hock, tarsus, metatarsus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Βιβλιογραφία</a:t>
            </a:r>
            <a:r>
              <a:rPr lang="en-US" smtClean="0"/>
              <a:t> 9</a:t>
            </a:r>
            <a:endParaRPr lang="el-GR" smtClean="0"/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smtClean="0"/>
              <a:t>Καραντούνιας Αν. (1963): Εκτιμητική Βοός, Ανωτάτη Γεωπονική Σχολή, Εργαστήριον Ζωοτεχνίας, Αθήναι.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smtClean="0"/>
              <a:t>Παπαδημητρίου Τρ., Ελ. Πανοπούλου, Αντ. Κομινάκης (1998): Εξωτερικό των Ζώων, Εργαστήριο Γενικής &amp; Ειδικής Ζωοτεχνίας, Τμήμα ΕΖΠ&amp;Υ, Γεωπονικό Πανεπιστήμιο Αθηνών.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Αντικειμενικοί στόχοι του εργαστηρίου 9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mtClean="0"/>
              <a:t>	Αντικείμενο του παρόντος εργαστηρίου είναι η περιγραφή των χωρών (περιοχών) των οπισθίων άκρων.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436563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Επιδιωκόμενα μαθησιακά αποτελέσματα</a:t>
            </a:r>
            <a:r>
              <a:rPr lang="en-US" sz="4000" smtClean="0"/>
              <a:t> 9</a:t>
            </a:r>
            <a:endParaRPr lang="el-GR" sz="400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mtClean="0"/>
              <a:t>	Επιδιώκεται η εξοικείωση του φοιτητή με την αγελάδα ως ενιαίο οργανισμό και ιδιαιτέρως με τη διάπλαση της στα οπίσθια άκρα ώστε να είναι δυνατή η διάκριση των προτερημάτων και των μειονεκτημάτων του ζώου.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Μαθησιακοί στόχοι</a:t>
            </a:r>
            <a:r>
              <a:rPr lang="en-US" smtClean="0"/>
              <a:t> 9</a:t>
            </a:r>
            <a:r>
              <a:rPr lang="el-GR" smtClean="0"/>
              <a:t>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mtClean="0"/>
              <a:t>	Με το πέρας της μελέτης του εργαστηρίου ο φοιτητής θα είναι σε θέση να γνωρίζει ότι: </a:t>
            </a:r>
          </a:p>
          <a:p>
            <a:pPr eaLnBrk="1" hangingPunct="1"/>
            <a:r>
              <a:rPr lang="el-GR" smtClean="0"/>
              <a:t>Στα οπίσθια άκρα διακρίνονται οι χώρες: μηρός, κνήμη, ταρσός, μετατάρσιο, κυνήποδας, μεσοκύνιο, στεφάνη, χηλή.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57175"/>
            <a:ext cx="7848600" cy="1084263"/>
          </a:xfrm>
        </p:spPr>
        <p:txBody>
          <a:bodyPr/>
          <a:lstStyle/>
          <a:p>
            <a:pPr eaLnBrk="1" hangingPunct="1"/>
            <a:r>
              <a:rPr lang="el-GR" smtClean="0"/>
              <a:t>Χώρες οπισθίων άκρων</a:t>
            </a:r>
            <a:endParaRPr lang="en-GB" smtClean="0"/>
          </a:p>
        </p:txBody>
      </p:sp>
      <p:sp>
        <p:nvSpPr>
          <p:cNvPr id="2150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8313" y="1628775"/>
            <a:ext cx="3630612" cy="4968875"/>
          </a:xfrm>
        </p:spPr>
        <p:txBody>
          <a:bodyPr/>
          <a:lstStyle/>
          <a:p>
            <a:pPr eaLnBrk="1" hangingPunct="1"/>
            <a:r>
              <a:rPr lang="el-GR" smtClean="0"/>
              <a:t>Οπίσθια άκρα</a:t>
            </a:r>
          </a:p>
          <a:p>
            <a:pPr lvl="1" eaLnBrk="1" hangingPunct="1"/>
            <a:r>
              <a:rPr lang="el-GR" smtClean="0"/>
              <a:t>Μηρός (43)</a:t>
            </a:r>
          </a:p>
          <a:p>
            <a:pPr lvl="1" eaLnBrk="1" hangingPunct="1"/>
            <a:r>
              <a:rPr lang="el-GR" smtClean="0"/>
              <a:t>Κνήμη (45)</a:t>
            </a:r>
          </a:p>
          <a:p>
            <a:pPr lvl="1" eaLnBrk="1" hangingPunct="1"/>
            <a:r>
              <a:rPr lang="el-GR" smtClean="0"/>
              <a:t>Ταρσός (46)</a:t>
            </a:r>
          </a:p>
          <a:p>
            <a:pPr lvl="1" eaLnBrk="1" hangingPunct="1"/>
            <a:r>
              <a:rPr lang="el-GR" smtClean="0"/>
              <a:t>Μετατάρσιο (47)</a:t>
            </a:r>
          </a:p>
          <a:p>
            <a:pPr lvl="1" eaLnBrk="1" hangingPunct="1"/>
            <a:r>
              <a:rPr lang="el-GR" smtClean="0"/>
              <a:t>Κυνήποδας (48)</a:t>
            </a:r>
          </a:p>
          <a:p>
            <a:pPr lvl="1" eaLnBrk="1" hangingPunct="1"/>
            <a:r>
              <a:rPr lang="el-GR" smtClean="0"/>
              <a:t>Μεσοκύνιο (49)</a:t>
            </a:r>
          </a:p>
          <a:p>
            <a:pPr lvl="1" eaLnBrk="1" hangingPunct="1"/>
            <a:r>
              <a:rPr lang="el-GR" smtClean="0"/>
              <a:t>Στεφάνη (50)</a:t>
            </a:r>
          </a:p>
          <a:p>
            <a:pPr lvl="1" eaLnBrk="1" hangingPunct="1"/>
            <a:r>
              <a:rPr lang="el-GR" smtClean="0"/>
              <a:t>Χηλή (51) </a:t>
            </a:r>
            <a:endParaRPr lang="en-GB" smtClean="0"/>
          </a:p>
        </p:txBody>
      </p:sp>
      <p:pic>
        <p:nvPicPr>
          <p:cNvPr id="5" name="Picture 5" descr="Οπίσθια άκρα&#10;Μηρός (43)&#10;Κνήμη (45)&#10;Ταρσός (46)&#10;Μετατάρσιο (47)&#10;Κυνήποδας (48)&#10;Μεσοκύνιο (49)&#10;Στεφάνη (50)&#10;Χηλή (51) 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2060575"/>
            <a:ext cx="4956175" cy="34559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382588"/>
            <a:ext cx="7924800" cy="960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Σκελετός οπίσθιου τμήματος κορμού αγελάδας</a:t>
            </a:r>
            <a:endParaRPr lang="en-GB" sz="4000" dirty="0" smtClean="0"/>
          </a:p>
        </p:txBody>
      </p:sp>
      <p:pic>
        <p:nvPicPr>
          <p:cNvPr id="23554" name="Picture 6" descr="Σκελετός στο οπίσθιο τμήμα κορμού μιας αγελάδας (1: οσφύς, 2: ιερόν οστό, 3: μήκος λεκάνης γλουτιαίας περιοχής, 4: πρώτοι κοκκυγικοί σπόνδυλοι, 5: έξω λαγόνιος γωνία, 6: λαγόνιο οστό, 7: ισχιακό όγκωμα, 8 : ισχιακό οστό, 9: ηβικό οστό, 10: κατ’ ισχίον άρθρωση, 11: μηριαίο οστό, 12: επιγονατίς, 13: κατά γόνυ άρθρωση) (πηγή: Καραντούνιας, (1963)).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35200"/>
            <a:ext cx="3848100" cy="3756025"/>
          </a:xfrm>
          <a:ln w="38100">
            <a:solidFill>
              <a:schemeClr val="tx2"/>
            </a:solidFill>
          </a:ln>
        </p:spPr>
      </p:pic>
      <p:sp>
        <p:nvSpPr>
          <p:cNvPr id="23555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500563" y="1773238"/>
            <a:ext cx="3848100" cy="496887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l-GR" sz="2200" smtClean="0"/>
              <a:t>Σκελετός στο οπίσθιο τμήμα κορμού μιας αγελάδας (1: οσφύς, 2: ιερόν οστό, 3: μήκος λεκάνης γλουτιαίας περιοχής, 4: πρώτοι κοκκυγικοί σπόνδυλοι, 5: έξω λαγόνιος γωνία, 6: λαγόνιο οστό, 7: ισχιακό όγκωμα, 8 : ισχιακό οστό, 9: ηβικό οστό, 10: κατ’ ισχίον άρθρωση, 11: μηριαίο οστό, 12: επιγονατίς, 13: κατά γόνυ άρθρωση) (πηγή: Καραντούνιας, (1963)).</a:t>
            </a:r>
            <a:endParaRPr lang="en-GB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Σκελετός οπισθίων άκρων</a:t>
            </a:r>
          </a:p>
        </p:txBody>
      </p:sp>
      <p:pic>
        <p:nvPicPr>
          <p:cNvPr id="1026" name="Picture 2" descr="σκελετός οπίσθιων άκρων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060575"/>
            <a:ext cx="2638425" cy="41068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4211638" y="1700213"/>
            <a:ext cx="3889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000000"/>
                </a:solidFill>
              </a:rPr>
              <a:t>Σκελετός οπισθίων άκρων (1: κατ’ ισχίον άρθρωση, 2: μηριαίο οστό, 3: επιγονατίδα, 4: κατά γόνυ άρθρωση (μηροκνημιαία), 5: κνήμη, 6: οστά ταρσού, 6</a:t>
            </a:r>
            <a:r>
              <a:rPr lang="el-GR" sz="2200" baseline="30000">
                <a:solidFill>
                  <a:srgbClr val="000000"/>
                </a:solidFill>
              </a:rPr>
              <a:t>α</a:t>
            </a:r>
            <a:r>
              <a:rPr lang="el-GR" sz="2200">
                <a:solidFill>
                  <a:srgbClr val="000000"/>
                </a:solidFill>
              </a:rPr>
              <a:t>: οστό πτέρνας, 7: μετατάρσια οστά, 8: μεταταρσιοφαλαγγική άρθρωση, 9: πρώτη φάλαγγα δακτύλων, 10: δεύτερη φάλαγγα δακτύλων, 11: τρίτη φάλαγγα δακτύλων), (πηγή: αρχείο Εργαστηρίου Γενικής &amp; Ειδικής Ζωοτεχνίας).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Μηρός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 μηρός είναι η πρώτη χώρα των οπισθίων άκρων η οποία μαζί με τη χώρα της κνήμης βρίσκεται μέσα στο σώμα του ζώου (όπως η ωμοπλάτη και ο βραχίονας). </a:t>
            </a:r>
          </a:p>
          <a:p>
            <a:pPr eaLnBrk="1" hangingPunct="1"/>
            <a:r>
              <a:rPr lang="el-GR" smtClean="0"/>
              <a:t>Έχει ως οστεολογική βάση το μηριαίο οστό. Αρχή της χώρας του μηρού είναι η κατ’ ισχίον άρθρωση και ειδικότερα η προεξοχή του μηρού που ονομάζεται τροχαντήρας. Ως τέλος της χώρας λαμβάνεται το γόνατο του ζώου (κάτω από την επιγονάτιο πτυχή).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Διαπλάσεις μηρού</a:t>
            </a:r>
            <a:endParaRPr lang="en-GB" smtClean="0"/>
          </a:p>
        </p:txBody>
      </p:sp>
      <p:pic>
        <p:nvPicPr>
          <p:cNvPr id="27650" name="Θέση περιεχομένου 4" descr="Α: καλώς αναπτυγμένος μηρός, εύσαρκος με μικρό βαθύ κυκλικό μεσόσκελο, Β: μηρός κονίκλου με μεγάλο υψηλό, τριγωνικό μεσόσκελο, Γ: ισχνός και άσαρκος μηρός (πηγή: Καραντούνιας, (1963)).&#10;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708150"/>
            <a:ext cx="6330950" cy="3665538"/>
          </a:xfrm>
          <a:ln w="38100">
            <a:solidFill>
              <a:schemeClr val="tx2"/>
            </a:solidFill>
          </a:ln>
        </p:spPr>
      </p:pic>
      <p:sp>
        <p:nvSpPr>
          <p:cNvPr id="27651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8313" y="5445125"/>
            <a:ext cx="7848600" cy="12969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2000" smtClean="0"/>
              <a:t>Α: καλώς αναπτυγμένος μηρός, εύσαρκος με μικρό βαθύ κυκλικό μεσόσκελο, Β: μηρός κονίκλου με μεγάλο υψηλό, τριγωνικό μεσόσκελο, Γ: ισχνός και άσαρκος μηρός (πηγή: Καραντούνιας, (1963)).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1_b_new">
  <a:themeElements>
    <a:clrScheme name="GEO_1_b_new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GEO_1_b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GEO_1_b_new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Παρουσίαση2" id="{37156705-AD48-4DAC-A3DB-201641F40FC4}" vid="{4592052C-43C5-48FC-B72E-F41B7903523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zp_b</Template>
  <TotalTime>528</TotalTime>
  <Words>522</Words>
  <Application>Microsoft Office PowerPoint</Application>
  <PresentationFormat>Προβολή στην οθόνη (4:3)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Wingdings</vt:lpstr>
      <vt:lpstr>Calibri</vt:lpstr>
      <vt:lpstr>Garamond</vt:lpstr>
      <vt:lpstr>Times New Roman</vt:lpstr>
      <vt:lpstr>GEO_1_b_new</vt:lpstr>
      <vt:lpstr>GEO_1_b_new</vt:lpstr>
      <vt:lpstr>GEO_1_b_new</vt:lpstr>
      <vt:lpstr>GEO_1_b_new</vt:lpstr>
      <vt:lpstr>Εκτιμητική ζώων Οπίσθια άκρα</vt:lpstr>
      <vt:lpstr>Αντικειμενικοί στόχοι του εργαστηρίου 9</vt:lpstr>
      <vt:lpstr>Επιδιωκόμενα μαθησιακά αποτελέσματα 9</vt:lpstr>
      <vt:lpstr>Μαθησιακοί στόχοι 9 </vt:lpstr>
      <vt:lpstr>Χώρες οπισθίων άκρων</vt:lpstr>
      <vt:lpstr>Σκελετός οπίσθιου τμήματος κορμού αγελάδας</vt:lpstr>
      <vt:lpstr>Σκελετός οπισθίων άκρων</vt:lpstr>
      <vt:lpstr>Μηρός</vt:lpstr>
      <vt:lpstr>Διαπλάσεις μηρού</vt:lpstr>
      <vt:lpstr>Κνήμη</vt:lpstr>
      <vt:lpstr>Ταρσός</vt:lpstr>
      <vt:lpstr>Μετατάρσιο και Κυνήποδας</vt:lpstr>
      <vt:lpstr>Λέξεις- έννοιες κλειδιά 9</vt:lpstr>
      <vt:lpstr>Βιβλιογραφία 9</vt:lpstr>
    </vt:vector>
  </TitlesOfParts>
  <Company>Γεωπονικό Πανεπιστήμιο Αθηνών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Εκτιμητική ζώων Οπίσθιο τμήμα κορμού και οπίσθια άκρα</dc:title>
  <dc:creator>Παναγιώτα Κουτσούλη</dc:creator>
  <cp:lastModifiedBy>user</cp:lastModifiedBy>
  <cp:revision>73</cp:revision>
  <dcterms:created xsi:type="dcterms:W3CDTF">2005-12-21T13:28:56Z</dcterms:created>
  <dcterms:modified xsi:type="dcterms:W3CDTF">2013-08-09T09:04:48Z</dcterms:modified>
</cp:coreProperties>
</file>