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5"/>
  </p:notesMasterIdLst>
  <p:sldIdLst>
    <p:sldId id="256" r:id="rId2"/>
    <p:sldId id="292" r:id="rId3"/>
    <p:sldId id="298" r:id="rId4"/>
    <p:sldId id="299" r:id="rId5"/>
    <p:sldId id="290" r:id="rId6"/>
    <p:sldId id="267" r:id="rId7"/>
    <p:sldId id="269" r:id="rId8"/>
    <p:sldId id="268" r:id="rId9"/>
    <p:sldId id="270" r:id="rId10"/>
    <p:sldId id="271" r:id="rId11"/>
    <p:sldId id="272" r:id="rId12"/>
    <p:sldId id="273" r:id="rId13"/>
    <p:sldId id="274" r:id="rId14"/>
    <p:sldId id="275" r:id="rId15"/>
    <p:sldId id="283" r:id="rId16"/>
    <p:sldId id="276" r:id="rId17"/>
    <p:sldId id="277" r:id="rId18"/>
    <p:sldId id="278" r:id="rId19"/>
    <p:sldId id="287" r:id="rId20"/>
    <p:sldId id="279" r:id="rId21"/>
    <p:sldId id="280" r:id="rId22"/>
    <p:sldId id="295" r:id="rId23"/>
    <p:sldId id="300" r:id="rId2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65" autoAdjust="0"/>
    <p:restoredTop sz="86323" autoAdjust="0"/>
  </p:normalViewPr>
  <p:slideViewPr>
    <p:cSldViewPr>
      <p:cViewPr varScale="1">
        <p:scale>
          <a:sx n="68" d="100"/>
          <a:sy n="68" d="100"/>
        </p:scale>
        <p:origin x="-312" y="-108"/>
      </p:cViewPr>
      <p:guideLst>
        <p:guide orient="horz" pos="2160"/>
        <p:guide pos="2880"/>
      </p:guideLst>
    </p:cSldViewPr>
  </p:slideViewPr>
  <p:outlineViewPr>
    <p:cViewPr>
      <p:scale>
        <a:sx n="33" d="100"/>
        <a:sy n="33" d="100"/>
      </p:scale>
      <p:origin x="42" y="1170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819B76C-CE80-4475-BD8F-F29164A40B84}" type="datetimeFigureOut">
              <a:rPr lang="el-GR"/>
              <a:pPr>
                <a:defRPr/>
              </a:pPr>
              <a:t>9/8/2013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F25B39-F2F7-4FF6-981A-0427026F3EB4}"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174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174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7355E6-1228-4431-B4EB-8829E045BE0D}" type="slidenum">
              <a:rPr lang="el-GR" smtClean="0"/>
              <a:pPr/>
              <a:t>14</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379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379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87558F-0560-4D79-8E7B-107F2FA5F968}" type="slidenum">
              <a:rPr lang="el-GR" smtClean="0"/>
              <a:pPr/>
              <a:t>15</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891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891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72764F-9093-48B5-B5AB-66B6EFF062A6}" type="slidenum">
              <a:rPr lang="el-GR" smtClean="0"/>
              <a:pPr/>
              <a:t>19</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457200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sp>
        <p:nvSpPr>
          <p:cNvPr id="5" name="AutoShape 4"/>
          <p:cNvSpPr>
            <a:spLocks noChangeArrowheads="1"/>
          </p:cNvSpPr>
          <p:nvPr/>
        </p:nvSpPr>
        <p:spPr bwMode="white">
          <a:xfrm>
            <a:off x="685800" y="990600"/>
            <a:ext cx="5181600" cy="1905000"/>
          </a:xfrm>
          <a:prstGeom prst="roundRect">
            <a:avLst>
              <a:gd name="adj" fmla="val 50000"/>
            </a:avLst>
          </a:prstGeom>
          <a:solidFill>
            <a:schemeClr val="bg1"/>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grpSp>
        <p:nvGrpSpPr>
          <p:cNvPr id="6" name="Group 5"/>
          <p:cNvGrpSpPr>
            <a:grpSpLocks/>
          </p:cNvGrpSpPr>
          <p:nvPr/>
        </p:nvGrpSpPr>
        <p:grpSpPr bwMode="auto">
          <a:xfrm>
            <a:off x="3635375" y="4868863"/>
            <a:ext cx="4876800" cy="319087"/>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8" name="AutoShape 7"/>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grpSp>
        <p:nvGrpSpPr>
          <p:cNvPr id="9" name="Group 10"/>
          <p:cNvGrpSpPr>
            <a:grpSpLocks/>
          </p:cNvGrpSpPr>
          <p:nvPr/>
        </p:nvGrpSpPr>
        <p:grpSpPr bwMode="auto">
          <a:xfrm>
            <a:off x="3635375" y="5300663"/>
            <a:ext cx="4876800" cy="319087"/>
            <a:chOff x="2288" y="3080"/>
            <a:chExt cx="3072" cy="201"/>
          </a:xfrm>
        </p:grpSpPr>
        <p:sp>
          <p:nvSpPr>
            <p:cNvPr id="10" name="AutoShape 11"/>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1" name="AutoShape 12"/>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pic>
        <p:nvPicPr>
          <p:cNvPr id="12"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2"/>
          <a:srcRect/>
          <a:stretch>
            <a:fillRect/>
          </a:stretch>
        </p:blipFill>
        <p:spPr bwMode="auto">
          <a:xfrm>
            <a:off x="179388" y="5830888"/>
            <a:ext cx="4310062" cy="1027112"/>
          </a:xfrm>
          <a:prstGeom prst="rect">
            <a:avLst/>
          </a:prstGeom>
          <a:noFill/>
          <a:ln w="9525">
            <a:noFill/>
            <a:miter lim="800000"/>
            <a:headEnd/>
            <a:tailEnd/>
          </a:ln>
        </p:spPr>
      </p:pic>
      <p:pic>
        <p:nvPicPr>
          <p:cNvPr id="13" name="Picture 16" descr="LOGO3_a2"/>
          <p:cNvPicPr>
            <a:picLocks noChangeAspect="1" noChangeArrowheads="1"/>
          </p:cNvPicPr>
          <p:nvPr/>
        </p:nvPicPr>
        <p:blipFill>
          <a:blip r:embed="rId3"/>
          <a:srcRect/>
          <a:stretch>
            <a:fillRect/>
          </a:stretch>
        </p:blipFill>
        <p:spPr bwMode="auto">
          <a:xfrm>
            <a:off x="1835150" y="657225"/>
            <a:ext cx="5543550" cy="323850"/>
          </a:xfrm>
          <a:prstGeom prst="rect">
            <a:avLst/>
          </a:prstGeom>
          <a:noFill/>
          <a:ln w="9525">
            <a:noFill/>
            <a:miter lim="800000"/>
            <a:headEnd/>
            <a:tailEnd/>
          </a:ln>
        </p:spPr>
      </p:pic>
      <p:pic>
        <p:nvPicPr>
          <p:cNvPr id="14" name="Picture 17" descr="LOGO3_a1"/>
          <p:cNvPicPr>
            <a:picLocks noChangeAspect="1" noChangeArrowheads="1"/>
          </p:cNvPicPr>
          <p:nvPr/>
        </p:nvPicPr>
        <p:blipFill>
          <a:blip r:embed="rId4"/>
          <a:srcRect/>
          <a:stretch>
            <a:fillRect/>
          </a:stretch>
        </p:blipFill>
        <p:spPr bwMode="auto">
          <a:xfrm>
            <a:off x="1171575" y="115888"/>
            <a:ext cx="736600" cy="877887"/>
          </a:xfrm>
          <a:prstGeom prst="rect">
            <a:avLst/>
          </a:prstGeom>
          <a:noFill/>
          <a:ln w="9525">
            <a:noFill/>
            <a:miter lim="800000"/>
            <a:headEnd/>
            <a:tailEnd/>
          </a:ln>
        </p:spPr>
      </p:pic>
      <p:pic>
        <p:nvPicPr>
          <p:cNvPr id="15" name="Εικόνα 1"/>
          <p:cNvPicPr>
            <a:picLocks noChangeAspect="1"/>
          </p:cNvPicPr>
          <p:nvPr/>
        </p:nvPicPr>
        <p:blipFill>
          <a:blip r:embed="rId5"/>
          <a:srcRect/>
          <a:stretch>
            <a:fillRect/>
          </a:stretch>
        </p:blipFill>
        <p:spPr bwMode="auto">
          <a:xfrm>
            <a:off x="7378700" y="6261100"/>
            <a:ext cx="1701800" cy="596900"/>
          </a:xfrm>
          <a:prstGeom prst="rect">
            <a:avLst/>
          </a:prstGeom>
          <a:noFill/>
          <a:ln w="9525">
            <a:noFill/>
            <a:miter lim="800000"/>
            <a:headEnd/>
            <a:tailEnd/>
          </a:ln>
        </p:spPr>
      </p:pic>
      <p:sp>
        <p:nvSpPr>
          <p:cNvPr id="93192" name="Rectangle 8"/>
          <p:cNvSpPr>
            <a:spLocks noGrp="1" noChangeArrowheads="1"/>
          </p:cNvSpPr>
          <p:nvPr>
            <p:ph type="subTitle" idx="1"/>
          </p:nvPr>
        </p:nvSpPr>
        <p:spPr>
          <a:xfrm>
            <a:off x="4643438" y="2924175"/>
            <a:ext cx="4013200" cy="1822450"/>
          </a:xfrm>
        </p:spPr>
        <p:txBody>
          <a:bodyPr anchor="b"/>
          <a:lstStyle>
            <a:lvl1pPr marL="0" indent="0">
              <a:buFont typeface="Wingdings" panose="05000000000000000000" pitchFamily="2" charset="2"/>
              <a:buNone/>
              <a:defRPr>
                <a:solidFill>
                  <a:schemeClr val="tx2"/>
                </a:solidFill>
              </a:defRPr>
            </a:lvl1pPr>
          </a:lstStyle>
          <a:p>
            <a:pPr lvl="0"/>
            <a:r>
              <a:rPr lang="el-GR" noProof="0" smtClean="0"/>
              <a:t>Στυλ κύριου υπότιτλου</a:t>
            </a:r>
          </a:p>
        </p:txBody>
      </p:sp>
      <p:sp>
        <p:nvSpPr>
          <p:cNvPr id="93193" name="AutoShape 9"/>
          <p:cNvSpPr>
            <a:spLocks noGrp="1" noChangeArrowheads="1"/>
          </p:cNvSpPr>
          <p:nvPr>
            <p:ph type="ctrTitle" sz="quarter"/>
          </p:nvPr>
        </p:nvSpPr>
        <p:spPr>
          <a:xfrm>
            <a:off x="684213" y="981075"/>
            <a:ext cx="8229600" cy="1905000"/>
          </a:xfrm>
          <a:prstGeom prst="roundRect">
            <a:avLst>
              <a:gd name="adj" fmla="val 50000"/>
            </a:avLst>
          </a:prstGeom>
        </p:spPr>
        <p:txBody>
          <a:bodyPr anchor="ctr"/>
          <a:lstStyle>
            <a:lvl1pPr algn="ctr">
              <a:defRPr>
                <a:solidFill>
                  <a:srgbClr val="003300"/>
                </a:solidFill>
              </a:defRPr>
            </a:lvl1pPr>
          </a:lstStyle>
          <a:p>
            <a:pPr lvl="0"/>
            <a:r>
              <a:rPr lang="el-GR" noProof="0" smtClean="0"/>
              <a:t>Στυλ κύριου τίτλου</a:t>
            </a:r>
            <a:endParaRPr lang="el-GR"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178779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Θέση κειμένου 3"/>
          <p:cNvSpPr>
            <a:spLocks noGrp="1"/>
          </p:cNvSpPr>
          <p:nvPr>
            <p:ph type="body" sz="half" idx="2"/>
          </p:nvPr>
        </p:nvSpPr>
        <p:spPr>
          <a:xfrm>
            <a:off x="630238" y="285777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338888" y="1628800"/>
            <a:ext cx="1981200" cy="496885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1628800"/>
            <a:ext cx="5791200" cy="49688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anose="020B0604020202020204" pitchFamily="34" charset="0"/>
                <a:cs typeface="+mn-cs"/>
              </a:defRPr>
            </a:lvl1pPr>
          </a:lstStyle>
          <a:p>
            <a:pPr>
              <a:defRPr/>
            </a:pPr>
            <a:endParaRPr lang="el-GR"/>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panose="020B0604020202020204" pitchFamily="34" charset="0"/>
                <a:cs typeface="+mn-cs"/>
              </a:defRPr>
            </a:lvl1pPr>
          </a:lstStyle>
          <a:p>
            <a:pPr>
              <a:defRPr/>
            </a:pPr>
            <a:endParaRPr lang="el-GR"/>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anose="020B0604020202020204" pitchFamily="34" charset="0"/>
                <a:cs typeface="+mn-cs"/>
              </a:defRPr>
            </a:lvl1pPr>
          </a:lstStyle>
          <a:p>
            <a:pPr>
              <a:defRPr/>
            </a:pPr>
            <a:fld id="{D68A4E11-5A18-4BFF-A112-CF969667F718}"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anose="020B0604020202020204" pitchFamily="34" charset="0"/>
                <a:cs typeface="+mn-cs"/>
              </a:defRPr>
            </a:lvl1pPr>
          </a:lstStyle>
          <a:p>
            <a:pPr>
              <a:defRPr/>
            </a:pPr>
            <a:endParaRPr lang="el-GR"/>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panose="020B0604020202020204" pitchFamily="34" charset="0"/>
                <a:cs typeface="+mn-cs"/>
              </a:defRPr>
            </a:lvl1pPr>
          </a:lstStyle>
          <a:p>
            <a:pPr>
              <a:defRPr/>
            </a:pPr>
            <a:endParaRPr lang="el-GR"/>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anose="020B0604020202020204" pitchFamily="34" charset="0"/>
                <a:cs typeface="+mn-cs"/>
              </a:defRPr>
            </a:lvl1pPr>
          </a:lstStyle>
          <a:p>
            <a:pPr>
              <a:defRPr/>
            </a:pPr>
            <a:fld id="{3D11B067-0479-4FE5-9C96-6B9E1BF85C0D}"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244829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3"/>
          <p:cNvSpPr>
            <a:spLocks noGrp="1"/>
          </p:cNvSpPr>
          <p:nvPr>
            <p:ph sz="half" idx="10"/>
          </p:nvPr>
        </p:nvSpPr>
        <p:spPr>
          <a:xfrm>
            <a:off x="4468813" y="4149353"/>
            <a:ext cx="3848100" cy="244829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171578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785764"/>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32385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27" name="Freeform 3"/>
          <p:cNvSpPr>
            <a:spLocks/>
          </p:cNvSpPr>
          <p:nvPr/>
        </p:nvSpPr>
        <p:spPr bwMode="auto">
          <a:xfrm>
            <a:off x="285750" y="-19050"/>
            <a:ext cx="4378325" cy="566738"/>
          </a:xfrm>
          <a:custGeom>
            <a:avLst/>
            <a:gdLst>
              <a:gd name="T0" fmla="*/ 4378325 w 2758"/>
              <a:gd name="T1" fmla="*/ 0 h 567"/>
              <a:gd name="T2" fmla="*/ 4378325 w 2758"/>
              <a:gd name="T3" fmla="*/ 450850 h 567"/>
              <a:gd name="T4" fmla="*/ 574675 w 2758"/>
              <a:gd name="T5" fmla="*/ 471488 h 567"/>
              <a:gd name="T6" fmla="*/ 488950 w 2758"/>
              <a:gd name="T7" fmla="*/ 471488 h 567"/>
              <a:gd name="T8" fmla="*/ 346075 w 2758"/>
              <a:gd name="T9" fmla="*/ 461963 h 567"/>
              <a:gd name="T10" fmla="*/ 136525 w 2758"/>
              <a:gd name="T11" fmla="*/ 509588 h 567"/>
              <a:gd name="T12" fmla="*/ 39688 w 2758"/>
              <a:gd name="T13" fmla="*/ 639763 h 567"/>
              <a:gd name="T14" fmla="*/ 0 w 2758"/>
              <a:gd name="T15" fmla="*/ 711200 h 567"/>
              <a:gd name="T16" fmla="*/ 34925 w 2758"/>
              <a:gd name="T17" fmla="*/ 900113 h 567"/>
              <a:gd name="T18" fmla="*/ 41275 w 2758"/>
              <a:gd name="T19" fmla="*/ 766763 h 567"/>
              <a:gd name="T20" fmla="*/ 20638 w 2758"/>
              <a:gd name="T21" fmla="*/ 503238 h 567"/>
              <a:gd name="T22" fmla="*/ 20638 w 2758"/>
              <a:gd name="T23" fmla="*/ 23813 h 567"/>
              <a:gd name="T24" fmla="*/ 4378325 w 2758"/>
              <a:gd name="T25" fmla="*/ 0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8" h="567">
                <a:moveTo>
                  <a:pt x="2758" y="0"/>
                </a:moveTo>
                <a:lnTo>
                  <a:pt x="2758" y="284"/>
                </a:lnTo>
                <a:lnTo>
                  <a:pt x="362" y="297"/>
                </a:lnTo>
                <a:lnTo>
                  <a:pt x="308" y="297"/>
                </a:lnTo>
                <a:lnTo>
                  <a:pt x="218" y="291"/>
                </a:lnTo>
                <a:cubicBezTo>
                  <a:pt x="181" y="295"/>
                  <a:pt x="118" y="302"/>
                  <a:pt x="86" y="321"/>
                </a:cubicBezTo>
                <a:cubicBezTo>
                  <a:pt x="54" y="340"/>
                  <a:pt x="39" y="382"/>
                  <a:pt x="25" y="403"/>
                </a:cubicBezTo>
                <a:cubicBezTo>
                  <a:pt x="11" y="424"/>
                  <a:pt x="0" y="421"/>
                  <a:pt x="0" y="448"/>
                </a:cubicBezTo>
                <a:lnTo>
                  <a:pt x="22" y="567"/>
                </a:lnTo>
                <a:lnTo>
                  <a:pt x="26" y="483"/>
                </a:lnTo>
                <a:lnTo>
                  <a:pt x="13" y="317"/>
                </a:lnTo>
                <a:lnTo>
                  <a:pt x="13" y="15"/>
                </a:lnTo>
                <a:lnTo>
                  <a:pt x="2758" y="0"/>
                </a:lnTo>
                <a:close/>
              </a:path>
            </a:pathLst>
          </a:custGeom>
          <a:pattFill prst="ltVert">
            <a:fgClr>
              <a:srgbClr val="99CC99"/>
            </a:fgClr>
            <a:bgClr>
              <a:srgbClr val="DBDB83"/>
            </a:bgClr>
          </a:pattFill>
          <a:ln>
            <a:noFill/>
          </a:ln>
          <a:effectLst/>
          <a:extLst/>
        </p:spPr>
        <p:txBody>
          <a:bodyPr wrap="none"/>
          <a:lstStyle/>
          <a:p>
            <a:pPr>
              <a:defRPr/>
            </a:pPr>
            <a:endParaRPr lang="el-GR">
              <a:latin typeface="Arial" panose="020B0604020202020204" pitchFamily="34" charset="0"/>
              <a:cs typeface="+mn-cs"/>
            </a:endParaRPr>
          </a:p>
        </p:txBody>
      </p:sp>
      <p:grpSp>
        <p:nvGrpSpPr>
          <p:cNvPr id="1028" name="Group 4"/>
          <p:cNvGrpSpPr>
            <a:grpSpLocks/>
          </p:cNvGrpSpPr>
          <p:nvPr/>
        </p:nvGrpSpPr>
        <p:grpSpPr bwMode="auto">
          <a:xfrm>
            <a:off x="250825" y="1268413"/>
            <a:ext cx="8066088" cy="319087"/>
            <a:chOff x="144" y="1248"/>
            <a:chExt cx="4656" cy="201"/>
          </a:xfrm>
        </p:grpSpPr>
        <p:sp>
          <p:nvSpPr>
            <p:cNvPr id="1033" name="AutoShape 5"/>
            <p:cNvSpPr>
              <a:spLocks noChangeArrowheads="1"/>
            </p:cNvSpPr>
            <p:nvPr/>
          </p:nvSpPr>
          <p:spPr bwMode="auto">
            <a:xfrm>
              <a:off x="384" y="1248"/>
              <a:ext cx="4416"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34" name="AutoShape 6"/>
            <p:cNvSpPr>
              <a:spLocks noChangeArrowheads="1"/>
            </p:cNvSpPr>
            <p:nvPr/>
          </p:nvSpPr>
          <p:spPr bwMode="auto">
            <a:xfrm flipH="1">
              <a:off x="144" y="1248"/>
              <a:ext cx="248"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sp>
        <p:nvSpPr>
          <p:cNvPr id="1029" name="AutoShape 7"/>
          <p:cNvSpPr>
            <a:spLocks noGrp="1" noChangeArrowheads="1"/>
          </p:cNvSpPr>
          <p:nvPr>
            <p:ph type="title"/>
          </p:nvPr>
        </p:nvSpPr>
        <p:spPr bwMode="auto">
          <a:xfrm>
            <a:off x="395288" y="300038"/>
            <a:ext cx="7924800" cy="960437"/>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l-GR" smtClean="0"/>
              <a:t>Στυλ κύριου τίτλου</a:t>
            </a:r>
          </a:p>
        </p:txBody>
      </p:sp>
      <p:sp>
        <p:nvSpPr>
          <p:cNvPr id="1030" name="Rectangle 8"/>
          <p:cNvSpPr>
            <a:spLocks noGrp="1" noChangeArrowheads="1"/>
          </p:cNvSpPr>
          <p:nvPr>
            <p:ph type="body" idx="1"/>
          </p:nvPr>
        </p:nvSpPr>
        <p:spPr bwMode="auto">
          <a:xfrm>
            <a:off x="468313" y="1628775"/>
            <a:ext cx="7848600"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31" name="Picture 14" descr="LOGO3_a2"/>
          <p:cNvPicPr>
            <a:picLocks noChangeAspect="1" noChangeArrowheads="1"/>
          </p:cNvPicPr>
          <p:nvPr/>
        </p:nvPicPr>
        <p:blipFill>
          <a:blip r:embed="rId16"/>
          <a:srcRect/>
          <a:stretch>
            <a:fillRect/>
          </a:stretch>
        </p:blipFill>
        <p:spPr bwMode="auto">
          <a:xfrm>
            <a:off x="1941513" y="-23813"/>
            <a:ext cx="5543550" cy="323851"/>
          </a:xfrm>
          <a:prstGeom prst="rect">
            <a:avLst/>
          </a:prstGeom>
          <a:noFill/>
          <a:ln w="9525">
            <a:noFill/>
            <a:miter lim="800000"/>
            <a:headEnd/>
            <a:tailEnd/>
          </a:ln>
        </p:spPr>
      </p:pic>
      <p:pic>
        <p:nvPicPr>
          <p:cNvPr id="1032" name="Picture 15" descr="LOGO3_a1"/>
          <p:cNvPicPr>
            <a:picLocks noChangeAspect="1" noChangeArrowheads="1"/>
          </p:cNvPicPr>
          <p:nvPr/>
        </p:nvPicPr>
        <p:blipFill>
          <a:blip r:embed="rId17"/>
          <a:srcRect/>
          <a:stretch>
            <a:fillRect/>
          </a:stretch>
        </p:blipFill>
        <p:spPr bwMode="auto">
          <a:xfrm>
            <a:off x="1644650" y="22225"/>
            <a:ext cx="288925" cy="344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8" r:id="rId13"/>
    <p:sldLayoutId id="2147483679" r:id="rId14"/>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rgbClr val="006666"/>
        </a:buClr>
        <a:buFont typeface="Wingdings" pitchFamily="2" charset="2"/>
        <a:buChar char="l"/>
        <a:defRPr sz="2800" kern="1200">
          <a:solidFill>
            <a:srgbClr val="000000"/>
          </a:solidFill>
          <a:latin typeface="+mn-lt"/>
          <a:ea typeface="+mn-ea"/>
          <a:cs typeface="+mn-cs"/>
        </a:defRPr>
      </a:lvl1pPr>
      <a:lvl2pPr marL="742950" indent="-285750" algn="l" rtl="0" eaLnBrk="0" fontAlgn="base" hangingPunct="0">
        <a:spcBef>
          <a:spcPct val="20000"/>
        </a:spcBef>
        <a:spcAft>
          <a:spcPct val="0"/>
        </a:spcAft>
        <a:buClr>
          <a:srgbClr val="003300"/>
        </a:buClr>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Clr>
          <a:srgbClr val="006666"/>
        </a:buClr>
        <a:buFont typeface="Wingdings" pitchFamily="2" charset="2"/>
        <a:buChar char="l"/>
        <a:defRPr sz="2000" kern="1200">
          <a:solidFill>
            <a:srgbClr val="000000"/>
          </a:solidFill>
          <a:latin typeface="+mn-lt"/>
          <a:ea typeface="+mn-ea"/>
          <a:cs typeface="+mn-cs"/>
        </a:defRPr>
      </a:lvl3pPr>
      <a:lvl4pPr marL="1600200" indent="-228600" algn="l" rtl="0" eaLnBrk="0" fontAlgn="base" hangingPunct="0">
        <a:spcBef>
          <a:spcPct val="20000"/>
        </a:spcBef>
        <a:spcAft>
          <a:spcPct val="0"/>
        </a:spcAft>
        <a:buClr>
          <a:srgbClr val="006666"/>
        </a:buClr>
        <a:buChar char="–"/>
        <a:defRPr kern="1200">
          <a:solidFill>
            <a:srgbClr val="000000"/>
          </a:solidFill>
          <a:latin typeface="+mn-lt"/>
          <a:ea typeface="+mn-ea"/>
          <a:cs typeface="+mn-cs"/>
        </a:defRPr>
      </a:lvl4pPr>
      <a:lvl5pPr marL="2057400" indent="-228600" algn="l" rtl="0" eaLnBrk="0" fontAlgn="base" hangingPunct="0">
        <a:spcBef>
          <a:spcPct val="20000"/>
        </a:spcBef>
        <a:spcAft>
          <a:spcPct val="0"/>
        </a:spcAft>
        <a:buClr>
          <a:srgbClr val="006666"/>
        </a:buClr>
        <a:buFont typeface="Wingdings" pitchFamily="2" charset="2"/>
        <a:buChar char="l"/>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sz="quarter"/>
          </p:nvPr>
        </p:nvSpPr>
        <p:spPr/>
        <p:txBody>
          <a:bodyPr/>
          <a:lstStyle/>
          <a:p>
            <a:pPr eaLnBrk="1" hangingPunct="1"/>
            <a:r>
              <a:rPr lang="el-GR" sz="4000" smtClean="0"/>
              <a:t>Προβατοστάσιο Γ.Π.Α.</a:t>
            </a:r>
            <a:r>
              <a:rPr lang="en-US" sz="4000" smtClean="0"/>
              <a:t>-2</a:t>
            </a:r>
            <a:endParaRPr lang="el-GR" sz="4000" smtClean="0"/>
          </a:p>
        </p:txBody>
      </p:sp>
      <p:sp>
        <p:nvSpPr>
          <p:cNvPr id="17410" name="Rectangle 3"/>
          <p:cNvSpPr>
            <a:spLocks noGrp="1" noChangeArrowheads="1"/>
          </p:cNvSpPr>
          <p:nvPr>
            <p:ph type="subTitle" idx="1"/>
          </p:nvPr>
        </p:nvSpPr>
        <p:spPr/>
        <p:txBody>
          <a:bodyPr/>
          <a:lstStyle/>
          <a:p>
            <a:pPr eaLnBrk="1" hangingPunct="1">
              <a:lnSpc>
                <a:spcPct val="90000"/>
              </a:lnSpc>
            </a:pPr>
            <a:r>
              <a:rPr lang="el-GR" b="1" smtClean="0"/>
              <a:t>Εργαστήριο Γενικής &amp; Ειδικής Ζωοτεχνίας Τμήμα ΕΖΠ&amp;Υ</a:t>
            </a:r>
          </a:p>
          <a:p>
            <a:pPr eaLnBrk="1" hangingPunct="1">
              <a:lnSpc>
                <a:spcPct val="90000"/>
              </a:lnSpc>
            </a:pPr>
            <a:r>
              <a:rPr lang="el-GR" b="1" smtClean="0"/>
              <a:t>Γ.Π.Α.</a:t>
            </a:r>
          </a:p>
        </p:txBody>
      </p:sp>
      <p:sp>
        <p:nvSpPr>
          <p:cNvPr id="17411" name="Text Box 4"/>
          <p:cNvSpPr txBox="1">
            <a:spLocks noChangeArrowheads="1"/>
          </p:cNvSpPr>
          <p:nvPr/>
        </p:nvSpPr>
        <p:spPr bwMode="auto">
          <a:xfrm>
            <a:off x="3563938" y="4878388"/>
            <a:ext cx="4994275" cy="290512"/>
          </a:xfrm>
          <a:prstGeom prst="rect">
            <a:avLst/>
          </a:prstGeom>
          <a:noFill/>
          <a:ln w="9525">
            <a:noFill/>
            <a:miter lim="800000"/>
            <a:headEnd/>
            <a:tailEnd/>
          </a:ln>
        </p:spPr>
        <p:txBody>
          <a:bodyPr wrap="none">
            <a:spAutoFit/>
          </a:bodyPr>
          <a:lstStyle/>
          <a:p>
            <a:r>
              <a:rPr lang="el-GR" sz="1300" b="1">
                <a:solidFill>
                  <a:schemeClr val="bg1"/>
                </a:solidFill>
              </a:rPr>
              <a:t>Τμήμα: Επιστήμης Ζωικής Παραγωγής &amp; Υδατοκαλλιεργειών</a:t>
            </a:r>
          </a:p>
        </p:txBody>
      </p:sp>
      <p:sp>
        <p:nvSpPr>
          <p:cNvPr id="17412" name="Text Box 5"/>
          <p:cNvSpPr txBox="1">
            <a:spLocks noChangeArrowheads="1"/>
          </p:cNvSpPr>
          <p:nvPr/>
        </p:nvSpPr>
        <p:spPr bwMode="auto">
          <a:xfrm>
            <a:off x="3563938" y="5303838"/>
            <a:ext cx="3216275" cy="307975"/>
          </a:xfrm>
          <a:prstGeom prst="rect">
            <a:avLst/>
          </a:prstGeom>
          <a:noFill/>
          <a:ln w="9525">
            <a:noFill/>
            <a:miter lim="800000"/>
            <a:headEnd/>
            <a:tailEnd/>
          </a:ln>
        </p:spPr>
        <p:txBody>
          <a:bodyPr wrap="none">
            <a:spAutoFit/>
          </a:bodyPr>
          <a:lstStyle/>
          <a:p>
            <a:r>
              <a:rPr lang="el-GR" sz="1300" b="1">
                <a:solidFill>
                  <a:schemeClr val="bg1"/>
                </a:solidFill>
              </a:rPr>
              <a:t>Διδάσκουσα: </a:t>
            </a:r>
            <a:r>
              <a:rPr lang="el-GR" sz="1400" b="1">
                <a:solidFill>
                  <a:schemeClr val="bg1"/>
                </a:solidFill>
              </a:rPr>
              <a:t>Κουτσούλη Παναγιώτα</a:t>
            </a:r>
            <a:endParaRPr lang="el-GR" sz="1300" b="1">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395288" y="415925"/>
            <a:ext cx="7924800" cy="960438"/>
          </a:xfrm>
        </p:spPr>
        <p:txBody>
          <a:bodyPr/>
          <a:lstStyle/>
          <a:p>
            <a:pPr eaLnBrk="1" hangingPunct="1"/>
            <a:r>
              <a:rPr lang="el-GR" sz="4000" smtClean="0"/>
              <a:t>6.3. Αναπαραγωγικοί χειρισμοί στις ενήλικες προβατίνες</a:t>
            </a:r>
          </a:p>
        </p:txBody>
      </p:sp>
      <p:sp>
        <p:nvSpPr>
          <p:cNvPr id="26626" name="Rectangle 3"/>
          <p:cNvSpPr>
            <a:spLocks noGrp="1" noChangeArrowheads="1"/>
          </p:cNvSpPr>
          <p:nvPr>
            <p:ph idx="1"/>
          </p:nvPr>
        </p:nvSpPr>
        <p:spPr/>
        <p:txBody>
          <a:bodyPr/>
          <a:lstStyle/>
          <a:p>
            <a:pPr eaLnBrk="1" hangingPunct="1">
              <a:lnSpc>
                <a:spcPct val="150000"/>
              </a:lnSpc>
            </a:pPr>
            <a:r>
              <a:rPr lang="el-GR" sz="2400" smtClean="0"/>
              <a:t>Στις ενήλικες προβατίνες γίνεται συγχρονισμός οίστρων με τη χρήση σπόγγων εμποτισμένων με προγεσταγόνα που τοποθετούνται ενδοκολπικά. </a:t>
            </a:r>
          </a:p>
          <a:p>
            <a:pPr eaLnBrk="1" hangingPunct="1">
              <a:lnSpc>
                <a:spcPct val="150000"/>
              </a:lnSpc>
            </a:pPr>
            <a:r>
              <a:rPr lang="el-GR" sz="2400" smtClean="0"/>
              <a:t>Ο παραπάνω χειρισμός λαμβάνει χώρα το μήνα Ιούλιο. Μετά από 14 ημέρες οι σπόγγοι απομακρύνονται και γίνεται έγχυση 500 Ι.</a:t>
            </a:r>
            <a:r>
              <a:rPr lang="en-US" sz="2400" smtClean="0"/>
              <a:t>U</a:t>
            </a:r>
            <a:r>
              <a:rPr lang="el-GR" sz="2400" smtClean="0"/>
              <a:t>. </a:t>
            </a:r>
            <a:r>
              <a:rPr lang="en-US" sz="2400" smtClean="0"/>
              <a:t>PMSG</a:t>
            </a:r>
            <a:r>
              <a:rPr lang="el-GR" sz="2400" smtClean="0"/>
              <a:t> ενδομυϊκά. Οι οίστροι εκδηλώνονται τις επόμενες 1-2 ημέρες.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95288" y="415925"/>
            <a:ext cx="7924800" cy="960438"/>
          </a:xfrm>
        </p:spPr>
        <p:txBody>
          <a:bodyPr/>
          <a:lstStyle/>
          <a:p>
            <a:pPr eaLnBrk="1" hangingPunct="1"/>
            <a:r>
              <a:rPr lang="el-GR" sz="4000" smtClean="0"/>
              <a:t>6.4. Αναπαραγωγικοί χειρισμοί στις αμνάδες</a:t>
            </a:r>
          </a:p>
        </p:txBody>
      </p:sp>
      <p:sp>
        <p:nvSpPr>
          <p:cNvPr id="27650" name="Rectangle 3"/>
          <p:cNvSpPr>
            <a:spLocks noGrp="1" noChangeArrowheads="1"/>
          </p:cNvSpPr>
          <p:nvPr>
            <p:ph idx="1"/>
          </p:nvPr>
        </p:nvSpPr>
        <p:spPr/>
        <p:txBody>
          <a:bodyPr/>
          <a:lstStyle/>
          <a:p>
            <a:pPr eaLnBrk="1" hangingPunct="1">
              <a:lnSpc>
                <a:spcPct val="150000"/>
              </a:lnSpc>
            </a:pPr>
            <a:r>
              <a:rPr lang="el-GR" sz="2000" smtClean="0"/>
              <a:t>Στις αμνάδες η εκδήλωση του πρώτου οίστρου παρατηρείται στην ηλικία των 4-5 μηνών. Όμως, δεν χρησιμοποιούνται στην αναπαραγωγή από αυτή την ηλικία, γιατί η σωματική τους ανάπτυξη δεν έχει ακόμη ολοκληρωθεί. </a:t>
            </a:r>
          </a:p>
          <a:p>
            <a:pPr eaLnBrk="1" hangingPunct="1">
              <a:lnSpc>
                <a:spcPct val="150000"/>
              </a:lnSpc>
            </a:pPr>
            <a:r>
              <a:rPr lang="el-GR" sz="2000" smtClean="0"/>
              <a:t>Για να αποφευχθούν οι πρόωρες γονιμοποιήσεις ο διαχωρισμός των αρσενικών από τα θηλυκά γίνεται στην ηλικία των 3 μηνών. </a:t>
            </a:r>
          </a:p>
          <a:p>
            <a:pPr eaLnBrk="1" hangingPunct="1">
              <a:lnSpc>
                <a:spcPct val="150000"/>
              </a:lnSpc>
            </a:pPr>
            <a:r>
              <a:rPr lang="el-GR" sz="2000" smtClean="0"/>
              <a:t>Συνήθως η χρησιμοποίηση των αμνάδων γίνεται στην ηλικία των  8 με 10 μηνών και εφόσον έχουν το 50-70% του ώριμου σωματικού τους βάρους. </a:t>
            </a:r>
          </a:p>
          <a:p>
            <a:pPr eaLnBrk="1" hangingPunct="1">
              <a:lnSpc>
                <a:spcPct val="150000"/>
              </a:lnSpc>
            </a:pPr>
            <a:r>
              <a:rPr lang="el-GR" sz="2000" smtClean="0"/>
              <a:t>Δεν εφαρμόζεται συγχρονισμός των οίστρων.</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l-GR" smtClean="0"/>
              <a:t>6.5. Οχείες</a:t>
            </a:r>
          </a:p>
        </p:txBody>
      </p:sp>
      <p:sp>
        <p:nvSpPr>
          <p:cNvPr id="28674" name="Rectangle 3"/>
          <p:cNvSpPr>
            <a:spLocks noGrp="1" noChangeArrowheads="1"/>
          </p:cNvSpPr>
          <p:nvPr>
            <p:ph idx="1"/>
          </p:nvPr>
        </p:nvSpPr>
        <p:spPr/>
        <p:txBody>
          <a:bodyPr/>
          <a:lstStyle/>
          <a:p>
            <a:pPr eaLnBrk="1" hangingPunct="1">
              <a:lnSpc>
                <a:spcPct val="130000"/>
              </a:lnSpc>
            </a:pPr>
            <a:r>
              <a:rPr lang="el-GR" sz="2000" smtClean="0"/>
              <a:t>Οι οχείες γίνονται με φυσικό τρόπο. Για να είναι πιο έντονη η «επίδραση του κριού», τα κριάρια έχουν ήδη μπει στο χώρο των προβατινών 15 ημέρες πριν τις οχείες. Οι οχείες κρατάνε περίπου 2-3 ημέρες. </a:t>
            </a:r>
          </a:p>
          <a:p>
            <a:pPr eaLnBrk="1" hangingPunct="1">
              <a:lnSpc>
                <a:spcPct val="130000"/>
              </a:lnSpc>
            </a:pPr>
            <a:r>
              <a:rPr lang="el-GR" sz="2000" smtClean="0"/>
              <a:t>Η αναλογία είναι 1 κριός με 8-10 προβατίνες της ίδιας φυλής. Για να γνωρίζουμε την πατρότητα συνήθως σε κάθε ομάδα προβατινών εισάγεται ένας κριός. </a:t>
            </a:r>
          </a:p>
          <a:p>
            <a:pPr eaLnBrk="1" hangingPunct="1">
              <a:lnSpc>
                <a:spcPct val="130000"/>
              </a:lnSpc>
            </a:pPr>
            <a:r>
              <a:rPr lang="el-GR" sz="2000" smtClean="0"/>
              <a:t>Μετά από 2-3 ημέρες στο τέλος της περιόδου των οχειών οι ομάδες των προβατινών γίνονται μεγαλύτερες, αφήνεται όμως ένα κριάρι, γιατί υπάρχει το ενδεχόμενο να μην έχουν συλλάβει ορισμένες προβατίνες και να υπάρχουν «επιστροφές» (μη γόνιμες οχείες,  πρώιμη εμβρυϊκή θνησιμότητα)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l-GR" smtClean="0"/>
              <a:t>6.6. Τοκετοί</a:t>
            </a:r>
          </a:p>
        </p:txBody>
      </p:sp>
      <p:sp>
        <p:nvSpPr>
          <p:cNvPr id="29698" name="Rectangle 3"/>
          <p:cNvSpPr>
            <a:spLocks noGrp="1" noChangeArrowheads="1"/>
          </p:cNvSpPr>
          <p:nvPr>
            <p:ph idx="1"/>
          </p:nvPr>
        </p:nvSpPr>
        <p:spPr/>
        <p:txBody>
          <a:bodyPr/>
          <a:lstStyle/>
          <a:p>
            <a:pPr eaLnBrk="1" hangingPunct="1">
              <a:lnSpc>
                <a:spcPct val="150000"/>
              </a:lnSpc>
            </a:pPr>
            <a:r>
              <a:rPr lang="el-GR" sz="2400" smtClean="0"/>
              <a:t>Οι τοκετοί λαμβάνουν χώρα μετά από 140-150 ημέρες. Σε όλη τη διάρκεια της κυοφορίας αποφεύγονται οι καταπονήσεις των ζώων. Η διατροφή στο διάστημα γύρω από τον τοκετό είναι κατά βούληση.</a:t>
            </a:r>
            <a:endParaRPr lang="en-US" sz="2400" smtClean="0"/>
          </a:p>
          <a:p>
            <a:pPr eaLnBrk="1" hangingPunct="1">
              <a:lnSpc>
                <a:spcPct val="150000"/>
              </a:lnSpc>
            </a:pPr>
            <a:r>
              <a:rPr lang="el-GR" sz="2400" smtClean="0"/>
              <a:t>Ο τοκετός λαμβάνει χώρα χωρίς τη δική μας παρέμβαση, και μόνο στην περίπτωση δυστοκιών παρίσταται κάποιος για να επέμβει</a:t>
            </a:r>
          </a:p>
          <a:p>
            <a:pPr eaLnBrk="1" hangingPunct="1">
              <a:lnSpc>
                <a:spcPct val="150000"/>
              </a:lnSpc>
            </a:pPr>
            <a:endParaRPr lang="el-GR"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l-GR" smtClean="0"/>
              <a:t>6.7. Θηλασμός</a:t>
            </a:r>
          </a:p>
        </p:txBody>
      </p:sp>
      <p:sp>
        <p:nvSpPr>
          <p:cNvPr id="30722" name="Rectangle 3"/>
          <p:cNvSpPr>
            <a:spLocks noGrp="1" noChangeArrowheads="1"/>
          </p:cNvSpPr>
          <p:nvPr>
            <p:ph sz="half" idx="2"/>
          </p:nvPr>
        </p:nvSpPr>
        <p:spPr/>
        <p:txBody>
          <a:bodyPr/>
          <a:lstStyle/>
          <a:p>
            <a:pPr eaLnBrk="1" hangingPunct="1">
              <a:lnSpc>
                <a:spcPct val="150000"/>
              </a:lnSpc>
            </a:pPr>
            <a:r>
              <a:rPr lang="el-GR" sz="2000" smtClean="0"/>
              <a:t>Μετά τον τοκετό οι προβατίνες με τα νεογέννητα αρνιά παραμένουν στα ιδιαίτερα κελλιά για μερικές ημέρες (2-3) έτσι ώστε τα μικρά αρνιά να λάβουν επαρκή ποσότητα πρωτογάλακτος, καθώς και να αναπτυχθούν ιδιαίτεροι δεσμοί μεταξύ της προβατίνας και του αρνιού. </a:t>
            </a:r>
          </a:p>
        </p:txBody>
      </p:sp>
      <p:pic>
        <p:nvPicPr>
          <p:cNvPr id="30723" name="Picture 2" descr="Προβατίνες της φυλής Ορεινό Ηπείρου (Μπούτσικο) με τα αρνιά τους σε γαλουχία (πηγή: προσωπικό αρχείο).&#10;"/>
          <p:cNvPicPr>
            <a:picLocks noChangeAspect="1" noChangeArrowheads="1"/>
          </p:cNvPicPr>
          <p:nvPr/>
        </p:nvPicPr>
        <p:blipFill>
          <a:blip r:embed="rId3"/>
          <a:srcRect/>
          <a:stretch>
            <a:fillRect/>
          </a:stretch>
        </p:blipFill>
        <p:spPr bwMode="auto">
          <a:xfrm>
            <a:off x="971550" y="1916113"/>
            <a:ext cx="3168650" cy="2376487"/>
          </a:xfrm>
          <a:prstGeom prst="rect">
            <a:avLst/>
          </a:prstGeom>
          <a:noFill/>
          <a:ln w="28575">
            <a:solidFill>
              <a:schemeClr val="tx2"/>
            </a:solidFill>
            <a:miter lim="800000"/>
            <a:headEnd/>
            <a:tailEnd/>
          </a:ln>
        </p:spPr>
      </p:pic>
      <p:sp>
        <p:nvSpPr>
          <p:cNvPr id="30724" name="TextBox 5"/>
          <p:cNvSpPr txBox="1">
            <a:spLocks noChangeArrowheads="1"/>
          </p:cNvSpPr>
          <p:nvPr/>
        </p:nvSpPr>
        <p:spPr bwMode="auto">
          <a:xfrm>
            <a:off x="971550" y="4508500"/>
            <a:ext cx="2879725" cy="1939925"/>
          </a:xfrm>
          <a:prstGeom prst="rect">
            <a:avLst/>
          </a:prstGeom>
          <a:noFill/>
          <a:ln w="9525">
            <a:noFill/>
            <a:miter lim="800000"/>
            <a:headEnd/>
            <a:tailEnd/>
          </a:ln>
        </p:spPr>
        <p:txBody>
          <a:bodyPr>
            <a:spAutoFit/>
          </a:bodyPr>
          <a:lstStyle/>
          <a:p>
            <a:r>
              <a:rPr lang="el-GR" sz="2000">
                <a:solidFill>
                  <a:srgbClr val="000000"/>
                </a:solidFill>
              </a:rPr>
              <a:t>Προβατίνες της φυλής Ορεινό Ηπείρου (Μπούτσικο) με τα αρνιά τους σε γαλουχία (πηγή: προσωπικό αρχείο).</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noChangeArrowheads="1"/>
          </p:cNvSpPr>
          <p:nvPr>
            <p:ph type="title"/>
          </p:nvPr>
        </p:nvSpPr>
        <p:spPr>
          <a:xfrm>
            <a:off x="395288" y="415925"/>
            <a:ext cx="7924800" cy="960438"/>
          </a:xfrm>
        </p:spPr>
        <p:txBody>
          <a:bodyPr/>
          <a:lstStyle/>
          <a:p>
            <a:pPr eaLnBrk="1" hangingPunct="1"/>
            <a:r>
              <a:rPr lang="el-GR" sz="4000" smtClean="0"/>
              <a:t>6.8. Θηλασμός και απογαλακτισμός</a:t>
            </a:r>
          </a:p>
        </p:txBody>
      </p:sp>
      <p:sp>
        <p:nvSpPr>
          <p:cNvPr id="32770" name="Rectangle 5"/>
          <p:cNvSpPr>
            <a:spLocks noGrp="1" noChangeArrowheads="1"/>
          </p:cNvSpPr>
          <p:nvPr>
            <p:ph sz="half" idx="2"/>
          </p:nvPr>
        </p:nvSpPr>
        <p:spPr/>
        <p:txBody>
          <a:bodyPr/>
          <a:lstStyle/>
          <a:p>
            <a:pPr eaLnBrk="1" hangingPunct="1"/>
            <a:r>
              <a:rPr lang="el-GR" sz="2000" smtClean="0"/>
              <a:t>Στη συνέχεια μεταφέρονται οι μητέρες με τα αρνιά σε μεγαλύτερο χώρο και αρχίζει η προοδευτική τοποθέτηση ειδικού μίγματος ανάπτυξης για τα μικρά, τα οποία απομονώνονται ορισμένες ώρες από τις μητέρες τους, με σκοπό να συνηθίζουν στη λήψη στερεάς τροφής. </a:t>
            </a:r>
          </a:p>
          <a:p>
            <a:pPr eaLnBrk="1" hangingPunct="1"/>
            <a:r>
              <a:rPr lang="el-GR" sz="2000" smtClean="0"/>
              <a:t>Ο απογαλακτισμός των αρνιών γίνεται σε 42 περίπου ημέρες.</a:t>
            </a:r>
          </a:p>
          <a:p>
            <a:pPr eaLnBrk="1" hangingPunct="1"/>
            <a:endParaRPr lang="el-GR" sz="2000" b="1" smtClean="0"/>
          </a:p>
        </p:txBody>
      </p:sp>
      <p:pic>
        <p:nvPicPr>
          <p:cNvPr id="32771" name="Picture 2" descr="Απογαλακτισμένα αρνιά της Καραγκούνικης φυλής (πηγή: προσωπικό αρχείο).&#10;"/>
          <p:cNvPicPr>
            <a:picLocks noChangeAspect="1" noChangeArrowheads="1"/>
          </p:cNvPicPr>
          <p:nvPr/>
        </p:nvPicPr>
        <p:blipFill>
          <a:blip r:embed="rId3"/>
          <a:srcRect/>
          <a:stretch>
            <a:fillRect/>
          </a:stretch>
        </p:blipFill>
        <p:spPr bwMode="auto">
          <a:xfrm>
            <a:off x="911225" y="1838325"/>
            <a:ext cx="3022600" cy="2268538"/>
          </a:xfrm>
          <a:prstGeom prst="rect">
            <a:avLst/>
          </a:prstGeom>
          <a:noFill/>
          <a:ln w="28575">
            <a:solidFill>
              <a:schemeClr val="tx2"/>
            </a:solidFill>
            <a:miter lim="800000"/>
            <a:headEnd/>
            <a:tailEnd/>
          </a:ln>
        </p:spPr>
      </p:pic>
      <p:sp>
        <p:nvSpPr>
          <p:cNvPr id="32772" name="TextBox 6"/>
          <p:cNvSpPr txBox="1">
            <a:spLocks noChangeArrowheads="1"/>
          </p:cNvSpPr>
          <p:nvPr/>
        </p:nvSpPr>
        <p:spPr bwMode="auto">
          <a:xfrm>
            <a:off x="911225" y="4365625"/>
            <a:ext cx="2879725" cy="1322388"/>
          </a:xfrm>
          <a:prstGeom prst="rect">
            <a:avLst/>
          </a:prstGeom>
          <a:noFill/>
          <a:ln w="9525">
            <a:noFill/>
            <a:miter lim="800000"/>
            <a:headEnd/>
            <a:tailEnd/>
          </a:ln>
        </p:spPr>
        <p:txBody>
          <a:bodyPr>
            <a:spAutoFit/>
          </a:bodyPr>
          <a:lstStyle/>
          <a:p>
            <a:r>
              <a:rPr lang="el-GR" sz="2000">
                <a:solidFill>
                  <a:srgbClr val="000000"/>
                </a:solidFill>
              </a:rPr>
              <a:t>Απογαλακτισμένα αρνιά της Καραγκούνικης φυλής (πηγή: προσωπικό αρχείο).</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l-GR" smtClean="0"/>
              <a:t>7. Γαλακτοπαραγωγή</a:t>
            </a:r>
          </a:p>
        </p:txBody>
      </p:sp>
      <p:sp>
        <p:nvSpPr>
          <p:cNvPr id="34818" name="Rectangle 3"/>
          <p:cNvSpPr>
            <a:spLocks noGrp="1" noChangeArrowheads="1"/>
          </p:cNvSpPr>
          <p:nvPr>
            <p:ph idx="1"/>
          </p:nvPr>
        </p:nvSpPr>
        <p:spPr/>
        <p:txBody>
          <a:bodyPr/>
          <a:lstStyle/>
          <a:p>
            <a:pPr eaLnBrk="1" hangingPunct="1">
              <a:lnSpc>
                <a:spcPct val="150000"/>
              </a:lnSpc>
            </a:pPr>
            <a:r>
              <a:rPr lang="el-GR" sz="2400" smtClean="0"/>
              <a:t>Τα απογαλακτισμένα αρνιά οδηγούνται σε ιδιαίτερο χώρο, ενώ οι προβατίνες αμέλγονται 2 φορές την ημέρα. Για την προσέλκυσή τους στο χώρο του αμελκτηρίου τους δίνεται μικρή ποσότητα μίγματος. Η άμελξη κρατάει περίπου 6 μήνες.</a:t>
            </a:r>
            <a:endParaRPr lang="en-US" sz="2400" smtClean="0"/>
          </a:p>
          <a:p>
            <a:pPr eaLnBrk="1" hangingPunct="1">
              <a:lnSpc>
                <a:spcPct val="150000"/>
              </a:lnSpc>
            </a:pPr>
            <a:r>
              <a:rPr lang="el-GR" sz="2400" smtClean="0"/>
              <a:t>Προς το τέλος, για  την ομαλή είσοδο των ζώων στη ξηρά περίοδο η συχνότητα της άμελξης μειώνεται σε 1 φορά την ημέρα ή ημέρα παρά ημέρα.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l-GR" smtClean="0"/>
              <a:t>8. Άλλοι χειρισμοί 1/2</a:t>
            </a:r>
          </a:p>
        </p:txBody>
      </p:sp>
      <p:sp>
        <p:nvSpPr>
          <p:cNvPr id="35842" name="Rectangle 3"/>
          <p:cNvSpPr>
            <a:spLocks noGrp="1" noChangeArrowheads="1"/>
          </p:cNvSpPr>
          <p:nvPr>
            <p:ph idx="1"/>
          </p:nvPr>
        </p:nvSpPr>
        <p:spPr/>
        <p:txBody>
          <a:bodyPr/>
          <a:lstStyle/>
          <a:p>
            <a:pPr eaLnBrk="1" hangingPunct="1">
              <a:lnSpc>
                <a:spcPct val="150000"/>
              </a:lnSpc>
            </a:pPr>
            <a:r>
              <a:rPr lang="el-GR" sz="2400" smtClean="0"/>
              <a:t>8.1. Εμβολιασμοί: Όταν τα ζώα εισέλθουν σε ξηρά περίοδο πραγματοποιείται εμβολιασμός για την εντεροτοξιναιμία. Μία δεύτερη δόση γίνεται στις έγκυες προβατίνες 20 ημέρες περίπου πριν τον τοκετό.</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l-GR" smtClean="0"/>
              <a:t>8. Άλλοι χειρισμοί 2/2</a:t>
            </a:r>
          </a:p>
        </p:txBody>
      </p:sp>
      <p:sp>
        <p:nvSpPr>
          <p:cNvPr id="36866" name="Rectangle 3"/>
          <p:cNvSpPr>
            <a:spLocks noGrp="1" noChangeArrowheads="1"/>
          </p:cNvSpPr>
          <p:nvPr>
            <p:ph idx="1"/>
          </p:nvPr>
        </p:nvSpPr>
        <p:spPr/>
        <p:txBody>
          <a:bodyPr/>
          <a:lstStyle/>
          <a:p>
            <a:pPr eaLnBrk="1" hangingPunct="1">
              <a:lnSpc>
                <a:spcPct val="150000"/>
              </a:lnSpc>
            </a:pPr>
            <a:r>
              <a:rPr lang="el-GR" sz="2400" smtClean="0"/>
              <a:t>8.2. Κούρεμα-Κουρά: Τα πρόβατα κουρεύονται συνήθως κατά το μήνα Μάιο. Το μαλλί (έριο) προστατεύει το χειμώνα από το κρύο, όμως προκαλεί δυσκολία στα ζώα το καλοκαίρι με τις υψηλές θερμοκρασίες.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title"/>
          </p:nvPr>
        </p:nvSpPr>
        <p:spPr/>
        <p:txBody>
          <a:bodyPr/>
          <a:lstStyle/>
          <a:p>
            <a:pPr eaLnBrk="1" hangingPunct="1"/>
            <a:r>
              <a:rPr lang="el-GR" smtClean="0"/>
              <a:t>8.2. Κούρεμα-Κουρά </a:t>
            </a:r>
          </a:p>
        </p:txBody>
      </p:sp>
      <p:sp>
        <p:nvSpPr>
          <p:cNvPr id="37890" name="Rectangle 7"/>
          <p:cNvSpPr>
            <a:spLocks noGrp="1" noChangeArrowheads="1"/>
          </p:cNvSpPr>
          <p:nvPr>
            <p:ph sz="half" idx="2"/>
          </p:nvPr>
        </p:nvSpPr>
        <p:spPr/>
        <p:txBody>
          <a:bodyPr/>
          <a:lstStyle/>
          <a:p>
            <a:pPr eaLnBrk="1" hangingPunct="1">
              <a:lnSpc>
                <a:spcPct val="150000"/>
              </a:lnSpc>
            </a:pPr>
            <a:r>
              <a:rPr lang="el-GR" sz="2400" smtClean="0"/>
              <a:t>Το κούρεμα γίνεται με κουρευτική μηχανή. </a:t>
            </a:r>
          </a:p>
          <a:p>
            <a:pPr eaLnBrk="1" hangingPunct="1">
              <a:lnSpc>
                <a:spcPct val="150000"/>
              </a:lnSpc>
            </a:pPr>
            <a:r>
              <a:rPr lang="el-GR" sz="2400" smtClean="0"/>
              <a:t>Στην αρχή αφαιρείται το ακάθαρτο έριο κάτω από τα άκρα, τα σκέλη και την ουρά.</a:t>
            </a:r>
          </a:p>
        </p:txBody>
      </p:sp>
      <p:pic>
        <p:nvPicPr>
          <p:cNvPr id="37891" name="4 - Εικόνα" descr="Κούρεμα προβάτου με κουρευτική μηχανή (πηγή: αρχείο Εργαστηρίου Γενικής &amp; Ειδικής Ζωοτεχνίας).&#10;"/>
          <p:cNvPicPr>
            <a:picLocks noGrp="1" noChangeAspect="1"/>
          </p:cNvPicPr>
          <p:nvPr>
            <p:ph sz="half" idx="1"/>
          </p:nvPr>
        </p:nvPicPr>
        <p:blipFill>
          <a:blip r:embed="rId3"/>
          <a:srcRect/>
          <a:stretch>
            <a:fillRect/>
          </a:stretch>
        </p:blipFill>
        <p:spPr>
          <a:xfrm>
            <a:off x="801688" y="1844675"/>
            <a:ext cx="3167062" cy="2378075"/>
          </a:xfrm>
          <a:ln w="28575">
            <a:solidFill>
              <a:schemeClr val="tx2"/>
            </a:solidFill>
          </a:ln>
        </p:spPr>
      </p:pic>
      <p:sp>
        <p:nvSpPr>
          <p:cNvPr id="37892" name="Ορθογώνιο 1"/>
          <p:cNvSpPr>
            <a:spLocks noChangeArrowheads="1"/>
          </p:cNvSpPr>
          <p:nvPr/>
        </p:nvSpPr>
        <p:spPr bwMode="auto">
          <a:xfrm>
            <a:off x="684213" y="4591050"/>
            <a:ext cx="3284537" cy="1631950"/>
          </a:xfrm>
          <a:prstGeom prst="rect">
            <a:avLst/>
          </a:prstGeom>
          <a:noFill/>
          <a:ln w="9525">
            <a:noFill/>
            <a:miter lim="800000"/>
            <a:headEnd/>
            <a:tailEnd/>
          </a:ln>
        </p:spPr>
        <p:txBody>
          <a:bodyPr>
            <a:spAutoFit/>
          </a:bodyPr>
          <a:lstStyle/>
          <a:p>
            <a:r>
              <a:rPr lang="el-GR" sz="2000">
                <a:solidFill>
                  <a:srgbClr val="000000"/>
                </a:solidFill>
              </a:rPr>
              <a:t>Κούρεμα προβάτου με κουρευτική μηχανή (πηγή: αρχείο Εργαστηρίου Γενικής &amp; Ειδικής Ζωοτεχνίας).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p:cNvSpPr>
            <a:spLocks noGrp="1" noChangeArrowheads="1"/>
          </p:cNvSpPr>
          <p:nvPr>
            <p:ph type="title"/>
          </p:nvPr>
        </p:nvSpPr>
        <p:spPr>
          <a:xfrm>
            <a:off x="395288" y="420688"/>
            <a:ext cx="7924800" cy="960437"/>
          </a:xfrm>
        </p:spPr>
        <p:txBody>
          <a:bodyPr/>
          <a:lstStyle/>
          <a:p>
            <a:pPr eaLnBrk="1" hangingPunct="1"/>
            <a:r>
              <a:rPr lang="el-GR" sz="4000" smtClean="0"/>
              <a:t>Αντικειμενικοί στόχοι του εργαστηρίου </a:t>
            </a:r>
            <a:r>
              <a:rPr lang="en-US" sz="4000" smtClean="0"/>
              <a:t>3</a:t>
            </a:r>
            <a:endParaRPr lang="el-GR" sz="4000" smtClean="0"/>
          </a:p>
        </p:txBody>
      </p:sp>
      <p:sp>
        <p:nvSpPr>
          <p:cNvPr id="18434" name="Θέση περιεχομένου 1"/>
          <p:cNvSpPr>
            <a:spLocks noGrp="1"/>
          </p:cNvSpPr>
          <p:nvPr>
            <p:ph idx="1"/>
          </p:nvPr>
        </p:nvSpPr>
        <p:spPr/>
        <p:txBody>
          <a:bodyPr/>
          <a:lstStyle/>
          <a:p>
            <a:pPr eaLnBrk="1" hangingPunct="1">
              <a:lnSpc>
                <a:spcPct val="150000"/>
              </a:lnSpc>
            </a:pPr>
            <a:r>
              <a:rPr lang="el-GR" smtClean="0"/>
              <a:t>Οι χειρισμοί  που σχετίζονται με τη διατροφή, την αναπαραγωγή, την άμελξη, τους εμβολιασμούς και την κουρά στη διάρκεια ενός έτους στο προβατοστάσιο του ΓΠΑ.</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l-GR" smtClean="0"/>
              <a:t>8. Άλλοι χειρισμοί</a:t>
            </a:r>
          </a:p>
        </p:txBody>
      </p:sp>
      <p:sp>
        <p:nvSpPr>
          <p:cNvPr id="39938" name="Rectangle 3"/>
          <p:cNvSpPr>
            <a:spLocks noGrp="1" noChangeArrowheads="1"/>
          </p:cNvSpPr>
          <p:nvPr>
            <p:ph idx="1"/>
          </p:nvPr>
        </p:nvSpPr>
        <p:spPr/>
        <p:txBody>
          <a:bodyPr/>
          <a:lstStyle/>
          <a:p>
            <a:pPr eaLnBrk="1" hangingPunct="1">
              <a:lnSpc>
                <a:spcPct val="150000"/>
              </a:lnSpc>
            </a:pPr>
            <a:r>
              <a:rPr lang="el-GR" sz="2400" smtClean="0"/>
              <a:t>8.3. Κοπή νυχιών -περιποίηση χηλών: Το κόψιμο των νυχιών δεν είναι απαραίτητο όταν τα ζώα βρίσκονται σε βοσκές επειδή με τη κίνησή τους σε ανώμαλο έδαφος τα νύχια τους τρίβονται. Στις εντατικές εκτροφές όπου τα πρόβατα δεν κινούνται αρκετά, τα νύχια μεγαλώνουν δημιουργώντας πρόβλημα ευστάθειας γι’ αυτό και κόβονται από καιρό σε καιρό με  ψαλίδα.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l-GR" smtClean="0"/>
              <a:t>8. Άλλοι χειρισμοί </a:t>
            </a:r>
          </a:p>
        </p:txBody>
      </p:sp>
      <p:sp>
        <p:nvSpPr>
          <p:cNvPr id="40962" name="Rectangle 3"/>
          <p:cNvSpPr>
            <a:spLocks noGrp="1" noChangeArrowheads="1"/>
          </p:cNvSpPr>
          <p:nvPr>
            <p:ph idx="1"/>
          </p:nvPr>
        </p:nvSpPr>
        <p:spPr/>
        <p:txBody>
          <a:bodyPr/>
          <a:lstStyle/>
          <a:p>
            <a:pPr eaLnBrk="1" hangingPunct="1">
              <a:lnSpc>
                <a:spcPct val="150000"/>
              </a:lnSpc>
            </a:pPr>
            <a:r>
              <a:rPr lang="el-GR" sz="2400" smtClean="0"/>
              <a:t>8.4. Τήρηση στοιχείων: Σε κάθε ζώο τοποθετείται από τη στιγμή που γεννιέται ενώτιο (η ταυτότητα του στο αυτί) και κρατούνται τα ατομικά του στοιχεία (βάρος γέννησης, βάρος κατά τον απογαλακτισμό, στοιχεία γαλακτοπαραγωγής, πολυδυμία, γονότυπος,κ.λ.π.)</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l-GR" smtClean="0"/>
              <a:t>Λέξεις</a:t>
            </a:r>
            <a:r>
              <a:rPr lang="en-US" smtClean="0"/>
              <a:t>- </a:t>
            </a:r>
            <a:r>
              <a:rPr lang="el-GR" smtClean="0"/>
              <a:t>έννοιες κλειδιά 3</a:t>
            </a:r>
          </a:p>
        </p:txBody>
      </p:sp>
      <p:sp>
        <p:nvSpPr>
          <p:cNvPr id="41986" name="Θέση περιεχομένου 1"/>
          <p:cNvSpPr>
            <a:spLocks noGrp="1"/>
          </p:cNvSpPr>
          <p:nvPr>
            <p:ph idx="1"/>
          </p:nvPr>
        </p:nvSpPr>
        <p:spPr/>
        <p:txBody>
          <a:bodyPr/>
          <a:lstStyle/>
          <a:p>
            <a:pPr eaLnBrk="1" hangingPunct="1"/>
            <a:r>
              <a:rPr lang="el-GR" smtClean="0"/>
              <a:t>οιστρικός κύκλος, άνοιστρη περίοδος, συγχρονισμός των οίστρων</a:t>
            </a:r>
            <a:r>
              <a:rPr lang="en-US" smtClean="0"/>
              <a:t>,</a:t>
            </a:r>
            <a:r>
              <a:rPr lang="el-GR" smtClean="0"/>
              <a:t> οχεία, κυοφορία, θηλασμός, απογαλακτισμός, άμελξη, εμβολιασμός, κούρεμα</a:t>
            </a:r>
            <a:r>
              <a:rPr lang="en-US" smtClean="0"/>
              <a:t>.</a:t>
            </a:r>
            <a:endParaRPr lang="el-GR" smtClean="0"/>
          </a:p>
          <a:p>
            <a:pPr eaLnBrk="1" hangingPunct="1"/>
            <a:r>
              <a:rPr lang="en-US" smtClean="0"/>
              <a:t>Oestrous cycle, anoestrous, oestrous sychronization, mating, gestation, suckling,  weaning, milking, vaccination, shearing.</a:t>
            </a:r>
            <a:endParaRPr lang="el-GR"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p:txBody>
          <a:bodyPr/>
          <a:lstStyle/>
          <a:p>
            <a:pPr eaLnBrk="1" hangingPunct="1"/>
            <a:r>
              <a:rPr lang="en-US" smtClean="0"/>
              <a:t>B</a:t>
            </a:r>
            <a:r>
              <a:rPr lang="el-GR" smtClean="0"/>
              <a:t>ιβλιογραφία 3</a:t>
            </a:r>
          </a:p>
        </p:txBody>
      </p:sp>
      <p:sp>
        <p:nvSpPr>
          <p:cNvPr id="43010" name="Θέση περιεχομένου 1"/>
          <p:cNvSpPr>
            <a:spLocks noGrp="1"/>
          </p:cNvSpPr>
          <p:nvPr>
            <p:ph idx="1"/>
          </p:nvPr>
        </p:nvSpPr>
        <p:spPr/>
        <p:txBody>
          <a:bodyPr/>
          <a:lstStyle/>
          <a:p>
            <a:pPr eaLnBrk="1" hangingPunct="1"/>
            <a:r>
              <a:rPr lang="el-GR" smtClean="0"/>
              <a:t>Κουτσούλη Π. (200</a:t>
            </a:r>
            <a:r>
              <a:rPr lang="en-US" smtClean="0"/>
              <a:t>9</a:t>
            </a:r>
            <a:r>
              <a:rPr lang="el-GR" smtClean="0"/>
              <a:t>): Κτηνοτροφείο ΓΠΑ, 1. Προβατοστάσιο. Εργαστηριακές σημειώσεις, Μάθημα: Ζωοτεχνία (Ασκήσεις) Τμήμα ΕΖΠΥ, Εργαστήριο Γενικής &amp; Ειδικής Ζωοτεχνίας. Αθήνα.</a:t>
            </a:r>
          </a:p>
          <a:p>
            <a:pPr eaLnBrk="1" hangingPunct="1"/>
            <a:endParaRPr lang="el-G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2"/>
          <p:cNvSpPr>
            <a:spLocks noGrp="1" noChangeArrowheads="1"/>
          </p:cNvSpPr>
          <p:nvPr>
            <p:ph type="title"/>
          </p:nvPr>
        </p:nvSpPr>
        <p:spPr>
          <a:xfrm>
            <a:off x="395288" y="395288"/>
            <a:ext cx="7924800" cy="960437"/>
          </a:xfrm>
        </p:spPr>
        <p:txBody>
          <a:bodyPr/>
          <a:lstStyle/>
          <a:p>
            <a:pPr eaLnBrk="1" hangingPunct="1"/>
            <a:r>
              <a:rPr lang="el-GR" sz="4000" smtClean="0"/>
              <a:t>Επιδιωκόμενα μαθησιακά αποτελέσματα</a:t>
            </a:r>
            <a:r>
              <a:rPr lang="en-US" sz="4000" smtClean="0"/>
              <a:t> 3</a:t>
            </a:r>
            <a:endParaRPr lang="el-GR" sz="4000" smtClean="0"/>
          </a:p>
        </p:txBody>
      </p:sp>
      <p:sp>
        <p:nvSpPr>
          <p:cNvPr id="19458" name="Θέση περιεχομένου 1"/>
          <p:cNvSpPr>
            <a:spLocks noGrp="1"/>
          </p:cNvSpPr>
          <p:nvPr>
            <p:ph idx="1"/>
          </p:nvPr>
        </p:nvSpPr>
        <p:spPr/>
        <p:txBody>
          <a:bodyPr/>
          <a:lstStyle/>
          <a:p>
            <a:pPr eaLnBrk="1" hangingPunct="1">
              <a:lnSpc>
                <a:spcPct val="150000"/>
              </a:lnSpc>
            </a:pPr>
            <a:r>
              <a:rPr lang="el-GR" smtClean="0"/>
              <a:t>Επιδιώκεται η κατανόηση των εργασιών που πραγματοποιούνται στο προβατοστάσιο σχετικά με τους διατροφικούς χειρισμούς, την αναπαραγωγή, τη διαδικασία της άμελξης, τους εμβολιασμούς και την κουρά για τις φυλές που εκτρέφονται στο προβατοστάσιο του ΓΠΑ.</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2"/>
          <p:cNvSpPr>
            <a:spLocks noGrp="1" noChangeArrowheads="1"/>
          </p:cNvSpPr>
          <p:nvPr>
            <p:ph type="title"/>
          </p:nvPr>
        </p:nvSpPr>
        <p:spPr/>
        <p:txBody>
          <a:bodyPr/>
          <a:lstStyle/>
          <a:p>
            <a:pPr eaLnBrk="1" hangingPunct="1"/>
            <a:r>
              <a:rPr lang="el-GR" smtClean="0"/>
              <a:t>Μαθησιακοί στόχοι</a:t>
            </a:r>
            <a:r>
              <a:rPr lang="en-US" smtClean="0"/>
              <a:t> 3</a:t>
            </a:r>
            <a:r>
              <a:rPr lang="el-GR" smtClean="0"/>
              <a:t> </a:t>
            </a:r>
          </a:p>
        </p:txBody>
      </p:sp>
      <p:sp>
        <p:nvSpPr>
          <p:cNvPr id="20482" name="Θέση περιεχομένου 1"/>
          <p:cNvSpPr>
            <a:spLocks noGrp="1"/>
          </p:cNvSpPr>
          <p:nvPr>
            <p:ph idx="1"/>
          </p:nvPr>
        </p:nvSpPr>
        <p:spPr/>
        <p:txBody>
          <a:bodyPr/>
          <a:lstStyle/>
          <a:p>
            <a:pPr eaLnBrk="1" hangingPunct="1">
              <a:lnSpc>
                <a:spcPct val="90000"/>
              </a:lnSpc>
              <a:spcBef>
                <a:spcPct val="0"/>
              </a:spcBef>
            </a:pPr>
            <a:r>
              <a:rPr lang="el-GR" sz="2000" smtClean="0"/>
              <a:t>Στις εκτρεφόμενες φυλές χορηγείται χόρτο μηδικής (περίπου 500 </a:t>
            </a:r>
            <a:r>
              <a:rPr lang="en-US" sz="2000" smtClean="0"/>
              <a:t>gr</a:t>
            </a:r>
            <a:r>
              <a:rPr lang="el-GR" sz="2000" smtClean="0"/>
              <a:t> / ημέρα) και άχυρο σίτου (περίπου 200 </a:t>
            </a:r>
            <a:r>
              <a:rPr lang="en-US" sz="2000" smtClean="0"/>
              <a:t>gr</a:t>
            </a:r>
            <a:r>
              <a:rPr lang="el-GR" sz="2000" smtClean="0"/>
              <a:t> / ημέρα).</a:t>
            </a:r>
            <a:r>
              <a:rPr lang="en-US" sz="2000" smtClean="0"/>
              <a:t> </a:t>
            </a:r>
            <a:r>
              <a:rPr lang="el-GR" sz="2000" smtClean="0"/>
              <a:t>Χορηγείται επίσης βασικό σιτηρέσιο (300</a:t>
            </a:r>
            <a:r>
              <a:rPr lang="en-US" sz="2000" smtClean="0"/>
              <a:t> gr /</a:t>
            </a:r>
            <a:r>
              <a:rPr lang="el-GR" sz="2000" smtClean="0"/>
              <a:t> ημέρα)</a:t>
            </a:r>
            <a:r>
              <a:rPr lang="en-US" sz="2000" smtClean="0"/>
              <a:t> </a:t>
            </a:r>
            <a:r>
              <a:rPr lang="el-GR" sz="2000" smtClean="0"/>
              <a:t>και την περίοδο της εγκυμοσύνης ή της γαλακτοπαραγωγής επιπλέον μίγμα γαλακτοπαραγωγής.</a:t>
            </a:r>
          </a:p>
          <a:p>
            <a:pPr eaLnBrk="1" hangingPunct="1">
              <a:lnSpc>
                <a:spcPct val="90000"/>
              </a:lnSpc>
              <a:spcBef>
                <a:spcPct val="0"/>
              </a:spcBef>
            </a:pPr>
            <a:r>
              <a:rPr lang="el-GR" sz="2000" smtClean="0"/>
              <a:t>Στις ενήλικες προβατίνες γίνεται συγχρονισμός των οίστρων τον Ιούλιο και ακολουθούν οι οχείες. Στις αμνάδες οι συζεύξεις γίνονται με φυσικό τρόπο στην ηλικία των 8-10 μηνών χωρίς να προηγηθεί συγχρονισμός.</a:t>
            </a:r>
          </a:p>
          <a:p>
            <a:pPr eaLnBrk="1" hangingPunct="1">
              <a:lnSpc>
                <a:spcPct val="90000"/>
              </a:lnSpc>
              <a:spcBef>
                <a:spcPct val="0"/>
              </a:spcBef>
            </a:pPr>
            <a:r>
              <a:rPr lang="el-GR" sz="2000" smtClean="0"/>
              <a:t>Οι τοκετοί λαμβάνουν χώρα 140-150 ημέρες μετά τις συζεύξεις.</a:t>
            </a:r>
          </a:p>
          <a:p>
            <a:pPr eaLnBrk="1" hangingPunct="1">
              <a:lnSpc>
                <a:spcPct val="90000"/>
              </a:lnSpc>
              <a:spcBef>
                <a:spcPct val="0"/>
              </a:spcBef>
            </a:pPr>
            <a:r>
              <a:rPr lang="el-GR" sz="2000" smtClean="0"/>
              <a:t>Ο απογαλακτισμός των αρνιών γίνεται σε 42-45 ημέρες μετά τον τοκετό.</a:t>
            </a:r>
          </a:p>
          <a:p>
            <a:pPr eaLnBrk="1" hangingPunct="1">
              <a:lnSpc>
                <a:spcPct val="90000"/>
              </a:lnSpc>
              <a:spcBef>
                <a:spcPct val="0"/>
              </a:spcBef>
            </a:pPr>
            <a:r>
              <a:rPr lang="el-GR" sz="2000" smtClean="0"/>
              <a:t>Η άμελξη των προβατίνων γίνεται 2 φορές την ημέρα στο αμελκτήριο.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Τίτλος"/>
          <p:cNvSpPr>
            <a:spLocks noGrp="1"/>
          </p:cNvSpPr>
          <p:nvPr>
            <p:ph type="title"/>
          </p:nvPr>
        </p:nvSpPr>
        <p:spPr/>
        <p:txBody>
          <a:bodyPr/>
          <a:lstStyle/>
          <a:p>
            <a:pPr eaLnBrk="1" hangingPunct="1"/>
            <a:r>
              <a:rPr lang="el-GR" smtClean="0"/>
              <a:t>Προβατοστάσιο Γ.Π.Α.</a:t>
            </a:r>
          </a:p>
        </p:txBody>
      </p:sp>
      <p:sp>
        <p:nvSpPr>
          <p:cNvPr id="21506" name="2 - Θέση περιεχομένου"/>
          <p:cNvSpPr>
            <a:spLocks noGrp="1"/>
          </p:cNvSpPr>
          <p:nvPr>
            <p:ph idx="1"/>
          </p:nvPr>
        </p:nvSpPr>
        <p:spPr/>
        <p:txBody>
          <a:bodyPr/>
          <a:lstStyle/>
          <a:p>
            <a:pPr eaLnBrk="1" hangingPunct="1">
              <a:buFontTx/>
              <a:buNone/>
            </a:pPr>
            <a:r>
              <a:rPr lang="el-GR" b="1" smtClean="0"/>
              <a:t>1. </a:t>
            </a:r>
            <a:r>
              <a:rPr lang="el-GR" smtClean="0"/>
              <a:t>Φυλές</a:t>
            </a:r>
            <a:endParaRPr lang="en-US" smtClean="0"/>
          </a:p>
          <a:p>
            <a:pPr eaLnBrk="1" hangingPunct="1">
              <a:buFontTx/>
              <a:buNone/>
            </a:pPr>
            <a:r>
              <a:rPr lang="el-GR" b="1" smtClean="0"/>
              <a:t>2. </a:t>
            </a:r>
            <a:r>
              <a:rPr lang="el-GR" smtClean="0"/>
              <a:t>Χώροι εκτροφής</a:t>
            </a:r>
          </a:p>
          <a:p>
            <a:pPr eaLnBrk="1" hangingPunct="1">
              <a:buFontTx/>
              <a:buNone/>
            </a:pPr>
            <a:r>
              <a:rPr lang="el-GR" b="1" smtClean="0"/>
              <a:t>3. </a:t>
            </a:r>
            <a:r>
              <a:rPr lang="el-GR" smtClean="0"/>
              <a:t>Χώρος άμελξης (αμελκτήριο)</a:t>
            </a:r>
          </a:p>
          <a:p>
            <a:pPr eaLnBrk="1" hangingPunct="1">
              <a:buFontTx/>
              <a:buNone/>
            </a:pPr>
            <a:r>
              <a:rPr lang="el-GR" b="1" smtClean="0"/>
              <a:t>4. </a:t>
            </a:r>
            <a:r>
              <a:rPr lang="el-GR" smtClean="0"/>
              <a:t>Χειρισμοί</a:t>
            </a:r>
          </a:p>
          <a:p>
            <a:pPr eaLnBrk="1" hangingPunct="1">
              <a:buFontTx/>
              <a:buNone/>
            </a:pPr>
            <a:r>
              <a:rPr lang="el-GR" b="1" smtClean="0"/>
              <a:t>5. </a:t>
            </a:r>
            <a:r>
              <a:rPr lang="el-GR" smtClean="0"/>
              <a:t>Διατροφή</a:t>
            </a:r>
          </a:p>
          <a:p>
            <a:pPr eaLnBrk="1" hangingPunct="1">
              <a:buFontTx/>
              <a:buNone/>
            </a:pPr>
            <a:r>
              <a:rPr lang="el-GR" b="1" smtClean="0"/>
              <a:t>6. </a:t>
            </a:r>
            <a:r>
              <a:rPr lang="el-GR" smtClean="0"/>
              <a:t>Αναπαραγωγή</a:t>
            </a:r>
          </a:p>
          <a:p>
            <a:pPr eaLnBrk="1" hangingPunct="1">
              <a:buFontTx/>
              <a:buNone/>
            </a:pPr>
            <a:r>
              <a:rPr lang="el-GR" b="1" smtClean="0"/>
              <a:t>7. </a:t>
            </a:r>
            <a:r>
              <a:rPr lang="el-GR" smtClean="0"/>
              <a:t>Γαλακτοπαραγωγή</a:t>
            </a:r>
          </a:p>
          <a:p>
            <a:pPr eaLnBrk="1" hangingPunct="1">
              <a:buFontTx/>
              <a:buNone/>
            </a:pPr>
            <a:r>
              <a:rPr lang="el-GR" b="1" smtClean="0"/>
              <a:t>8. </a:t>
            </a:r>
            <a:r>
              <a:rPr lang="el-GR" smtClean="0"/>
              <a:t>Άλλοι Χειρισμοί</a:t>
            </a:r>
          </a:p>
          <a:p>
            <a:pPr eaLnBrk="1" hangingPunct="1"/>
            <a:endParaRPr lang="el-GR"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l-GR" smtClean="0"/>
              <a:t>5. Διατροφή</a:t>
            </a:r>
          </a:p>
        </p:txBody>
      </p:sp>
      <p:sp>
        <p:nvSpPr>
          <p:cNvPr id="22530" name="Rectangle 3"/>
          <p:cNvSpPr>
            <a:spLocks noGrp="1" noChangeArrowheads="1"/>
          </p:cNvSpPr>
          <p:nvPr>
            <p:ph idx="1"/>
          </p:nvPr>
        </p:nvSpPr>
        <p:spPr/>
        <p:txBody>
          <a:bodyPr/>
          <a:lstStyle/>
          <a:p>
            <a:pPr eaLnBrk="1" hangingPunct="1">
              <a:lnSpc>
                <a:spcPct val="150000"/>
              </a:lnSpc>
            </a:pPr>
            <a:r>
              <a:rPr lang="el-GR" smtClean="0"/>
              <a:t>Χορηγούνται χονδροειδείς και συμπυκνωμένες ζωοτροφές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l-GR" sz="4000" smtClean="0"/>
              <a:t>5.1. Χονδροειδείς ζωοτροφές</a:t>
            </a:r>
          </a:p>
        </p:txBody>
      </p:sp>
      <p:sp>
        <p:nvSpPr>
          <p:cNvPr id="23554" name="Rectangle 3"/>
          <p:cNvSpPr>
            <a:spLocks noGrp="1" noChangeArrowheads="1"/>
          </p:cNvSpPr>
          <p:nvPr>
            <p:ph idx="1"/>
          </p:nvPr>
        </p:nvSpPr>
        <p:spPr/>
        <p:txBody>
          <a:bodyPr/>
          <a:lstStyle/>
          <a:p>
            <a:pPr eaLnBrk="1" hangingPunct="1">
              <a:lnSpc>
                <a:spcPct val="150000"/>
              </a:lnSpc>
            </a:pPr>
            <a:r>
              <a:rPr lang="el-GR" smtClean="0"/>
              <a:t>χόρτο μηδικής (περίπου 500 γρ / ημέρα) και </a:t>
            </a:r>
          </a:p>
          <a:p>
            <a:pPr eaLnBrk="1" hangingPunct="1">
              <a:lnSpc>
                <a:spcPct val="150000"/>
              </a:lnSpc>
            </a:pPr>
            <a:r>
              <a:rPr lang="el-GR" smtClean="0"/>
              <a:t>άχυρο σίτου (περίπου 200 γρ / ημέρα)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395288" y="403225"/>
            <a:ext cx="7924800" cy="960438"/>
          </a:xfrm>
        </p:spPr>
        <p:txBody>
          <a:bodyPr/>
          <a:lstStyle/>
          <a:p>
            <a:pPr eaLnBrk="1" hangingPunct="1"/>
            <a:r>
              <a:rPr lang="el-GR" sz="4000" smtClean="0"/>
              <a:t>5.2. Συμπυκνωμένες ζωοτροφές</a:t>
            </a:r>
          </a:p>
        </p:txBody>
      </p:sp>
      <p:sp>
        <p:nvSpPr>
          <p:cNvPr id="24578" name="Rectangle 3"/>
          <p:cNvSpPr>
            <a:spLocks noGrp="1" noChangeArrowheads="1"/>
          </p:cNvSpPr>
          <p:nvPr>
            <p:ph idx="1"/>
          </p:nvPr>
        </p:nvSpPr>
        <p:spPr/>
        <p:txBody>
          <a:bodyPr/>
          <a:lstStyle/>
          <a:p>
            <a:pPr eaLnBrk="1" hangingPunct="1">
              <a:lnSpc>
                <a:spcPct val="150000"/>
              </a:lnSpc>
            </a:pPr>
            <a:r>
              <a:rPr lang="el-GR" sz="2000" smtClean="0"/>
              <a:t>χορηγείται βασικό σιτηρέσιο που καλύπτει τις βασικές ανάγκες συντήρησης  (300 γρ/ ημέρα) σε όλη τη διάρκεια του χρόνου. </a:t>
            </a:r>
          </a:p>
          <a:p>
            <a:pPr eaLnBrk="1" hangingPunct="1">
              <a:lnSpc>
                <a:spcPct val="150000"/>
              </a:lnSpc>
            </a:pPr>
            <a:r>
              <a:rPr lang="el-GR" sz="2000" smtClean="0"/>
              <a:t>Σε περιόδους αυξημένων ενεργειακών αναγκών (π.χ. εγκυμοσύνη, γαλακτοπαραγωγή) δίνεται επιπλέον μίγμα γαλακτοπαραγωγής. </a:t>
            </a:r>
          </a:p>
          <a:p>
            <a:pPr eaLnBrk="1" hangingPunct="1">
              <a:lnSpc>
                <a:spcPct val="150000"/>
              </a:lnSpc>
              <a:spcBef>
                <a:spcPct val="0"/>
              </a:spcBef>
            </a:pPr>
            <a:r>
              <a:rPr lang="el-GR" sz="2000" smtClean="0"/>
              <a:t>Το μίγμα γαλακτοπαραγωγής συνήθως αποτελείται από δημητριακούς καρπούς (καλαμπόκι, κριθάρι, κ.α.), υποπροϊόντα αλευροβιομηχανίας (πίτυρα σίτου κ.λ.π.), σπορελαιουργίας (σογιάλευρο κ.λ.π.), ανόργανα στοιχεία (μαρμαρόσκονη, φωσφορικό διασβέστιο), βιταμίνες και ιχνοστοιχεία</a:t>
            </a:r>
            <a:r>
              <a:rPr lang="el-GR" smtClean="0"/>
              <a:t>. </a:t>
            </a:r>
          </a:p>
          <a:p>
            <a:pPr eaLnBrk="1" hangingPunct="1">
              <a:lnSpc>
                <a:spcPct val="80000"/>
              </a:lnSpc>
            </a:pPr>
            <a:endParaRPr lang="el-G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l-GR" smtClean="0"/>
              <a:t>6. Αναπαραγωγή</a:t>
            </a:r>
          </a:p>
        </p:txBody>
      </p:sp>
      <p:sp>
        <p:nvSpPr>
          <p:cNvPr id="25602" name="Rectangle 3"/>
          <p:cNvSpPr>
            <a:spLocks noGrp="1" noChangeArrowheads="1"/>
          </p:cNvSpPr>
          <p:nvPr>
            <p:ph idx="1"/>
          </p:nvPr>
        </p:nvSpPr>
        <p:spPr/>
        <p:txBody>
          <a:bodyPr/>
          <a:lstStyle/>
          <a:p>
            <a:pPr eaLnBrk="1" hangingPunct="1">
              <a:lnSpc>
                <a:spcPct val="150000"/>
              </a:lnSpc>
            </a:pPr>
            <a:r>
              <a:rPr lang="el-GR" sz="2400" smtClean="0"/>
              <a:t>6.1. Αναπαραγωγική περίοδος: Τα πρόβατα είναι ζώα εποχικώς πολύοιστρα. Η αναπαραγωγική φάση αρχίζει από το καλοκαίρι με την έναρξη της μείωσης της φωτοπεριόδου (μετά το θερινό ηλιοστάσιο)</a:t>
            </a:r>
          </a:p>
          <a:p>
            <a:pPr eaLnBrk="1" hangingPunct="1">
              <a:lnSpc>
                <a:spcPct val="150000"/>
              </a:lnSpc>
            </a:pPr>
            <a:r>
              <a:rPr lang="el-GR" sz="2400" smtClean="0"/>
              <a:t>6.2. Οιστρικός κύκλος-Οίστρος</a:t>
            </a:r>
            <a:r>
              <a:rPr lang="el-GR" sz="2400" b="1" smtClean="0"/>
              <a:t>: </a:t>
            </a:r>
            <a:r>
              <a:rPr lang="el-GR" sz="2400" smtClean="0"/>
              <a:t>Η διάρκεια του οιστρικού κύκλου είναι κατά μέσο όρο 17 ημέρες (με εύρος που κυμαίνεται από 14 έως 21 ημέρες). </a:t>
            </a:r>
            <a:r>
              <a:rPr lang="en-US" sz="2400" smtClean="0"/>
              <a:t>H</a:t>
            </a:r>
            <a:r>
              <a:rPr lang="el-GR" sz="2400" smtClean="0"/>
              <a:t> διάρκεια του οίστρου κυμαίνεται από 24 έως 60 ώρες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O_1_b_new">
  <a:themeElements>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GEO_1_b_n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GEO_1_b_new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GEO_1_b_new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GEO_1_b_new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GEO_1_b_new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GEO_1_b_new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GEO_1_b_new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GEO_1_b_new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Παρουσίαση2" id="{37156705-AD48-4DAC-A3DB-201641F40FC4}" vid="{4592052C-43C5-48FC-B72E-F41B7903523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zp_b</Template>
  <TotalTime>376</TotalTime>
  <Words>1067</Words>
  <Application>Microsoft Office PowerPoint</Application>
  <PresentationFormat>Προβολή στην οθόνη (4:3)</PresentationFormat>
  <Paragraphs>81</Paragraphs>
  <Slides>23</Slides>
  <Notes>3</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23</vt:i4>
      </vt:variant>
    </vt:vector>
  </HeadingPairs>
  <TitlesOfParts>
    <vt:vector size="32" baseType="lpstr">
      <vt:lpstr>Arial</vt:lpstr>
      <vt:lpstr>Wingdings</vt:lpstr>
      <vt:lpstr>Calibri</vt:lpstr>
      <vt:lpstr>Garamond</vt:lpstr>
      <vt:lpstr>Times New Roman</vt:lpstr>
      <vt:lpstr>GEO_1_b_new</vt:lpstr>
      <vt:lpstr>GEO_1_b_new</vt:lpstr>
      <vt:lpstr>GEO_1_b_new</vt:lpstr>
      <vt:lpstr>GEO_1_b_new</vt:lpstr>
      <vt:lpstr>Προβατοστάσιο Γ.Π.Α.-2</vt:lpstr>
      <vt:lpstr>Αντικειμενικοί στόχοι του εργαστηρίου 3</vt:lpstr>
      <vt:lpstr>Επιδιωκόμενα μαθησιακά αποτελέσματα 3</vt:lpstr>
      <vt:lpstr>Μαθησιακοί στόχοι 3 </vt:lpstr>
      <vt:lpstr>Προβατοστάσιο Γ.Π.Α.</vt:lpstr>
      <vt:lpstr>5. Διατροφή</vt:lpstr>
      <vt:lpstr>5.1. Χονδροειδείς ζωοτροφές</vt:lpstr>
      <vt:lpstr>5.2. Συμπυκνωμένες ζωοτροφές</vt:lpstr>
      <vt:lpstr>6. Αναπαραγωγή</vt:lpstr>
      <vt:lpstr>6.3. Αναπαραγωγικοί χειρισμοί στις ενήλικες προβατίνες</vt:lpstr>
      <vt:lpstr>6.4. Αναπαραγωγικοί χειρισμοί στις αμνάδες</vt:lpstr>
      <vt:lpstr>6.5. Οχείες</vt:lpstr>
      <vt:lpstr>6.6. Τοκετοί</vt:lpstr>
      <vt:lpstr>6.7. Θηλασμός</vt:lpstr>
      <vt:lpstr>6.8. Θηλασμός και απογαλακτισμός</vt:lpstr>
      <vt:lpstr>7. Γαλακτοπαραγωγή</vt:lpstr>
      <vt:lpstr>8. Άλλοι χειρισμοί 1/2</vt:lpstr>
      <vt:lpstr>8. Άλλοι χειρισμοί 2/2</vt:lpstr>
      <vt:lpstr>8.2. Κούρεμα-Κουρά </vt:lpstr>
      <vt:lpstr>8. Άλλοι χειρισμοί</vt:lpstr>
      <vt:lpstr>8. Άλλοι χειρισμοί </vt:lpstr>
      <vt:lpstr>Λέξεις- έννοιες κλειδιά 3</vt:lpstr>
      <vt:lpstr>Bιβλιογραφία 3</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Panagiota</dc:creator>
  <cp:lastModifiedBy>user</cp:lastModifiedBy>
  <cp:revision>74</cp:revision>
  <dcterms:created xsi:type="dcterms:W3CDTF">2005-12-13T10:26:26Z</dcterms:created>
  <dcterms:modified xsi:type="dcterms:W3CDTF">2013-08-09T08:47:27Z</dcterms:modified>
</cp:coreProperties>
</file>