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56" r:id="rId2"/>
    <p:sldId id="292" r:id="rId3"/>
    <p:sldId id="293" r:id="rId4"/>
    <p:sldId id="297" r:id="rId5"/>
    <p:sldId id="290" r:id="rId6"/>
    <p:sldId id="257" r:id="rId7"/>
    <p:sldId id="258" r:id="rId8"/>
    <p:sldId id="286" r:id="rId9"/>
    <p:sldId id="259" r:id="rId10"/>
    <p:sldId id="282" r:id="rId11"/>
    <p:sldId id="261" r:id="rId12"/>
    <p:sldId id="289" r:id="rId13"/>
    <p:sldId id="262" r:id="rId14"/>
    <p:sldId id="263" r:id="rId15"/>
    <p:sldId id="284" r:id="rId16"/>
    <p:sldId id="264" r:id="rId17"/>
    <p:sldId id="285" r:id="rId18"/>
    <p:sldId id="265" r:id="rId19"/>
    <p:sldId id="298" r:id="rId20"/>
    <p:sldId id="266" r:id="rId21"/>
    <p:sldId id="291" r:id="rId22"/>
    <p:sldId id="288" r:id="rId23"/>
    <p:sldId id="295" r:id="rId24"/>
    <p:sldId id="296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77975" autoAdjust="0"/>
  </p:normalViewPr>
  <p:slideViewPr>
    <p:cSldViewPr>
      <p:cViewPr varScale="1">
        <p:scale>
          <a:sx n="61" d="100"/>
          <a:sy n="61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8311ED-E58A-4154-AAEF-8013C4C3933D}" type="datetimeFigureOut">
              <a:rPr lang="el-GR"/>
              <a:pPr>
                <a:defRPr/>
              </a:pPr>
              <a:t>9/8/2013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E6519B-02E0-4235-9F1A-25A66271CD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191D1D-0812-4546-947B-CAFA7ECF7B0E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D56D3B-E1CB-415A-B25A-7E8AA58079D2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608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27AC9-6510-4D81-82F0-BCB2C061DFFE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D20683-5AAF-4887-A2A2-9C76F2C8C036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78C0BF-0598-4973-8559-73C576B291D6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737B2D-8050-41D5-ADBC-91B09638A503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56103-752E-4B61-841E-EBC6194ED045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3BB9A4-BC1C-4013-A4EA-44AE3F990AFA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4B9470-3327-495B-98B6-EDFA94FBE7CD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0DF4C6-6458-4C9B-A471-D70352B7100C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BB51A1-72B6-428D-8CC1-FC2A8A9CA349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175876-9D89-4789-96A7-E400CA0E8FCE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75" y="4868863"/>
            <a:ext cx="4876800" cy="319087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635375" y="5300663"/>
            <a:ext cx="4876800" cy="319087"/>
            <a:chOff x="2288" y="3080"/>
            <a:chExt cx="3072" cy="201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pic>
        <p:nvPicPr>
          <p:cNvPr id="12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8308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LOGO3_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57225"/>
            <a:ext cx="554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LOGO3_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1575" y="115888"/>
            <a:ext cx="736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Εικόνα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6261100"/>
            <a:ext cx="170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924175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l-GR" noProof="0" smtClean="0"/>
              <a:t>Στυλ κύριου υπότιτλου</a:t>
            </a:r>
          </a:p>
        </p:txBody>
      </p:sp>
      <p:sp>
        <p:nvSpPr>
          <p:cNvPr id="93193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981075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03300"/>
                </a:solidFill>
              </a:defRPr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l-GR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178779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85777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338888" y="1628800"/>
            <a:ext cx="1981200" cy="496885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95288" y="1628800"/>
            <a:ext cx="5791200" cy="49688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011E3DC-0C13-4568-B441-AC7F7C5E28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EE8D34C-EABA-427C-917D-E1260708A7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244829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3"/>
          <p:cNvSpPr>
            <a:spLocks noGrp="1"/>
          </p:cNvSpPr>
          <p:nvPr>
            <p:ph sz="half" idx="10"/>
          </p:nvPr>
        </p:nvSpPr>
        <p:spPr>
          <a:xfrm>
            <a:off x="4468813" y="4149353"/>
            <a:ext cx="3848100" cy="244829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17157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785764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285750" y="-19050"/>
            <a:ext cx="4378325" cy="566738"/>
          </a:xfrm>
          <a:custGeom>
            <a:avLst/>
            <a:gdLst>
              <a:gd name="T0" fmla="*/ 4378325 w 2758"/>
              <a:gd name="T1" fmla="*/ 0 h 567"/>
              <a:gd name="T2" fmla="*/ 4378325 w 2758"/>
              <a:gd name="T3" fmla="*/ 450850 h 567"/>
              <a:gd name="T4" fmla="*/ 574675 w 2758"/>
              <a:gd name="T5" fmla="*/ 471488 h 567"/>
              <a:gd name="T6" fmla="*/ 488950 w 2758"/>
              <a:gd name="T7" fmla="*/ 471488 h 567"/>
              <a:gd name="T8" fmla="*/ 346075 w 2758"/>
              <a:gd name="T9" fmla="*/ 461963 h 567"/>
              <a:gd name="T10" fmla="*/ 136525 w 2758"/>
              <a:gd name="T11" fmla="*/ 509588 h 567"/>
              <a:gd name="T12" fmla="*/ 39688 w 2758"/>
              <a:gd name="T13" fmla="*/ 639763 h 567"/>
              <a:gd name="T14" fmla="*/ 0 w 2758"/>
              <a:gd name="T15" fmla="*/ 711200 h 567"/>
              <a:gd name="T16" fmla="*/ 34925 w 2758"/>
              <a:gd name="T17" fmla="*/ 900113 h 567"/>
              <a:gd name="T18" fmla="*/ 41275 w 2758"/>
              <a:gd name="T19" fmla="*/ 766763 h 567"/>
              <a:gd name="T20" fmla="*/ 20638 w 2758"/>
              <a:gd name="T21" fmla="*/ 503238 h 567"/>
              <a:gd name="T22" fmla="*/ 20638 w 2758"/>
              <a:gd name="T23" fmla="*/ 23813 h 567"/>
              <a:gd name="T24" fmla="*/ 4378325 w 2758"/>
              <a:gd name="T25" fmla="*/ 0 h 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58" h="567">
                <a:moveTo>
                  <a:pt x="2758" y="0"/>
                </a:moveTo>
                <a:lnTo>
                  <a:pt x="2758" y="284"/>
                </a:lnTo>
                <a:lnTo>
                  <a:pt x="362" y="297"/>
                </a:lnTo>
                <a:lnTo>
                  <a:pt x="308" y="297"/>
                </a:lnTo>
                <a:lnTo>
                  <a:pt x="218" y="291"/>
                </a:lnTo>
                <a:cubicBezTo>
                  <a:pt x="181" y="295"/>
                  <a:pt x="118" y="302"/>
                  <a:pt x="86" y="321"/>
                </a:cubicBezTo>
                <a:cubicBezTo>
                  <a:pt x="54" y="340"/>
                  <a:pt x="39" y="382"/>
                  <a:pt x="25" y="403"/>
                </a:cubicBezTo>
                <a:cubicBezTo>
                  <a:pt x="11" y="424"/>
                  <a:pt x="0" y="421"/>
                  <a:pt x="0" y="448"/>
                </a:cubicBezTo>
                <a:lnTo>
                  <a:pt x="22" y="567"/>
                </a:lnTo>
                <a:lnTo>
                  <a:pt x="26" y="483"/>
                </a:lnTo>
                <a:lnTo>
                  <a:pt x="13" y="317"/>
                </a:lnTo>
                <a:lnTo>
                  <a:pt x="13" y="15"/>
                </a:lnTo>
                <a:lnTo>
                  <a:pt x="2758" y="0"/>
                </a:lnTo>
                <a:close/>
              </a:path>
            </a:pathLst>
          </a:cu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/>
          <a:lstStyle/>
          <a:p>
            <a:pPr>
              <a:defRPr/>
            </a:pPr>
            <a:endParaRPr lang="el-GR"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50825" y="1268413"/>
            <a:ext cx="8066088" cy="319087"/>
            <a:chOff x="144" y="1248"/>
            <a:chExt cx="4656" cy="201"/>
          </a:xfrm>
        </p:grpSpPr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sp>
        <p:nvSpPr>
          <p:cNvPr id="1029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0038"/>
            <a:ext cx="7924800" cy="9604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pic>
        <p:nvPicPr>
          <p:cNvPr id="1031" name="Picture 14" descr="LOGO3_a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41513" y="-23813"/>
            <a:ext cx="554355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LOGO3_a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44650" y="22225"/>
            <a:ext cx="2889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Προβατοστάσιο Γ.Π.Α.</a:t>
            </a:r>
            <a:r>
              <a:rPr lang="en-US" sz="4000" smtClean="0"/>
              <a:t>-1</a:t>
            </a:r>
            <a:endParaRPr lang="el-GR" sz="400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b="1" smtClean="0"/>
              <a:t>Εργαστήριο Γενικής &amp; Ειδικής Ζωοτεχνίας Τμήμα ΕΖΠ&amp;Υ</a:t>
            </a:r>
          </a:p>
          <a:p>
            <a:pPr eaLnBrk="1" hangingPunct="1">
              <a:lnSpc>
                <a:spcPct val="90000"/>
              </a:lnSpc>
            </a:pPr>
            <a:r>
              <a:rPr lang="el-GR" b="1" smtClean="0"/>
              <a:t>Γ.Π.Α.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563938" y="4878388"/>
            <a:ext cx="4994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00" b="1">
                <a:solidFill>
                  <a:schemeClr val="bg1"/>
                </a:solidFill>
              </a:rPr>
              <a:t>Τμήμα: Επιστήμης Ζωικής Παραγωγής &amp; Υδατοκαλλιεργειών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563938" y="5303838"/>
            <a:ext cx="321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00" b="1">
                <a:solidFill>
                  <a:schemeClr val="bg1"/>
                </a:solidFill>
              </a:rPr>
              <a:t>Διδάσκουσα: </a:t>
            </a:r>
            <a:r>
              <a:rPr lang="el-GR" sz="1400" b="1">
                <a:solidFill>
                  <a:schemeClr val="bg1"/>
                </a:solidFill>
              </a:rPr>
              <a:t>Κουτσούλη Παναγιώτα</a:t>
            </a:r>
            <a:endParaRPr lang="el-GR" sz="13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1. Φυλές προβάτων</a:t>
            </a:r>
            <a:r>
              <a:rPr lang="en-US" smtClean="0"/>
              <a:t> </a:t>
            </a:r>
            <a:r>
              <a:rPr lang="el-GR" smtClean="0"/>
              <a:t>5</a:t>
            </a:r>
            <a:r>
              <a:rPr lang="en-US" smtClean="0"/>
              <a:t>/7</a:t>
            </a:r>
            <a:endParaRPr lang="el-GR" smtClean="0"/>
          </a:p>
        </p:txBody>
      </p:sp>
      <p:pic>
        <p:nvPicPr>
          <p:cNvPr id="30722" name="Θέση περιεχομένου 2" descr="Προβατίνες Χιώτικης φυλής (πηγή: προσωπικό αρχείο).&#10;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628775"/>
            <a:ext cx="6810375" cy="4427538"/>
          </a:xfrm>
          <a:ln w="38100">
            <a:solidFill>
              <a:schemeClr val="tx2"/>
            </a:solidFill>
          </a:ln>
        </p:spPr>
      </p:pic>
      <p:sp>
        <p:nvSpPr>
          <p:cNvPr id="30723" name="3 - TextBox"/>
          <p:cNvSpPr txBox="1">
            <a:spLocks noChangeArrowheads="1"/>
          </p:cNvSpPr>
          <p:nvPr/>
        </p:nvSpPr>
        <p:spPr bwMode="auto">
          <a:xfrm>
            <a:off x="827088" y="6238875"/>
            <a:ext cx="71294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000000"/>
                </a:solidFill>
              </a:rPr>
              <a:t>Προβατίνες Χιώτικης φυλής (πηγή: προσωπικό αρχείο).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07975"/>
            <a:ext cx="7924800" cy="960438"/>
          </a:xfrm>
        </p:spPr>
        <p:txBody>
          <a:bodyPr/>
          <a:lstStyle/>
          <a:p>
            <a:pPr eaLnBrk="1" hangingPunct="1"/>
            <a:r>
              <a:rPr lang="el-GR" smtClean="0"/>
              <a:t>1. Φυλές προβάτων</a:t>
            </a:r>
            <a:r>
              <a:rPr lang="en-US" smtClean="0"/>
              <a:t> </a:t>
            </a:r>
            <a:r>
              <a:rPr lang="el-GR" smtClean="0"/>
              <a:t>6</a:t>
            </a:r>
            <a:r>
              <a:rPr lang="en-US" smtClean="0"/>
              <a:t>/7</a:t>
            </a:r>
            <a:endParaRPr lang="el-GR" smtClean="0"/>
          </a:p>
        </p:txBody>
      </p:sp>
      <p:pic>
        <p:nvPicPr>
          <p:cNvPr id="32770" name="Picture 2" descr="Ορεινή Ηπείρου (Μπούτσικο πρόβατο) (πηγή: προσωπικό αρχείο).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1773238"/>
            <a:ext cx="5435600" cy="40767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2771" name="3 - TextBox"/>
          <p:cNvSpPr txBox="1">
            <a:spLocks noChangeArrowheads="1"/>
          </p:cNvSpPr>
          <p:nvPr/>
        </p:nvSpPr>
        <p:spPr bwMode="auto">
          <a:xfrm>
            <a:off x="1692275" y="5868988"/>
            <a:ext cx="61198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rgbClr val="000000"/>
                </a:solidFill>
              </a:rPr>
              <a:t>Ορεινή Ηπείρου (Μπούτσικο πρόβατο) (πηγή: προσωπικό αρχείο).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1. Φυλές προβάτων</a:t>
            </a:r>
            <a:r>
              <a:rPr lang="en-US" smtClean="0"/>
              <a:t> </a:t>
            </a:r>
            <a:r>
              <a:rPr lang="el-GR" smtClean="0"/>
              <a:t>7</a:t>
            </a:r>
            <a:r>
              <a:rPr lang="en-US" smtClean="0"/>
              <a:t>/7</a:t>
            </a:r>
            <a:endParaRPr lang="el-GR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smtClean="0"/>
              <a:t>Εκτός από τις παραπάνω φυλές υπάρχουν και λίγα άτομα από έναν συνθετικό πληθυσμό που δημιουργήθηκε με διασταύρωση της Ορεινής Ηπείρου με τις φυλές Χίου και Άρτας.</a:t>
            </a:r>
          </a:p>
        </p:txBody>
      </p:sp>
      <p:pic>
        <p:nvPicPr>
          <p:cNvPr id="34819" name="Picture 4" descr="Νέα βελτιωμένη Ηπείρου (πηγή: προσωπικό αρχείο)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205038"/>
            <a:ext cx="3263900" cy="2447925"/>
          </a:xfrm>
          <a:ln w="38100">
            <a:solidFill>
              <a:schemeClr val="tx2"/>
            </a:solidFill>
          </a:ln>
        </p:spPr>
      </p:pic>
      <p:sp>
        <p:nvSpPr>
          <p:cNvPr id="34820" name="4 - TextBox"/>
          <p:cNvSpPr>
            <a:spLocks noGrp="1"/>
          </p:cNvSpPr>
          <p:nvPr>
            <p:ph sz="half" idx="10"/>
          </p:nvPr>
        </p:nvSpPr>
        <p:spPr>
          <a:xfrm>
            <a:off x="4716463" y="5013325"/>
            <a:ext cx="3556000" cy="708025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2000" smtClean="0"/>
              <a:t>Νέα βελτιωμένη Ηπείρου (πηγή: προσωπικό αρχείο).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 Χώροι εκτροφής</a:t>
            </a:r>
          </a:p>
        </p:txBody>
      </p:sp>
      <p:pic>
        <p:nvPicPr>
          <p:cNvPr id="36866" name="Picture 5" descr="Εξωτερικοί χώροι των εγκαταστάσεων στο προβατοστάσιο του ΓΠΑ (πηγή: προσωπικό αρχείο).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844675"/>
            <a:ext cx="3848100" cy="2886075"/>
          </a:xfrm>
          <a:ln w="38100">
            <a:solidFill>
              <a:schemeClr val="tx2"/>
            </a:solidFill>
          </a:ln>
        </p:spPr>
      </p:pic>
      <p:sp>
        <p:nvSpPr>
          <p:cNvPr id="36867" name="4 - TextBox"/>
          <p:cNvSpPr txBox="1">
            <a:spLocks noChangeArrowheads="1"/>
          </p:cNvSpPr>
          <p:nvPr/>
        </p:nvSpPr>
        <p:spPr bwMode="auto">
          <a:xfrm>
            <a:off x="539750" y="4941888"/>
            <a:ext cx="39925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Εξωτερικοί χώροι των εγκαταστάσεων στο προβατοστάσιο του ΓΠΑ (πηγή: προσωπικό αρχείο).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sz="2400" smtClean="0"/>
              <a:t>Οι φυλές που περιγράφηκαν διατηρούνται στο προβατοστάσιο του Γ.Π.Α. </a:t>
            </a:r>
          </a:p>
          <a:p>
            <a:pPr eaLnBrk="1" hangingPunct="1">
              <a:spcBef>
                <a:spcPts val="2400"/>
              </a:spcBef>
            </a:pPr>
            <a:r>
              <a:rPr lang="el-GR" sz="2400" smtClean="0"/>
              <a:t>Το προβατοστάσιο αποτελείται από εξωτερικούς χώρους, εσωτερικούς χώρους και το αμελκτήριο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2.1 Εξωτερικοί χώροι 1/2</a:t>
            </a:r>
          </a:p>
        </p:txBody>
      </p:sp>
      <p:pic>
        <p:nvPicPr>
          <p:cNvPr id="38914" name="Picture 5" descr="Εξωτερικοί χώροι των εγκαταστάσεων στο προβατοστάσιο του ΓΠΑ (πηγή: προσωπικό αρχείο).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9438" y="1844675"/>
            <a:ext cx="3848100" cy="2882900"/>
          </a:xfrm>
          <a:ln w="38100">
            <a:solidFill>
              <a:schemeClr val="tx2"/>
            </a:solidFill>
          </a:ln>
        </p:spPr>
      </p:pic>
      <p:sp>
        <p:nvSpPr>
          <p:cNvPr id="38915" name="4 - TextBox"/>
          <p:cNvSpPr txBox="1">
            <a:spLocks noChangeArrowheads="1"/>
          </p:cNvSpPr>
          <p:nvPr/>
        </p:nvSpPr>
        <p:spPr bwMode="auto">
          <a:xfrm>
            <a:off x="519113" y="4941888"/>
            <a:ext cx="39084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Εξωτερικοί χώροι των εγκαταστάσεων στο προβατοστάσιο του ΓΠΑ (πηγή: προσωπικό αρχείο).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sz="2400" smtClean="0"/>
              <a:t>Είναι μεγάλα και ανοιχτά προαύλια που διαθέτουν ταΐστρες και ποτίστρες. </a:t>
            </a:r>
          </a:p>
          <a:p>
            <a:pPr eaLnBrk="1" hangingPunct="1">
              <a:spcBef>
                <a:spcPts val="1800"/>
              </a:spcBef>
            </a:pPr>
            <a:r>
              <a:rPr lang="el-GR" sz="2400" smtClean="0"/>
              <a:t>Για το διαχωρισμό των διαφόρων ομάδων των ζώων χρησιμοποιούνται κινητά πλαίσια.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2.1 Εξωτερικοί χώροι 2/2</a:t>
            </a:r>
          </a:p>
        </p:txBody>
      </p:sp>
      <p:pic>
        <p:nvPicPr>
          <p:cNvPr id="40962" name="Picture 6" descr="Εξωτερικοί χώροι των εγκαταστάσεων στο προβατοστάσιο του ΓΠΑ (πηγή: αρχείο Εργαστηρίου Γενικής &amp; Ειδικής Ζωοτεχνίας).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438" y="1844675"/>
            <a:ext cx="3848100" cy="2886075"/>
          </a:xfrm>
          <a:ln w="38100">
            <a:solidFill>
              <a:schemeClr val="tx2"/>
            </a:solidFill>
          </a:ln>
        </p:spPr>
      </p:pic>
      <p:sp>
        <p:nvSpPr>
          <p:cNvPr id="40963" name="4 - TextBox"/>
          <p:cNvSpPr txBox="1">
            <a:spLocks noChangeArrowheads="1"/>
          </p:cNvSpPr>
          <p:nvPr/>
        </p:nvSpPr>
        <p:spPr bwMode="auto">
          <a:xfrm>
            <a:off x="579438" y="5013325"/>
            <a:ext cx="38481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Εξωτερικοί χώροι των εγκαταστάσεων στο προβατοστάσιο του ΓΠΑ (πηγή: αρχείο Εργαστηρίου Γενικής &amp; Ειδικής Ζωοτεχνίας).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Στα προαύλια τα ζώα παραμένουν τις περισσότερες ώρες της ημέρας σε ομάδες των 12-25 ζώων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2.2 Εσωτερικοί χώροι 1/2</a:t>
            </a:r>
          </a:p>
        </p:txBody>
      </p:sp>
      <p:pic>
        <p:nvPicPr>
          <p:cNvPr id="41986" name="Picture 7" descr="Εσωτερικοί χώροι των εγκαταστάσεων στο προβατοστάσιο του ΓΠΑ (πηγή: αρχείο Εργαστηρίου Γενικής &amp; Ειδικής Ζωοτεχνίας).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663" y="1844675"/>
            <a:ext cx="3848100" cy="2886075"/>
          </a:xfrm>
          <a:ln w="38100">
            <a:solidFill>
              <a:schemeClr val="tx2"/>
            </a:solidFill>
          </a:ln>
        </p:spPr>
      </p:pic>
      <p:sp>
        <p:nvSpPr>
          <p:cNvPr id="41987" name="4 - TextBox"/>
          <p:cNvSpPr txBox="1">
            <a:spLocks noChangeArrowheads="1"/>
          </p:cNvSpPr>
          <p:nvPr/>
        </p:nvSpPr>
        <p:spPr bwMode="auto">
          <a:xfrm>
            <a:off x="539750" y="5099050"/>
            <a:ext cx="4464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Εσωτερικοί χώροι των εγκαταστάσεων στο προβατοστάσιο του ΓΠΑ (πηγή: αρχείο Εργαστηρίου Γενικής &amp; Ειδικής Ζωοτεχνίας).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Είναι διαμορφωμένοι με κλειστές τις τρεις πλευρές και ανοιχτή την τέταρτη. Επιζητείται κυρίως η κάλυψη της βορινής πλευράς.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2.2 Εσωτερικοί χώροι 2/2</a:t>
            </a:r>
          </a:p>
        </p:txBody>
      </p:sp>
      <p:sp>
        <p:nvSpPr>
          <p:cNvPr id="43010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Στους εσωτερικούς χώρους υπάρχουν κελιά-ατομικές θέσεις που διαθέτουν ατομικές ταΐστρες</a:t>
            </a:r>
          </a:p>
          <a:p>
            <a:pPr eaLnBrk="1" hangingPunct="1"/>
            <a:endParaRPr lang="el-GR" smtClean="0"/>
          </a:p>
        </p:txBody>
      </p:sp>
      <p:pic>
        <p:nvPicPr>
          <p:cNvPr id="43011" name="Picture 6" descr="Εσωτερικοί χώροι των εγκαταστάσεων στο προβατοστάσιο του ΓΠΑ (πηγή: προσωπικό αρχείο)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32338" y="1628775"/>
            <a:ext cx="3321050" cy="2447925"/>
          </a:xfrm>
          <a:ln w="38100">
            <a:solidFill>
              <a:schemeClr val="tx2"/>
            </a:solidFill>
          </a:ln>
        </p:spPr>
      </p:pic>
      <p:pic>
        <p:nvPicPr>
          <p:cNvPr id="43012" name="Picture 7" descr="Εσωτερικοί χώροι των εγκαταστάσεων στο προβατοστάσιο του ΓΠΑ (πηγή: προσωπικό αρχείο).&#10;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/>
          <a:srcRect/>
          <a:stretch>
            <a:fillRect/>
          </a:stretch>
        </p:blipFill>
        <p:spPr>
          <a:xfrm>
            <a:off x="4732338" y="4237038"/>
            <a:ext cx="3321050" cy="2273300"/>
          </a:xfrm>
          <a:ln w="38100">
            <a:solidFill>
              <a:schemeClr val="tx2"/>
            </a:solidFill>
          </a:ln>
        </p:spPr>
      </p:pic>
      <p:sp>
        <p:nvSpPr>
          <p:cNvPr id="43013" name="5 - TextBox"/>
          <p:cNvSpPr txBox="1">
            <a:spLocks noChangeArrowheads="1"/>
          </p:cNvSpPr>
          <p:nvPr/>
        </p:nvSpPr>
        <p:spPr bwMode="auto">
          <a:xfrm>
            <a:off x="923925" y="5180013"/>
            <a:ext cx="36004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Εσωτερικοί χώροι των εγκαταστάσεων στο προβατοστάσιο του ΓΠΑ (πηγή: προσωπικό αρχείο).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3. Αμελκτήριο προβάτων 1/2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628775"/>
            <a:ext cx="7775575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sz="2400" smtClean="0"/>
              <a:t>Είναι ένας ιδιαίτερος χώρος όπου οδηγούνται οι προβατίνες για να αμελχθούν. Στο χώρο αυτό υπάρχουν ατομικές θέσεις με ταϊστρες και η αμελκτική μηχανή.</a:t>
            </a:r>
          </a:p>
        </p:txBody>
      </p:sp>
      <p:pic>
        <p:nvPicPr>
          <p:cNvPr id="45059" name="Picture 4" descr="Στοιχεία άμελξης (1) και ατομικές θέσεις άμελξης (2) στο αμελκτήριο των προβάτων  του ΓΠΑ (πηγή: προσωπικό αρχείο)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08113" y="3300413"/>
            <a:ext cx="2222500" cy="2341562"/>
          </a:xfrm>
          <a:ln w="38100">
            <a:solidFill>
              <a:schemeClr val="tx2"/>
            </a:solidFill>
          </a:ln>
        </p:spPr>
      </p:pic>
      <p:pic>
        <p:nvPicPr>
          <p:cNvPr id="45060" name="Picture 5" descr="Στοιχεία άμελξης (1) και ατομικές θέσεις άμελξης (2) στο αμελκτήριο των προβάτων  του ΓΠΑ (πηγή: προσωπικό αρχείο).&#10;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/>
          <a:srcRect/>
          <a:stretch>
            <a:fillRect/>
          </a:stretch>
        </p:blipFill>
        <p:spPr>
          <a:xfrm>
            <a:off x="4298950" y="3308350"/>
            <a:ext cx="3425825" cy="2336800"/>
          </a:xfrm>
          <a:ln w="38100">
            <a:solidFill>
              <a:schemeClr val="tx2"/>
            </a:solidFill>
          </a:ln>
        </p:spPr>
      </p:pic>
      <p:sp>
        <p:nvSpPr>
          <p:cNvPr id="45061" name="5 - TextBox"/>
          <p:cNvSpPr txBox="1">
            <a:spLocks noChangeArrowheads="1"/>
          </p:cNvSpPr>
          <p:nvPr/>
        </p:nvSpPr>
        <p:spPr bwMode="auto">
          <a:xfrm>
            <a:off x="844550" y="5876925"/>
            <a:ext cx="752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Στοιχεία άμελξης (1) και ατομικές θέσεις άμελξης (2) στο αμελκτήριο των προβάτων  του ΓΠΑ (πηγή: προσωπικό αρχείο).</a:t>
            </a:r>
          </a:p>
        </p:txBody>
      </p:sp>
      <p:sp>
        <p:nvSpPr>
          <p:cNvPr id="45062" name="6 - TextBox"/>
          <p:cNvSpPr txBox="1">
            <a:spLocks noChangeArrowheads="1"/>
          </p:cNvSpPr>
          <p:nvPr/>
        </p:nvSpPr>
        <p:spPr bwMode="auto">
          <a:xfrm>
            <a:off x="4606925" y="498792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063" name="7 - TextBox"/>
          <p:cNvSpPr txBox="1">
            <a:spLocks noChangeArrowheads="1"/>
          </p:cNvSpPr>
          <p:nvPr/>
        </p:nvSpPr>
        <p:spPr bwMode="auto">
          <a:xfrm>
            <a:off x="1619250" y="498792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3. Αμελκτήριο προβάτων 2/2</a:t>
            </a:r>
          </a:p>
        </p:txBody>
      </p:sp>
      <p:pic>
        <p:nvPicPr>
          <p:cNvPr id="47106" name="Picture 2" descr="Διάφορες φάσεις από τη διαδικασία της άμελξης στο αμελκτήριο των προβάτων του ΓΠΑ (πηγή: προσωπικό αρχείο).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7688" y="2330450"/>
            <a:ext cx="3689350" cy="2767013"/>
          </a:xfrm>
          <a:ln w="28575">
            <a:solidFill>
              <a:schemeClr val="tx2"/>
            </a:solidFill>
          </a:ln>
        </p:spPr>
      </p:pic>
      <p:pic>
        <p:nvPicPr>
          <p:cNvPr id="47107" name="Picture 3" descr="Διάφορες φάσεις από τη διαδικασία της άμελξης στο αμελκτήριο των προβάτων του ΓΠΑ (πηγή: προσωπικό αρχείο)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68813" y="2271713"/>
            <a:ext cx="3848100" cy="2886075"/>
          </a:xfrm>
          <a:ln w="28575">
            <a:solidFill>
              <a:schemeClr val="tx2"/>
            </a:solidFill>
          </a:ln>
        </p:spPr>
      </p:pic>
      <p:sp>
        <p:nvSpPr>
          <p:cNvPr id="47108" name="5 - TextBox"/>
          <p:cNvSpPr txBox="1">
            <a:spLocks noChangeArrowheads="1"/>
          </p:cNvSpPr>
          <p:nvPr/>
        </p:nvSpPr>
        <p:spPr bwMode="auto">
          <a:xfrm>
            <a:off x="461963" y="5445125"/>
            <a:ext cx="794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Διάφορες φάσεις από τη διαδικασία της άμελξης στο αμελκτήριο των προβάτων του ΓΠΑ (πηγή: προσωπικό αρχείο).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420688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Αντικειμενικοί στόχοι του εργαστηρίου 2</a:t>
            </a:r>
          </a:p>
        </p:txBody>
      </p:sp>
      <p:sp>
        <p:nvSpPr>
          <p:cNvPr id="1843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Οι φυλές, οι εσωτερικοί και εξωτερικοί χώροι και οι χειρισμοί που αφορούν το διαχωρισμό των ζώων ανάλογα με την ηλικία και το φύλο  στο προβατοστάσιο του ΓΠΑ.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l-GR" smtClean="0"/>
              <a:t>4. Χειρισμοί</a:t>
            </a:r>
            <a:endParaRPr lang="el-GR" sz="4000" smtClean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prstGeom prst="foldedCorner">
            <a:avLst>
              <a:gd name="adj" fmla="val 16667"/>
            </a:avLst>
          </a:prstGeom>
          <a:ln>
            <a:solidFill>
              <a:schemeClr val="tx2"/>
            </a:solidFill>
            <a:round/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3300" smtClean="0"/>
              <a:t/>
            </a:r>
            <a:br>
              <a:rPr lang="el-GR" sz="3300" smtClean="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mtClean="0"/>
              <a:t>4.1. Διαχωρισμός των ζώων ανάλογα με την ηλικία</a:t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4.2. Διαχωρισμός των ζώων ανάλογα με τ</a:t>
            </a:r>
            <a:r>
              <a:rPr lang="en-US" smtClean="0"/>
              <a:t>o</a:t>
            </a:r>
            <a:r>
              <a:rPr lang="el-GR" smtClean="0"/>
              <a:t> φύλο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14338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4.1.Διαχωρισμός των ζώων ανάλογα με την ηλικία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smtClean="0"/>
              <a:t>Σε ένα ποίμνιο προβάτων τα ζώα δεν διατηρούνται σε ένα ενιαίο χώρο μαζί, όλο το χρόνο, αλλά ανάλογα με την ηλικία και το φύλο διαχωρίζονται και κρατούνται σε ιδιαίτερους χώρους: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smtClean="0"/>
              <a:t>Τα κριάρια διατηρούνται χωριστά από τις προβατίνες όλο το διάστημα του χρόνου εκτός από την περίοδο των επιβάσεων.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Τίτλος 1"/>
          <p:cNvSpPr>
            <a:spLocks noGrp="1"/>
          </p:cNvSpPr>
          <p:nvPr>
            <p:ph type="title"/>
          </p:nvPr>
        </p:nvSpPr>
        <p:spPr>
          <a:xfrm>
            <a:off x="395288" y="414338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4.2. Διαχωρισμός των ζώων ανάλογα με τ</a:t>
            </a:r>
            <a:r>
              <a:rPr lang="en-US" sz="4000" smtClean="0"/>
              <a:t>o</a:t>
            </a:r>
            <a:r>
              <a:rPr lang="el-GR" sz="4000" smtClean="0"/>
              <a:t> φύλο</a:t>
            </a:r>
          </a:p>
        </p:txBody>
      </p:sp>
      <p:sp>
        <p:nvSpPr>
          <p:cNvPr id="5120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smtClean="0"/>
              <a:t>Τα αρνιά που έχουν απογαλακτισθεί, διατηρούνται χωριστά μέχρι την πώληση ή μέχρι την ηλικία αναπαραγωγής όταν κρατηθούν ως ζώα αντικατάστασης.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smtClean="0"/>
              <a:t>Οι προβατίνες που πρόκειται να γεννήσουν οδηγούνται σε ειδικά διαμορφωμένα ατομικά κελιά λίγες μέρες πριν τον τοκετό και παραμένουν εκεί έως και 2-3 ημέρες μετά τον τοκετό.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Λέξεις</a:t>
            </a:r>
            <a:r>
              <a:rPr lang="en-US" smtClean="0"/>
              <a:t>- </a:t>
            </a:r>
            <a:r>
              <a:rPr lang="el-GR" smtClean="0"/>
              <a:t>έννοιες κλειδιά 2</a:t>
            </a:r>
          </a:p>
        </p:txBody>
      </p:sp>
      <p:sp>
        <p:nvSpPr>
          <p:cNvPr id="5222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Προβατοστάσιο, σταβλισμός προβάτων, φυλές, ταϊστρες,</a:t>
            </a:r>
            <a:r>
              <a:rPr lang="en-US" smtClean="0"/>
              <a:t> </a:t>
            </a:r>
            <a:r>
              <a:rPr lang="el-GR" smtClean="0"/>
              <a:t>αμελκτήριο προβάτων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Sheep farm, sheep stabling, feeders, sheep milking parlor.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</a:t>
            </a:r>
            <a:r>
              <a:rPr lang="el-GR" smtClean="0"/>
              <a:t>ιβλιογραφία 2</a:t>
            </a:r>
          </a:p>
        </p:txBody>
      </p:sp>
      <p:sp>
        <p:nvSpPr>
          <p:cNvPr id="53250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Κουτσούλη Π. (200</a:t>
            </a:r>
            <a:r>
              <a:rPr lang="en-US" smtClean="0"/>
              <a:t>9</a:t>
            </a:r>
            <a:r>
              <a:rPr lang="el-GR" smtClean="0"/>
              <a:t>): Κτηνοτροφείο ΓΠΑ, 1. Προβατοστάσιο. Εργαστηριακές σημειώσεις, Μάθημα: Ζωοτεχνία (Ασκήσεις) Τμήμα ΕΖΠΥ, Εργαστήριο Γενικής &amp; Ειδικής Ζωοτεχνίας. Αθήνα.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395288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Επιδιωκόμενα μαθησιακά αποτελέσματα 2</a:t>
            </a:r>
          </a:p>
        </p:txBody>
      </p:sp>
      <p:sp>
        <p:nvSpPr>
          <p:cNvPr id="19458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Επιδιώκεται η κατανόηση των εργασιών που πραγματοποιούνται στο προβατοστάσιο σχετικά με τις φυλές που εκτρέφονται και τους χώρους σταβλισμού.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Μαθησιακοί στόχοι 2</a:t>
            </a:r>
          </a:p>
        </p:txBody>
      </p:sp>
      <p:sp>
        <p:nvSpPr>
          <p:cNvPr id="2048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Στο προβατοστάσιο του ΓΠΑ εκτρέφονται 3 καθαρόαιμες φυλές προβάτων: η Καραγκούνικη από την Θεσσαλία, η Χίου και η Ορεινή Ηπείρου.</a:t>
            </a:r>
          </a:p>
          <a:p>
            <a:pPr eaLnBrk="1" hangingPunct="1"/>
            <a:r>
              <a:rPr lang="el-GR" sz="2400" smtClean="0"/>
              <a:t>Τις περισσότερες ώρες της ημέρας τα πρόβατα κάθε φυλής βρίσκονται ξεχωριστά σε μεγάλα προαύλια με κινητά πλαίσια. Υπάρχουν επίσης, και εσωτερικοί χώροι με ανοιχτή τη μία πλευρά και ατομικές θέσεις.</a:t>
            </a:r>
          </a:p>
          <a:p>
            <a:pPr eaLnBrk="1" hangingPunct="1"/>
            <a:r>
              <a:rPr lang="el-GR" sz="2400" smtClean="0"/>
              <a:t>Το αμελκτήριο χρησιμοποιείται την περίοδο άμελξης που ξεκινάει μετά τον απογαλακτισμό των αμνών και τελειώνει πριν την περίοδο των οχειών στις προβατίνες.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Προβατοστάσιο Γ.Π.Α.</a:t>
            </a:r>
          </a:p>
        </p:txBody>
      </p:sp>
      <p:sp>
        <p:nvSpPr>
          <p:cNvPr id="2150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b="1" smtClean="0"/>
              <a:t>1. </a:t>
            </a:r>
            <a:r>
              <a:rPr lang="el-GR" smtClean="0"/>
              <a:t>Φυλές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b="1" smtClean="0"/>
              <a:t>2. </a:t>
            </a:r>
            <a:r>
              <a:rPr lang="el-GR" smtClean="0"/>
              <a:t>Χώροι εκτροφής</a:t>
            </a:r>
          </a:p>
          <a:p>
            <a:pPr eaLnBrk="1" hangingPunct="1">
              <a:buFontTx/>
              <a:buNone/>
            </a:pPr>
            <a:r>
              <a:rPr lang="el-GR" b="1" smtClean="0"/>
              <a:t>3. </a:t>
            </a:r>
            <a:r>
              <a:rPr lang="el-GR" smtClean="0"/>
              <a:t>Χώρος άμελξης (αμελκτήριο)</a:t>
            </a:r>
          </a:p>
          <a:p>
            <a:pPr eaLnBrk="1" hangingPunct="1">
              <a:buFontTx/>
              <a:buNone/>
            </a:pPr>
            <a:r>
              <a:rPr lang="el-GR" b="1" smtClean="0"/>
              <a:t>4. </a:t>
            </a:r>
            <a:r>
              <a:rPr lang="el-GR" smtClean="0"/>
              <a:t>Χειρισμοί</a:t>
            </a:r>
          </a:p>
          <a:p>
            <a:pPr eaLnBrk="1" hangingPunct="1">
              <a:buFontTx/>
              <a:buNone/>
            </a:pPr>
            <a:r>
              <a:rPr lang="el-GR" b="1" smtClean="0"/>
              <a:t>5. </a:t>
            </a:r>
            <a:r>
              <a:rPr lang="el-GR" smtClean="0"/>
              <a:t>Διατροφή</a:t>
            </a:r>
          </a:p>
          <a:p>
            <a:pPr eaLnBrk="1" hangingPunct="1">
              <a:buFontTx/>
              <a:buNone/>
            </a:pPr>
            <a:r>
              <a:rPr lang="el-GR" b="1" smtClean="0"/>
              <a:t>6. </a:t>
            </a:r>
            <a:r>
              <a:rPr lang="el-GR" smtClean="0"/>
              <a:t>Αναπαραγωγή</a:t>
            </a:r>
          </a:p>
          <a:p>
            <a:pPr eaLnBrk="1" hangingPunct="1">
              <a:buFontTx/>
              <a:buNone/>
            </a:pPr>
            <a:r>
              <a:rPr lang="el-GR" b="1" smtClean="0"/>
              <a:t>7. </a:t>
            </a:r>
            <a:r>
              <a:rPr lang="el-GR" smtClean="0"/>
              <a:t>Γαλακτοπαραγωγή</a:t>
            </a:r>
          </a:p>
          <a:p>
            <a:pPr eaLnBrk="1" hangingPunct="1">
              <a:buFontTx/>
              <a:buNone/>
            </a:pPr>
            <a:r>
              <a:rPr lang="el-GR" b="1" smtClean="0"/>
              <a:t>8. </a:t>
            </a:r>
            <a:r>
              <a:rPr lang="el-GR" smtClean="0"/>
              <a:t>Άλλοι Χειρισμοί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1. Φυλές προβάτων</a:t>
            </a:r>
            <a:r>
              <a:rPr lang="en-US" smtClean="0"/>
              <a:t> 1/7</a:t>
            </a:r>
            <a:endParaRPr lang="el-GR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smtClean="0"/>
              <a:t>Στο Γ.Π.Α. εκτρέφονται οι καθαρόαιμες φυλές : 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b="1" i="1" smtClean="0"/>
              <a:t> </a:t>
            </a:r>
            <a:r>
              <a:rPr lang="el-GR" sz="2000" b="1" smtClean="0"/>
              <a:t>Καραγκούνικη</a:t>
            </a:r>
            <a:r>
              <a:rPr lang="el-GR" sz="2000" smtClean="0"/>
              <a:t>, </a:t>
            </a:r>
            <a:endParaRPr lang="en-US" sz="2000" smtClean="0"/>
          </a:p>
          <a:p>
            <a:pPr lvl="1" eaLnBrk="1" hangingPunct="1">
              <a:lnSpc>
                <a:spcPct val="150000"/>
              </a:lnSpc>
            </a:pPr>
            <a:r>
              <a:rPr lang="en-US" sz="2000" b="1" smtClean="0"/>
              <a:t>  </a:t>
            </a:r>
            <a:r>
              <a:rPr lang="el-GR" sz="2000" b="1" smtClean="0"/>
              <a:t>Χιώτικη</a:t>
            </a:r>
            <a:r>
              <a:rPr lang="en-US" sz="2000" b="1" smtClean="0"/>
              <a:t>,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1" smtClean="0"/>
              <a:t> O</a:t>
            </a:r>
            <a:r>
              <a:rPr lang="el-GR" sz="2000" b="1" smtClean="0"/>
              <a:t>ρεινή Ηπείρου </a:t>
            </a:r>
            <a:r>
              <a:rPr lang="en-US" sz="2000" b="1" smtClean="0"/>
              <a:t>(M</a:t>
            </a:r>
            <a:r>
              <a:rPr lang="el-GR" sz="2000" b="1" smtClean="0"/>
              <a:t>πούτσικη)</a:t>
            </a:r>
            <a:endParaRPr lang="el-GR" sz="2000" smtClean="0"/>
          </a:p>
        </p:txBody>
      </p:sp>
      <p:pic>
        <p:nvPicPr>
          <p:cNvPr id="22531" name="Picture 5" descr="Εγκαταστάσεις στο προβατοστάσιο του ΓΠΑ (πηγή: αρχείο Εργαστηρίου Γενικής &amp; Ειδικής Ζωοτεχνίας)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59325" y="1989138"/>
            <a:ext cx="3267075" cy="2447925"/>
          </a:xfrm>
          <a:ln w="38100">
            <a:solidFill>
              <a:schemeClr val="tx2"/>
            </a:solidFill>
          </a:ln>
        </p:spPr>
      </p:pic>
      <p:sp>
        <p:nvSpPr>
          <p:cNvPr id="22532" name="4 - TextBox"/>
          <p:cNvSpPr>
            <a:spLocks noGrp="1"/>
          </p:cNvSpPr>
          <p:nvPr>
            <p:ph sz="half" idx="10"/>
          </p:nvPr>
        </p:nvSpPr>
        <p:spPr>
          <a:xfrm>
            <a:off x="4716463" y="4625975"/>
            <a:ext cx="3848100" cy="1323975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2000" smtClean="0"/>
              <a:t>Εγκαταστάσεις στο προβατοστάσιο του ΓΠΑ (πηγή: αρχείο Εργαστηρίου Γενικής &amp; Ειδικής Ζωοτεχνίας).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1. Φυλές προβάτων</a:t>
            </a:r>
            <a:r>
              <a:rPr lang="en-US" smtClean="0"/>
              <a:t> </a:t>
            </a:r>
            <a:r>
              <a:rPr lang="el-GR" smtClean="0"/>
              <a:t>2</a:t>
            </a:r>
            <a:r>
              <a:rPr lang="en-US" smtClean="0"/>
              <a:t>/7</a:t>
            </a:r>
            <a:endParaRPr lang="el-GR" smtClean="0"/>
          </a:p>
        </p:txBody>
      </p:sp>
      <p:pic>
        <p:nvPicPr>
          <p:cNvPr id="24578" name="Picture 2" descr="Προβατίνα Καραγκούνικης φυλής (λάγια= μαύρος χρωματισμός στην κεφαλή και τα άκρα) (πηγή: προσωπικό αρχείο).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95488"/>
            <a:ext cx="3735388" cy="28019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579" name="3 - TextBox"/>
          <p:cNvSpPr txBox="1">
            <a:spLocks noChangeArrowheads="1"/>
          </p:cNvSpPr>
          <p:nvPr/>
        </p:nvSpPr>
        <p:spPr bwMode="auto">
          <a:xfrm>
            <a:off x="539750" y="5037138"/>
            <a:ext cx="37353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Προβατίνα Καραγκούνικης φυλής (λάγια= μαύρος χρωματισμός στην κεφαλή και τα άκρα) (πηγή: προσωπικό αρχείο).</a:t>
            </a:r>
          </a:p>
        </p:txBody>
      </p:sp>
      <p:pic>
        <p:nvPicPr>
          <p:cNvPr id="24580" name="Picture 3" descr="Προβατίνα Καραγκούνικης φυλής (βάκρα= χρωματισμός με κηλίδες μαύρες στο πρόσωπο και τα άκρα). (πηγή: προσωπικό αρχείο).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989138"/>
            <a:ext cx="3671887" cy="27543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581" name="3 - TextBox"/>
          <p:cNvSpPr txBox="1">
            <a:spLocks noChangeArrowheads="1"/>
          </p:cNvSpPr>
          <p:nvPr/>
        </p:nvSpPr>
        <p:spPr bwMode="auto">
          <a:xfrm>
            <a:off x="4492625" y="5037138"/>
            <a:ext cx="4056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</a:rPr>
              <a:t>Προβατίνα Καραγκούνικης φυλής</a:t>
            </a:r>
            <a:r>
              <a:rPr lang="en-US" sz="2000">
                <a:solidFill>
                  <a:srgbClr val="000000"/>
                </a:solidFill>
              </a:rPr>
              <a:t> (</a:t>
            </a:r>
            <a:r>
              <a:rPr lang="el-GR" sz="2000">
                <a:solidFill>
                  <a:srgbClr val="000000"/>
                </a:solidFill>
              </a:rPr>
              <a:t>βάκρα= χρωματισμός με κηλίδες μαύρες στο πρόσωπο και τα άκρα). (πηγή: προσωπικό αρχείο).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1. Φυλές προβάτων</a:t>
            </a:r>
            <a:r>
              <a:rPr lang="en-US" smtClean="0"/>
              <a:t> </a:t>
            </a:r>
            <a:r>
              <a:rPr lang="el-GR" smtClean="0"/>
              <a:t>3</a:t>
            </a:r>
            <a:r>
              <a:rPr lang="en-US" smtClean="0"/>
              <a:t>/7</a:t>
            </a:r>
            <a:endParaRPr lang="el-GR" smtClean="0"/>
          </a:p>
        </p:txBody>
      </p:sp>
      <p:pic>
        <p:nvPicPr>
          <p:cNvPr id="26626" name="Picture 5" descr="Καραγκούνικα πρόβατα στο προβατοστάσιο του ΓΠΑ (πηγή: προσωπικό αρχείο).&#10;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133600"/>
            <a:ext cx="3744912" cy="2808288"/>
          </a:xfrm>
          <a:ln w="38100">
            <a:solidFill>
              <a:schemeClr val="tx2"/>
            </a:solidFill>
          </a:ln>
        </p:spPr>
      </p:pic>
      <p:pic>
        <p:nvPicPr>
          <p:cNvPr id="26627" name="Picture 4" descr="Καραγκούνικα πρόβατα στο προβατοστάσιο του ΓΠΑ (πηγή: προσωπικό αρχείο).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13" y="2133600"/>
            <a:ext cx="3600450" cy="27003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6628" name="3 - TextBox"/>
          <p:cNvSpPr txBox="1">
            <a:spLocks noChangeArrowheads="1"/>
          </p:cNvSpPr>
          <p:nvPr/>
        </p:nvSpPr>
        <p:spPr bwMode="auto">
          <a:xfrm>
            <a:off x="611188" y="5195888"/>
            <a:ext cx="7597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rgbClr val="000000"/>
                </a:solidFill>
              </a:rPr>
              <a:t>Καραγκούνικα πρόβατα στο προβατοστάσιο του ΓΠΑ (πηγή: προσωπικό αρχείο).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1. Φυλές προβάτων</a:t>
            </a:r>
            <a:r>
              <a:rPr lang="en-US" smtClean="0"/>
              <a:t> </a:t>
            </a:r>
            <a:r>
              <a:rPr lang="el-GR" smtClean="0"/>
              <a:t>4</a:t>
            </a:r>
            <a:r>
              <a:rPr lang="en-US" smtClean="0"/>
              <a:t>/7</a:t>
            </a:r>
            <a:endParaRPr lang="el-GR" smtClean="0"/>
          </a:p>
        </p:txBody>
      </p:sp>
      <p:pic>
        <p:nvPicPr>
          <p:cNvPr id="28674" name="Picture 7" descr="Προβατίνες Χιώτικης φυλής (πηγή: προσωπικό αρχείο).&#10;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276475"/>
            <a:ext cx="3105150" cy="2952750"/>
          </a:xfrm>
          <a:ln w="38100">
            <a:solidFill>
              <a:schemeClr val="tx2"/>
            </a:solidFill>
          </a:ln>
        </p:spPr>
      </p:pic>
      <p:pic>
        <p:nvPicPr>
          <p:cNvPr id="28675" name="Picture 2" descr="Προβατίνες Χιώτικης φυλής (πηγή: προσωπικό αρχείο).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205038"/>
            <a:ext cx="3959225" cy="29686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8676" name="3 - TextBox"/>
          <p:cNvSpPr txBox="1">
            <a:spLocks noChangeArrowheads="1"/>
          </p:cNvSpPr>
          <p:nvPr/>
        </p:nvSpPr>
        <p:spPr bwMode="auto">
          <a:xfrm>
            <a:off x="539750" y="5405438"/>
            <a:ext cx="7550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rgbClr val="000000"/>
                </a:solidFill>
              </a:rPr>
              <a:t>Προβατίνες Χιώτικης φυλής (πηγή: προσωπικό αρχείο).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_1_b_new">
  <a:themeElements>
    <a:clrScheme name="GEO_1_b_new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GEO_1_b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GEO_1_b_new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Παρουσίαση2" id="{37156705-AD48-4DAC-A3DB-201641F40FC4}" vid="{4592052C-43C5-48FC-B72E-F41B7903523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zp_b</Template>
  <TotalTime>447</TotalTime>
  <Words>733</Words>
  <Application>Microsoft Office PowerPoint</Application>
  <PresentationFormat>Προβολή στην οθόνη (4:3)</PresentationFormat>
  <Paragraphs>91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Wingdings</vt:lpstr>
      <vt:lpstr>Calibri</vt:lpstr>
      <vt:lpstr>Garamond</vt:lpstr>
      <vt:lpstr>Times New Roman</vt:lpstr>
      <vt:lpstr>GEO_1_b_new</vt:lpstr>
      <vt:lpstr>GEO_1_b_new</vt:lpstr>
      <vt:lpstr>GEO_1_b_new</vt:lpstr>
      <vt:lpstr>GEO_1_b_new</vt:lpstr>
      <vt:lpstr>Προβατοστάσιο Γ.Π.Α.-1</vt:lpstr>
      <vt:lpstr>Αντικειμενικοί στόχοι του εργαστηρίου 2</vt:lpstr>
      <vt:lpstr>Επιδιωκόμενα μαθησιακά αποτελέσματα 2</vt:lpstr>
      <vt:lpstr>Μαθησιακοί στόχοι 2</vt:lpstr>
      <vt:lpstr>Προβατοστάσιο Γ.Π.Α.</vt:lpstr>
      <vt:lpstr>1. Φυλές προβάτων 1/7</vt:lpstr>
      <vt:lpstr>1. Φυλές προβάτων 2/7</vt:lpstr>
      <vt:lpstr>1. Φυλές προβάτων 3/7</vt:lpstr>
      <vt:lpstr>1. Φυλές προβάτων 4/7</vt:lpstr>
      <vt:lpstr>1. Φυλές προβάτων 5/7</vt:lpstr>
      <vt:lpstr>1. Φυλές προβάτων 6/7</vt:lpstr>
      <vt:lpstr>1. Φυλές προβάτων 7/7</vt:lpstr>
      <vt:lpstr>2. Χώροι εκτροφής</vt:lpstr>
      <vt:lpstr>2.1 Εξωτερικοί χώροι 1/2</vt:lpstr>
      <vt:lpstr>2.1 Εξωτερικοί χώροι 2/2</vt:lpstr>
      <vt:lpstr>2.2 Εσωτερικοί χώροι 1/2</vt:lpstr>
      <vt:lpstr>2.2 Εσωτερικοί χώροι 2/2</vt:lpstr>
      <vt:lpstr>3. Αμελκτήριο προβάτων 1/2</vt:lpstr>
      <vt:lpstr>3. Αμελκτήριο προβάτων 2/2</vt:lpstr>
      <vt:lpstr>4. Χειρισμοί</vt:lpstr>
      <vt:lpstr>4.1.Διαχωρισμός των ζώων ανάλογα με την ηλικία</vt:lpstr>
      <vt:lpstr>4.2. Διαχωρισμός των ζώων ανάλογα με τo φύλο</vt:lpstr>
      <vt:lpstr>Λέξεις- έννοιες κλειδιά 2</vt:lpstr>
      <vt:lpstr>Bιβλιογραφία 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Panagiota</dc:creator>
  <cp:lastModifiedBy>user</cp:lastModifiedBy>
  <cp:revision>86</cp:revision>
  <dcterms:created xsi:type="dcterms:W3CDTF">2005-12-13T10:26:26Z</dcterms:created>
  <dcterms:modified xsi:type="dcterms:W3CDTF">2013-08-09T08:45:49Z</dcterms:modified>
</cp:coreProperties>
</file>