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64" r:id="rId2"/>
    <p:sldId id="266" r:id="rId3"/>
    <p:sldId id="267" r:id="rId4"/>
    <p:sldId id="268" r:id="rId5"/>
    <p:sldId id="265" r:id="rId6"/>
    <p:sldId id="256" r:id="rId7"/>
    <p:sldId id="257" r:id="rId8"/>
    <p:sldId id="262" r:id="rId9"/>
    <p:sldId id="258" r:id="rId10"/>
    <p:sldId id="261" r:id="rId11"/>
    <p:sldId id="263" r:id="rId12"/>
    <p:sldId id="259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431" autoAdjust="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B4CAF2-D85F-4DE3-AA22-263D89769C5F}" type="datetimeFigureOut">
              <a:rPr lang="el-GR"/>
              <a:pPr>
                <a:defRPr/>
              </a:pPr>
              <a:t>9/8/2013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06D0E3-6F1F-4925-87A7-8AF4273B2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5865D-096D-4C25-8046-CFCBCF7697B0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CF82F-AC21-45A6-A1E9-D00CB666E9C9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BD914-A8F8-4E60-8D54-C176AC95C284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BD1581-D068-4D37-9D3C-3B93B4F2C084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5E5464-CAAC-4685-8949-3B246A833765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FAEAC-9FE2-494C-A474-6567B13ED3F5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8FAD4-8D4B-4167-8544-6AD747DA8071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62F0B-3FDF-4DF2-9DBF-488170BA7D3E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pic>
        <p:nvPicPr>
          <p:cNvPr id="1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3_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LOGO3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6261100"/>
            <a:ext cx="170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BCE1516-7905-4C7E-AD32-0365A0624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F524A41-4ECF-4F35-A6DA-8F8A29640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2448297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10"/>
          </p:nvPr>
        </p:nvSpPr>
        <p:spPr>
          <a:xfrm>
            <a:off x="4468813" y="4170785"/>
            <a:ext cx="3848100" cy="242686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50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endParaRPr lang="el-GR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41513" y="-23813"/>
            <a:ext cx="554355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4650" y="22225"/>
            <a:ext cx="288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Βουστάσιο ΓΠΑ</a:t>
            </a:r>
            <a:endParaRPr lang="en-US" sz="4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smtClean="0"/>
              <a:t>Εργαστήριο Γενικής &amp; Ειδικής Ζωοτεχνίας, Τμήμα ΕΖΠ&amp;Υ</a:t>
            </a:r>
          </a:p>
          <a:p>
            <a:pPr eaLnBrk="1" hangingPunct="1">
              <a:lnSpc>
                <a:spcPct val="90000"/>
              </a:lnSpc>
            </a:pPr>
            <a:r>
              <a:rPr lang="el-GR" b="1" smtClean="0"/>
              <a:t>Γ.Π.Α.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Τμήμα: Επιστήμης Ζωικής Παραγωγής &amp; Υδατοκαλλιεργειών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563938" y="5303838"/>
            <a:ext cx="296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Διδάσκουσα: </a:t>
            </a:r>
            <a:r>
              <a:rPr lang="el-GR" sz="1400" b="1">
                <a:solidFill>
                  <a:schemeClr val="bg1"/>
                </a:solidFill>
              </a:rPr>
              <a:t>Χαρισμιάδου Μαρία</a:t>
            </a:r>
            <a:endParaRPr lang="el-GR" sz="13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 Χώροι σταυλισμού</a:t>
            </a:r>
            <a:r>
              <a:rPr lang="en-US" smtClean="0"/>
              <a:t> 4/4</a:t>
            </a:r>
          </a:p>
        </p:txBody>
      </p:sp>
      <p:sp>
        <p:nvSpPr>
          <p:cNvPr id="30722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103687" cy="4968875"/>
          </a:xfrm>
        </p:spPr>
        <p:txBody>
          <a:bodyPr/>
          <a:lstStyle/>
          <a:p>
            <a:pPr eaLnBrk="1" hangingPunct="1"/>
            <a:r>
              <a:rPr lang="el-GR" sz="2400" u="sng" smtClean="0"/>
              <a:t>Χώρος τοκετού</a:t>
            </a:r>
            <a:r>
              <a:rPr lang="en-GB" sz="2400" smtClean="0"/>
              <a:t>.</a:t>
            </a:r>
            <a:r>
              <a:rPr lang="el-GR" sz="2400" smtClean="0"/>
              <a:t> </a:t>
            </a:r>
            <a:r>
              <a:rPr lang="en-US" sz="2400" smtClean="0"/>
              <a:t>To </a:t>
            </a:r>
            <a:r>
              <a:rPr lang="el-GR" sz="2400" smtClean="0"/>
              <a:t>μικρό προαύλιο χρησιμοποιείται ως χώρος στον οποίο μεταφέρεται η επίτοκος αγελάδα, όταν είναι έτοιμη να γεννήσει.</a:t>
            </a:r>
            <a:endParaRPr lang="en-GB" sz="2400" smtClean="0"/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u="sng" smtClean="0"/>
              <a:t>Θέσεις μόσχων</a:t>
            </a:r>
            <a:r>
              <a:rPr lang="el-GR" sz="2400" smtClean="0"/>
              <a:t>. Εκεί μεταφέρονται οι μόσχοι αμέσως μετά τη γέννησή τους, όπου εφαρμόζεται τεχνητός θηλασμός.</a:t>
            </a: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l-GR" sz="2400" smtClean="0"/>
          </a:p>
        </p:txBody>
      </p:sp>
      <p:pic>
        <p:nvPicPr>
          <p:cNvPr id="30723" name="Picture 6" descr="όταν η επίτοκος αγελάδα είναι έτοιμη να γεννήσει, μεταφέρεται στο μικρό προαύλιο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655763"/>
            <a:ext cx="3209925" cy="2447925"/>
          </a:xfrm>
          <a:ln w="38100">
            <a:solidFill>
              <a:schemeClr val="tx2"/>
            </a:solidFill>
          </a:ln>
        </p:spPr>
      </p:pic>
      <p:pic>
        <p:nvPicPr>
          <p:cNvPr id="30724" name="Picture 4" descr="οι μόσχοι αμέσως μετά τη γέννησή τους μεταφέρονται σε θέσεις όπου εφαρμόζεται τεχνητός θηλασμός.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221163"/>
            <a:ext cx="3311525" cy="24479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3. Χώρος άμελξης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u="sng" dirty="0" smtClean="0"/>
              <a:t>Χώρος συλλογής του γάλακτος</a:t>
            </a:r>
            <a:endParaRPr lang="en-GB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 </a:t>
            </a:r>
            <a:endParaRPr lang="en-GB" sz="2400" dirty="0" smtClean="0"/>
          </a:p>
          <a:p>
            <a:pPr eaLnBrk="1" hangingPunct="1">
              <a:defRPr/>
            </a:pPr>
            <a:r>
              <a:rPr lang="el-GR" sz="2400" dirty="0" smtClean="0"/>
              <a:t>Στο χώρο αυτό υπάρχουν τα συστήματα των </a:t>
            </a:r>
            <a:r>
              <a:rPr lang="el-GR" sz="2400" dirty="0" err="1" smtClean="0"/>
              <a:t>αμελκτικών</a:t>
            </a:r>
            <a:r>
              <a:rPr lang="el-GR" sz="2400" dirty="0" smtClean="0"/>
              <a:t> μηχανών και τα ειδικά δοχεία συλλογής του γάλακτος.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32771" name="Picture 4" descr="Απόψεις του χώρου συλλογής του γάλακτος με τα συστήματα αμελκτικών μηχανών και τα δοχεία συλλογής γάλακτος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8538" y="1736725"/>
            <a:ext cx="3168650" cy="2232025"/>
          </a:xfrm>
          <a:ln w="38100">
            <a:solidFill>
              <a:schemeClr val="tx2"/>
            </a:solidFill>
          </a:ln>
        </p:spPr>
      </p:pic>
      <p:pic>
        <p:nvPicPr>
          <p:cNvPr id="32772" name="Picture 6" descr="Απόψεις του χώρου συλλογής του γάλακτος με τα συστήματα αμελκτικών μηχανών και τα δοχεία συλλογής γάλακτος.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808538" y="4268788"/>
            <a:ext cx="3168650" cy="2230437"/>
          </a:xfr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4. Διατροφή</a:t>
            </a:r>
            <a:endParaRPr lang="en-US" smtClean="0"/>
          </a:p>
        </p:txBody>
      </p:sp>
      <p:pic>
        <p:nvPicPr>
          <p:cNvPr id="34818" name="Picture 4" descr="χώρος αποθήκευσης των χονδροειδών ζωοτροφώ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3" y="2312988"/>
            <a:ext cx="3467100" cy="3600450"/>
          </a:xfrm>
          <a:ln w="38100">
            <a:solidFill>
              <a:schemeClr val="tx2"/>
            </a:solidFill>
          </a:ln>
        </p:spPr>
      </p:pic>
      <p:sp>
        <p:nvSpPr>
          <p:cNvPr id="348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356100" y="1628775"/>
            <a:ext cx="39608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l-GR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smtClean="0"/>
              <a:t>4.1. </a:t>
            </a:r>
            <a:r>
              <a:rPr lang="el-GR" sz="2000" u="sng" smtClean="0"/>
              <a:t>Χονδροειδείς ζωοτροφές</a:t>
            </a:r>
            <a:endParaRPr lang="el-GR" sz="2000" smtClean="0"/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Αποξηραμένη μηδική (5,5 – 6 κιλά / ημέρα / αγελάδα).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Άχυρο σίτου (3,5 – 4 κιλά / ημέρα /αγελάδα</a:t>
            </a:r>
            <a:r>
              <a:rPr lang="en-GB" sz="20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smtClean="0"/>
              <a:t>4.2. </a:t>
            </a:r>
            <a:r>
              <a:rPr lang="el-GR" sz="2000" u="sng" smtClean="0"/>
              <a:t>Μίγματα συμπυκνωμένων δημητριακών καρπών</a:t>
            </a:r>
            <a:endParaRPr lang="el-GR" sz="2000" smtClean="0"/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Βασικό μίγμα (3,5 – 4 κιλά).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Μίγμα γαλακτοπαραγωγής (η χορηγούμενη ποσότητα εξαρτάται από την παραγομένη ποσότητα γάλακτος και την ποσοστιαία αναλογία λίπους του γάλακτος της κάθε αγελάδας).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5. Αναπαραγωγή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5.1. </a:t>
            </a:r>
            <a:r>
              <a:rPr lang="el-GR" sz="2000" u="sng" dirty="0" smtClean="0"/>
              <a:t>Οχεία</a:t>
            </a:r>
            <a:r>
              <a:rPr lang="el-GR" sz="2000" dirty="0" smtClean="0"/>
              <a:t>. Κατά την ημέρα αυτή εφαρμόζεται τεχνητή σπερματέγχυση, η οποία επαναλαμβάνεται μετά από 21 ημέρες, εάν η αγελάδα δεν συλλάβει.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5.2. </a:t>
            </a:r>
            <a:r>
              <a:rPr lang="el-GR" sz="2000" u="sng" dirty="0" smtClean="0"/>
              <a:t>Κυοφορία</a:t>
            </a:r>
            <a:r>
              <a:rPr lang="el-GR" sz="2000" dirty="0" smtClean="0"/>
              <a:t>. Η διάρκεια κυοφορίας στην αγελάδα είναι περίπου 9 μήνες.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5.3. </a:t>
            </a:r>
            <a:r>
              <a:rPr lang="el-GR" sz="2000" u="sng" dirty="0" smtClean="0"/>
              <a:t>Τοκετός</a:t>
            </a:r>
            <a:r>
              <a:rPr lang="el-GR" sz="2000" dirty="0" smtClean="0"/>
              <a:t>. Πραγματοποιείται στο χώρο τοκετού.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5.4. </a:t>
            </a:r>
            <a:r>
              <a:rPr lang="el-GR" sz="2000" u="sng" dirty="0" smtClean="0"/>
              <a:t>Περιποίηση μόσχου και αγελάδας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5.5. </a:t>
            </a:r>
            <a:r>
              <a:rPr lang="el-GR" sz="2000" u="sng" dirty="0" smtClean="0"/>
              <a:t>Απογαλακτισμός</a:t>
            </a:r>
            <a:r>
              <a:rPr lang="el-GR" sz="2000" dirty="0" smtClean="0"/>
              <a:t>. Οι μόσχοι απογαλακτίζονται στην ηλικία των 3 μηνών.</a:t>
            </a:r>
            <a:endParaRPr lang="en-US" sz="2000" dirty="0" smtClean="0"/>
          </a:p>
        </p:txBody>
      </p:sp>
      <p:pic>
        <p:nvPicPr>
          <p:cNvPr id="36867" name="Picture 4" descr="αγελάδα με το νεογέννητο μοσχάρι της στο χώρο τοκετού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37100" y="1701800"/>
            <a:ext cx="3311525" cy="2447925"/>
          </a:xfrm>
          <a:ln w="38100">
            <a:solidFill>
              <a:schemeClr val="tx2"/>
            </a:solidFill>
          </a:ln>
        </p:spPr>
      </p:pic>
      <p:pic>
        <p:nvPicPr>
          <p:cNvPr id="36868" name="Picture 6" descr="απογαλακτισμός μόσχων στην ηλικία των 3 μηνών.&#10;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906963" y="4291013"/>
            <a:ext cx="2971800" cy="2185987"/>
          </a:xfr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Λέξεις</a:t>
            </a:r>
            <a:r>
              <a:rPr lang="en-US" smtClean="0"/>
              <a:t>- </a:t>
            </a:r>
            <a:r>
              <a:rPr lang="el-GR" smtClean="0"/>
              <a:t>έννοιες κλειδιά 1</a:t>
            </a:r>
          </a:p>
        </p:txBody>
      </p:sp>
      <p:sp>
        <p:nvSpPr>
          <p:cNvPr id="3891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Βουστάσιο, αμελκτήριο, σταβλισμός αγελάδων, ταϊστρα, χονδροειδείς ζωοτροφές, μίγμα συμπυκνωμένων ζωοτροφών, μόσχος, ταύρος, αγελάδα, μοσχίδα, κυοφορία, οχεία, τοκετός .</a:t>
            </a:r>
            <a:endParaRPr lang="en-US" smtClean="0"/>
          </a:p>
          <a:p>
            <a:pPr eaLnBrk="1" hangingPunct="1"/>
            <a:r>
              <a:rPr lang="en-US" smtClean="0"/>
              <a:t>Dairy farm, milking parlor, cow stabling,feeder, roughage, concentrated feed, beef, bull, cow, heifers, gestation, mating, parturition</a:t>
            </a:r>
            <a:r>
              <a:rPr lang="el-GR" smtClean="0"/>
              <a:t>.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el-GR" smtClean="0"/>
              <a:t>ιβλιογραφία 1</a:t>
            </a:r>
          </a:p>
        </p:txBody>
      </p:sp>
      <p:sp>
        <p:nvSpPr>
          <p:cNvPr id="3993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Χαρισμιάδου Μ. (200</a:t>
            </a:r>
            <a:r>
              <a:rPr lang="en-US" smtClean="0"/>
              <a:t>9</a:t>
            </a:r>
            <a:r>
              <a:rPr lang="el-GR" smtClean="0"/>
              <a:t>): Κτηνοτροφείο ΓΠΑ, 1.Βουστάσιο. Εργαστηριακές σημειώσεις, Μάθημα: Ζωοτεχνία (Ασκήσεις) Τμήμα ΕΖΠΥ, Εργαστήριο Γενικής &amp; Ειδικής Ζωοτεχνίας. Αθήνα.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2068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Αντικειμενικοί στόχοι του εργαστηρίου </a:t>
            </a:r>
            <a:r>
              <a:rPr lang="en-US" sz="4000" smtClean="0"/>
              <a:t>1</a:t>
            </a:r>
            <a:endParaRPr lang="el-GR" sz="4000" smtClean="0"/>
          </a:p>
        </p:txBody>
      </p:sp>
      <p:sp>
        <p:nvSpPr>
          <p:cNvPr id="1741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l-GR" dirty="0" smtClean="0"/>
              <a:t>Η περιγραφή των φυλών, οι </a:t>
            </a:r>
            <a:r>
              <a:rPr lang="el-GR" dirty="0"/>
              <a:t>χώροι </a:t>
            </a:r>
            <a:r>
              <a:rPr lang="el-GR" dirty="0" err="1" smtClean="0"/>
              <a:t>σταυλισμού</a:t>
            </a:r>
            <a:r>
              <a:rPr lang="el-GR" dirty="0" smtClean="0"/>
              <a:t>, ο χώρος </a:t>
            </a:r>
            <a:r>
              <a:rPr lang="el-GR" dirty="0" err="1" smtClean="0"/>
              <a:t>άμελξης</a:t>
            </a:r>
            <a:r>
              <a:rPr lang="el-GR" dirty="0" smtClean="0"/>
              <a:t>, οι χειρισμοί σχετικά με τη διατροφή και την αναπαραγωγή των αγελάδων  </a:t>
            </a:r>
            <a:r>
              <a:rPr lang="el-GR" dirty="0"/>
              <a:t>στο </a:t>
            </a:r>
            <a:r>
              <a:rPr lang="el-GR" dirty="0" smtClean="0"/>
              <a:t>βουστάσιο </a:t>
            </a:r>
            <a:r>
              <a:rPr lang="el-GR" dirty="0"/>
              <a:t>του </a:t>
            </a:r>
            <a:r>
              <a:rPr lang="el-GR" dirty="0" smtClean="0"/>
              <a:t>ΓΠΑ.</a:t>
            </a:r>
            <a:endParaRPr lang="el-GR" dirty="0"/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Επιδιωκόμενα μαθησιακά αποτελέσματα 1</a:t>
            </a:r>
          </a:p>
        </p:txBody>
      </p:sp>
      <p:sp>
        <p:nvSpPr>
          <p:cNvPr id="1945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Επιδιώκεται η κατανόηση των εργασιών που πραγματοποιούνται στο βουστάσιο σχετικά με τις φυλές που εκτρέφονται, τους χώρους σταβλισμού και τους χειρισμούς που αφορούν τη διατροφή και την αναπαραγωγή των αγελάδων.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Μαθησιακοί στόχοι 1 </a:t>
            </a:r>
          </a:p>
        </p:txBody>
      </p:sp>
      <p:sp>
        <p:nvSpPr>
          <p:cNvPr id="2048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Εκτρέφονται 2 φυλές αγελάδων: η </a:t>
            </a:r>
            <a:r>
              <a:rPr lang="en-US" sz="2400" smtClean="0"/>
              <a:t>Friesian</a:t>
            </a:r>
            <a:r>
              <a:rPr lang="el-GR" sz="2400" smtClean="0"/>
              <a:t> και η </a:t>
            </a:r>
            <a:r>
              <a:rPr lang="en-US" sz="2400" smtClean="0"/>
              <a:t>Schwyz</a:t>
            </a:r>
            <a:r>
              <a:rPr lang="el-GR" sz="2400" smtClean="0"/>
              <a:t>.</a:t>
            </a:r>
          </a:p>
          <a:p>
            <a:pPr eaLnBrk="1" hangingPunct="1"/>
            <a:r>
              <a:rPr lang="el-GR" sz="2400" smtClean="0"/>
              <a:t>Υπάρχουν δύο εξωτερικοί χώροι (μεγάλο προαύλιο και μικρό προαύλιο για τις μοσχίδες) και 3 εσωτερικοί χώροι (μεγάλος στάβλος όπου γίνεται η άμελξη, χώρος τοκετού και θέσεις μόσχων).</a:t>
            </a:r>
          </a:p>
          <a:p>
            <a:pPr eaLnBrk="1" hangingPunct="1"/>
            <a:r>
              <a:rPr lang="el-GR" sz="2400" smtClean="0"/>
              <a:t>Ως χονδροειδείς ζωοτροφές δίδονται αποξηραμένη μηδική (5,5 – 6 κιλά / ημέρα / αγελάδα) και άχυρο σίτου (3,5 – 4 κιλά / ημέρα /αγελάδα) και ως συμπυκνωμένες βασικό μίγμα (3,5 – 4 κιλά) και μίγμα γαλακτοπαραγωγής ανάλογα με την παραγόμενη ποσότητα γάλακτος και την % αναλογία λίπους του γάλακτος της κάθε αγελάδας.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el-GR" smtClean="0"/>
              <a:t>ουστάσιο ΓΠΑ</a:t>
            </a:r>
          </a:p>
        </p:txBody>
      </p:sp>
      <p:sp>
        <p:nvSpPr>
          <p:cNvPr id="21506" name="3 - Ορθογώνιο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7848600" cy="3089275"/>
          </a:xfrm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l-GR" sz="2400" smtClean="0"/>
              <a:t>Φυλές</a:t>
            </a:r>
            <a:endParaRPr lang="en-US" sz="2400" smtClean="0"/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l-GR" sz="2400" smtClean="0"/>
              <a:t>Χώροι σταυλισμού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l-GR" sz="2400" smtClean="0"/>
              <a:t>Χώρος άμελξης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l-GR" sz="2400" smtClean="0"/>
              <a:t>Διατροφή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l-GR" sz="2400" smtClean="0"/>
              <a:t>Αναπαραγωγή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</a:t>
            </a:r>
            <a:endParaRPr lang="en-US" smtClean="0"/>
          </a:p>
        </p:txBody>
      </p:sp>
      <p:pic>
        <p:nvPicPr>
          <p:cNvPr id="22530" name="Picture 12" descr="αγελάδα Friesian συνδυασμένων αποδόσεων γαλακτοπαραγωγός φυλή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3950" y="1758950"/>
            <a:ext cx="2917825" cy="2187575"/>
          </a:xfrm>
          <a:ln w="38100">
            <a:solidFill>
              <a:schemeClr val="tx2"/>
            </a:solidFill>
          </a:ln>
        </p:spPr>
      </p:pic>
      <p:sp>
        <p:nvSpPr>
          <p:cNvPr id="22531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Friesian</a:t>
            </a:r>
            <a:r>
              <a:rPr lang="el-GR" sz="2400" smtClean="0"/>
              <a:t> ή Ολλανδική (συνδυασμένων αποδόσεων</a:t>
            </a:r>
            <a:r>
              <a:rPr lang="en-US" sz="2400" smtClean="0"/>
              <a:t> </a:t>
            </a:r>
            <a:r>
              <a:rPr lang="el-GR" sz="2400" smtClean="0"/>
              <a:t>γαλακτοπαραγωγός φυλή).</a:t>
            </a:r>
            <a:endParaRPr lang="en-GB" sz="2400" smtClean="0"/>
          </a:p>
          <a:p>
            <a:pPr eaLnBrk="1" hangingPunct="1"/>
            <a:endParaRPr lang="el-GR" sz="2400" smtClean="0"/>
          </a:p>
          <a:p>
            <a:pPr eaLnBrk="1" hangingPunct="1"/>
            <a:r>
              <a:rPr lang="en-US" sz="2400" smtClean="0"/>
              <a:t>Brown</a:t>
            </a:r>
            <a:r>
              <a:rPr lang="el-GR" sz="2400" smtClean="0"/>
              <a:t> </a:t>
            </a:r>
            <a:r>
              <a:rPr lang="en-US" sz="2400" smtClean="0"/>
              <a:t>Swiss</a:t>
            </a:r>
            <a:r>
              <a:rPr lang="el-GR" sz="2400" smtClean="0"/>
              <a:t> ή </a:t>
            </a:r>
            <a:r>
              <a:rPr lang="en-US" sz="2400" smtClean="0"/>
              <a:t>Schwyz</a:t>
            </a:r>
            <a:r>
              <a:rPr lang="el-GR" sz="2400" smtClean="0"/>
              <a:t> ή Σβιτς ή Φαιά των Άλπεων (συνδυασμένων αποδόσεων</a:t>
            </a:r>
            <a:r>
              <a:rPr lang="en-US" sz="2400" smtClean="0"/>
              <a:t> </a:t>
            </a:r>
            <a:r>
              <a:rPr lang="el-GR" sz="2400" smtClean="0"/>
              <a:t>γαλακτοπαραγωγός φυλή).</a:t>
            </a:r>
            <a:endParaRPr lang="en-US" sz="2400" smtClean="0"/>
          </a:p>
          <a:p>
            <a:pPr eaLnBrk="1" hangingPunct="1"/>
            <a:endParaRPr lang="el-GR" sz="2400" smtClean="0"/>
          </a:p>
        </p:txBody>
      </p:sp>
      <p:pic>
        <p:nvPicPr>
          <p:cNvPr id="22532" name="Picture 6" descr="αγελάδα Schwyz συνδυασμένων αποδόσεων γαλακτοπαραγωγός φυλή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4291013"/>
            <a:ext cx="2879725" cy="2185987"/>
          </a:xfr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 Χώροι σταυλισμού</a:t>
            </a:r>
            <a:r>
              <a:rPr lang="en-US" smtClean="0"/>
              <a:t> 1/4</a:t>
            </a:r>
          </a:p>
        </p:txBody>
      </p:sp>
      <p:pic>
        <p:nvPicPr>
          <p:cNvPr id="24578" name="Picture 9" descr="άποψη του μεγάλου εξωτερικού προαύλιου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29150" y="1758950"/>
            <a:ext cx="3527425" cy="2187575"/>
          </a:xfrm>
          <a:ln w="38100">
            <a:solidFill>
              <a:schemeClr val="tx2"/>
            </a:solidFill>
          </a:ln>
        </p:spPr>
      </p:pic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b="1" dirty="0"/>
              <a:t>2.1. Εξωτερικοί χώροι</a:t>
            </a:r>
            <a:endParaRPr lang="en-GB" sz="2400" b="1" dirty="0"/>
          </a:p>
          <a:p>
            <a:pPr eaLnBrk="1" hangingPunct="1">
              <a:defRPr/>
            </a:pPr>
            <a:endParaRPr lang="en-GB" sz="2400" i="1" dirty="0"/>
          </a:p>
          <a:p>
            <a:pPr eaLnBrk="1" hangingPunct="1">
              <a:defRPr/>
            </a:pPr>
            <a:r>
              <a:rPr lang="el-GR" sz="2400" u="sng" dirty="0"/>
              <a:t>Μεγάλο εξωτερικό προαύλιο</a:t>
            </a:r>
            <a:r>
              <a:rPr lang="el-GR" sz="2400" dirty="0"/>
              <a:t>. Οι αγελάδες παραμένουν στο χώρο τις περισσότερες ώρες της ημέρας.</a:t>
            </a:r>
            <a:endParaRPr lang="en-GB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el-GR" sz="2400" u="sng" dirty="0"/>
              <a:t>Μικρός στάβλος</a:t>
            </a:r>
            <a:r>
              <a:rPr lang="el-GR" sz="2400" dirty="0"/>
              <a:t>  Προορίζεται για τις </a:t>
            </a:r>
            <a:r>
              <a:rPr lang="el-GR" sz="2400" dirty="0" err="1"/>
              <a:t>μοσχίδες</a:t>
            </a:r>
            <a:r>
              <a:rPr lang="el-GR" sz="2400" dirty="0"/>
              <a:t> αντικατάστασης.      </a:t>
            </a:r>
            <a:endParaRPr lang="en-US" sz="2400" dirty="0"/>
          </a:p>
          <a:p>
            <a:pPr eaLnBrk="1" hangingPunct="1">
              <a:defRPr/>
            </a:pPr>
            <a:endParaRPr lang="el-GR" sz="2400" dirty="0"/>
          </a:p>
        </p:txBody>
      </p:sp>
      <p:pic>
        <p:nvPicPr>
          <p:cNvPr id="24580" name="Picture 4" descr="οι αγελάδες παραμένουν πολλές ώρες στο χώρο του μεγάλου εξωτερικού προαύλιου.&#10;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695825" y="4170363"/>
            <a:ext cx="3394075" cy="2427287"/>
          </a:xfr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 Χώροι σταυλισμού</a:t>
            </a:r>
            <a:r>
              <a:rPr lang="en-US" smtClean="0"/>
              <a:t> 2/4</a:t>
            </a:r>
          </a:p>
        </p:txBody>
      </p:sp>
      <p:pic>
        <p:nvPicPr>
          <p:cNvPr id="26626" name="Picture 4" descr="άποψη του μικρού προαύλιου όπου παραμένει η αγελάδα με το νεογέννητο μοσχάρι της 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7525" y="2528888"/>
            <a:ext cx="3749675" cy="3168650"/>
          </a:xfrm>
          <a:ln w="38100">
            <a:solidFill>
              <a:schemeClr val="tx2"/>
            </a:solidFill>
          </a:ln>
        </p:spPr>
      </p:pic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l-GR" sz="2600" b="1" dirty="0" smtClean="0"/>
              <a:t>2.1. Εξωτερικοί χώροι </a:t>
            </a:r>
            <a:endParaRPr lang="en-GB" sz="2600" b="1" dirty="0" smtClean="0"/>
          </a:p>
          <a:p>
            <a:pPr algn="ctr" eaLnBrk="1" hangingPunct="1">
              <a:defRPr/>
            </a:pPr>
            <a:endParaRPr lang="en-GB" sz="2600" dirty="0" smtClean="0"/>
          </a:p>
          <a:p>
            <a:pPr eaLnBrk="1" hangingPunct="1">
              <a:defRPr/>
            </a:pPr>
            <a:r>
              <a:rPr lang="el-GR" sz="2600" u="sng" dirty="0" smtClean="0"/>
              <a:t>Μικρό προαύλιο</a:t>
            </a:r>
            <a:r>
              <a:rPr lang="en-GB" sz="2600" u="sng" dirty="0" smtClean="0"/>
              <a:t>.</a:t>
            </a:r>
            <a:r>
              <a:rPr lang="el-GR" sz="2600" dirty="0" smtClean="0"/>
              <a:t> Χρησιμεύει σαν χώρος ανάπαυσης των </a:t>
            </a:r>
            <a:r>
              <a:rPr lang="el-GR" sz="2600" dirty="0" err="1" smtClean="0"/>
              <a:t>μοσχίδων</a:t>
            </a:r>
            <a:r>
              <a:rPr lang="el-GR" sz="2600" dirty="0" smtClean="0"/>
              <a:t>.</a:t>
            </a:r>
            <a:endParaRPr lang="en-GB" sz="2600" dirty="0" smtClean="0"/>
          </a:p>
          <a:p>
            <a:pPr eaLnBrk="1" hangingPunct="1">
              <a:defRPr/>
            </a:pPr>
            <a:endParaRPr lang="el-GR" sz="2600" dirty="0" smtClean="0"/>
          </a:p>
          <a:p>
            <a:pPr eaLnBrk="1" hangingPunct="1">
              <a:defRPr/>
            </a:pPr>
            <a:r>
              <a:rPr lang="el-GR" sz="2600" u="sng" dirty="0" smtClean="0"/>
              <a:t>Μεγάλη τσιμεντένια ποτίστρα</a:t>
            </a:r>
            <a:r>
              <a:rPr lang="el-GR" sz="2600" dirty="0" smtClean="0"/>
              <a:t>. Είναι γεμάτη με νερό όλες τις ώρες της ημέρας.</a:t>
            </a:r>
            <a:endParaRPr lang="en-US" sz="2600" dirty="0" smtClean="0"/>
          </a:p>
          <a:p>
            <a:pPr eaLnBrk="1" hangingPunct="1"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 Χώροι σταυλισμού</a:t>
            </a:r>
            <a:r>
              <a:rPr lang="en-US" smtClean="0"/>
              <a:t> 3/4</a:t>
            </a:r>
          </a:p>
        </p:txBody>
      </p:sp>
      <p:pic>
        <p:nvPicPr>
          <p:cNvPr id="28674" name="Picture 9" descr="εσωτερική άποψη του μεγάλου στάβλου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8063" y="1757363"/>
            <a:ext cx="3149600" cy="2190750"/>
          </a:xfrm>
          <a:ln w="38100">
            <a:solidFill>
              <a:schemeClr val="tx2"/>
            </a:solidFill>
          </a:ln>
        </p:spPr>
      </p:pic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b="1" dirty="0"/>
              <a:t>2.2. Εσωτερικοί χώροι</a:t>
            </a:r>
            <a:endParaRPr lang="en-GB" sz="2400" b="1" dirty="0"/>
          </a:p>
          <a:p>
            <a:pPr eaLnBrk="1" hangingPunct="1">
              <a:defRPr/>
            </a:pPr>
            <a:endParaRPr lang="en-GB" sz="2400" i="1" dirty="0"/>
          </a:p>
          <a:p>
            <a:pPr eaLnBrk="1" hangingPunct="1">
              <a:defRPr/>
            </a:pPr>
            <a:r>
              <a:rPr lang="el-GR" sz="2400" u="sng" dirty="0"/>
              <a:t>Μεγάλος στάβλος</a:t>
            </a:r>
            <a:r>
              <a:rPr lang="el-GR" sz="2400" dirty="0"/>
              <a:t>. Οι αγελάδες εισέρχονται στο χώρο αυτό 2 φορές ημερησίως για να ταϊστούν και να αρμεχθούν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28676" name="Picture 4" descr="οι αγελάδες στο χώρο του μεγάλου εξωτερικού προαύλιου και στο βάθος ο μεγάλος στάβλος.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841875" y="4170363"/>
            <a:ext cx="3101975" cy="2427287"/>
          </a:xfr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393</TotalTime>
  <Words>510</Words>
  <Application>Microsoft Office PowerPoint</Application>
  <PresentationFormat>Προβολή στην οθόνη (4:3)</PresentationFormat>
  <Paragraphs>75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Wingdings</vt:lpstr>
      <vt:lpstr>Calibri</vt:lpstr>
      <vt:lpstr>Garamond</vt:lpstr>
      <vt:lpstr>Times New Roman</vt:lpstr>
      <vt:lpstr>GEO_1_b_new</vt:lpstr>
      <vt:lpstr>GEO_1_b_new</vt:lpstr>
      <vt:lpstr>GEO_1_b_new</vt:lpstr>
      <vt:lpstr>GEO_1_b_new</vt:lpstr>
      <vt:lpstr>Βουστάσιο ΓΠΑ</vt:lpstr>
      <vt:lpstr>Αντικειμενικοί στόχοι του εργαστηρίου 1</vt:lpstr>
      <vt:lpstr>Επιδιωκόμενα μαθησιακά αποτελέσματα 1</vt:lpstr>
      <vt:lpstr>Μαθησιακοί στόχοι 1 </vt:lpstr>
      <vt:lpstr>Bουστάσιο ΓΠΑ</vt:lpstr>
      <vt:lpstr>1. Φυλές</vt:lpstr>
      <vt:lpstr>2. Χώροι σταυλισμού 1/4</vt:lpstr>
      <vt:lpstr>2. Χώροι σταυλισμού 2/4</vt:lpstr>
      <vt:lpstr>2. Χώροι σταυλισμού 3/4</vt:lpstr>
      <vt:lpstr>2. Χώροι σταυλισμού 4/4</vt:lpstr>
      <vt:lpstr>3. Χώρος άμελξης</vt:lpstr>
      <vt:lpstr>4. Διατροφή</vt:lpstr>
      <vt:lpstr>5. Αναπαραγωγή</vt:lpstr>
      <vt:lpstr>Λέξεις- έννοιες κλειδιά 1</vt:lpstr>
      <vt:lpstr>Bιβλιογραφία 1</vt:lpstr>
    </vt:vector>
  </TitlesOfParts>
  <Company>Γεωπονικόν Πανεπιστήμιον Αθηνών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ΕΚΤΡΟΦΗ ΤΩΝ ΑΓΕΛΑΔΩΝ ΣΤΟ ΒΟΥΣΤΑΣΙΟ ΤΟΥ Γ.Π.Α.</dc:title>
  <dc:creator>maria</dc:creator>
  <cp:lastModifiedBy>user</cp:lastModifiedBy>
  <cp:revision>41</cp:revision>
  <dcterms:created xsi:type="dcterms:W3CDTF">2005-09-23T07:26:56Z</dcterms:created>
  <dcterms:modified xsi:type="dcterms:W3CDTF">2013-08-09T08:34:26Z</dcterms:modified>
</cp:coreProperties>
</file>