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60" r:id="rId31"/>
    <p:sldId id="261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996600"/>
    <a:srgbClr val="FFFF99"/>
    <a:srgbClr val="99FF33"/>
    <a:srgbClr val="993300"/>
    <a:srgbClr val="004646"/>
    <a:srgbClr val="006666"/>
    <a:srgbClr val="DBDB83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>
        <p:scale>
          <a:sx n="81" d="100"/>
          <a:sy n="81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anose="020B0604020202020204" pitchFamily="34" charset="-128"/>
                <a:cs typeface="+mn-cs"/>
              </a:defRPr>
            </a:lvl1pPr>
          </a:lstStyle>
          <a:p>
            <a:pPr>
              <a:defRPr/>
            </a:pPr>
            <a:fld id="{7F496FFB-BB57-4F0A-B350-16E8C7DB2A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anose="020B0604020202020204" pitchFamily="34" charset="-128"/>
                <a:cs typeface="+mn-cs"/>
              </a:defRPr>
            </a:lvl1pPr>
          </a:lstStyle>
          <a:p>
            <a:pPr>
              <a:defRPr/>
            </a:pPr>
            <a:fld id="{44607477-2994-43DE-A51C-09B09029F1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75" y="4868863"/>
            <a:ext cx="4876800" cy="319087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635375" y="5300663"/>
            <a:ext cx="4876800" cy="319087"/>
            <a:chOff x="2288" y="3080"/>
            <a:chExt cx="3072" cy="201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pic>
        <p:nvPicPr>
          <p:cNvPr id="12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8308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LOGO3_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57225"/>
            <a:ext cx="554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LOGO3_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1575" y="115888"/>
            <a:ext cx="736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Εικόνα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6261100"/>
            <a:ext cx="170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924175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l-GR" noProof="0" smtClean="0"/>
              <a:t>Στυλ κύριου υπότιτλου</a:t>
            </a:r>
          </a:p>
        </p:txBody>
      </p:sp>
      <p:sp>
        <p:nvSpPr>
          <p:cNvPr id="93193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981075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03300"/>
                </a:solidFill>
              </a:defRPr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l-GR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178779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85777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338888" y="1628800"/>
            <a:ext cx="1981200" cy="496885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95288" y="1628800"/>
            <a:ext cx="5791200" cy="49688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0"/>
          </p:nvPr>
        </p:nvSpPr>
        <p:spPr>
          <a:xfrm>
            <a:off x="468313" y="1700213"/>
            <a:ext cx="4608512" cy="50419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1"/>
          </p:nvPr>
        </p:nvSpPr>
        <p:spPr>
          <a:xfrm>
            <a:off x="5158135" y="1700212"/>
            <a:ext cx="3171825" cy="3168947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2"/>
          </p:nvPr>
        </p:nvSpPr>
        <p:spPr>
          <a:xfrm>
            <a:off x="5157788" y="5157788"/>
            <a:ext cx="3171825" cy="15843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17157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785764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285750" y="-19050"/>
            <a:ext cx="4378325" cy="566738"/>
          </a:xfrm>
          <a:custGeom>
            <a:avLst/>
            <a:gdLst>
              <a:gd name="T0" fmla="*/ 4378325 w 2758"/>
              <a:gd name="T1" fmla="*/ 0 h 567"/>
              <a:gd name="T2" fmla="*/ 4378325 w 2758"/>
              <a:gd name="T3" fmla="*/ 450850 h 567"/>
              <a:gd name="T4" fmla="*/ 574675 w 2758"/>
              <a:gd name="T5" fmla="*/ 471488 h 567"/>
              <a:gd name="T6" fmla="*/ 488950 w 2758"/>
              <a:gd name="T7" fmla="*/ 471488 h 567"/>
              <a:gd name="T8" fmla="*/ 346075 w 2758"/>
              <a:gd name="T9" fmla="*/ 461963 h 567"/>
              <a:gd name="T10" fmla="*/ 136525 w 2758"/>
              <a:gd name="T11" fmla="*/ 509588 h 567"/>
              <a:gd name="T12" fmla="*/ 39688 w 2758"/>
              <a:gd name="T13" fmla="*/ 639763 h 567"/>
              <a:gd name="T14" fmla="*/ 0 w 2758"/>
              <a:gd name="T15" fmla="*/ 711200 h 567"/>
              <a:gd name="T16" fmla="*/ 34925 w 2758"/>
              <a:gd name="T17" fmla="*/ 900113 h 567"/>
              <a:gd name="T18" fmla="*/ 41275 w 2758"/>
              <a:gd name="T19" fmla="*/ 766763 h 567"/>
              <a:gd name="T20" fmla="*/ 20638 w 2758"/>
              <a:gd name="T21" fmla="*/ 503238 h 567"/>
              <a:gd name="T22" fmla="*/ 20638 w 2758"/>
              <a:gd name="T23" fmla="*/ 23813 h 567"/>
              <a:gd name="T24" fmla="*/ 4378325 w 2758"/>
              <a:gd name="T25" fmla="*/ 0 h 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58" h="567">
                <a:moveTo>
                  <a:pt x="2758" y="0"/>
                </a:moveTo>
                <a:lnTo>
                  <a:pt x="2758" y="284"/>
                </a:lnTo>
                <a:lnTo>
                  <a:pt x="362" y="297"/>
                </a:lnTo>
                <a:lnTo>
                  <a:pt x="308" y="297"/>
                </a:lnTo>
                <a:lnTo>
                  <a:pt x="218" y="291"/>
                </a:lnTo>
                <a:cubicBezTo>
                  <a:pt x="181" y="295"/>
                  <a:pt x="118" y="302"/>
                  <a:pt x="86" y="321"/>
                </a:cubicBezTo>
                <a:cubicBezTo>
                  <a:pt x="54" y="340"/>
                  <a:pt x="39" y="382"/>
                  <a:pt x="25" y="403"/>
                </a:cubicBezTo>
                <a:cubicBezTo>
                  <a:pt x="11" y="424"/>
                  <a:pt x="0" y="421"/>
                  <a:pt x="0" y="448"/>
                </a:cubicBezTo>
                <a:lnTo>
                  <a:pt x="22" y="567"/>
                </a:lnTo>
                <a:lnTo>
                  <a:pt x="26" y="483"/>
                </a:lnTo>
                <a:lnTo>
                  <a:pt x="13" y="317"/>
                </a:lnTo>
                <a:lnTo>
                  <a:pt x="13" y="15"/>
                </a:lnTo>
                <a:lnTo>
                  <a:pt x="2758" y="0"/>
                </a:lnTo>
                <a:close/>
              </a:path>
            </a:pathLst>
          </a:cu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/>
          <a:lstStyle/>
          <a:p>
            <a:pPr eaLnBrk="0" hangingPunct="0">
              <a:defRPr/>
            </a:pPr>
            <a:endParaRPr lang="el-GR">
              <a:cs typeface="Arial" panose="020B0604020202020204" pitchFamily="34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50825" y="1268413"/>
            <a:ext cx="8066088" cy="319087"/>
            <a:chOff x="144" y="1248"/>
            <a:chExt cx="4656" cy="201"/>
          </a:xfrm>
        </p:grpSpPr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sp>
        <p:nvSpPr>
          <p:cNvPr id="1029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0038"/>
            <a:ext cx="7924800" cy="9604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pic>
        <p:nvPicPr>
          <p:cNvPr id="1031" name="Picture 14" descr="LOGO3_a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41513" y="-23813"/>
            <a:ext cx="554355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LOGO3_a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44650" y="22225"/>
            <a:ext cx="2889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00"/>
        </a:buClr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666"/>
        </a:buClr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Εισαγωγή στη Ζωοτεχνία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Θεματική ενότητα </a:t>
            </a:r>
            <a:r>
              <a:rPr lang="en-US" smtClean="0"/>
              <a:t>3</a:t>
            </a:r>
            <a:r>
              <a:rPr lang="el-GR" smtClean="0"/>
              <a:t>. </a:t>
            </a:r>
            <a:br>
              <a:rPr lang="el-GR" smtClean="0"/>
            </a:br>
            <a:r>
              <a:rPr lang="el-GR" smtClean="0"/>
              <a:t>(7</a:t>
            </a:r>
            <a:r>
              <a:rPr lang="en-US" smtClean="0"/>
              <a:t>. </a:t>
            </a:r>
            <a:r>
              <a:rPr lang="el-GR" smtClean="0"/>
              <a:t>φυλές χοίρων)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563938" y="4878388"/>
            <a:ext cx="4994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300" b="1">
                <a:solidFill>
                  <a:schemeClr val="bg1"/>
                </a:solidFill>
                <a:latin typeface="Arial" charset="0"/>
              </a:rPr>
              <a:t>Τμήμα: Επιστήμης Ζωικής Παραγωγής &amp; Υδατοκαλλιεργειών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563938" y="5303838"/>
            <a:ext cx="30845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300" b="1">
                <a:solidFill>
                  <a:schemeClr val="bg1"/>
                </a:solidFill>
                <a:latin typeface="Arial" charset="0"/>
              </a:rPr>
              <a:t>Διδάσκουσα: Κουτσούλη Παναγιώτα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smtClean="0"/>
              <a:t>φυλή</a:t>
            </a:r>
            <a:r>
              <a:rPr lang="el-GR" smtClean="0"/>
              <a:t> L</a:t>
            </a:r>
            <a:r>
              <a:rPr lang="en-US" smtClean="0"/>
              <a:t>arge White</a:t>
            </a:r>
            <a:r>
              <a:rPr lang="el-GR" smtClean="0"/>
              <a:t> 2/4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chemeClr val="tx2"/>
                </a:solidFill>
              </a:rPr>
              <a:t>(</a:t>
            </a:r>
            <a:r>
              <a:rPr lang="el-GR" sz="2400" b="1" dirty="0" smtClean="0">
                <a:solidFill>
                  <a:schemeClr val="tx2"/>
                </a:solidFill>
              </a:rPr>
              <a:t>μεγάλος Λευκός Χοίρος)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Καταγωγή – Διάδοση</a:t>
            </a:r>
          </a:p>
          <a:p>
            <a:pPr>
              <a:defRPr/>
            </a:pPr>
            <a:r>
              <a:rPr lang="el-GR" sz="2200" dirty="0"/>
              <a:t>Όλες οι χώρες με αναπτυγμένη χοιροτροφία έχουν δική τους </a:t>
            </a:r>
            <a:r>
              <a:rPr lang="el-GR" sz="2200" dirty="0" err="1"/>
              <a:t>Large</a:t>
            </a:r>
            <a:r>
              <a:rPr lang="el-GR" sz="2200" dirty="0"/>
              <a:t> </a:t>
            </a:r>
            <a:r>
              <a:rPr lang="el-GR" sz="2200" dirty="0" err="1"/>
              <a:t>White</a:t>
            </a:r>
            <a:r>
              <a:rPr lang="el-GR" sz="2200" dirty="0"/>
              <a:t>.</a:t>
            </a:r>
          </a:p>
          <a:p>
            <a:pPr>
              <a:defRPr/>
            </a:pPr>
            <a:r>
              <a:rPr lang="el-GR" sz="2200" dirty="0"/>
              <a:t>Οι φυλές αυτές παρουσιάζουν σημαντική </a:t>
            </a:r>
            <a:r>
              <a:rPr lang="el-GR" sz="2200" dirty="0" err="1"/>
              <a:t>παραλλακτικότητα</a:t>
            </a:r>
            <a:r>
              <a:rPr lang="el-GR" sz="2200" dirty="0"/>
              <a:t> μορφολογικών και παραγωγικών χαρακτηριστικών εξαιτίας:</a:t>
            </a:r>
          </a:p>
          <a:p>
            <a:pPr lvl="1">
              <a:defRPr/>
            </a:pPr>
            <a:r>
              <a:rPr lang="el-GR" sz="2000" dirty="0"/>
              <a:t>της ποικιλίας των τοπικών φυλών και</a:t>
            </a:r>
          </a:p>
          <a:p>
            <a:pPr lvl="1">
              <a:defRPr/>
            </a:pPr>
            <a:r>
              <a:rPr lang="el-GR" sz="2000" dirty="0"/>
              <a:t>των διαφορών στα προγράμματα βελτίωσής του</a:t>
            </a:r>
          </a:p>
          <a:p>
            <a:pPr>
              <a:defRPr/>
            </a:pP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76825" y="4724400"/>
            <a:ext cx="3382963" cy="15843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000" b="1" dirty="0" err="1"/>
              <a:t>Χοιρομητέρα</a:t>
            </a:r>
            <a:r>
              <a:rPr lang="el-GR" sz="2000" b="1" dirty="0"/>
              <a:t> </a:t>
            </a:r>
            <a:r>
              <a:rPr lang="en-US" sz="2000" b="1" dirty="0"/>
              <a:t>Large White. </a:t>
            </a:r>
            <a:r>
              <a:rPr lang="en-US" sz="1500" dirty="0"/>
              <a:t>http://cf067b.medialib.glogster.com/media/43/433e6c13239732f703e341b5ca375a717a52249c98245b69b83e021591cbc7f2/interbreed-20pig.jpg</a:t>
            </a:r>
            <a:endParaRPr lang="el-GR" sz="1500" dirty="0"/>
          </a:p>
          <a:p>
            <a:pPr>
              <a:defRPr/>
            </a:pPr>
            <a:endParaRPr lang="el-GR" sz="2000" dirty="0"/>
          </a:p>
        </p:txBody>
      </p:sp>
      <p:pic>
        <p:nvPicPr>
          <p:cNvPr id="6" name="Picture 5" descr="Χοιρομητέρα Large White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187950" y="2416175"/>
            <a:ext cx="3128963" cy="2089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smtClean="0"/>
              <a:t>φυλή</a:t>
            </a:r>
            <a:r>
              <a:rPr lang="el-GR" smtClean="0"/>
              <a:t> L</a:t>
            </a:r>
            <a:r>
              <a:rPr lang="en-US" smtClean="0"/>
              <a:t>arge White</a:t>
            </a:r>
            <a:r>
              <a:rPr lang="el-GR" smtClean="0"/>
              <a:t> 3/4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chemeClr val="tx2"/>
                </a:solidFill>
              </a:rPr>
              <a:t>(</a:t>
            </a:r>
            <a:r>
              <a:rPr lang="el-GR" sz="2400" b="1" dirty="0" smtClean="0">
                <a:solidFill>
                  <a:schemeClr val="tx2"/>
                </a:solidFill>
              </a:rPr>
              <a:t>μεγάλος Λευκός Χοίρος)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l-GR" b="1" dirty="0" smtClean="0"/>
              <a:t>Περιγραφικά </a:t>
            </a:r>
            <a:r>
              <a:rPr lang="el-GR" b="1" dirty="0"/>
              <a:t>στοιχεία</a:t>
            </a:r>
            <a:endParaRPr lang="en-US" b="1" dirty="0"/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σχετικά μεγάλη σωματική ανάπτυξη</a:t>
            </a:r>
            <a:endParaRPr lang="en-US" sz="2400" dirty="0"/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μεγάλη μήκους κεφαλή με μεγάλα όρθια αυτιά και βραχύ τράχηλο</a:t>
            </a:r>
            <a:endParaRPr lang="en-US" sz="2400" dirty="0"/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ευρύς και μακρύς κορμός με αναλογικά υψηλά και ισχυρά άκρα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τελείως λευκός χρωματισμός</a:t>
            </a:r>
          </a:p>
          <a:p>
            <a:pPr>
              <a:defRPr/>
            </a:pP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76825" y="4537075"/>
            <a:ext cx="3382963" cy="9350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Φυλή </a:t>
            </a:r>
            <a:r>
              <a:rPr lang="en-US" sz="2000" b="1" smtClean="0"/>
              <a:t>Large White. </a:t>
            </a:r>
            <a:r>
              <a:rPr lang="en-US" sz="1600" smtClean="0"/>
              <a:t>http://www.ansi.okstate.edu/breeds/swine/largewhite/largewht.gif</a:t>
            </a:r>
            <a:endParaRPr lang="el-GR" sz="1600" smtClean="0"/>
          </a:p>
          <a:p>
            <a:pPr marL="0" indent="0"/>
            <a:endParaRPr lang="el-GR" sz="2000" smtClean="0"/>
          </a:p>
        </p:txBody>
      </p:sp>
      <p:pic>
        <p:nvPicPr>
          <p:cNvPr id="7" name="Picture 5" descr="Χοιρομητέρα Large White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146675" y="2328863"/>
            <a:ext cx="3244850" cy="1768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smtClean="0"/>
              <a:t>φυλή</a:t>
            </a:r>
            <a:r>
              <a:rPr lang="el-GR" smtClean="0"/>
              <a:t> L</a:t>
            </a:r>
            <a:r>
              <a:rPr lang="en-US" smtClean="0"/>
              <a:t>arge White</a:t>
            </a:r>
            <a:r>
              <a:rPr lang="el-GR" smtClean="0"/>
              <a:t> 4/4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chemeClr val="tx2"/>
                </a:solidFill>
              </a:rPr>
              <a:t>(</a:t>
            </a:r>
            <a:r>
              <a:rPr lang="el-GR" sz="2400" b="1" dirty="0" smtClean="0">
                <a:solidFill>
                  <a:schemeClr val="tx2"/>
                </a:solidFill>
              </a:rPr>
              <a:t>μεγάλος Λευκός Χοίρος)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Παραγωγικά χαρακτηριστικά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μεγάλη ανθεκτικότητα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μεγάλη γονιμότητα με καλές μητρικές ιδιότητες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μεγάλος ρυθμός ανάπτυξης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μικρός σχετικά βαθμός εναπόθεσης λίπους 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μικρή συχνότητα εμφάνισης εξιδρωματικού κρέατος</a:t>
            </a:r>
          </a:p>
          <a:p>
            <a:pPr>
              <a:defRPr/>
            </a:pP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76825" y="4537075"/>
            <a:ext cx="3382963" cy="9350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Φυλή </a:t>
            </a:r>
            <a:r>
              <a:rPr lang="en-US" sz="2000" b="1" smtClean="0"/>
              <a:t>Large White. </a:t>
            </a:r>
            <a:r>
              <a:rPr lang="en-US" sz="1600" smtClean="0"/>
              <a:t>http://www.ansi.okstate.edu/breeds/swine/largewhite/largewht.gif</a:t>
            </a:r>
            <a:endParaRPr lang="el-GR" sz="1600" smtClean="0"/>
          </a:p>
          <a:p>
            <a:pPr marL="0" indent="0"/>
            <a:endParaRPr lang="el-GR" sz="2000" smtClean="0"/>
          </a:p>
        </p:txBody>
      </p:sp>
      <p:pic>
        <p:nvPicPr>
          <p:cNvPr id="7" name="Picture 5" descr="Χοιρομητέρα Large White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146675" y="2328863"/>
            <a:ext cx="3244850" cy="1768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800" dirty="0"/>
              <a:t>Εγχώριες βελτιωμένες φυλές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(Landrace)</a:t>
            </a:r>
            <a:endParaRPr lang="el-GR" sz="2400" b="1" dirty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l-GR" b="1" dirty="0" smtClean="0"/>
              <a:t>Καταγωγή</a:t>
            </a:r>
            <a:endParaRPr lang="el-GR" b="1" dirty="0"/>
          </a:p>
          <a:p>
            <a:pPr>
              <a:defRPr/>
            </a:pPr>
            <a:r>
              <a:rPr lang="el-GR" sz="2200" dirty="0"/>
              <a:t>Προήλθαν άμεσα ή έμμεσα από διασταυρώσεις μεταξύ της </a:t>
            </a:r>
            <a:r>
              <a:rPr lang="el-GR" sz="2200" dirty="0" err="1"/>
              <a:t>Large</a:t>
            </a:r>
            <a:r>
              <a:rPr lang="el-GR" sz="2200" dirty="0"/>
              <a:t> </a:t>
            </a:r>
            <a:r>
              <a:rPr lang="el-GR" sz="2200" dirty="0" err="1"/>
              <a:t>White</a:t>
            </a:r>
            <a:r>
              <a:rPr lang="el-GR" sz="2200" dirty="0"/>
              <a:t> και διαφόρων τοπικών αβελτίωτων πληθυσμών. </a:t>
            </a:r>
          </a:p>
          <a:p>
            <a:pPr>
              <a:defRPr/>
            </a:pPr>
            <a:r>
              <a:rPr lang="el-GR" sz="2200" dirty="0"/>
              <a:t>Αναγνωρίστηκαν επίσημα ως φυλές από τα τέλη 18</a:t>
            </a:r>
            <a:r>
              <a:rPr lang="el-GR" sz="2200" baseline="30000" dirty="0"/>
              <a:t>ου</a:t>
            </a:r>
            <a:r>
              <a:rPr lang="el-GR" sz="2200" dirty="0"/>
              <a:t> αιώνα έως 1920, </a:t>
            </a:r>
          </a:p>
          <a:p>
            <a:pPr>
              <a:defRPr/>
            </a:pPr>
            <a:r>
              <a:rPr lang="el-GR" sz="2200" dirty="0"/>
              <a:t>Από τα μέσα του 20</a:t>
            </a:r>
            <a:r>
              <a:rPr lang="el-GR" sz="2200" baseline="30000" dirty="0"/>
              <a:t>ου</a:t>
            </a:r>
            <a:r>
              <a:rPr lang="el-GR" sz="2200" dirty="0"/>
              <a:t> αιώνα αναβαθμίστηκαν με τις ήδη βελτιωμένες φυλές Σουηδίας και Ολλανδίας δανικού τύπου.</a:t>
            </a:r>
          </a:p>
          <a:p>
            <a:pPr>
              <a:defRPr/>
            </a:pP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59363" y="4508500"/>
            <a:ext cx="3382962" cy="93503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000" b="1" dirty="0" err="1"/>
              <a:t>Χοιρομητέρα</a:t>
            </a:r>
            <a:r>
              <a:rPr lang="el-GR" sz="2000" b="1" dirty="0"/>
              <a:t> </a:t>
            </a:r>
            <a:r>
              <a:rPr lang="en-US" sz="2000" b="1" dirty="0"/>
              <a:t>Landrace.</a:t>
            </a:r>
            <a:r>
              <a:rPr lang="el-GR" sz="2000" b="1" dirty="0"/>
              <a:t> Μία από τις σπουδαιότερες φυλές χοίρων στον κόσμο.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http://www.pigs.co.nz/landrace1.jpg</a:t>
            </a:r>
            <a:endParaRPr lang="el-GR" sz="2000" dirty="0"/>
          </a:p>
          <a:p>
            <a:pPr>
              <a:defRPr/>
            </a:pPr>
            <a:endParaRPr lang="el-GR" sz="2000" dirty="0"/>
          </a:p>
        </p:txBody>
      </p:sp>
      <p:pic>
        <p:nvPicPr>
          <p:cNvPr id="8" name="Picture 10" descr="Χοιρομητέρα Landrace. Μία από τις σπουδαιότερες φυλές χοίρων στον κόσμο.&#10;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076825" y="2211388"/>
            <a:ext cx="3382963" cy="19351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Landrace</a:t>
            </a:r>
            <a:r>
              <a:rPr lang="el-GR" smtClean="0"/>
              <a:t> 1/3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000" b="1" dirty="0">
                <a:solidFill>
                  <a:schemeClr val="tx2"/>
                </a:solidFill>
              </a:rPr>
              <a:t>(εγχώριες βελτιωμένες φυλές)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Καταγωγή</a:t>
            </a:r>
          </a:p>
          <a:p>
            <a:pPr>
              <a:defRPr/>
            </a:pPr>
            <a:r>
              <a:rPr lang="el-GR" sz="2000" dirty="0"/>
              <a:t>1830-1840: εισαγωγή στη Δανία χοίρων από Αγγλία, Γερμανία, Πορτογαλία, Ισπανία και Ανατολική Ινδία για αναβάθμιση των εγχώριων πληθυσμών χοίρων.</a:t>
            </a:r>
          </a:p>
          <a:p>
            <a:pPr>
              <a:defRPr/>
            </a:pPr>
            <a:r>
              <a:rPr lang="el-GR" sz="2000" dirty="0"/>
              <a:t>Δημιουργία χοίρου Γιουτλάνδης και Νησιώτικου χοίρου.</a:t>
            </a:r>
          </a:p>
          <a:p>
            <a:pPr>
              <a:defRPr/>
            </a:pPr>
            <a:r>
              <a:rPr lang="el-GR" sz="2000" dirty="0"/>
              <a:t>1887: απαγόρευση από τη Γερμανία εισαγωγής χοίρων λόγω πανώλης.</a:t>
            </a:r>
          </a:p>
          <a:p>
            <a:pPr>
              <a:defRPr/>
            </a:pPr>
            <a:r>
              <a:rPr lang="el-GR" sz="2000" dirty="0"/>
              <a:t>Στροφή εξαγωγών της Δανίας από Γερμανία (χοίροι </a:t>
            </a:r>
            <a:r>
              <a:rPr lang="el-GR" sz="2000" dirty="0" err="1"/>
              <a:t>λιποπαραγωγού</a:t>
            </a:r>
            <a:r>
              <a:rPr lang="el-GR" sz="2000" dirty="0"/>
              <a:t> τύπου 120-150kg) σε Αγγλία (σφάγια τύπου </a:t>
            </a:r>
            <a:r>
              <a:rPr lang="el-GR" sz="2000" dirty="0" err="1"/>
              <a:t>Bacon</a:t>
            </a:r>
            <a:r>
              <a:rPr lang="el-GR" sz="2000" dirty="0"/>
              <a:t>).</a:t>
            </a:r>
          </a:p>
          <a:p>
            <a:pPr>
              <a:defRPr/>
            </a:pP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29699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59363" y="4508500"/>
            <a:ext cx="3382962" cy="9350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l-GR" sz="2000" b="1" smtClean="0"/>
              <a:t>Φυλή </a:t>
            </a:r>
            <a:r>
              <a:rPr lang="en-US" sz="2000" b="1" smtClean="0"/>
              <a:t>Landrace </a:t>
            </a:r>
            <a:r>
              <a:rPr lang="el-GR" sz="2000" b="1" smtClean="0"/>
              <a:t>Δανίας.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/>
              <a:t>http://www.ansi.okstate.edu/breeds/swine/danishlandrace/danishlr.gif</a:t>
            </a:r>
            <a:r>
              <a:rPr lang="el-GR" sz="2000" smtClean="0"/>
              <a:t> </a:t>
            </a:r>
          </a:p>
        </p:txBody>
      </p:sp>
      <p:pic>
        <p:nvPicPr>
          <p:cNvPr id="7" name="Picture 7" descr="Χοιρομητέρα Landrace Δανίας. &#10;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322888" y="2284413"/>
            <a:ext cx="2857500" cy="1638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Landrace</a:t>
            </a:r>
            <a:r>
              <a:rPr lang="el-GR" smtClean="0"/>
              <a:t> 2/3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000" b="1" dirty="0">
                <a:solidFill>
                  <a:schemeClr val="tx2"/>
                </a:solidFill>
              </a:rPr>
              <a:t>(εγχώριες βελτιωμένες φυλές)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/>
              <a:t>Παραγωγικά στοιχεία: </a:t>
            </a:r>
            <a:endParaRPr lang="en-US" b="1" dirty="0"/>
          </a:p>
          <a:p>
            <a:pPr>
              <a:lnSpc>
                <a:spcPct val="150000"/>
              </a:lnSpc>
              <a:defRPr/>
            </a:pPr>
            <a:r>
              <a:rPr lang="el-GR" sz="2400" dirty="0"/>
              <a:t>Μέσης σωματικής ανάπτυξης.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/>
              <a:t>Γόνιμη.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/>
              <a:t>Ταχέως αναπτυσσόμενη.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/>
              <a:t>Εξαιρετικής </a:t>
            </a:r>
            <a:r>
              <a:rPr lang="el-GR" sz="2400" dirty="0" err="1"/>
              <a:t>κρεοπαραγωγικής</a:t>
            </a:r>
            <a:r>
              <a:rPr lang="el-GR" sz="2400" dirty="0"/>
              <a:t> διάπλασης.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/>
              <a:t>Ομοιογενής φυλή.</a:t>
            </a:r>
          </a:p>
          <a:p>
            <a:pPr>
              <a:defRPr/>
            </a:pP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30723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76825" y="4791075"/>
            <a:ext cx="3382963" cy="936625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l-GR" sz="2000" b="1" smtClean="0"/>
              <a:t>Βελγική </a:t>
            </a:r>
            <a:r>
              <a:rPr lang="en-US" sz="2000" b="1" smtClean="0"/>
              <a:t>Landrace</a:t>
            </a:r>
            <a:r>
              <a:rPr lang="el-GR" sz="2000" b="1" smtClean="0"/>
              <a:t>. </a:t>
            </a:r>
            <a:r>
              <a:rPr lang="en-US" sz="2000" smtClean="0"/>
              <a:t>http://bib.ge/img_animal/89322973Belgian%20Landrace.jpg</a:t>
            </a:r>
            <a:r>
              <a:rPr lang="el-GR" sz="2000" smtClean="0"/>
              <a:t> </a:t>
            </a:r>
          </a:p>
        </p:txBody>
      </p:sp>
      <p:pic>
        <p:nvPicPr>
          <p:cNvPr id="8" name="Picture 13" descr="Βελγική Landrace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138738" y="2014538"/>
            <a:ext cx="3303587" cy="2489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Landrace</a:t>
            </a:r>
            <a:r>
              <a:rPr lang="el-GR" smtClean="0"/>
              <a:t> 3/3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000" b="1" dirty="0">
                <a:solidFill>
                  <a:schemeClr val="tx2"/>
                </a:solidFill>
              </a:rPr>
              <a:t>(εγχώριες βελτιωμένες φυλές)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/>
              <a:t>Παραγωγικά στοιχεία: </a:t>
            </a:r>
            <a:endParaRPr lang="en-US" b="1" dirty="0"/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l-GR" sz="2400" dirty="0"/>
              <a:t>Έχει πολύ μακρύ κορμό, με λεπτό και ομοιόμορφα κατανεμημένο ραχιαίο υποδόριο λιπώδη ιστό.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l-GR" sz="2400" dirty="0"/>
              <a:t> Εξαιρετική διάπλαση του </a:t>
            </a:r>
            <a:r>
              <a:rPr lang="el-GR" sz="2400" dirty="0" err="1"/>
              <a:t>οπισθίου</a:t>
            </a:r>
            <a:r>
              <a:rPr lang="el-GR" sz="2400" dirty="0"/>
              <a:t> τμήματος του σώματος.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l-GR" sz="2400" dirty="0"/>
              <a:t> Ξηρά, μεγάλα και πτωχά σε χαλαρό ιστό </a:t>
            </a:r>
            <a:r>
              <a:rPr lang="el-GR" sz="2400" dirty="0" err="1"/>
              <a:t>χοιρομήρια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1747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76825" y="4791075"/>
            <a:ext cx="3382963" cy="936625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l-GR" sz="2000" b="1" smtClean="0"/>
              <a:t>Βελγική </a:t>
            </a:r>
            <a:r>
              <a:rPr lang="en-US" sz="2000" b="1" smtClean="0"/>
              <a:t>Landrace</a:t>
            </a:r>
            <a:r>
              <a:rPr lang="el-GR" sz="2000" b="1" smtClean="0"/>
              <a:t>. </a:t>
            </a:r>
            <a:r>
              <a:rPr lang="en-US" sz="2000" smtClean="0"/>
              <a:t>http://bib.ge/img_animal/89322973Belgian%20Landrace.jpg</a:t>
            </a:r>
            <a:r>
              <a:rPr lang="el-GR" sz="2000" smtClean="0"/>
              <a:t> </a:t>
            </a:r>
          </a:p>
        </p:txBody>
      </p:sp>
      <p:pic>
        <p:nvPicPr>
          <p:cNvPr id="8" name="Picture 13" descr="Βελγική Landrace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138738" y="2014538"/>
            <a:ext cx="3303587" cy="2489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P</a:t>
            </a:r>
            <a:r>
              <a:rPr lang="en-US" smtClean="0"/>
              <a:t>ietrain</a:t>
            </a:r>
            <a:r>
              <a:rPr lang="el-GR" smtClean="0"/>
              <a:t> 1/4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55000"/>
              </a:lnSpc>
              <a:buFont typeface="Wingdings" pitchFamily="2" charset="2"/>
              <a:buNone/>
              <a:defRPr/>
            </a:pPr>
            <a:r>
              <a:rPr lang="el-GR" b="1" dirty="0" smtClean="0"/>
              <a:t>Καταγωγή</a:t>
            </a:r>
            <a:endParaRPr lang="el-GR" b="1" dirty="0"/>
          </a:p>
          <a:p>
            <a:pPr>
              <a:defRPr/>
            </a:pPr>
            <a:r>
              <a:rPr lang="el-GR" sz="2000" dirty="0"/>
              <a:t>Κοιτίδα</a:t>
            </a:r>
            <a:r>
              <a:rPr lang="en-US" sz="2000" dirty="0"/>
              <a:t> </a:t>
            </a:r>
            <a:r>
              <a:rPr lang="el-GR" sz="2000" dirty="0"/>
              <a:t>της το ομώνυμο χωριό της επαρχίας </a:t>
            </a:r>
            <a:r>
              <a:rPr lang="el-GR" sz="2000" dirty="0" err="1"/>
              <a:t>Brabant</a:t>
            </a:r>
            <a:r>
              <a:rPr lang="el-GR" sz="2000" dirty="0"/>
              <a:t> του Βελγίου. </a:t>
            </a:r>
          </a:p>
          <a:p>
            <a:pPr>
              <a:defRPr/>
            </a:pPr>
            <a:r>
              <a:rPr lang="el-GR" sz="2000" dirty="0"/>
              <a:t>Παρουσιάστηκε για πρώτη φορά το 1919/1920</a:t>
            </a:r>
          </a:p>
          <a:p>
            <a:pPr>
              <a:defRPr/>
            </a:pPr>
            <a:r>
              <a:rPr lang="el-GR" sz="2000" dirty="0"/>
              <a:t>Μεγάλο ενδιαφέρον όταν αυξήθηκε η ζήτηση άπαχων σφαγίων (επί 30 χρόνια η φυλή ήταν σχεδόν άγνωστη, ακόμη και στο Βέλγιο).</a:t>
            </a:r>
            <a:endParaRPr lang="en-US" sz="2000" dirty="0"/>
          </a:p>
          <a:p>
            <a:pPr>
              <a:defRPr/>
            </a:pPr>
            <a:r>
              <a:rPr lang="el-GR" sz="2000" dirty="0"/>
              <a:t>Το 1953 επίσημη αναγνώριση στην επαρχία </a:t>
            </a:r>
            <a:r>
              <a:rPr lang="el-GR" sz="2000" dirty="0" err="1"/>
              <a:t>Brabant</a:t>
            </a:r>
            <a:r>
              <a:rPr lang="el-GR" sz="2000" dirty="0"/>
              <a:t> και το 1956 σε όλη τη χώρα. Έκτοτε η διάδοσή της έλαβε μεγάλες διαστάσεις.</a:t>
            </a:r>
          </a:p>
        </p:txBody>
      </p:sp>
      <p:sp>
        <p:nvSpPr>
          <p:cNvPr id="32771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76825" y="4791075"/>
            <a:ext cx="3382963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Φυλή </a:t>
            </a:r>
            <a:r>
              <a:rPr lang="en-US" sz="2000" b="1" smtClean="0"/>
              <a:t>Pietrain. </a:t>
            </a:r>
            <a:r>
              <a:rPr lang="en-US" sz="2000" smtClean="0"/>
              <a:t>http://www.pietrain-pigs.co.uk/_/rsrc/1320264432437/home/home1.jpg</a:t>
            </a:r>
            <a:endParaRPr lang="el-GR" sz="2000" smtClean="0"/>
          </a:p>
        </p:txBody>
      </p:sp>
      <p:pic>
        <p:nvPicPr>
          <p:cNvPr id="7" name="Picture 8" descr="Φυλή Pietrain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051425" y="2200275"/>
            <a:ext cx="3268663" cy="2393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P</a:t>
            </a:r>
            <a:r>
              <a:rPr lang="en-US" smtClean="0"/>
              <a:t>ietrain</a:t>
            </a:r>
            <a:r>
              <a:rPr lang="el-GR" smtClean="0"/>
              <a:t> 2/4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Περιγραφικά </a:t>
            </a:r>
            <a:r>
              <a:rPr lang="el-GR" b="1" dirty="0" smtClean="0"/>
              <a:t>στοιχεία</a:t>
            </a:r>
            <a:endParaRPr lang="el-GR" b="1" dirty="0"/>
          </a:p>
          <a:p>
            <a:pPr>
              <a:defRPr/>
            </a:pPr>
            <a:r>
              <a:rPr lang="el-GR" sz="2300" dirty="0"/>
              <a:t>Χρωματισμός λευκός ή λευκόφαιος</a:t>
            </a:r>
          </a:p>
          <a:p>
            <a:pPr>
              <a:defRPr/>
            </a:pPr>
            <a:r>
              <a:rPr lang="el-GR" sz="2300" dirty="0"/>
              <a:t>Διάσπαρτες, διαφορετικής έκτασης μαύρες και κοκκινωπές κηλίδες σε όλο το σώμα</a:t>
            </a:r>
          </a:p>
          <a:p>
            <a:pPr>
              <a:defRPr/>
            </a:pPr>
            <a:r>
              <a:rPr lang="el-GR" sz="2300" dirty="0"/>
              <a:t>Μέσης σωματικής ανάπτυξης, με βραχύ, ευρύ και βαθύ κορμό. </a:t>
            </a:r>
          </a:p>
          <a:p>
            <a:pPr>
              <a:defRPr/>
            </a:pPr>
            <a:r>
              <a:rPr lang="el-GR" sz="2300" dirty="0"/>
              <a:t>Υπερβολική ανάπτυξη του </a:t>
            </a:r>
            <a:r>
              <a:rPr lang="el-GR" sz="2300" dirty="0" err="1"/>
              <a:t>μυικού</a:t>
            </a:r>
            <a:r>
              <a:rPr lang="el-GR" sz="2300" dirty="0"/>
              <a:t> συστήματος της </a:t>
            </a:r>
            <a:r>
              <a:rPr lang="el-GR" sz="2300" dirty="0" err="1"/>
              <a:t>ωμοβραχιόνιας</a:t>
            </a:r>
            <a:r>
              <a:rPr lang="el-GR" sz="2300" dirty="0"/>
              <a:t> χώρας.</a:t>
            </a:r>
          </a:p>
        </p:txBody>
      </p:sp>
      <p:sp>
        <p:nvSpPr>
          <p:cNvPr id="33795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76825" y="4791075"/>
            <a:ext cx="3382963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Χοίρος φυλής </a:t>
            </a:r>
            <a:r>
              <a:rPr lang="en-US" sz="2000" b="1" smtClean="0"/>
              <a:t>Pietrain. </a:t>
            </a:r>
            <a:r>
              <a:rPr lang="en-US" sz="2000" smtClean="0"/>
              <a:t>http://www.pig333.com/3tres3_common/art/pig333/2691/what_the_experts_say_2691_pietrain_36028.jpg</a:t>
            </a:r>
            <a:endParaRPr lang="el-GR" sz="2000" smtClean="0"/>
          </a:p>
        </p:txBody>
      </p:sp>
      <p:pic>
        <p:nvPicPr>
          <p:cNvPr id="8" name="Picture 13" descr="Χοίρος φυλής Pietrain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4859338" y="2332038"/>
            <a:ext cx="3819525" cy="20494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P</a:t>
            </a:r>
            <a:r>
              <a:rPr lang="en-US" smtClean="0"/>
              <a:t>ietrain</a:t>
            </a:r>
            <a:r>
              <a:rPr lang="el-GR" smtClean="0"/>
              <a:t> 3/4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Παραγωγικές αποδόσεις </a:t>
            </a:r>
          </a:p>
          <a:p>
            <a:pPr>
              <a:defRPr/>
            </a:pPr>
            <a:r>
              <a:rPr lang="el-GR" sz="2200" dirty="0"/>
              <a:t>Οι </a:t>
            </a:r>
            <a:r>
              <a:rPr lang="el-GR" sz="2200" b="1" dirty="0"/>
              <a:t>μεγαλύτερες αποδόσεις σε καθαρό κρέας </a:t>
            </a:r>
            <a:r>
              <a:rPr lang="el-GR" sz="2200" dirty="0"/>
              <a:t>από οποιαδήποτε άλλη φυλή, αλλά οικονομικά ασύμφορη σε αμιγή αναπαραγωγή.</a:t>
            </a:r>
          </a:p>
          <a:p>
            <a:pPr>
              <a:defRPr/>
            </a:pPr>
            <a:r>
              <a:rPr lang="el-GR" sz="2200" dirty="0"/>
              <a:t>Απογαλακτίζει από </a:t>
            </a:r>
            <a:r>
              <a:rPr lang="el-GR" sz="2200" b="1" dirty="0"/>
              <a:t>1 έως 3 χοιρίδια λιγότερα</a:t>
            </a:r>
            <a:r>
              <a:rPr lang="el-GR" sz="2200" dirty="0"/>
              <a:t> </a:t>
            </a:r>
            <a:r>
              <a:rPr lang="el-GR" sz="2200" b="1" dirty="0"/>
              <a:t>ανά έτος </a:t>
            </a:r>
            <a:r>
              <a:rPr lang="el-GR" sz="2200" dirty="0"/>
              <a:t>σε σύγκριση με τους βελτιωμένους λευκούς χοίρους.</a:t>
            </a:r>
          </a:p>
          <a:p>
            <a:pPr>
              <a:defRPr/>
            </a:pPr>
            <a:r>
              <a:rPr lang="el-GR" sz="2200" dirty="0"/>
              <a:t>Εκδηλώνει μείωση της όρεξης, ιδίως κατά το δεύτερο ήμισυ της πάχυνσης, με ελάττωση του ρυθμού ανάπτυξης.</a:t>
            </a:r>
          </a:p>
        </p:txBody>
      </p:sp>
      <p:sp>
        <p:nvSpPr>
          <p:cNvPr id="34819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76825" y="4791075"/>
            <a:ext cx="3382963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Κάπρος </a:t>
            </a:r>
            <a:r>
              <a:rPr lang="en-US" sz="2000" b="1" smtClean="0"/>
              <a:t>Pietrain. </a:t>
            </a:r>
            <a:r>
              <a:rPr lang="en-US" sz="2000" smtClean="0"/>
              <a:t>http://www.ansi.okstate.edu/breeds/swine/pietrain/pie_be.jpg</a:t>
            </a:r>
            <a:endParaRPr lang="el-GR" sz="2000" smtClean="0"/>
          </a:p>
        </p:txBody>
      </p:sp>
      <p:pic>
        <p:nvPicPr>
          <p:cNvPr id="7" name="Picture 6" descr="Κάπρος Pietrain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065713" y="2103438"/>
            <a:ext cx="3289300" cy="2247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438150"/>
            <a:ext cx="7924800" cy="960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Αντικειμενικοί στόχοι του </a:t>
            </a:r>
            <a:r>
              <a:rPr lang="el-GR" dirty="0" smtClean="0"/>
              <a:t>μαθήματος</a:t>
            </a:r>
            <a:endParaRPr lang="el-GR" dirty="0"/>
          </a:p>
        </p:txBody>
      </p:sp>
      <p:sp>
        <p:nvSpPr>
          <p:cNvPr id="17410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mtClean="0"/>
              <a:t>Η γνωριμία με τις σημαντικότερες φυλές χοίρων (καταγωγή, διάδοση – εξέλιξη, περιγραφικά και παραγωγικά χαρακτηριστικά τους).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P</a:t>
            </a:r>
            <a:r>
              <a:rPr lang="en-US" smtClean="0"/>
              <a:t>ietrain</a:t>
            </a:r>
            <a:r>
              <a:rPr lang="el-GR" smtClean="0"/>
              <a:t> 4/4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Παραγωγικές αποδόσεις </a:t>
            </a:r>
          </a:p>
          <a:p>
            <a:pPr>
              <a:defRPr/>
            </a:pPr>
            <a:r>
              <a:rPr lang="el-GR" sz="2200" b="1" dirty="0"/>
              <a:t>Πολύ ευαίσθητη στις δυσμενείς συνθήκες του περιβάλλοντος.</a:t>
            </a:r>
          </a:p>
          <a:p>
            <a:pPr>
              <a:defRPr/>
            </a:pPr>
            <a:r>
              <a:rPr lang="el-GR" sz="2200" b="1" dirty="0"/>
              <a:t>Παράγει κρέας συνήθως εξιδρωματικό.</a:t>
            </a:r>
          </a:p>
          <a:p>
            <a:pPr>
              <a:defRPr/>
            </a:pPr>
            <a:r>
              <a:rPr lang="el-GR" sz="2200" dirty="0"/>
              <a:t>Χρησιμοποιείται με πολύ καλά αποτελέσματα ως σειρά τελικών πατέρων σε διάφορα σχήματα διασταυρώσεων με σκοπό την παραγωγή υβριδίων πάχυνσης.</a:t>
            </a:r>
          </a:p>
          <a:p>
            <a:pPr>
              <a:defRPr/>
            </a:pPr>
            <a:r>
              <a:rPr lang="el-GR" sz="2200" dirty="0"/>
              <a:t>Η φυλή εκτρέφεται σε μικρή κλίμακα και στην Ελλάδα.</a:t>
            </a:r>
          </a:p>
        </p:txBody>
      </p:sp>
      <p:sp>
        <p:nvSpPr>
          <p:cNvPr id="35843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99050" y="4445000"/>
            <a:ext cx="3527425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Κάπρος της φυλής </a:t>
            </a:r>
            <a:r>
              <a:rPr lang="en-US" sz="2000" b="1" smtClean="0"/>
              <a:t>Pietrain. </a:t>
            </a:r>
            <a:r>
              <a:rPr lang="en-US" sz="2000" smtClean="0"/>
              <a:t>H </a:t>
            </a:r>
            <a:r>
              <a:rPr lang="el-GR" sz="2000" smtClean="0"/>
              <a:t>φυλή χρησιμοποιείται σε διασταυρώσεις, ενώ σε αμιγή εκτροφή</a:t>
            </a:r>
            <a:r>
              <a:rPr lang="en-US" sz="2000" smtClean="0"/>
              <a:t> </a:t>
            </a:r>
            <a:r>
              <a:rPr lang="el-GR" sz="2000" smtClean="0"/>
              <a:t>παράγει σε μεγάλο βαθμό εξιδρωματικό κρέας. </a:t>
            </a:r>
          </a:p>
          <a:p>
            <a:pPr marL="0" indent="0">
              <a:buFont typeface="Wingdings" pitchFamily="2" charset="2"/>
              <a:buNone/>
            </a:pPr>
            <a:r>
              <a:rPr lang="en-US" sz="1500" smtClean="0"/>
              <a:t>http://www.ag-link.com/PhotoSwine/Beretta122.jpg</a:t>
            </a:r>
            <a:endParaRPr lang="el-GR" sz="1500" smtClean="0"/>
          </a:p>
        </p:txBody>
      </p:sp>
      <p:pic>
        <p:nvPicPr>
          <p:cNvPr id="8" name="Picture 8" descr="Κάπρος της φυλής Pietrain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099050" y="1989138"/>
            <a:ext cx="3275013" cy="2095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D</a:t>
            </a:r>
            <a:r>
              <a:rPr lang="en-US" smtClean="0"/>
              <a:t>uroc</a:t>
            </a:r>
            <a:r>
              <a:rPr lang="el-GR" smtClean="0"/>
              <a:t> 1/3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Καταγωγή</a:t>
            </a:r>
          </a:p>
          <a:p>
            <a:pPr>
              <a:defRPr/>
            </a:pPr>
            <a:r>
              <a:rPr lang="el-GR" sz="2200" dirty="0" smtClean="0"/>
              <a:t>Από </a:t>
            </a:r>
            <a:r>
              <a:rPr lang="el-GR" sz="2200" dirty="0"/>
              <a:t>τις παλαιότερες καθαρές φυλές των ΗΠΑ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defRPr/>
            </a:pPr>
            <a:r>
              <a:rPr lang="el-GR" sz="2200" dirty="0"/>
              <a:t>Δημιουργήθηκε με συνένωση δύο πληθυσμών (</a:t>
            </a:r>
            <a:r>
              <a:rPr lang="el-GR" sz="2200" dirty="0" err="1"/>
              <a:t>New</a:t>
            </a:r>
            <a:r>
              <a:rPr lang="el-GR" sz="2200" dirty="0"/>
              <a:t> </a:t>
            </a:r>
            <a:r>
              <a:rPr lang="el-GR" sz="2200" dirty="0" err="1"/>
              <a:t>York</a:t>
            </a:r>
            <a:r>
              <a:rPr lang="el-GR" sz="2200" dirty="0"/>
              <a:t>, </a:t>
            </a:r>
            <a:r>
              <a:rPr lang="el-GR" sz="2200" dirty="0" err="1"/>
              <a:t>New</a:t>
            </a:r>
            <a:r>
              <a:rPr lang="el-GR" sz="2200" dirty="0"/>
              <a:t> </a:t>
            </a:r>
            <a:r>
              <a:rPr lang="el-GR" sz="2200" dirty="0" err="1"/>
              <a:t>Jersey</a:t>
            </a:r>
            <a:r>
              <a:rPr lang="el-GR" sz="2200" dirty="0"/>
              <a:t>) </a:t>
            </a:r>
            <a:r>
              <a:rPr lang="el-GR" sz="2200" dirty="0" err="1"/>
              <a:t>καστανωπών</a:t>
            </a:r>
            <a:r>
              <a:rPr lang="el-GR" sz="2200" dirty="0"/>
              <a:t> χοίρων γύρω στο 1860, προερχόμενων από εισαγωγές από Πορτογαλία και Ισπανία τις αρχές του 19</a:t>
            </a:r>
            <a:r>
              <a:rPr lang="el-GR" sz="2200" baseline="30000" dirty="0"/>
              <a:t>ου</a:t>
            </a:r>
            <a:r>
              <a:rPr lang="el-GR" sz="2200" dirty="0"/>
              <a:t> αιώνα.</a:t>
            </a:r>
          </a:p>
          <a:p>
            <a:pPr>
              <a:defRPr/>
            </a:pPr>
            <a:r>
              <a:rPr lang="el-GR" sz="2200" dirty="0"/>
              <a:t>Η παραγωγική κατεύθυνση ήταν η δημιουργία ενός </a:t>
            </a:r>
            <a:r>
              <a:rPr lang="el-GR" sz="2200" dirty="0" err="1"/>
              <a:t>λιποπαραγωγού</a:t>
            </a:r>
            <a:r>
              <a:rPr lang="el-GR" sz="2200" dirty="0"/>
              <a:t> τύπου ζώου (πάχυνση με βάση τον αραβόσιτο).</a:t>
            </a:r>
          </a:p>
          <a:p>
            <a:pPr>
              <a:defRPr/>
            </a:pPr>
            <a:r>
              <a:rPr lang="el-GR" sz="2200" dirty="0"/>
              <a:t> 1920-1930: η ζήτηση λίπους περιορίστηκε, η επιλογή στράφηκε προς την </a:t>
            </a:r>
            <a:r>
              <a:rPr lang="el-GR" sz="2200" dirty="0" err="1"/>
              <a:t>κρεοπαραγωγή</a:t>
            </a:r>
            <a:r>
              <a:rPr lang="el-GR" sz="2200" dirty="0"/>
              <a:t>.</a:t>
            </a:r>
          </a:p>
          <a:p>
            <a:pPr>
              <a:defRPr/>
            </a:pPr>
            <a:r>
              <a:rPr lang="el-GR" sz="2200" dirty="0"/>
              <a:t>Σήμερα εκτρέφεται κυρίως στις ΝΑ Πολιτείες και είναι μία από τις πιο διαδεδομένες καθαρόαιμες φυλές στις ΗΠΑ.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D</a:t>
            </a:r>
            <a:r>
              <a:rPr lang="en-US" smtClean="0"/>
              <a:t>uroc</a:t>
            </a:r>
            <a:r>
              <a:rPr lang="el-GR" smtClean="0"/>
              <a:t> 2/3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 smtClean="0"/>
              <a:t>Περιγραφικά </a:t>
            </a:r>
            <a:r>
              <a:rPr lang="el-GR" b="1" dirty="0"/>
              <a:t>στοιχεία</a:t>
            </a:r>
          </a:p>
          <a:p>
            <a:pPr>
              <a:defRPr/>
            </a:pPr>
            <a:r>
              <a:rPr lang="el-GR" sz="2000" dirty="0"/>
              <a:t>Μέσης έως μεγάλης σωματικής ανάπτυξης</a:t>
            </a:r>
          </a:p>
          <a:p>
            <a:pPr>
              <a:defRPr/>
            </a:pPr>
            <a:r>
              <a:rPr lang="el-GR" sz="2000" dirty="0"/>
              <a:t> Αναλογικά βραχεία αλλά ευρεία κεφαλή</a:t>
            </a:r>
          </a:p>
          <a:p>
            <a:pPr>
              <a:defRPr/>
            </a:pPr>
            <a:r>
              <a:rPr lang="el-GR" sz="2000" dirty="0"/>
              <a:t>Αυτιά μέσου μήκους τα οποία στην αρχή κατευθύνονται προς τα πάνω και μετά κάμπτονται προς τα εμπρός</a:t>
            </a:r>
          </a:p>
          <a:p>
            <a:pPr>
              <a:defRPr/>
            </a:pPr>
            <a:r>
              <a:rPr lang="el-GR" sz="2000" dirty="0"/>
              <a:t>Βαθύς και ευρύς κορμός.</a:t>
            </a:r>
          </a:p>
          <a:p>
            <a:pPr>
              <a:defRPr/>
            </a:pPr>
            <a:r>
              <a:rPr lang="el-GR" sz="2000" dirty="0"/>
              <a:t>Αναλογικά υψηλά και ισχυρά άκρα.</a:t>
            </a:r>
          </a:p>
          <a:p>
            <a:pPr>
              <a:defRPr/>
            </a:pPr>
            <a:r>
              <a:rPr lang="el-GR" sz="2000" dirty="0"/>
              <a:t>Χρωματισμός ομοιόμορφος καστανός, αλλά με 2 αποχρώσεις: βαθύ καστανό και καστανόξανθο</a:t>
            </a:r>
            <a:r>
              <a:rPr lang="en-US" sz="2000" dirty="0"/>
              <a:t>.</a:t>
            </a:r>
            <a:endParaRPr lang="el-GR" sz="2000" dirty="0"/>
          </a:p>
        </p:txBody>
      </p:sp>
      <p:sp>
        <p:nvSpPr>
          <p:cNvPr id="37891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99050" y="4445000"/>
            <a:ext cx="3527425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Κάπρος φυλής </a:t>
            </a:r>
            <a:r>
              <a:rPr lang="en-US" sz="2000" b="1" smtClean="0"/>
              <a:t>Duroc. </a:t>
            </a:r>
            <a:r>
              <a:rPr lang="en-US" sz="2000" smtClean="0"/>
              <a:t>http://www.buedelmeatup.com/wp-content/uploads/2012/08/Duroc-Boar.jpg</a:t>
            </a:r>
            <a:endParaRPr lang="el-GR" sz="2000" smtClean="0"/>
          </a:p>
        </p:txBody>
      </p:sp>
      <p:pic>
        <p:nvPicPr>
          <p:cNvPr id="7" name="Picture 6" descr="Κάπρος φυλής Duroc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176838" y="2060575"/>
            <a:ext cx="3371850" cy="19256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D</a:t>
            </a:r>
            <a:r>
              <a:rPr lang="en-US" smtClean="0"/>
              <a:t>uroc</a:t>
            </a:r>
            <a:r>
              <a:rPr lang="el-GR" smtClean="0"/>
              <a:t> 3/3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 smtClean="0"/>
              <a:t>Παραγωγικές </a:t>
            </a:r>
            <a:r>
              <a:rPr lang="el-GR" b="1" dirty="0"/>
              <a:t>ιδιότητες</a:t>
            </a:r>
          </a:p>
          <a:p>
            <a:pPr>
              <a:defRPr/>
            </a:pPr>
            <a:r>
              <a:rPr lang="el-GR" sz="2100" b="1" dirty="0"/>
              <a:t>Ανθεκτική με καλές μητρικές ιδιότητες και εύκολα προσαρμόσιμη.</a:t>
            </a:r>
          </a:p>
          <a:p>
            <a:pPr>
              <a:defRPr/>
            </a:pPr>
            <a:r>
              <a:rPr lang="el-GR" sz="2100" dirty="0"/>
              <a:t>Οι αποδόσεις της, με εξαίρεση την ποιότητα του κρέατος, δε φτάνουν τα επίπεδα των ευρωπαϊκών φυλών υψηλής παραγωγικότητας.</a:t>
            </a:r>
          </a:p>
          <a:p>
            <a:pPr>
              <a:defRPr/>
            </a:pPr>
            <a:r>
              <a:rPr lang="el-GR" sz="2100" dirty="0"/>
              <a:t>Σε πολλές ευρωπαϊκές χώρες χρησιμοποιείται σε διάφορα σχήματα διασταυρώσεων χρήσεως.</a:t>
            </a:r>
          </a:p>
          <a:p>
            <a:pPr>
              <a:defRPr/>
            </a:pPr>
            <a:r>
              <a:rPr lang="el-GR" sz="2100" dirty="0"/>
              <a:t>Σε μικρό αριθμό εκτρέφεται και στην Ελλάδα.</a:t>
            </a:r>
          </a:p>
        </p:txBody>
      </p:sp>
      <p:sp>
        <p:nvSpPr>
          <p:cNvPr id="38915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099050" y="4445000"/>
            <a:ext cx="3527425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Χοιρομητέρα</a:t>
            </a:r>
            <a:r>
              <a:rPr lang="en-US" sz="2000" b="1" smtClean="0"/>
              <a:t> </a:t>
            </a:r>
            <a:r>
              <a:rPr lang="el-GR" sz="2000" b="1" smtClean="0"/>
              <a:t>φυλής </a:t>
            </a:r>
            <a:r>
              <a:rPr lang="en-US" sz="2000" b="1" smtClean="0"/>
              <a:t>Duroc. </a:t>
            </a:r>
            <a:r>
              <a:rPr lang="en-US" sz="2000" smtClean="0"/>
              <a:t>http://www.thepigsite.com/focus/contents/breedsofswine/du_sow.jpg</a:t>
            </a:r>
            <a:endParaRPr lang="el-GR" sz="2000" smtClean="0"/>
          </a:p>
        </p:txBody>
      </p:sp>
      <p:pic>
        <p:nvPicPr>
          <p:cNvPr id="8" name="Picture 8" descr="Χοιρομητέρα φυλής Duroc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224463" y="2205038"/>
            <a:ext cx="3121025" cy="18716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Hampshire</a:t>
            </a:r>
            <a:r>
              <a:rPr lang="el-GR" smtClean="0"/>
              <a:t> 1/3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Καταγωγή</a:t>
            </a:r>
            <a:endParaRPr lang="en-US" b="1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Από τις πρώτες φυλές χοίρων στις ΗΠΑ</a:t>
            </a:r>
            <a:r>
              <a:rPr lang="en-US" sz="2400" dirty="0"/>
              <a:t>.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Η καταγωγή της δεν είναι πλήρως εξακριβωμένη</a:t>
            </a:r>
            <a:r>
              <a:rPr lang="en-US" sz="2400" dirty="0"/>
              <a:t>.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</a:t>
            </a:r>
            <a:r>
              <a:rPr lang="el-GR" sz="2400" dirty="0"/>
              <a:t>ο πρώτο ήμισυ του 19ου αιώνα εισήχθησαν χοίροι </a:t>
            </a:r>
            <a:r>
              <a:rPr lang="en-US" sz="2400" dirty="0"/>
              <a:t>S</a:t>
            </a:r>
            <a:r>
              <a:rPr lang="el-GR" sz="2400" dirty="0" err="1"/>
              <a:t>addleback</a:t>
            </a:r>
            <a:r>
              <a:rPr lang="el-GR" sz="2400" dirty="0"/>
              <a:t> από την επαρχία </a:t>
            </a:r>
            <a:r>
              <a:rPr lang="el-GR" sz="2400" dirty="0" err="1"/>
              <a:t>Hampshire</a:t>
            </a:r>
            <a:r>
              <a:rPr lang="el-GR" sz="2400" dirty="0"/>
              <a:t> της Αγγλίας, οι οποίοι χρησιμοποιήθηκαν για τη δημιουργία της φυλής</a:t>
            </a:r>
            <a:r>
              <a:rPr lang="en-US" sz="2400" dirty="0"/>
              <a:t>.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1893: επίσημη αναγνώριση της φυλής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39939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149850" y="4445000"/>
            <a:ext cx="3527425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b="1" smtClean="0"/>
              <a:t>K</a:t>
            </a:r>
            <a:r>
              <a:rPr lang="el-GR" sz="2000" b="1" smtClean="0"/>
              <a:t>άπρος </a:t>
            </a:r>
            <a:r>
              <a:rPr lang="en-US" sz="2000" b="1" smtClean="0"/>
              <a:t>Hampshire. </a:t>
            </a:r>
            <a:r>
              <a:rPr lang="en-US" sz="2000" smtClean="0"/>
              <a:t>http://media-3.web.britannica.com/eb-media/51/551-004-3BADB274.jpg</a:t>
            </a:r>
            <a:endParaRPr lang="el-GR" sz="2000" smtClean="0"/>
          </a:p>
        </p:txBody>
      </p:sp>
      <p:pic>
        <p:nvPicPr>
          <p:cNvPr id="7" name="Picture 6" descr="Kάπρος Hampshire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175250" y="2133600"/>
            <a:ext cx="3168650" cy="19494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Hampshire</a:t>
            </a:r>
            <a:r>
              <a:rPr lang="el-GR" smtClean="0"/>
              <a:t> 2/3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/>
              <a:t>Περιγραφικά στοιχεία </a:t>
            </a:r>
            <a:endParaRPr lang="en-US" b="1" dirty="0"/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l-GR" sz="2400" dirty="0"/>
              <a:t>Γενικά βραχύσωμο, με αναλογικά μικρή κεφαλή</a:t>
            </a:r>
            <a:r>
              <a:rPr lang="en-US" sz="2400" dirty="0"/>
              <a:t>.</a:t>
            </a:r>
            <a:endParaRPr lang="el-GR" sz="2400" dirty="0"/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l-GR" sz="2400" dirty="0"/>
              <a:t>Μέσου μήκους όρθια αυτιά και μέσου μεγέθους ισχυρά άκρα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l-GR" sz="2400" dirty="0"/>
              <a:t>Χρωματισμός μαύρος με λευκή περιμετρική ζώνη στο ύψος ακρωμίου, η οποία φθάνει έως το κατώτερο σημείο των πρόσθιων άκρων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0963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149850" y="4445000"/>
            <a:ext cx="3527425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Κάπρος </a:t>
            </a:r>
            <a:r>
              <a:rPr lang="en-US" sz="2000" b="1" smtClean="0"/>
              <a:t>Hampshire. </a:t>
            </a:r>
            <a:r>
              <a:rPr lang="en-US" sz="2000" smtClean="0"/>
              <a:t>http://biermanlivestock.com/images/2010/10-29/Untitled-1.jpg</a:t>
            </a:r>
            <a:endParaRPr lang="el-GR" sz="2000" smtClean="0"/>
          </a:p>
        </p:txBody>
      </p:sp>
      <p:pic>
        <p:nvPicPr>
          <p:cNvPr id="9" name="Picture 2" descr="Κάπρος Hampshire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076825" y="2162175"/>
            <a:ext cx="3305175" cy="20589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Hampshire</a:t>
            </a:r>
            <a:r>
              <a:rPr lang="el-GR" smtClean="0"/>
              <a:t> 3/3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468313" y="1700213"/>
            <a:ext cx="4751387" cy="50419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Παραγωγικές ιδιότητες</a:t>
            </a:r>
            <a:endParaRPr lang="en-US" b="1" dirty="0"/>
          </a:p>
          <a:p>
            <a:pPr>
              <a:defRPr/>
            </a:pPr>
            <a:r>
              <a:rPr lang="el-GR" sz="2000" b="1" dirty="0"/>
              <a:t>Ανθεκτική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el-GR" sz="2000" b="1" dirty="0"/>
              <a:t>Πιο γόνιμη από την </a:t>
            </a:r>
            <a:r>
              <a:rPr lang="el-GR" sz="2000" b="1" dirty="0" err="1"/>
              <a:t>Duroc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el-GR" sz="2000" dirty="0"/>
              <a:t>Υστερεί στον ρυθμό ανάπτυξης και το συντελεστή αξιοποίησης της τροφής</a:t>
            </a:r>
            <a:r>
              <a:rPr lang="en-US" sz="2000" dirty="0"/>
              <a:t>.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Η </a:t>
            </a:r>
            <a:r>
              <a:rPr lang="el-GR" sz="2000" b="1" dirty="0"/>
              <a:t>επιφάνεια του ραχιαίου επιμήκους μυός</a:t>
            </a:r>
            <a:r>
              <a:rPr lang="el-GR" sz="2000" dirty="0"/>
              <a:t> είναι μεγαλύτερη στη </a:t>
            </a:r>
            <a:r>
              <a:rPr lang="el-GR" sz="2000" dirty="0" err="1"/>
              <a:t>Hampshire</a:t>
            </a:r>
            <a:r>
              <a:rPr lang="en-US" sz="2000" dirty="0"/>
              <a:t>.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Έχει εισαχθεί σε πολλές ευρωπαϊκές χώρες όπου χρησιμοποιείται σε διασταυρώσεις χρήσεως για την παραγωγή υβριδίων πάχυνσης</a:t>
            </a:r>
            <a:r>
              <a:rPr lang="en-US" sz="2000" dirty="0"/>
              <a:t>.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Σε μικρό αριθμό έχει εισαχθεί και στην Ελλάδα</a:t>
            </a:r>
            <a:r>
              <a:rPr lang="en-US" sz="2000" dirty="0"/>
              <a:t>.</a:t>
            </a:r>
            <a:endParaRPr lang="el-GR" sz="2000" b="1" dirty="0"/>
          </a:p>
        </p:txBody>
      </p:sp>
      <p:sp>
        <p:nvSpPr>
          <p:cNvPr id="41987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219700" y="4295775"/>
            <a:ext cx="3527425" cy="9350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b="1" smtClean="0"/>
              <a:t>K</a:t>
            </a:r>
            <a:r>
              <a:rPr lang="el-GR" sz="2000" b="1" smtClean="0"/>
              <a:t>άπρος </a:t>
            </a:r>
            <a:r>
              <a:rPr lang="en-US" sz="2000" b="1" smtClean="0"/>
              <a:t>Hampshire. </a:t>
            </a:r>
            <a:r>
              <a:rPr lang="en-US" sz="2000" smtClean="0"/>
              <a:t>http://www.ansi.okstate.edu/breeds/swine/hampshire/hamp.jpg</a:t>
            </a:r>
            <a:endParaRPr lang="el-GR" sz="2000" smtClean="0"/>
          </a:p>
        </p:txBody>
      </p:sp>
      <p:pic>
        <p:nvPicPr>
          <p:cNvPr id="7" name="Picture 6" descr="Kάπρος Hampshire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435600" y="2060575"/>
            <a:ext cx="2679700" cy="19018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Meishan</a:t>
            </a:r>
            <a:r>
              <a:rPr lang="el-GR" smtClean="0"/>
              <a:t> 1/3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468313" y="1700213"/>
            <a:ext cx="4751387" cy="50419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Καταγωγή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l-GR" sz="2400" dirty="0"/>
              <a:t>Από την περιοχή της λίμνης </a:t>
            </a:r>
            <a:r>
              <a:rPr lang="el-GR" sz="2400" dirty="0" err="1"/>
              <a:t>Τaihu</a:t>
            </a:r>
            <a:r>
              <a:rPr lang="el-GR" sz="2400" dirty="0"/>
              <a:t> στην Κίνα (χοίρος </a:t>
            </a:r>
            <a:r>
              <a:rPr lang="el-GR" sz="2400" dirty="0" err="1"/>
              <a:t>Τaihu</a:t>
            </a:r>
            <a:r>
              <a:rPr lang="el-GR" sz="2400" dirty="0" smtClean="0"/>
              <a:t>).</a:t>
            </a: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Περιγραφικά στοιχεία</a:t>
            </a:r>
          </a:p>
          <a:p>
            <a:pPr>
              <a:defRPr/>
            </a:pPr>
            <a:r>
              <a:rPr lang="el-GR" sz="2400" dirty="0" smtClean="0"/>
              <a:t>Η ραχιαία γραμμή του κορμού είναι κυρτή και η κοιλιά κρεμάμενη.</a:t>
            </a:r>
          </a:p>
          <a:p>
            <a:pPr>
              <a:defRPr/>
            </a:pPr>
            <a:r>
              <a:rPr lang="el-GR" sz="2400" dirty="0" smtClean="0"/>
              <a:t>Το πρόσωπο και το δέρμα είναι πτυχωτά.</a:t>
            </a:r>
          </a:p>
          <a:p>
            <a:pPr>
              <a:defRPr/>
            </a:pPr>
            <a:r>
              <a:rPr lang="el-GR" sz="2400" dirty="0" smtClean="0"/>
              <a:t>Τα αυτιά μεγάλα και κρεμάμενα.</a:t>
            </a:r>
            <a:endParaRPr lang="el-GR" sz="2400" dirty="0"/>
          </a:p>
        </p:txBody>
      </p:sp>
      <p:sp>
        <p:nvSpPr>
          <p:cNvPr id="43011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219700" y="4437063"/>
            <a:ext cx="3527425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Η φυλή </a:t>
            </a:r>
            <a:r>
              <a:rPr lang="en-US" sz="2000" b="1" smtClean="0"/>
              <a:t>Meishan</a:t>
            </a:r>
            <a:r>
              <a:rPr lang="el-GR" sz="2000" b="1" smtClean="0"/>
              <a:t> είναι η φυλή με τη μεγαλύτερη τοκετοομάδα</a:t>
            </a:r>
            <a:r>
              <a:rPr lang="en-US" sz="2000" b="1" smtClean="0"/>
              <a:t>. </a:t>
            </a:r>
            <a:r>
              <a:rPr lang="en-US" sz="2000" smtClean="0"/>
              <a:t>http://www.ansi.okstate.edu/breeds/swine/meishan/meishan2.gif</a:t>
            </a:r>
            <a:endParaRPr lang="el-GR" sz="2000" smtClean="0"/>
          </a:p>
        </p:txBody>
      </p:sp>
      <p:pic>
        <p:nvPicPr>
          <p:cNvPr id="6" name="Θέση εικόνας 5" descr="Η φυλή Meishan είναι η φυλή με τη μεγαλύτερη τοκετοομάδα. 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219700" y="1816100"/>
            <a:ext cx="3109913" cy="2362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Meishan</a:t>
            </a:r>
            <a:r>
              <a:rPr lang="el-GR" smtClean="0"/>
              <a:t> 2/3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468313" y="1700213"/>
            <a:ext cx="4751387" cy="50419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Παραγωγικά στοιχεία</a:t>
            </a:r>
          </a:p>
          <a:p>
            <a:pPr>
              <a:defRPr/>
            </a:pPr>
            <a:r>
              <a:rPr lang="el-GR" sz="2400" b="1" dirty="0"/>
              <a:t>Υψηλής γονιμότητας</a:t>
            </a:r>
            <a:r>
              <a:rPr lang="el-GR" sz="2400" dirty="0"/>
              <a:t>, με ηλικία εισόδου στην ήβη: 2,5-3 μηνών.</a:t>
            </a:r>
          </a:p>
          <a:p>
            <a:pPr>
              <a:defRPr/>
            </a:pPr>
            <a:r>
              <a:rPr lang="el-GR" sz="2400" dirty="0"/>
              <a:t>Περιορισμένη εμβρυϊκή θνησιμότητα και το </a:t>
            </a:r>
            <a:r>
              <a:rPr lang="el-GR" sz="2400" b="1" dirty="0"/>
              <a:t>μεγαλύτερο μέγεθος των </a:t>
            </a:r>
            <a:r>
              <a:rPr lang="el-GR" sz="2400" b="1" dirty="0" err="1"/>
              <a:t>τοκετοομάδων</a:t>
            </a:r>
            <a:r>
              <a:rPr lang="el-GR" sz="2400" dirty="0"/>
              <a:t> σε σύγκριση με οποιαδήποτε άλλη φυλή.</a:t>
            </a:r>
          </a:p>
          <a:p>
            <a:pPr>
              <a:defRPr/>
            </a:pPr>
            <a:r>
              <a:rPr lang="el-GR" sz="2400" b="1" dirty="0"/>
              <a:t>Γεννά 15-17 χοιρίδια ανά τοκετό και απογαλακτίζει γύρω στα 13 (ΗΠΑ).</a:t>
            </a:r>
          </a:p>
          <a:p>
            <a:pPr>
              <a:defRPr/>
            </a:pPr>
            <a:endParaRPr lang="el-GR" dirty="0"/>
          </a:p>
          <a:p>
            <a:pPr marL="0" indent="0">
              <a:buFont typeface="Wingdings" pitchFamily="2" charset="2"/>
              <a:buNone/>
              <a:defRPr/>
            </a:pP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4035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219700" y="4437063"/>
            <a:ext cx="3527425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Χοιρομητέρα </a:t>
            </a:r>
            <a:r>
              <a:rPr lang="en-US" sz="2000" b="1" smtClean="0"/>
              <a:t>Meishan. </a:t>
            </a:r>
            <a:r>
              <a:rPr lang="en-US" sz="2000" smtClean="0"/>
              <a:t>http://www.ansi.okstate.edu/breeds/swine/meishan/meishan1.gif</a:t>
            </a:r>
            <a:endParaRPr lang="el-GR" sz="2000" smtClean="0"/>
          </a:p>
        </p:txBody>
      </p:sp>
      <p:pic>
        <p:nvPicPr>
          <p:cNvPr id="7" name="Picture 2" descr="Χοιρομητέρα Meishan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245100" y="2001838"/>
            <a:ext cx="2714625" cy="2143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Φυλή </a:t>
            </a:r>
            <a:r>
              <a:rPr lang="en-US" smtClean="0"/>
              <a:t>Meishan</a:t>
            </a:r>
            <a:r>
              <a:rPr lang="el-GR" smtClean="0"/>
              <a:t> 3/3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468313" y="1700213"/>
            <a:ext cx="4751387" cy="50419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Παραγωγικά στοιχεία</a:t>
            </a:r>
          </a:p>
          <a:p>
            <a:pPr>
              <a:spcBef>
                <a:spcPts val="0"/>
              </a:spcBef>
              <a:defRPr/>
            </a:pPr>
            <a:r>
              <a:rPr lang="el-GR" sz="2400" dirty="0"/>
              <a:t>Ο ρυθμός ανάπτυξης είναι μικρός (~340</a:t>
            </a:r>
            <a:r>
              <a:rPr lang="en-US" sz="2400" dirty="0"/>
              <a:t>g</a:t>
            </a:r>
            <a:r>
              <a:rPr lang="el-GR" sz="2400" dirty="0"/>
              <a:t> / ημέρα)</a:t>
            </a:r>
          </a:p>
          <a:p>
            <a:pPr>
              <a:spcBef>
                <a:spcPts val="0"/>
              </a:spcBef>
              <a:defRPr/>
            </a:pPr>
            <a:r>
              <a:rPr lang="el-GR" sz="2400" dirty="0"/>
              <a:t>Εναποθέτει μεγάλες ποσότητες λίπους, με το πάχος του ραχιαίου υποδόριου λίπους σε  σωματικό βάρος των 100 </a:t>
            </a:r>
            <a:r>
              <a:rPr lang="el-GR" sz="2400" dirty="0" err="1"/>
              <a:t>kg</a:t>
            </a:r>
            <a:r>
              <a:rPr lang="el-GR" sz="2400" dirty="0"/>
              <a:t> να ανέρχεται σε 4-5 </a:t>
            </a:r>
            <a:r>
              <a:rPr lang="el-GR" sz="2400" dirty="0" err="1"/>
              <a:t>cm</a:t>
            </a:r>
            <a:r>
              <a:rPr lang="el-GR" sz="2400" dirty="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l-GR" sz="2400" dirty="0"/>
              <a:t>Έχει εισαχθεί στις ΗΠΑ και στην Ευρώπη, κυρίως για τη μελέτη της αναπαραγωγικής λειτουργίας και </a:t>
            </a:r>
            <a:r>
              <a:rPr lang="el-GR" sz="2400" dirty="0" err="1"/>
              <a:t>γονιδιωματικές</a:t>
            </a:r>
            <a:r>
              <a:rPr lang="el-GR" sz="2400" dirty="0"/>
              <a:t> αναλύσεις.</a:t>
            </a:r>
          </a:p>
          <a:p>
            <a:pPr>
              <a:defRPr/>
            </a:pPr>
            <a:endParaRPr lang="el-GR" dirty="0"/>
          </a:p>
          <a:p>
            <a:pPr marL="0" indent="0">
              <a:buFont typeface="Wingdings" pitchFamily="2" charset="2"/>
              <a:buNone/>
              <a:defRPr/>
            </a:pP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5059" name="Θέση κειμένου 4"/>
          <p:cNvSpPr>
            <a:spLocks noGrp="1"/>
          </p:cNvSpPr>
          <p:nvPr>
            <p:ph type="body" sz="quarter" idx="12"/>
          </p:nvPr>
        </p:nvSpPr>
        <p:spPr>
          <a:xfrm>
            <a:off x="5219700" y="4437063"/>
            <a:ext cx="3527425" cy="936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000" b="1" smtClean="0"/>
              <a:t>Χοιρομητέρα Μ</a:t>
            </a:r>
            <a:r>
              <a:rPr lang="en-US" sz="2000" b="1" smtClean="0"/>
              <a:t>eishan </a:t>
            </a:r>
            <a:r>
              <a:rPr lang="el-GR" sz="2000" b="1" smtClean="0"/>
              <a:t> με τα χοιρίδιά της. </a:t>
            </a:r>
            <a:r>
              <a:rPr lang="en-US" sz="2000" smtClean="0"/>
              <a:t>http://latimesblogs.latimes.com/photos/uncategorized/2008/12/30/meishan1.jpg</a:t>
            </a:r>
            <a:endParaRPr lang="el-GR" sz="2000" smtClean="0"/>
          </a:p>
        </p:txBody>
      </p:sp>
      <p:pic>
        <p:nvPicPr>
          <p:cNvPr id="8" name="Picture 2" descr="Χοιρομητέρα Μeishan  με τα χοιρίδιά της. 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337175" y="1927225"/>
            <a:ext cx="3292475" cy="22939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438150"/>
            <a:ext cx="7924800" cy="960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Επιδιωκόμενα μαθησιακά </a:t>
            </a:r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843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mtClean="0"/>
              <a:t>Η ανάπτυξη του παρόντος μαθήματος της τρίτης θεματικής ενότητας αποσκοπεί στην παρουσίαση των κυριότερων εκτρεφόμενων φυλών χοίρων.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</a:p>
        </p:txBody>
      </p:sp>
      <p:sp>
        <p:nvSpPr>
          <p:cNvPr id="4608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Audiot Ann. (1995)</a:t>
            </a:r>
            <a:r>
              <a:rPr lang="el-GR" smtClean="0"/>
              <a:t>: </a:t>
            </a:r>
            <a:r>
              <a:rPr lang="en-US" smtClean="0"/>
              <a:t>“Races d’ hier pour l’ elevage de demain”</a:t>
            </a:r>
            <a:r>
              <a:rPr lang="el-GR" smtClean="0"/>
              <a:t>, </a:t>
            </a:r>
            <a:r>
              <a:rPr lang="en-US" smtClean="0"/>
              <a:t>INRA editions</a:t>
            </a:r>
            <a:r>
              <a:rPr lang="el-GR" smtClean="0"/>
              <a:t> </a:t>
            </a:r>
            <a:endParaRPr lang="en-US" smtClean="0"/>
          </a:p>
          <a:p>
            <a:pPr>
              <a:lnSpc>
                <a:spcPct val="150000"/>
              </a:lnSpc>
            </a:pPr>
            <a:r>
              <a:rPr lang="el-GR" smtClean="0"/>
              <a:t>Ρογδάκης Εμμ. (2006): κεφάλαιο</a:t>
            </a:r>
            <a:r>
              <a:rPr lang="en-US" smtClean="0"/>
              <a:t> </a:t>
            </a:r>
            <a:r>
              <a:rPr lang="el-GR" smtClean="0"/>
              <a:t>4</a:t>
            </a:r>
            <a:r>
              <a:rPr lang="en-US" smtClean="0"/>
              <a:t> </a:t>
            </a:r>
            <a:r>
              <a:rPr lang="el-GR" smtClean="0"/>
              <a:t>από «Γενική Ζωοτεχνία», εκδόσεις Αθ. Σταμούλης</a:t>
            </a:r>
          </a:p>
          <a:p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Λέξεις – έννοιες κλειδιά</a:t>
            </a:r>
          </a:p>
        </p:txBody>
      </p:sp>
      <p:sp>
        <p:nvSpPr>
          <p:cNvPr id="4710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mtClean="0"/>
              <a:t>Φυλές χοίρων, χοιρομητέρα, κάπρος, χοιρίδιο, </a:t>
            </a:r>
            <a:r>
              <a:rPr lang="en-US" smtClean="0"/>
              <a:t>Landrace, Large White, Pietrain, Duroc, Hampshire, Meishan</a:t>
            </a:r>
            <a:endParaRPr lang="el-GR" smtClean="0"/>
          </a:p>
          <a:p>
            <a:pPr>
              <a:lnSpc>
                <a:spcPct val="150000"/>
              </a:lnSpc>
            </a:pPr>
            <a:r>
              <a:rPr lang="en-US" smtClean="0"/>
              <a:t>pig breeds, swine, piglet, boar</a:t>
            </a:r>
            <a:r>
              <a:rPr lang="el-GR" smtClean="0"/>
              <a:t>,</a:t>
            </a:r>
            <a:r>
              <a:rPr lang="en-US" smtClean="0"/>
              <a:t> Landrace, Large White, Pietrain, Duroc, Hampshire, Meishan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Τίτλος 1"/>
          <p:cNvSpPr>
            <a:spLocks noGrp="1"/>
          </p:cNvSpPr>
          <p:nvPr>
            <p:ph type="title"/>
          </p:nvPr>
        </p:nvSpPr>
        <p:spPr>
          <a:xfrm>
            <a:off x="395288" y="309563"/>
            <a:ext cx="7924800" cy="960437"/>
          </a:xfrm>
        </p:spPr>
        <p:txBody>
          <a:bodyPr/>
          <a:lstStyle/>
          <a:p>
            <a:r>
              <a:rPr lang="el-GR" smtClean="0"/>
              <a:t>Μαθησιακοί στόχοι</a:t>
            </a:r>
          </a:p>
        </p:txBody>
      </p:sp>
      <p:sp>
        <p:nvSpPr>
          <p:cNvPr id="19458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400" smtClean="0"/>
              <a:t>	Με το πέρας της μελέτης του παρόντος μαθήματος της τρίτης θεματικής ενότητας ο φοιτητής θα είναι σε θέση να γνωρίζει ότι: </a:t>
            </a:r>
          </a:p>
          <a:p>
            <a:pPr>
              <a:lnSpc>
                <a:spcPct val="130000"/>
              </a:lnSpc>
            </a:pPr>
            <a:r>
              <a:rPr lang="el-GR" sz="2400" smtClean="0"/>
              <a:t>Στη χώρα μας δεν δημιουργήθηκαν φυλές χοίρων υψηλής παραγωγικότητας. Η ελληνική χοιροτροφία βασίζεται σε εισαγωγή βελτιωμένων χοίρων αναπαραγωγής</a:t>
            </a:r>
            <a:r>
              <a:rPr lang="en-US" sz="240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O</a:t>
            </a:r>
            <a:r>
              <a:rPr lang="el-GR" sz="2400" smtClean="0"/>
              <a:t>ι σημαντικότερες βελτιωμένες φυλές χοίρων είναι οι</a:t>
            </a:r>
            <a:r>
              <a:rPr lang="en-US" sz="2400" smtClean="0"/>
              <a:t>:</a:t>
            </a:r>
            <a:r>
              <a:rPr lang="el-GR" sz="2400" smtClean="0"/>
              <a:t> </a:t>
            </a:r>
            <a:r>
              <a:rPr lang="el-GR" sz="2400" b="1" smtClean="0"/>
              <a:t>L</a:t>
            </a:r>
            <a:r>
              <a:rPr lang="en-US" sz="2400" b="1" smtClean="0"/>
              <a:t>arge White</a:t>
            </a:r>
            <a:r>
              <a:rPr lang="el-GR" sz="2400" b="1" smtClean="0"/>
              <a:t>, </a:t>
            </a:r>
            <a:r>
              <a:rPr lang="en-US" sz="2400" b="1" smtClean="0"/>
              <a:t>Landrace</a:t>
            </a:r>
            <a:r>
              <a:rPr lang="el-GR" sz="2400" b="1" smtClean="0"/>
              <a:t>, </a:t>
            </a:r>
            <a:r>
              <a:rPr lang="en-US" sz="2400" b="1" smtClean="0"/>
              <a:t>Duroc, Hampshire, Pietrain.</a:t>
            </a:r>
            <a:endParaRPr lang="el-GR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Τίτλος 1"/>
          <p:cNvSpPr>
            <a:spLocks noGrp="1"/>
          </p:cNvSpPr>
          <p:nvPr>
            <p:ph type="title"/>
          </p:nvPr>
        </p:nvSpPr>
        <p:spPr>
          <a:xfrm>
            <a:off x="395288" y="298450"/>
            <a:ext cx="7924800" cy="962025"/>
          </a:xfrm>
        </p:spPr>
        <p:txBody>
          <a:bodyPr/>
          <a:lstStyle/>
          <a:p>
            <a:r>
              <a:rPr lang="el-GR" smtClean="0"/>
              <a:t>Φυλές χοίρων 1/4</a:t>
            </a:r>
          </a:p>
        </p:txBody>
      </p:sp>
      <p:sp>
        <p:nvSpPr>
          <p:cNvPr id="20482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47813" y="4554538"/>
            <a:ext cx="5710237" cy="1079500"/>
          </a:xfrm>
        </p:spPr>
        <p:txBody>
          <a:bodyPr/>
          <a:lstStyle/>
          <a:p>
            <a:pPr algn="ctr"/>
            <a:r>
              <a:rPr lang="el-GR" sz="2000" b="1" smtClean="0"/>
              <a:t>Χοιρίδια (</a:t>
            </a:r>
            <a:r>
              <a:rPr lang="en-US" sz="2000" b="1" smtClean="0"/>
              <a:t>Sus scrofa domestica). </a:t>
            </a:r>
            <a:endParaRPr lang="el-GR" sz="2000" b="1" smtClean="0"/>
          </a:p>
          <a:p>
            <a:r>
              <a:rPr lang="en-US" sz="2000" smtClean="0"/>
              <a:t>http://www.animalhdwalls.com/wallpapers/1/piglets-1132-1366x768.jpg</a:t>
            </a:r>
            <a:endParaRPr lang="el-GR" sz="2000" smtClean="0"/>
          </a:p>
          <a:p>
            <a:endParaRPr lang="el-GR" sz="2000" smtClean="0"/>
          </a:p>
        </p:txBody>
      </p:sp>
      <p:pic>
        <p:nvPicPr>
          <p:cNvPr id="5" name="Picture 7" descr="Χοιρίδια (Sus scrofa domestica). &#10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432050" y="2070100"/>
            <a:ext cx="3940175" cy="2214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Φυλές χοίρων 2/4</a:t>
            </a:r>
          </a:p>
        </p:txBody>
      </p:sp>
      <p:sp>
        <p:nvSpPr>
          <p:cNvPr id="2150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mtClean="0"/>
              <a:t>Παρατηρείται μεγάλος αριθμός φυλών εξαιτίας:</a:t>
            </a:r>
          </a:p>
          <a:p>
            <a:pPr lvl="2">
              <a:lnSpc>
                <a:spcPct val="150000"/>
              </a:lnSpc>
            </a:pPr>
            <a:r>
              <a:rPr lang="el-GR" sz="2400" smtClean="0"/>
              <a:t> του μικρού μεσοδιαστήματος γενεών</a:t>
            </a:r>
          </a:p>
          <a:p>
            <a:pPr lvl="2">
              <a:lnSpc>
                <a:spcPct val="150000"/>
              </a:lnSpc>
            </a:pPr>
            <a:r>
              <a:rPr lang="el-GR" sz="2400" smtClean="0"/>
              <a:t> της μεγάλης γονιμότητας.</a:t>
            </a:r>
          </a:p>
          <a:p>
            <a:pPr>
              <a:lnSpc>
                <a:spcPct val="150000"/>
              </a:lnSpc>
            </a:pPr>
            <a:r>
              <a:rPr lang="el-GR" smtClean="0"/>
              <a:t>Σήμερα </a:t>
            </a:r>
            <a:r>
              <a:rPr lang="el-GR" smtClean="0">
                <a:sym typeface="Wingdings" pitchFamily="2" charset="2"/>
              </a:rPr>
              <a:t>ο</a:t>
            </a:r>
            <a:r>
              <a:rPr lang="el-GR" smtClean="0"/>
              <a:t> κύριος όγκος της παραγωγής πραγματοποιείται από ένα μικρό σχετικά αριθμό φυλών υψηλής παραγωγικότητας.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Φυλές χοίρων 3/4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/>
              <a:t>Παγκόσμια</a:t>
            </a:r>
            <a:r>
              <a:rPr lang="el-GR" sz="3600" b="1" dirty="0"/>
              <a:t>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l-GR" sz="2400" dirty="0"/>
              <a:t>Οι βελτιωμένες φυλές χοίρων που κυριαρχούν διακρίνονται σε: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/>
              <a:t>Μεγάλες Λευκές Φυλές (αγγλική </a:t>
            </a:r>
            <a:r>
              <a:rPr lang="el-GR" sz="2400" b="1" dirty="0" err="1"/>
              <a:t>Large</a:t>
            </a:r>
            <a:r>
              <a:rPr lang="el-GR" sz="2400" b="1" dirty="0"/>
              <a:t> </a:t>
            </a:r>
            <a:r>
              <a:rPr lang="el-GR" sz="2400" b="1" dirty="0" err="1"/>
              <a:t>White</a:t>
            </a:r>
            <a:r>
              <a:rPr lang="el-GR" sz="2400" dirty="0"/>
              <a:t>).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/>
              <a:t>Εξευγενισμένες Εγχώριες Φυλές (π.χ. δανική </a:t>
            </a:r>
            <a:r>
              <a:rPr lang="el-GR" sz="2400" b="1" dirty="0" err="1"/>
              <a:t>Landrace</a:t>
            </a:r>
            <a:r>
              <a:rPr lang="el-GR" sz="2400" dirty="0"/>
              <a:t>).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/>
              <a:t>Φυλές υψηλών αποδόσεων διαφορετικού βαθμού συγγενείας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Φυλές χοίρων 4/4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l-GR" b="1" dirty="0" smtClean="0"/>
              <a:t>Στον </a:t>
            </a:r>
            <a:r>
              <a:rPr lang="el-GR" b="1" dirty="0"/>
              <a:t>ελληνικό χώρο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/>
              <a:t>Δεν δημιουργήθηκε εγχώρια, σταθεροποιημένη και υψηλής παραγωγικότητας φυλή χοίρων.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Αιτίες</a:t>
            </a:r>
            <a:r>
              <a:rPr lang="el-GR" sz="2400" dirty="0"/>
              <a:t>: </a:t>
            </a:r>
          </a:p>
          <a:p>
            <a:pPr marL="1028700" lvl="4" indent="-3429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200" dirty="0" smtClean="0"/>
              <a:t> κοινωνικοοικονομικές </a:t>
            </a:r>
            <a:r>
              <a:rPr lang="el-GR" sz="2200" dirty="0"/>
              <a:t>συνθήκες έως το 2</a:t>
            </a:r>
            <a:r>
              <a:rPr lang="el-GR" sz="2200" baseline="30000" dirty="0"/>
              <a:t>ο</a:t>
            </a:r>
            <a:r>
              <a:rPr lang="el-GR" sz="2200" dirty="0"/>
              <a:t>  </a:t>
            </a:r>
            <a:r>
              <a:rPr lang="el-GR" sz="2200" dirty="0" smtClean="0"/>
              <a:t> Παγκόσμιο </a:t>
            </a:r>
            <a:r>
              <a:rPr lang="el-GR" sz="2200" dirty="0"/>
              <a:t>Πόλεμο.</a:t>
            </a:r>
          </a:p>
          <a:p>
            <a:pPr marL="1028700" lvl="4" indent="-3429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200" dirty="0" smtClean="0"/>
              <a:t> απροθυμία </a:t>
            </a:r>
            <a:r>
              <a:rPr lang="el-GR" sz="2200" dirty="0"/>
              <a:t>του καταναλωτή για το χοιρινό κρέας.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/>
              <a:t>Η ελληνική χοιροτροφία, στηρίζεται αποκλειστικά σε εισαγωγές ζώων αναπαραγωγής βελτιωμένων φυλών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smtClean="0"/>
              <a:t>φυλή</a:t>
            </a:r>
            <a:r>
              <a:rPr lang="el-GR" smtClean="0"/>
              <a:t> L</a:t>
            </a:r>
            <a:r>
              <a:rPr lang="en-US" smtClean="0"/>
              <a:t>arge White</a:t>
            </a:r>
            <a:r>
              <a:rPr lang="el-GR" smtClean="0"/>
              <a:t> 1/4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chemeClr val="tx2"/>
                </a:solidFill>
              </a:rPr>
              <a:t>(μεγάλος Λευκός Χοίρος</a:t>
            </a:r>
            <a:r>
              <a:rPr lang="el-GR" sz="2400" b="1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b="1" dirty="0" smtClean="0"/>
              <a:t>Καταγωγή</a:t>
            </a:r>
            <a:endParaRPr lang="el-GR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l-GR" sz="2600" dirty="0"/>
              <a:t>Δημιουργήθηκαν σε διάφορες χώρες κατόπιν διασταυρώσεων εκτοπισμού ή αναβάθμισης τοπικών φυλών με τον αγγλικό Μεγάλο Λευκό χοίρο </a:t>
            </a:r>
            <a:r>
              <a:rPr lang="el-GR" sz="2600" dirty="0" err="1"/>
              <a:t>Yorkshire</a:t>
            </a:r>
            <a:r>
              <a:rPr lang="el-GR" sz="2600" dirty="0"/>
              <a:t> ή </a:t>
            </a:r>
            <a:r>
              <a:rPr lang="el-GR" sz="2600" dirty="0" err="1"/>
              <a:t>Large</a:t>
            </a:r>
            <a:r>
              <a:rPr lang="el-GR" sz="2600" dirty="0"/>
              <a:t> </a:t>
            </a:r>
            <a:r>
              <a:rPr lang="el-GR" sz="2600" dirty="0" err="1"/>
              <a:t>White</a:t>
            </a:r>
            <a:r>
              <a:rPr lang="el-GR" sz="2600" dirty="0"/>
              <a:t> ή </a:t>
            </a:r>
            <a:r>
              <a:rPr lang="el-GR" sz="2600" dirty="0" err="1"/>
              <a:t>Edelschwein</a:t>
            </a:r>
            <a:r>
              <a:rPr lang="el-GR" sz="2600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l-GR" sz="2600" dirty="0"/>
              <a:t> Η </a:t>
            </a:r>
            <a:r>
              <a:rPr lang="el-GR" sz="2600" dirty="0" err="1"/>
              <a:t>Large</a:t>
            </a:r>
            <a:r>
              <a:rPr lang="el-GR" sz="2600" dirty="0"/>
              <a:t> </a:t>
            </a:r>
            <a:r>
              <a:rPr lang="el-GR" sz="2600" dirty="0" err="1"/>
              <a:t>White</a:t>
            </a:r>
            <a:r>
              <a:rPr lang="el-GR" sz="2600" dirty="0"/>
              <a:t> δημιουργήθηκε στην επαρχία </a:t>
            </a:r>
            <a:r>
              <a:rPr lang="el-GR" sz="2600" dirty="0" err="1"/>
              <a:t>Yorkshire</a:t>
            </a:r>
            <a:r>
              <a:rPr lang="el-GR" sz="2600" dirty="0"/>
              <a:t> της Αγγλίας στα μέσα του 19ου  αιώνα. </a:t>
            </a:r>
          </a:p>
          <a:p>
            <a:pPr>
              <a:defRPr/>
            </a:pPr>
            <a:endParaRPr lang="el-GR" dirty="0">
              <a:solidFill>
                <a:schemeClr val="tx2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_1_b_new">
  <a:themeElements>
    <a:clrScheme name="GEO_1_b_new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GEO_1_b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GEO_1_b_new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Παρουσίαση2" id="{37156705-AD48-4DAC-A3DB-201641F40FC4}" vid="{4592052C-43C5-48FC-B72E-F41B790352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zp_b</Template>
  <TotalTime>157</TotalTime>
  <Words>1370</Words>
  <Application>Microsoft Office PowerPoint</Application>
  <PresentationFormat>Προβολή στην οθόνη (4:3)</PresentationFormat>
  <Paragraphs>195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Garamond</vt:lpstr>
      <vt:lpstr>Arial</vt:lpstr>
      <vt:lpstr>Wingdings</vt:lpstr>
      <vt:lpstr>Arial Unicode MS</vt:lpstr>
      <vt:lpstr>Times New Roman</vt:lpstr>
      <vt:lpstr>GEO_1_b_new</vt:lpstr>
      <vt:lpstr>GEO_1_b_new</vt:lpstr>
      <vt:lpstr>Εισαγωγή στη Ζωοτεχνία</vt:lpstr>
      <vt:lpstr>Αντικειμενικοί στόχοι του μαθήματος</vt:lpstr>
      <vt:lpstr>Επιδιωκόμενα μαθησιακά αποτελέσματα</vt:lpstr>
      <vt:lpstr>Μαθησιακοί στόχοι</vt:lpstr>
      <vt:lpstr>Φυλές χοίρων 1/4</vt:lpstr>
      <vt:lpstr>Φυλές χοίρων 2/4</vt:lpstr>
      <vt:lpstr>Φυλές χοίρων 3/4</vt:lpstr>
      <vt:lpstr>Φυλές χοίρων 4/4</vt:lpstr>
      <vt:lpstr>φυλή Large White 1/4</vt:lpstr>
      <vt:lpstr>φυλή Large White 2/4</vt:lpstr>
      <vt:lpstr>φυλή Large White 3/4</vt:lpstr>
      <vt:lpstr>φυλή Large White 4/4</vt:lpstr>
      <vt:lpstr>Εγχώριες βελτιωμένες φυλές</vt:lpstr>
      <vt:lpstr>φυλή Landrace 1/3 </vt:lpstr>
      <vt:lpstr>φυλή Landrace 2/3 </vt:lpstr>
      <vt:lpstr>φυλή Landrace 3/3 </vt:lpstr>
      <vt:lpstr>φυλή Pietrain 1/4 </vt:lpstr>
      <vt:lpstr>φυλή Pietrain 2/4 </vt:lpstr>
      <vt:lpstr>φυλή Pietrain 3/4 </vt:lpstr>
      <vt:lpstr>φυλή Pietrain 4/4 </vt:lpstr>
      <vt:lpstr>φυλή Duroc 1/3</vt:lpstr>
      <vt:lpstr>φυλή Duroc 2/3</vt:lpstr>
      <vt:lpstr>φυλή Duroc 3/3</vt:lpstr>
      <vt:lpstr>φυλή Hampshire 1/3</vt:lpstr>
      <vt:lpstr>φυλή Hampshire 2/3</vt:lpstr>
      <vt:lpstr>φυλή Hampshire 3/3</vt:lpstr>
      <vt:lpstr>Φυλή Meishan 1/3</vt:lpstr>
      <vt:lpstr>Φυλή Meishan 2/3</vt:lpstr>
      <vt:lpstr>Φυλή Meishan 3/3</vt:lpstr>
      <vt:lpstr>Βιβλιογραφία</vt:lpstr>
      <vt:lpstr>Λέξεις – έννοιες κλειδιά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Ζωοτεχνία</dc:title>
  <dc:creator>Vanessa</dc:creator>
  <cp:lastModifiedBy>user</cp:lastModifiedBy>
  <cp:revision>38</cp:revision>
  <dcterms:created xsi:type="dcterms:W3CDTF">2013-06-18T22:50:08Z</dcterms:created>
  <dcterms:modified xsi:type="dcterms:W3CDTF">2014-01-13T09:32:21Z</dcterms:modified>
</cp:coreProperties>
</file>