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7" r:id="rId24"/>
    <p:sldId id="288" r:id="rId25"/>
    <p:sldId id="289" r:id="rId26"/>
    <p:sldId id="260" r:id="rId27"/>
    <p:sldId id="261" r:id="rId2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6600"/>
    <a:srgbClr val="FFFF99"/>
    <a:srgbClr val="99FF33"/>
    <a:srgbClr val="993300"/>
    <a:srgbClr val="004646"/>
    <a:srgbClr val="006666"/>
    <a:srgbClr val="DBDB83"/>
    <a:srgbClr val="99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9" autoAdjust="0"/>
    <p:restoredTop sz="94737" autoAdjust="0"/>
  </p:normalViewPr>
  <p:slideViewPr>
    <p:cSldViewPr>
      <p:cViewPr>
        <p:scale>
          <a:sx n="77" d="100"/>
          <a:sy n="77" d="100"/>
        </p:scale>
        <p:origin x="-31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Unicode MS" panose="020B0604020202020204" pitchFamily="34" charset="-128"/>
                <a:cs typeface="+mn-cs"/>
              </a:defRPr>
            </a:lvl1pPr>
          </a:lstStyle>
          <a:p>
            <a:pPr>
              <a:defRPr/>
            </a:pPr>
            <a:fld id="{281C791E-039C-4190-B550-C86290FC47C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5969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Unicode MS" panose="020B0604020202020204" pitchFamily="34" charset="-128"/>
                <a:cs typeface="+mn-cs"/>
              </a:defRPr>
            </a:lvl1pPr>
          </a:lstStyle>
          <a:p>
            <a:pPr>
              <a:defRPr/>
            </a:pPr>
            <a:fld id="{15336A22-75FB-47C9-B0D6-ED40BF1CEE7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2181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36A22-75FB-47C9-B0D6-ED40BF1CEE73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231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pattFill prst="ltVert">
            <a:fgClr>
              <a:srgbClr val="99CC99"/>
            </a:fgClr>
            <a:bgClr>
              <a:srgbClr val="DBDB83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el-GR" sz="2400">
              <a:latin typeface="Times New Roman" panose="02020603050405020304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white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el-GR" sz="2400">
              <a:latin typeface="Times New Roman" panose="02020603050405020304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5375" y="4868863"/>
            <a:ext cx="4876800" cy="319087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/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3635375" y="5300663"/>
            <a:ext cx="4876800" cy="319087"/>
            <a:chOff x="2288" y="3080"/>
            <a:chExt cx="3072" cy="201"/>
          </a:xfrm>
        </p:grpSpPr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/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/>
            </a:p>
          </p:txBody>
        </p:sp>
      </p:grpSp>
      <p:pic>
        <p:nvPicPr>
          <p:cNvPr id="1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30888"/>
            <a:ext cx="431006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LOGO3_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57225"/>
            <a:ext cx="554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LOGO3_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15888"/>
            <a:ext cx="7366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2924175"/>
            <a:ext cx="40132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l-GR" noProof="0" smtClean="0"/>
              <a:t>Στυλ κύριου υπότιτλου</a:t>
            </a:r>
          </a:p>
        </p:txBody>
      </p:sp>
      <p:sp>
        <p:nvSpPr>
          <p:cNvPr id="93193" name="AutoShape 9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981075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rgbClr val="003300"/>
                </a:solidFill>
              </a:defRPr>
            </a:lvl1pPr>
          </a:lstStyle>
          <a:p>
            <a:pPr lvl="0"/>
            <a:r>
              <a:rPr lang="el-GR" noProof="0" smtClean="0"/>
              <a:t>Στυλ κύριου τίτλου</a:t>
            </a:r>
            <a:endParaRPr lang="el-GR" noProof="0" dirty="0" smtClean="0"/>
          </a:p>
        </p:txBody>
      </p:sp>
      <p:pic>
        <p:nvPicPr>
          <p:cNvPr id="2" name="Εικόνα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78700" y="6260953"/>
            <a:ext cx="1702172" cy="59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15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6000" y="298800"/>
            <a:ext cx="7923600" cy="961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178779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857772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44396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07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338888" y="1628800"/>
            <a:ext cx="1981200" cy="496885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95288" y="1628800"/>
            <a:ext cx="5791200" cy="496885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153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012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933577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848100" cy="49688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468813" y="1628775"/>
            <a:ext cx="3848100" cy="49688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61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6000" y="298800"/>
            <a:ext cx="7923600" cy="9612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4675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0444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quarter" idx="10"/>
          </p:nvPr>
        </p:nvSpPr>
        <p:spPr>
          <a:xfrm>
            <a:off x="611188" y="1773238"/>
            <a:ext cx="3960812" cy="48958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1"/>
          </p:nvPr>
        </p:nvSpPr>
        <p:spPr>
          <a:xfrm>
            <a:off x="4932040" y="1773238"/>
            <a:ext cx="3244032" cy="2232323"/>
          </a:xfrm>
        </p:spPr>
        <p:txBody>
          <a:bodyPr/>
          <a:lstStyle/>
          <a:p>
            <a:endParaRPr lang="el-GR"/>
          </a:p>
        </p:txBody>
      </p:sp>
      <p:sp>
        <p:nvSpPr>
          <p:cNvPr id="7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4932040" y="4436765"/>
            <a:ext cx="3244032" cy="2232323"/>
          </a:xfr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592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076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6000" y="298800"/>
            <a:ext cx="7923600" cy="961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171578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785764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46821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0"/>
            <a:ext cx="323850" cy="6858000"/>
          </a:xfrm>
          <a:prstGeom prst="rect">
            <a:avLst/>
          </a:prstGeom>
          <a:pattFill prst="ltVert">
            <a:fgClr>
              <a:srgbClr val="99CC99"/>
            </a:fgClr>
            <a:bgClr>
              <a:srgbClr val="DBDB83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/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285750" y="-19049"/>
            <a:ext cx="4378325" cy="566738"/>
          </a:xfrm>
          <a:custGeom>
            <a:avLst/>
            <a:gdLst>
              <a:gd name="T0" fmla="*/ 4378325 w 2758"/>
              <a:gd name="T1" fmla="*/ 0 h 567"/>
              <a:gd name="T2" fmla="*/ 4378325 w 2758"/>
              <a:gd name="T3" fmla="*/ 450850 h 567"/>
              <a:gd name="T4" fmla="*/ 574675 w 2758"/>
              <a:gd name="T5" fmla="*/ 471488 h 567"/>
              <a:gd name="T6" fmla="*/ 488950 w 2758"/>
              <a:gd name="T7" fmla="*/ 471488 h 567"/>
              <a:gd name="T8" fmla="*/ 346075 w 2758"/>
              <a:gd name="T9" fmla="*/ 461963 h 567"/>
              <a:gd name="T10" fmla="*/ 136525 w 2758"/>
              <a:gd name="T11" fmla="*/ 509588 h 567"/>
              <a:gd name="T12" fmla="*/ 39688 w 2758"/>
              <a:gd name="T13" fmla="*/ 639763 h 567"/>
              <a:gd name="T14" fmla="*/ 0 w 2758"/>
              <a:gd name="T15" fmla="*/ 711200 h 567"/>
              <a:gd name="T16" fmla="*/ 34925 w 2758"/>
              <a:gd name="T17" fmla="*/ 900113 h 567"/>
              <a:gd name="T18" fmla="*/ 41275 w 2758"/>
              <a:gd name="T19" fmla="*/ 766763 h 567"/>
              <a:gd name="T20" fmla="*/ 20638 w 2758"/>
              <a:gd name="T21" fmla="*/ 503238 h 567"/>
              <a:gd name="T22" fmla="*/ 20638 w 2758"/>
              <a:gd name="T23" fmla="*/ 23813 h 567"/>
              <a:gd name="T24" fmla="*/ 4378325 w 2758"/>
              <a:gd name="T25" fmla="*/ 0 h 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58" h="567">
                <a:moveTo>
                  <a:pt x="2758" y="0"/>
                </a:moveTo>
                <a:lnTo>
                  <a:pt x="2758" y="284"/>
                </a:lnTo>
                <a:lnTo>
                  <a:pt x="362" y="297"/>
                </a:lnTo>
                <a:lnTo>
                  <a:pt x="308" y="297"/>
                </a:lnTo>
                <a:lnTo>
                  <a:pt x="218" y="291"/>
                </a:lnTo>
                <a:cubicBezTo>
                  <a:pt x="181" y="295"/>
                  <a:pt x="118" y="302"/>
                  <a:pt x="86" y="321"/>
                </a:cubicBezTo>
                <a:cubicBezTo>
                  <a:pt x="54" y="340"/>
                  <a:pt x="39" y="382"/>
                  <a:pt x="25" y="403"/>
                </a:cubicBezTo>
                <a:cubicBezTo>
                  <a:pt x="11" y="424"/>
                  <a:pt x="0" y="421"/>
                  <a:pt x="0" y="448"/>
                </a:cubicBezTo>
                <a:lnTo>
                  <a:pt x="22" y="567"/>
                </a:lnTo>
                <a:lnTo>
                  <a:pt x="26" y="483"/>
                </a:lnTo>
                <a:lnTo>
                  <a:pt x="13" y="317"/>
                </a:lnTo>
                <a:lnTo>
                  <a:pt x="13" y="15"/>
                </a:lnTo>
                <a:lnTo>
                  <a:pt x="2758" y="0"/>
                </a:lnTo>
                <a:close/>
              </a:path>
            </a:pathLst>
          </a:custGeom>
          <a:pattFill prst="ltVert">
            <a:fgClr>
              <a:srgbClr val="99CC99"/>
            </a:fgClr>
            <a:bgClr>
              <a:srgbClr val="DBDB83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250825" y="1268413"/>
            <a:ext cx="8066088" cy="319087"/>
            <a:chOff x="144" y="1248"/>
            <a:chExt cx="4656" cy="201"/>
          </a:xfrm>
        </p:grpSpPr>
        <p:sp>
          <p:nvSpPr>
            <p:cNvPr id="1033" name="AutoShape 5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/>
            </a:p>
          </p:txBody>
        </p:sp>
        <p:sp>
          <p:nvSpPr>
            <p:cNvPr id="1034" name="AutoShape 6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/>
            </a:p>
          </p:txBody>
        </p:sp>
      </p:grpSp>
      <p:sp>
        <p:nvSpPr>
          <p:cNvPr id="1029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00038"/>
            <a:ext cx="7924800" cy="960437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l-GR" dirty="0" smtClean="0"/>
              <a:t>Στυλ κύριου τίτλου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7848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pic>
        <p:nvPicPr>
          <p:cNvPr id="1031" name="Picture 14" descr="LOGO3_a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-23812"/>
            <a:ext cx="554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LOGO3_a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22225"/>
            <a:ext cx="288454" cy="34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8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6666"/>
        </a:buClr>
        <a:buFont typeface="Wingdings" panose="05000000000000000000" pitchFamily="2" charset="2"/>
        <a:buChar char="l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00"/>
        </a:buClr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6666"/>
        </a:buClr>
        <a:buFont typeface="Wingdings" panose="05000000000000000000" pitchFamily="2" charset="2"/>
        <a:buChar char="l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6666"/>
        </a:buClr>
        <a:buChar char="–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6666"/>
        </a:buClr>
        <a:buFont typeface="Wingdings" panose="05000000000000000000" pitchFamily="2" charset="2"/>
        <a:buChar char="l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Εισαγωγή στη Ζωοτεχνία</a:t>
            </a:r>
            <a:endParaRPr lang="el-GR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Θεματική ενότητα </a:t>
            </a:r>
            <a:r>
              <a:rPr lang="en-US" dirty="0"/>
              <a:t>3</a:t>
            </a:r>
            <a:r>
              <a:rPr lang="el-GR" dirty="0"/>
              <a:t>. </a:t>
            </a:r>
            <a:br>
              <a:rPr lang="el-GR" dirty="0"/>
            </a:br>
            <a:r>
              <a:rPr lang="el-GR" dirty="0"/>
              <a:t>(</a:t>
            </a:r>
            <a:r>
              <a:rPr lang="en-US" dirty="0"/>
              <a:t>6. </a:t>
            </a:r>
            <a:r>
              <a:rPr lang="el-GR" dirty="0"/>
              <a:t>Φυλές αιγών)</a:t>
            </a:r>
            <a:endParaRPr lang="el-GR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63938" y="4878388"/>
            <a:ext cx="49942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300" b="1" dirty="0">
                <a:solidFill>
                  <a:schemeClr val="bg1"/>
                </a:solidFill>
                <a:latin typeface="Arial" charset="0"/>
              </a:rPr>
              <a:t>Τμήμα: Επιστήμης Ζωικής Παραγωγής &amp; Υδατοκαλλιεργειών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63938" y="5303838"/>
            <a:ext cx="30845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300" b="1">
                <a:solidFill>
                  <a:schemeClr val="bg1"/>
                </a:solidFill>
                <a:latin typeface="Arial" charset="0"/>
              </a:rPr>
              <a:t>Διδάσκουσα: Κουτσούλη Παναγιώτα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Αίγα Σκοπέλου 1/3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95536" y="1628775"/>
            <a:ext cx="3744416" cy="49688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</a:rPr>
              <a:t>K</a:t>
            </a:r>
            <a:r>
              <a:rPr lang="el-GR" b="1" dirty="0" err="1" smtClean="0">
                <a:latin typeface="Arial" panose="020B0604020202020204" pitchFamily="34" charset="0"/>
              </a:rPr>
              <a:t>αταγωγή</a:t>
            </a:r>
            <a:endParaRPr lang="el-GR" b="1" dirty="0">
              <a:latin typeface="Arial" panose="020B0604020202020204" pitchFamily="34" charset="0"/>
            </a:endParaRPr>
          </a:p>
          <a:p>
            <a:r>
              <a:rPr lang="el-GR" sz="2000" dirty="0" smtClean="0">
                <a:latin typeface="Arial" panose="020B0604020202020204" pitchFamily="34" charset="0"/>
              </a:rPr>
              <a:t>Από το νησί της Σκοπέλου.</a:t>
            </a:r>
            <a:endParaRPr lang="el-GR" sz="2000" dirty="0">
              <a:latin typeface="Arial" panose="020B0604020202020204" pitchFamily="34" charset="0"/>
            </a:endParaRPr>
          </a:p>
          <a:p>
            <a:r>
              <a:rPr lang="el-GR" sz="2000" dirty="0" smtClean="0">
                <a:latin typeface="Arial" panose="020B0604020202020204" pitchFamily="34" charset="0"/>
              </a:rPr>
              <a:t>Εκτρέφεται </a:t>
            </a:r>
            <a:r>
              <a:rPr lang="el-GR" sz="2000" dirty="0">
                <a:latin typeface="Arial" panose="020B0604020202020204" pitchFamily="34" charset="0"/>
              </a:rPr>
              <a:t>στα νησιά Σκόπελος, Αλόννησος και Σκιάθος και σε ορισμένες περιοχές του νομού </a:t>
            </a:r>
            <a:r>
              <a:rPr lang="el-GR" sz="2000" dirty="0" smtClean="0">
                <a:latin typeface="Arial" panose="020B0604020202020204" pitchFamily="34" charset="0"/>
              </a:rPr>
              <a:t>Μαγνησίας.</a:t>
            </a:r>
            <a:endParaRPr lang="el-GR" sz="2000" dirty="0">
              <a:latin typeface="Arial" panose="020B0604020202020204" pitchFamily="34" charset="0"/>
            </a:endParaRPr>
          </a:p>
          <a:p>
            <a:r>
              <a:rPr lang="el-GR" sz="2000" dirty="0" smtClean="0">
                <a:latin typeface="Arial" panose="020B0604020202020204" pitchFamily="34" charset="0"/>
              </a:rPr>
              <a:t>Με </a:t>
            </a:r>
            <a:r>
              <a:rPr lang="el-GR" sz="2000" dirty="0">
                <a:latin typeface="Arial" panose="020B0604020202020204" pitchFamily="34" charset="0"/>
              </a:rPr>
              <a:t>βάση τα μορφολογικά και παραγωγικά της χαρακτηριστικά μπορεί να θεωρηθεί ως ξεχωριστή </a:t>
            </a:r>
            <a:r>
              <a:rPr lang="el-GR" sz="2000" dirty="0" smtClean="0">
                <a:latin typeface="Arial" panose="020B0604020202020204" pitchFamily="34" charset="0"/>
              </a:rPr>
              <a:t>φυλή.</a:t>
            </a:r>
            <a:endParaRPr lang="el-GR" sz="2000" dirty="0">
              <a:latin typeface="Arial" panose="020B0604020202020204" pitchFamily="34" charset="0"/>
            </a:endParaRPr>
          </a:p>
          <a:p>
            <a:r>
              <a:rPr lang="el-GR" sz="2000" dirty="0" smtClean="0">
                <a:latin typeface="Arial" panose="020B0604020202020204" pitchFamily="34" charset="0"/>
              </a:rPr>
              <a:t>Ο συνολικός </a:t>
            </a:r>
            <a:r>
              <a:rPr lang="el-GR" sz="2000" dirty="0">
                <a:latin typeface="Arial" panose="020B0604020202020204" pitchFamily="34" charset="0"/>
              </a:rPr>
              <a:t>αριθμός των </a:t>
            </a:r>
            <a:r>
              <a:rPr lang="el-GR" sz="2000" dirty="0" smtClean="0">
                <a:latin typeface="Arial" panose="020B0604020202020204" pitchFamily="34" charset="0"/>
              </a:rPr>
              <a:t>εκτρεφόμενων </a:t>
            </a:r>
            <a:r>
              <a:rPr lang="el-GR" sz="2000" dirty="0">
                <a:latin typeface="Arial" panose="020B0604020202020204" pitchFamily="34" charset="0"/>
              </a:rPr>
              <a:t>ζώων κυμαίνεται γύρω στις </a:t>
            </a:r>
            <a:r>
              <a:rPr lang="el-GR" sz="2000" dirty="0" smtClean="0">
                <a:latin typeface="Arial" panose="020B0604020202020204" pitchFamily="34" charset="0"/>
              </a:rPr>
              <a:t>7.000</a:t>
            </a:r>
            <a:r>
              <a:rPr lang="el-GR" sz="2000" dirty="0">
                <a:latin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</a:endParaRPr>
          </a:p>
          <a:p>
            <a:endParaRPr lang="el-GR" sz="2000" dirty="0"/>
          </a:p>
        </p:txBody>
      </p:sp>
      <p:pic>
        <p:nvPicPr>
          <p:cNvPr id="7" name="Picture 4" descr="Αίγες Σκοπέλου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4169930" cy="3127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39952" y="4997406"/>
            <a:ext cx="4169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000000"/>
                </a:solidFill>
                <a:latin typeface="+mn-lt"/>
              </a:rPr>
              <a:t>Αίγες Σκοπέλου (πηγή: Κτηνοτροφικός Συνεταιρισμός </a:t>
            </a:r>
            <a:r>
              <a:rPr lang="el-GR" sz="2000" dirty="0" err="1" smtClean="0">
                <a:solidFill>
                  <a:srgbClr val="000000"/>
                </a:solidFill>
                <a:latin typeface="+mn-lt"/>
              </a:rPr>
              <a:t>Γιδοτρόφων</a:t>
            </a:r>
            <a:r>
              <a:rPr lang="el-GR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+mn-lt"/>
              </a:rPr>
              <a:t>Γιδιών Φυλής Σκοπέλου).</a:t>
            </a:r>
            <a:endParaRPr lang="el-GR" sz="2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60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288" y="404664"/>
            <a:ext cx="7924800" cy="850947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Arial" panose="020B0604020202020204" pitchFamily="34" charset="0"/>
              </a:rPr>
              <a:t>Αίγα Σκοπέλου 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39552" y="1718048"/>
            <a:ext cx="3384376" cy="4968875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latin typeface="Arial" panose="020B0604020202020204" pitchFamily="34" charset="0"/>
              </a:rPr>
              <a:t>Περιγραφικά στοιχεία</a:t>
            </a:r>
          </a:p>
          <a:p>
            <a:r>
              <a:rPr lang="el-GR" sz="2400" dirty="0" smtClean="0">
                <a:latin typeface="Arial" panose="020B0604020202020204" pitchFamily="34" charset="0"/>
              </a:rPr>
              <a:t>Μετρίου </a:t>
            </a:r>
            <a:r>
              <a:rPr lang="el-GR" sz="2400" dirty="0">
                <a:latin typeface="Arial" panose="020B0604020202020204" pitchFamily="34" charset="0"/>
              </a:rPr>
              <a:t>έως μεγάλου </a:t>
            </a:r>
            <a:r>
              <a:rPr lang="el-GR" sz="2400" dirty="0" smtClean="0">
                <a:latin typeface="Arial" panose="020B0604020202020204" pitchFamily="34" charset="0"/>
              </a:rPr>
              <a:t>μεγέθους.</a:t>
            </a:r>
            <a:endParaRPr lang="el-GR" sz="2400" dirty="0">
              <a:latin typeface="Arial" panose="020B0604020202020204" pitchFamily="34" charset="0"/>
            </a:endParaRPr>
          </a:p>
          <a:p>
            <a:r>
              <a:rPr lang="el-GR" sz="2400" dirty="0">
                <a:latin typeface="Arial" panose="020B0604020202020204" pitchFamily="34" charset="0"/>
              </a:rPr>
              <a:t>Ο χρωματισμός είναι έντονος και κυριαρχεί το </a:t>
            </a:r>
            <a:r>
              <a:rPr lang="el-GR" sz="2400" dirty="0" err="1">
                <a:latin typeface="Arial" panose="020B0604020202020204" pitchFamily="34" charset="0"/>
              </a:rPr>
              <a:t>ερυθρόφαιο</a:t>
            </a:r>
            <a:r>
              <a:rPr lang="el-GR" sz="2400" dirty="0">
                <a:latin typeface="Arial" panose="020B0604020202020204" pitchFamily="34" charset="0"/>
              </a:rPr>
              <a:t> με ή χωρίς λευκές </a:t>
            </a:r>
            <a:r>
              <a:rPr lang="el-GR" sz="2400" dirty="0" smtClean="0">
                <a:latin typeface="Arial" panose="020B0604020202020204" pitchFamily="34" charset="0"/>
              </a:rPr>
              <a:t>κηλίδες.</a:t>
            </a:r>
            <a:endParaRPr lang="el-GR" sz="2400" dirty="0">
              <a:latin typeface="Arial" panose="020B0604020202020204" pitchFamily="34" charset="0"/>
            </a:endParaRPr>
          </a:p>
          <a:p>
            <a:endParaRPr lang="el-GR" dirty="0"/>
          </a:p>
        </p:txBody>
      </p:sp>
      <p:pic>
        <p:nvPicPr>
          <p:cNvPr id="6" name="Picture 4" descr="Αίγες Σκοπέλου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18048"/>
            <a:ext cx="4248472" cy="318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7945" y="4972272"/>
            <a:ext cx="4149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000000"/>
                </a:solidFill>
                <a:latin typeface="+mn-lt"/>
              </a:rPr>
              <a:t>Αίγες Σκοπέλου (πηγή: Κτηνοτροφικός Συνεταιρισμός </a:t>
            </a:r>
            <a:r>
              <a:rPr lang="el-GR" sz="2000" dirty="0" err="1" smtClean="0">
                <a:solidFill>
                  <a:srgbClr val="000000"/>
                </a:solidFill>
                <a:latin typeface="+mn-lt"/>
              </a:rPr>
              <a:t>Γιδοτρόφων</a:t>
            </a:r>
            <a:r>
              <a:rPr lang="el-GR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+mn-lt"/>
              </a:rPr>
              <a:t>Γιδιών Φυλής Σκοπέλου).</a:t>
            </a:r>
            <a:endParaRPr lang="el-GR" sz="2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04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308323"/>
            <a:ext cx="7924800" cy="960437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Arial" panose="020B0604020202020204" pitchFamily="34" charset="0"/>
              </a:rPr>
              <a:t>Αίγα Σκοπέλου 3/3</a:t>
            </a:r>
            <a:endParaRPr lang="el-GR" dirty="0">
              <a:latin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3383607" cy="4968875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latin typeface="Arial" panose="020B0604020202020204" pitchFamily="34" charset="0"/>
              </a:rPr>
              <a:t>Παραγωγικές ιδιότητες</a:t>
            </a:r>
          </a:p>
          <a:p>
            <a:r>
              <a:rPr lang="el-GR" sz="2400" dirty="0" smtClean="0">
                <a:latin typeface="Arial" panose="020B0604020202020204" pitchFamily="34" charset="0"/>
              </a:rPr>
              <a:t>Συντελεστής </a:t>
            </a:r>
            <a:r>
              <a:rPr lang="el-GR" sz="2400" dirty="0" err="1">
                <a:latin typeface="Arial" panose="020B0604020202020204" pitchFamily="34" charset="0"/>
              </a:rPr>
              <a:t>πολυδυμίας</a:t>
            </a:r>
            <a:r>
              <a:rPr lang="el-GR" sz="2400" dirty="0">
                <a:latin typeface="Arial" panose="020B0604020202020204" pitchFamily="34" charset="0"/>
              </a:rPr>
              <a:t>: γύρω στο </a:t>
            </a:r>
            <a:r>
              <a:rPr lang="el-GR" sz="2400" dirty="0" smtClean="0">
                <a:latin typeface="Arial" panose="020B0604020202020204" pitchFamily="34" charset="0"/>
              </a:rPr>
              <a:t>1,4.</a:t>
            </a:r>
            <a:endParaRPr lang="el-GR" sz="2400" dirty="0">
              <a:latin typeface="Arial" panose="020B0604020202020204" pitchFamily="34" charset="0"/>
            </a:endParaRPr>
          </a:p>
          <a:p>
            <a:r>
              <a:rPr lang="el-GR" sz="2400" dirty="0" smtClean="0">
                <a:latin typeface="Arial" panose="020B0604020202020204" pitchFamily="34" charset="0"/>
              </a:rPr>
              <a:t>Ετήσια γαλακτοπαραγωγή</a:t>
            </a:r>
            <a:r>
              <a:rPr lang="el-GR" sz="2400" dirty="0">
                <a:latin typeface="Arial" panose="020B0604020202020204" pitchFamily="34" charset="0"/>
              </a:rPr>
              <a:t>: </a:t>
            </a:r>
            <a:r>
              <a:rPr lang="el-GR" sz="2400" dirty="0" smtClean="0">
                <a:latin typeface="Arial" panose="020B0604020202020204" pitchFamily="34" charset="0"/>
              </a:rPr>
              <a:t>350 </a:t>
            </a:r>
            <a:r>
              <a:rPr lang="el-GR" sz="2400" dirty="0" err="1" smtClean="0">
                <a:latin typeface="Arial" panose="020B0604020202020204" pitchFamily="34" charset="0"/>
              </a:rPr>
              <a:t>kg</a:t>
            </a:r>
            <a:r>
              <a:rPr lang="el-GR" sz="2400" dirty="0" smtClean="0">
                <a:latin typeface="Arial" panose="020B0604020202020204" pitchFamily="34" charset="0"/>
              </a:rPr>
              <a:t> γάλακτος.</a:t>
            </a:r>
            <a:endParaRPr lang="el-GR" sz="2400" dirty="0">
              <a:latin typeface="Arial" panose="020B0604020202020204" pitchFamily="34" charset="0"/>
            </a:endParaRPr>
          </a:p>
          <a:p>
            <a:r>
              <a:rPr lang="el-GR" sz="2400" dirty="0">
                <a:latin typeface="Arial" panose="020B0604020202020204" pitchFamily="34" charset="0"/>
              </a:rPr>
              <a:t> </a:t>
            </a:r>
            <a:r>
              <a:rPr lang="el-GR" sz="2400" dirty="0" err="1" smtClean="0">
                <a:latin typeface="Arial" panose="020B0604020202020204" pitchFamily="34" charset="0"/>
              </a:rPr>
              <a:t>Λιποπεριεκτικότητα</a:t>
            </a:r>
            <a:r>
              <a:rPr lang="el-GR" sz="2400" dirty="0" smtClean="0">
                <a:latin typeface="Arial" panose="020B0604020202020204" pitchFamily="34" charset="0"/>
              </a:rPr>
              <a:t>: 5 - 5,5 %.</a:t>
            </a:r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6" name="Picture 4" descr="Τράγος και γίδες Σκοπέλου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4583493" cy="3437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46875" y="5373216"/>
            <a:ext cx="4588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000000"/>
                </a:solidFill>
                <a:latin typeface="+mn-lt"/>
              </a:rPr>
              <a:t>Τράγος και γίδες Σκοπέλου (πηγή: Κτηνοτροφικός Συνεταιρισμός </a:t>
            </a:r>
            <a:r>
              <a:rPr lang="el-GR" sz="2000" dirty="0" err="1" smtClean="0">
                <a:solidFill>
                  <a:srgbClr val="000000"/>
                </a:solidFill>
                <a:latin typeface="+mn-lt"/>
              </a:rPr>
              <a:t>Γιδοτρόφων</a:t>
            </a:r>
            <a:r>
              <a:rPr lang="el-GR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+mn-lt"/>
              </a:rPr>
              <a:t>Γιδιών Φυλής Σκοπέλου).</a:t>
            </a:r>
            <a:endParaRPr lang="el-GR" sz="2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03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anose="020B0604020202020204" pitchFamily="34" charset="0"/>
              </a:rPr>
              <a:t>Αίγα </a:t>
            </a:r>
            <a:r>
              <a:rPr lang="en-US" dirty="0" err="1" smtClean="0">
                <a:latin typeface="Arial" panose="020B0604020202020204" pitchFamily="34" charset="0"/>
              </a:rPr>
              <a:t>Saanen</a:t>
            </a:r>
            <a:r>
              <a:rPr lang="el-GR" dirty="0" smtClean="0">
                <a:latin typeface="Arial" panose="020B0604020202020204" pitchFamily="34" charset="0"/>
              </a:rPr>
              <a:t> 1/4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527623" cy="4968875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latin typeface="Arial" panose="020B0604020202020204" pitchFamily="34" charset="0"/>
              </a:rPr>
              <a:t>Καταγωγή</a:t>
            </a:r>
            <a:endParaRPr lang="en-US" b="1" dirty="0">
              <a:latin typeface="Arial" panose="020B0604020202020204" pitchFamily="34" charset="0"/>
            </a:endParaRPr>
          </a:p>
          <a:p>
            <a:r>
              <a:rPr lang="el-GR" sz="2400" dirty="0" smtClean="0">
                <a:latin typeface="Arial" panose="020B0604020202020204" pitchFamily="34" charset="0"/>
              </a:rPr>
              <a:t>Η </a:t>
            </a:r>
            <a:r>
              <a:rPr lang="el-GR" sz="2400" dirty="0">
                <a:latin typeface="Arial" panose="020B0604020202020204" pitchFamily="34" charset="0"/>
              </a:rPr>
              <a:t>κοιλάδα του ομώνυμου ποταμού του </a:t>
            </a:r>
            <a:r>
              <a:rPr lang="el-GR" sz="2400" dirty="0" err="1">
                <a:latin typeface="Arial" panose="020B0604020202020204" pitchFamily="34" charset="0"/>
              </a:rPr>
              <a:t>Καντονίου</a:t>
            </a:r>
            <a:r>
              <a:rPr lang="el-GR" sz="2400" dirty="0">
                <a:latin typeface="Arial" panose="020B0604020202020204" pitchFamily="34" charset="0"/>
              </a:rPr>
              <a:t> Βέρνης της </a:t>
            </a:r>
            <a:r>
              <a:rPr lang="el-GR" sz="2400" dirty="0" smtClean="0">
                <a:latin typeface="Arial" panose="020B0604020202020204" pitchFamily="34" charset="0"/>
              </a:rPr>
              <a:t>Ελβετίας.</a:t>
            </a:r>
            <a:endParaRPr lang="en-US" sz="2400" dirty="0">
              <a:latin typeface="Arial" panose="020B0604020202020204" pitchFamily="34" charset="0"/>
            </a:endParaRPr>
          </a:p>
          <a:p>
            <a:r>
              <a:rPr lang="el-GR" sz="2400" dirty="0" smtClean="0">
                <a:latin typeface="Arial" panose="020B0604020202020204" pitchFamily="34" charset="0"/>
              </a:rPr>
              <a:t>Η </a:t>
            </a:r>
            <a:r>
              <a:rPr lang="el-GR" sz="2400" dirty="0">
                <a:latin typeface="Arial" panose="020B0604020202020204" pitchFamily="34" charset="0"/>
              </a:rPr>
              <a:t>πολυπληθέστερη και πιο γαλακτοπαραγωγός φυλή της </a:t>
            </a:r>
            <a:r>
              <a:rPr lang="el-GR" sz="2400" dirty="0" smtClean="0">
                <a:latin typeface="Arial" panose="020B0604020202020204" pitchFamily="34" charset="0"/>
              </a:rPr>
              <a:t>χώρας.</a:t>
            </a:r>
            <a:endParaRPr lang="el-GR" sz="2400" dirty="0">
              <a:latin typeface="Arial" panose="020B0604020202020204" pitchFamily="34" charset="0"/>
            </a:endParaRPr>
          </a:p>
          <a:p>
            <a:endParaRPr lang="el-GR" dirty="0"/>
          </a:p>
        </p:txBody>
      </p:sp>
      <p:pic>
        <p:nvPicPr>
          <p:cNvPr id="7" name="Picture 11" descr="Αίγα Saanen γαλακτοπαραγωγικής κατεύθυνσης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744416" cy="3279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61188" y="5243209"/>
            <a:ext cx="41764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000000"/>
                </a:solidFill>
                <a:latin typeface="Arial" charset="0"/>
              </a:rPr>
              <a:t>Αίγα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Saanen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latin typeface="Arial" charset="0"/>
              </a:rPr>
              <a:t>γαλακτοπαραγωγικής </a:t>
            </a:r>
            <a:r>
              <a:rPr lang="el-GR" sz="2000" dirty="0" smtClean="0">
                <a:solidFill>
                  <a:srgbClr val="000000"/>
                </a:solidFill>
                <a:latin typeface="Arial" charset="0"/>
              </a:rPr>
              <a:t>κατεύθυνσης </a:t>
            </a:r>
            <a:r>
              <a:rPr lang="el-GR" sz="1800" dirty="0" smtClean="0">
                <a:solidFill>
                  <a:srgbClr val="000000"/>
                </a:solidFill>
                <a:latin typeface="Arial" charset="0"/>
              </a:rPr>
              <a:t>(http</a:t>
            </a:r>
            <a:r>
              <a:rPr lang="el-GR" sz="1800" dirty="0">
                <a:solidFill>
                  <a:srgbClr val="000000"/>
                </a:solidFill>
                <a:latin typeface="Arial" charset="0"/>
              </a:rPr>
              <a:t>://</a:t>
            </a:r>
            <a:r>
              <a:rPr lang="el-GR" sz="1800" dirty="0" smtClean="0">
                <a:solidFill>
                  <a:srgbClr val="000000"/>
                </a:solidFill>
                <a:latin typeface="Arial" charset="0"/>
              </a:rPr>
              <a:t>www.bonniebluefarm.com/images/Upload/250/070507Elwene.JPG)</a:t>
            </a:r>
            <a:endParaRPr lang="el-GR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anose="020B0604020202020204" pitchFamily="34" charset="0"/>
              </a:rPr>
              <a:t>Αίγα </a:t>
            </a:r>
            <a:r>
              <a:rPr lang="en-US" dirty="0" err="1" smtClean="0">
                <a:latin typeface="Arial" panose="020B0604020202020204" pitchFamily="34" charset="0"/>
              </a:rPr>
              <a:t>Saanen</a:t>
            </a:r>
            <a:r>
              <a:rPr lang="el-GR" dirty="0" smtClean="0">
                <a:latin typeface="Arial" panose="020B0604020202020204" pitchFamily="34" charset="0"/>
              </a:rPr>
              <a:t> 2/4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848100" cy="5229225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latin typeface="Arial" panose="020B0604020202020204" pitchFamily="34" charset="0"/>
              </a:rPr>
              <a:t>Διάδοση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endParaRPr lang="el-GR" b="1" dirty="0">
              <a:latin typeface="Arial" panose="020B0604020202020204" pitchFamily="34" charset="0"/>
            </a:endParaRPr>
          </a:p>
          <a:p>
            <a:r>
              <a:rPr lang="el-GR" sz="2400" dirty="0" smtClean="0">
                <a:latin typeface="Arial" panose="020B0604020202020204" pitchFamily="34" charset="0"/>
              </a:rPr>
              <a:t>Εκτρέφεται </a:t>
            </a:r>
            <a:r>
              <a:rPr lang="el-GR" sz="2400" dirty="0">
                <a:latin typeface="Arial" panose="020B0604020202020204" pitchFamily="34" charset="0"/>
              </a:rPr>
              <a:t>σε πολλές περιοχές της </a:t>
            </a:r>
            <a:r>
              <a:rPr lang="el-GR" sz="2400" dirty="0" smtClean="0">
                <a:latin typeface="Arial" panose="020B0604020202020204" pitchFamily="34" charset="0"/>
              </a:rPr>
              <a:t>γης (αμιγής </a:t>
            </a:r>
            <a:r>
              <a:rPr lang="el-GR" sz="2400" dirty="0">
                <a:latin typeface="Arial" panose="020B0604020202020204" pitchFamily="34" charset="0"/>
              </a:rPr>
              <a:t>εκτροφή</a:t>
            </a:r>
            <a:r>
              <a:rPr lang="en-US" sz="2400" dirty="0" smtClean="0">
                <a:latin typeface="Arial" panose="020B0604020202020204" pitchFamily="34" charset="0"/>
              </a:rPr>
              <a:t>)</a:t>
            </a:r>
            <a:r>
              <a:rPr lang="el-GR" sz="2400" dirty="0" smtClean="0">
                <a:latin typeface="Arial" panose="020B0604020202020204" pitchFamily="34" charset="0"/>
              </a:rPr>
              <a:t>. </a:t>
            </a:r>
            <a:endParaRPr lang="el-GR" sz="2400" dirty="0">
              <a:latin typeface="Arial" panose="020B0604020202020204" pitchFamily="34" charset="0"/>
            </a:endParaRPr>
          </a:p>
          <a:p>
            <a:r>
              <a:rPr lang="el-GR" sz="2400" dirty="0" smtClean="0">
                <a:latin typeface="Arial" panose="020B0604020202020204" pitchFamily="34" charset="0"/>
              </a:rPr>
              <a:t>Διασταυρώσεις </a:t>
            </a:r>
            <a:r>
              <a:rPr lang="el-GR" sz="2400" dirty="0">
                <a:latin typeface="Arial" panose="020B0604020202020204" pitchFamily="34" charset="0"/>
              </a:rPr>
              <a:t>εκτοπισμού με τοπικούς πληθυσμούς για τη δημιουργία νέων εξευγενισμένων φυλών </a:t>
            </a:r>
            <a:r>
              <a:rPr lang="el-GR" sz="2400" dirty="0" smtClean="0">
                <a:latin typeface="Arial" panose="020B0604020202020204" pitchFamily="34" charset="0"/>
              </a:rPr>
              <a:t>αιγών.</a:t>
            </a:r>
            <a:endParaRPr lang="en-US" sz="2400" dirty="0">
              <a:latin typeface="Arial" panose="020B0604020202020204" pitchFamily="34" charset="0"/>
            </a:endParaRPr>
          </a:p>
          <a:p>
            <a:r>
              <a:rPr lang="el-GR" sz="2400" dirty="0" smtClean="0">
                <a:latin typeface="Arial" panose="020B0604020202020204" pitchFamily="34" charset="0"/>
              </a:rPr>
              <a:t>Στην </a:t>
            </a:r>
            <a:r>
              <a:rPr lang="el-GR" sz="2400" dirty="0">
                <a:latin typeface="Arial" panose="020B0604020202020204" pitchFamily="34" charset="0"/>
              </a:rPr>
              <a:t>Ελλάδα υπάρχουν μονάδες επιχειρηματικού </a:t>
            </a:r>
            <a:r>
              <a:rPr lang="el-GR" sz="2400" dirty="0" smtClean="0">
                <a:latin typeface="Arial" panose="020B0604020202020204" pitchFamily="34" charset="0"/>
              </a:rPr>
              <a:t>τύπου.</a:t>
            </a:r>
            <a:endParaRPr lang="el-GR" sz="2400" dirty="0">
              <a:latin typeface="Arial" panose="020B0604020202020204" pitchFamily="34" charset="0"/>
            </a:endParaRPr>
          </a:p>
        </p:txBody>
      </p:sp>
      <p:pic>
        <p:nvPicPr>
          <p:cNvPr id="7" name="Picture 11" descr="Αίγα Saanen γαλακτοπαραγωγικής κατεύθυνσης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744416" cy="3279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7688" y="5229263"/>
            <a:ext cx="42484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000000"/>
                </a:solidFill>
                <a:latin typeface="Arial" charset="0"/>
              </a:rPr>
              <a:t>Αίγα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Saanen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latin typeface="Arial" charset="0"/>
              </a:rPr>
              <a:t>γαλακτοπαραγωγικής </a:t>
            </a:r>
            <a:r>
              <a:rPr lang="el-GR" sz="2000" dirty="0" smtClean="0">
                <a:solidFill>
                  <a:srgbClr val="000000"/>
                </a:solidFill>
                <a:latin typeface="Arial" charset="0"/>
              </a:rPr>
              <a:t>κατεύθυνσης</a:t>
            </a:r>
            <a:r>
              <a:rPr lang="el-GR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l-GR" sz="1800" dirty="0" smtClean="0">
                <a:solidFill>
                  <a:srgbClr val="000000"/>
                </a:solidFill>
                <a:latin typeface="Arial" charset="0"/>
              </a:rPr>
              <a:t>(http</a:t>
            </a:r>
            <a:r>
              <a:rPr lang="el-GR" sz="1800" dirty="0">
                <a:solidFill>
                  <a:srgbClr val="000000"/>
                </a:solidFill>
                <a:latin typeface="Arial" charset="0"/>
              </a:rPr>
              <a:t>://</a:t>
            </a:r>
            <a:r>
              <a:rPr lang="el-GR" sz="1800" dirty="0" smtClean="0">
                <a:solidFill>
                  <a:srgbClr val="000000"/>
                </a:solidFill>
                <a:latin typeface="Arial" charset="0"/>
              </a:rPr>
              <a:t>www.bonniebluefarm.com/images/Upload/250/070507Elwene.JPG).</a:t>
            </a:r>
            <a:endParaRPr lang="el-GR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308323"/>
            <a:ext cx="7924800" cy="960437"/>
          </a:xfrm>
        </p:spPr>
        <p:txBody>
          <a:bodyPr>
            <a:noAutofit/>
          </a:bodyPr>
          <a:lstStyle/>
          <a:p>
            <a:r>
              <a:rPr lang="el-GR" dirty="0" smtClean="0"/>
              <a:t>Αίγα </a:t>
            </a:r>
            <a:r>
              <a:rPr lang="en-US" dirty="0" err="1" smtClean="0"/>
              <a:t>Saanen</a:t>
            </a:r>
            <a:r>
              <a:rPr lang="el-GR" dirty="0" smtClean="0"/>
              <a:t> 3/4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23528" y="1628775"/>
            <a:ext cx="4608512" cy="5229225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latin typeface="Arial" panose="020B0604020202020204" pitchFamily="34" charset="0"/>
              </a:rPr>
              <a:t>Μορφολογικά χαρακτηριστικά</a:t>
            </a:r>
          </a:p>
          <a:p>
            <a:r>
              <a:rPr lang="el-GR" sz="2000" dirty="0" smtClean="0">
                <a:latin typeface="Arial" panose="020B0604020202020204" pitchFamily="34" charset="0"/>
              </a:rPr>
              <a:t>Μεγαλόσωμη </a:t>
            </a:r>
            <a:r>
              <a:rPr lang="el-GR" sz="2000" dirty="0">
                <a:latin typeface="Arial" panose="020B0604020202020204" pitchFamily="34" charset="0"/>
              </a:rPr>
              <a:t>με σωματικό βάρος: τράγοι 75 </a:t>
            </a:r>
            <a:r>
              <a:rPr lang="en-US" sz="2000" dirty="0">
                <a:latin typeface="Arial" panose="020B0604020202020204" pitchFamily="34" charset="0"/>
              </a:rPr>
              <a:t>k</a:t>
            </a:r>
            <a:r>
              <a:rPr lang="el-GR" sz="2000" dirty="0">
                <a:latin typeface="Arial" panose="020B0604020202020204" pitchFamily="34" charset="0"/>
              </a:rPr>
              <a:t>g, αίγες 50 </a:t>
            </a:r>
            <a:r>
              <a:rPr lang="en-US" sz="2000" dirty="0">
                <a:latin typeface="Arial" panose="020B0604020202020204" pitchFamily="34" charset="0"/>
              </a:rPr>
              <a:t>k</a:t>
            </a:r>
            <a:r>
              <a:rPr lang="el-GR" sz="2000" dirty="0" smtClean="0">
                <a:latin typeface="Arial" panose="020B0604020202020204" pitchFamily="34" charset="0"/>
              </a:rPr>
              <a:t>g.</a:t>
            </a:r>
            <a:endParaRPr lang="el-GR" sz="2000" dirty="0">
              <a:latin typeface="Arial" panose="020B0604020202020204" pitchFamily="34" charset="0"/>
            </a:endParaRPr>
          </a:p>
          <a:p>
            <a:r>
              <a:rPr lang="el-GR" sz="2000" dirty="0">
                <a:latin typeface="Arial" panose="020B0604020202020204" pitchFamily="34" charset="0"/>
              </a:rPr>
              <a:t>Τελείως λευκή, με βραχύ τρίχωμα.</a:t>
            </a:r>
          </a:p>
          <a:p>
            <a:r>
              <a:rPr lang="el-GR" sz="2000" dirty="0" smtClean="0">
                <a:latin typeface="Arial" panose="020B0604020202020204" pitchFamily="34" charset="0"/>
              </a:rPr>
              <a:t>Συνήθως ακέρατη. Μειονέκτημα η μεγάλη </a:t>
            </a:r>
            <a:r>
              <a:rPr lang="el-GR" sz="2000" dirty="0">
                <a:latin typeface="Arial" panose="020B0604020202020204" pitchFamily="34" charset="0"/>
              </a:rPr>
              <a:t>συχνότητα ερμαφροδιτισμού στους ακέρατους </a:t>
            </a:r>
            <a:r>
              <a:rPr lang="el-GR" sz="2000" dirty="0" smtClean="0">
                <a:latin typeface="Arial" panose="020B0604020202020204" pitchFamily="34" charset="0"/>
              </a:rPr>
              <a:t>πληθυσμούς.</a:t>
            </a:r>
            <a:endParaRPr lang="el-GR" sz="2000" dirty="0">
              <a:latin typeface="Arial" panose="020B0604020202020204" pitchFamily="34" charset="0"/>
            </a:endParaRPr>
          </a:p>
          <a:p>
            <a:r>
              <a:rPr lang="el-GR" sz="2000" dirty="0" smtClean="0">
                <a:latin typeface="Arial" panose="020B0604020202020204" pitchFamily="34" charset="0"/>
              </a:rPr>
              <a:t>Η </a:t>
            </a:r>
            <a:r>
              <a:rPr lang="el-GR" sz="2000" dirty="0">
                <a:latin typeface="Arial" panose="020B0604020202020204" pitchFamily="34" charset="0"/>
              </a:rPr>
              <a:t>όλη σωματική διάπλαση είναι εκείνη του γαλακτοπαραγωγού τύπου </a:t>
            </a:r>
            <a:r>
              <a:rPr lang="el-GR" sz="2000" dirty="0" smtClean="0">
                <a:latin typeface="Arial" panose="020B0604020202020204" pitchFamily="34" charset="0"/>
              </a:rPr>
              <a:t>ζώου.</a:t>
            </a:r>
            <a:endParaRPr lang="el-GR" sz="2000" dirty="0">
              <a:latin typeface="Arial" panose="020B0604020202020204" pitchFamily="34" charset="0"/>
            </a:endParaRPr>
          </a:p>
          <a:p>
            <a:r>
              <a:rPr lang="el-GR" sz="2000" dirty="0" smtClean="0">
                <a:latin typeface="Arial" panose="020B0604020202020204" pitchFamily="34" charset="0"/>
              </a:rPr>
              <a:t>Ο </a:t>
            </a:r>
            <a:r>
              <a:rPr lang="el-GR" sz="2000" dirty="0">
                <a:latin typeface="Arial" panose="020B0604020202020204" pitchFamily="34" charset="0"/>
              </a:rPr>
              <a:t>μαστός είναι πολύ αναπτυγμένος και κατά κανόνα καλής </a:t>
            </a:r>
            <a:r>
              <a:rPr lang="el-GR" sz="2000" dirty="0" smtClean="0">
                <a:latin typeface="Arial" panose="020B0604020202020204" pitchFamily="34" charset="0"/>
              </a:rPr>
              <a:t>διάπλασης.</a:t>
            </a:r>
            <a:endParaRPr lang="el-GR" sz="2000" dirty="0">
              <a:latin typeface="Arial" panose="020B0604020202020204" pitchFamily="34" charset="0"/>
            </a:endParaRPr>
          </a:p>
          <a:p>
            <a:endParaRPr lang="el-GR" sz="2000" dirty="0"/>
          </a:p>
        </p:txBody>
      </p:sp>
      <p:pic>
        <p:nvPicPr>
          <p:cNvPr id="6" name="Picture 4" descr="Αίγα Saanen με γαλακτοπαραγωγική κατεύθυνση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67247"/>
            <a:ext cx="3266599" cy="2533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932040" y="4737174"/>
            <a:ext cx="33843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 dirty="0" smtClean="0">
                <a:solidFill>
                  <a:srgbClr val="000000"/>
                </a:solidFill>
                <a:latin typeface="+mn-lt"/>
              </a:rPr>
              <a:t>Αίγα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Saanen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+mn-lt"/>
              </a:rPr>
              <a:t>με γαλακτοπαραγωγική κατεύθυνση </a:t>
            </a:r>
            <a:r>
              <a:rPr lang="el-GR" sz="1800" dirty="0" smtClean="0">
                <a:solidFill>
                  <a:srgbClr val="000000"/>
                </a:solidFill>
                <a:latin typeface="+mn-lt"/>
              </a:rPr>
              <a:t>(http</a:t>
            </a:r>
            <a:r>
              <a:rPr lang="el-GR" sz="1800" dirty="0">
                <a:solidFill>
                  <a:srgbClr val="000000"/>
                </a:solidFill>
                <a:latin typeface="+mn-lt"/>
              </a:rPr>
              <a:t>://</a:t>
            </a:r>
            <a:r>
              <a:rPr lang="el-GR" sz="1800" dirty="0" smtClean="0">
                <a:solidFill>
                  <a:srgbClr val="000000"/>
                </a:solidFill>
                <a:latin typeface="+mn-lt"/>
              </a:rPr>
              <a:t>www.ansi.okstate.edu/breeds/goats/saanen/saan1.jpg).</a:t>
            </a:r>
            <a:endParaRPr lang="el-GR" sz="1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58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288" y="308323"/>
            <a:ext cx="7924800" cy="960437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Arial" panose="020B0604020202020204" pitchFamily="34" charset="0"/>
              </a:rPr>
              <a:t>Αίγα </a:t>
            </a:r>
            <a:r>
              <a:rPr lang="en-US" dirty="0" err="1" smtClean="0">
                <a:latin typeface="Arial" panose="020B0604020202020204" pitchFamily="34" charset="0"/>
              </a:rPr>
              <a:t>Saanen</a:t>
            </a:r>
            <a:r>
              <a:rPr lang="el-GR" dirty="0" smtClean="0">
                <a:latin typeface="Arial" panose="020B0604020202020204" pitchFamily="34" charset="0"/>
              </a:rPr>
              <a:t> 4/4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68312" y="1628775"/>
            <a:ext cx="4175696" cy="4968875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l-GR" b="1" dirty="0" smtClean="0">
                <a:latin typeface="Arial" panose="020B0604020202020204" pitchFamily="34" charset="0"/>
              </a:rPr>
              <a:t>Παραγωγικές ιδιότητες</a:t>
            </a:r>
          </a:p>
          <a:p>
            <a:pPr>
              <a:lnSpc>
                <a:spcPct val="85000"/>
              </a:lnSpc>
            </a:pPr>
            <a:r>
              <a:rPr lang="el-GR" sz="2000" dirty="0" smtClean="0">
                <a:latin typeface="Arial" panose="020B0604020202020204" pitchFamily="34" charset="0"/>
              </a:rPr>
              <a:t>Πρώιμη </a:t>
            </a:r>
            <a:r>
              <a:rPr lang="el-GR" sz="2000" dirty="0">
                <a:latin typeface="Arial" panose="020B0604020202020204" pitchFamily="34" charset="0"/>
              </a:rPr>
              <a:t>γενετήσια </a:t>
            </a:r>
            <a:r>
              <a:rPr lang="el-GR" sz="2000" dirty="0" smtClean="0">
                <a:latin typeface="Arial" panose="020B0604020202020204" pitchFamily="34" charset="0"/>
              </a:rPr>
              <a:t>ωριμότητα.</a:t>
            </a:r>
            <a:endParaRPr lang="el-GR" sz="2000" dirty="0"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el-GR" sz="2000" dirty="0" smtClean="0">
                <a:latin typeface="Arial" panose="020B0604020202020204" pitchFamily="34" charset="0"/>
              </a:rPr>
              <a:t>Ηλικία </a:t>
            </a:r>
            <a:r>
              <a:rPr lang="el-GR" sz="2000" dirty="0">
                <a:latin typeface="Arial" panose="020B0604020202020204" pitchFamily="34" charset="0"/>
              </a:rPr>
              <a:t>α' γονιμοποίησης: 12 </a:t>
            </a:r>
            <a:r>
              <a:rPr lang="el-GR" sz="2000" dirty="0" smtClean="0">
                <a:latin typeface="Arial" panose="020B0604020202020204" pitchFamily="34" charset="0"/>
              </a:rPr>
              <a:t>μήνες.</a:t>
            </a:r>
            <a:endParaRPr lang="el-GR" sz="2000" dirty="0"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el-GR" sz="2000" dirty="0">
                <a:latin typeface="Arial" panose="020B0604020202020204" pitchFamily="34" charset="0"/>
              </a:rPr>
              <a:t>Γονιμότητα: υψηλή. Γεννά συνήθως </a:t>
            </a:r>
            <a:r>
              <a:rPr lang="el-GR" sz="2000" dirty="0" smtClean="0">
                <a:latin typeface="Arial" panose="020B0604020202020204" pitchFamily="34" charset="0"/>
              </a:rPr>
              <a:t>δίδυμα.</a:t>
            </a:r>
            <a:endParaRPr lang="el-GR" sz="2000" dirty="0"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el-GR" sz="2000" dirty="0" smtClean="0">
                <a:latin typeface="Arial" panose="020B0604020202020204" pitchFamily="34" charset="0"/>
              </a:rPr>
              <a:t>Γαλακτοπαραγωγή</a:t>
            </a:r>
            <a:r>
              <a:rPr lang="el-GR" sz="2000" dirty="0">
                <a:latin typeface="Arial" panose="020B0604020202020204" pitchFamily="34" charset="0"/>
              </a:rPr>
              <a:t>: περίπου </a:t>
            </a:r>
            <a:r>
              <a:rPr lang="el-GR" sz="2000" dirty="0" smtClean="0">
                <a:latin typeface="Arial" panose="020B0604020202020204" pitchFamily="34" charset="0"/>
              </a:rPr>
              <a:t>700 </a:t>
            </a:r>
            <a:r>
              <a:rPr lang="el-GR" sz="2000" dirty="0" err="1" smtClean="0">
                <a:latin typeface="Arial" panose="020B0604020202020204" pitchFamily="34" charset="0"/>
              </a:rPr>
              <a:t>kg</a:t>
            </a:r>
            <a:r>
              <a:rPr lang="el-GR" sz="2000" dirty="0" smtClean="0">
                <a:latin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</a:rPr>
              <a:t>γάλα </a:t>
            </a:r>
            <a:r>
              <a:rPr lang="el-GR" sz="2000" dirty="0" smtClean="0">
                <a:latin typeface="Arial" panose="020B0604020202020204" pitchFamily="34" charset="0"/>
              </a:rPr>
              <a:t>ανά</a:t>
            </a:r>
            <a:r>
              <a:rPr lang="el-GR" sz="2000" i="1" dirty="0" smtClean="0">
                <a:latin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</a:rPr>
              <a:t>γαλακτική περίοδο. Μερικά άτομα υπερβαίνουν τα </a:t>
            </a:r>
            <a:r>
              <a:rPr lang="el-GR" sz="2000" dirty="0" smtClean="0">
                <a:latin typeface="Arial" panose="020B0604020202020204" pitchFamily="34" charset="0"/>
              </a:rPr>
              <a:t>1000 </a:t>
            </a:r>
            <a:r>
              <a:rPr lang="el-GR" sz="2000" dirty="0" err="1" smtClean="0">
                <a:latin typeface="Arial" panose="020B0604020202020204" pitchFamily="34" charset="0"/>
              </a:rPr>
              <a:t>kg</a:t>
            </a:r>
            <a:r>
              <a:rPr lang="el-GR" sz="2000" dirty="0" smtClean="0">
                <a:latin typeface="Arial" panose="020B0604020202020204" pitchFamily="34" charset="0"/>
              </a:rPr>
              <a:t>.</a:t>
            </a:r>
            <a:endParaRPr lang="el-GR" sz="2000" dirty="0"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el-GR" sz="2000" dirty="0" smtClean="0">
                <a:latin typeface="Arial" panose="020B0604020202020204" pitchFamily="34" charset="0"/>
              </a:rPr>
              <a:t>Μειονέκτημα αποτελεί η </a:t>
            </a:r>
            <a:r>
              <a:rPr lang="el-GR" sz="2000" dirty="0">
                <a:latin typeface="Arial" panose="020B0604020202020204" pitchFamily="34" charset="0"/>
              </a:rPr>
              <a:t>χ</a:t>
            </a:r>
            <a:r>
              <a:rPr lang="el-GR" sz="2000" dirty="0" smtClean="0">
                <a:latin typeface="Arial" panose="020B0604020202020204" pitchFamily="34" charset="0"/>
              </a:rPr>
              <a:t>αμηλή </a:t>
            </a:r>
            <a:r>
              <a:rPr lang="el-GR" sz="2000" dirty="0" err="1">
                <a:latin typeface="Arial" panose="020B0604020202020204" pitchFamily="34" charset="0"/>
              </a:rPr>
              <a:t>λιποπεριεκτικότητα</a:t>
            </a:r>
            <a:r>
              <a:rPr lang="el-GR" sz="2000" dirty="0">
                <a:latin typeface="Arial" panose="020B0604020202020204" pitchFamily="34" charset="0"/>
              </a:rPr>
              <a:t> </a:t>
            </a:r>
            <a:r>
              <a:rPr lang="el-GR" sz="2000" dirty="0" smtClean="0">
                <a:latin typeface="Arial" panose="020B0604020202020204" pitchFamily="34" charset="0"/>
              </a:rPr>
              <a:t>(&lt; </a:t>
            </a:r>
            <a:r>
              <a:rPr lang="el-GR" sz="2000" dirty="0">
                <a:latin typeface="Arial" panose="020B0604020202020204" pitchFamily="34" charset="0"/>
              </a:rPr>
              <a:t>2,5 </a:t>
            </a:r>
            <a:r>
              <a:rPr lang="el-GR" sz="2000" dirty="0" smtClean="0">
                <a:latin typeface="Arial" panose="020B0604020202020204" pitchFamily="34" charset="0"/>
              </a:rPr>
              <a:t>%).</a:t>
            </a:r>
            <a:endParaRPr lang="el-GR" sz="2000" dirty="0"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el-GR" sz="2000" dirty="0" smtClean="0">
                <a:latin typeface="Arial" panose="020B0604020202020204" pitchFamily="34" charset="0"/>
              </a:rPr>
              <a:t>Στην </a:t>
            </a:r>
            <a:r>
              <a:rPr lang="el-GR" sz="2000" dirty="0">
                <a:latin typeface="Arial" panose="020B0604020202020204" pitchFamily="34" charset="0"/>
              </a:rPr>
              <a:t>Αγγλία, Γαλλία, ΗΠΑ και Ισραήλ με εντατική επιλογή, έχουν δημιουργηθεί ζώα ακόμη υψηλότερων </a:t>
            </a:r>
            <a:r>
              <a:rPr lang="el-GR" sz="2000" dirty="0" smtClean="0">
                <a:latin typeface="Arial" panose="020B0604020202020204" pitchFamily="34" charset="0"/>
              </a:rPr>
              <a:t>αποδόσεων.</a:t>
            </a:r>
            <a:endParaRPr lang="el-GR" sz="2000" dirty="0">
              <a:latin typeface="Arial" panose="020B0604020202020204" pitchFamily="34" charset="0"/>
            </a:endParaRPr>
          </a:p>
          <a:p>
            <a:endParaRPr lang="el-GR" sz="2000" dirty="0"/>
          </a:p>
        </p:txBody>
      </p:sp>
      <p:pic>
        <p:nvPicPr>
          <p:cNvPr id="7" name="Picture 11" descr="Αίγα Saanen γαλακτοπαραγωγικής κατεύθυνσης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20192"/>
            <a:ext cx="3744416" cy="3279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44614" y="5299844"/>
            <a:ext cx="41764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000000"/>
                </a:solidFill>
                <a:latin typeface="Arial" charset="0"/>
              </a:rPr>
              <a:t>Αίγα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Saanen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latin typeface="Arial" charset="0"/>
              </a:rPr>
              <a:t>γαλακτοπαραγωγικής </a:t>
            </a:r>
            <a:r>
              <a:rPr lang="el-GR" sz="2000" dirty="0" smtClean="0">
                <a:solidFill>
                  <a:srgbClr val="000000"/>
                </a:solidFill>
                <a:latin typeface="Arial" charset="0"/>
              </a:rPr>
              <a:t>κατεύθυνσης </a:t>
            </a:r>
            <a:r>
              <a:rPr lang="el-GR" sz="1800" dirty="0" smtClean="0">
                <a:solidFill>
                  <a:srgbClr val="000000"/>
                </a:solidFill>
                <a:latin typeface="Arial" charset="0"/>
              </a:rPr>
              <a:t>(http</a:t>
            </a:r>
            <a:r>
              <a:rPr lang="el-GR" sz="1800" dirty="0">
                <a:solidFill>
                  <a:srgbClr val="000000"/>
                </a:solidFill>
                <a:latin typeface="Arial" charset="0"/>
              </a:rPr>
              <a:t>://</a:t>
            </a:r>
            <a:r>
              <a:rPr lang="el-GR" sz="1800" dirty="0" smtClean="0">
                <a:solidFill>
                  <a:srgbClr val="000000"/>
                </a:solidFill>
                <a:latin typeface="Arial" charset="0"/>
              </a:rPr>
              <a:t>www.bonniebluefarm.com/images/Upload/250/070507Elwene.JPG).</a:t>
            </a:r>
            <a:endParaRPr lang="el-GR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Αίγα </a:t>
            </a:r>
            <a:r>
              <a:rPr lang="en-US" dirty="0" err="1" smtClean="0"/>
              <a:t>Toggenburg</a:t>
            </a:r>
            <a:r>
              <a:rPr lang="en-US" dirty="0" smtClean="0"/>
              <a:t> </a:t>
            </a:r>
            <a:r>
              <a:rPr lang="el-GR" dirty="0" smtClean="0">
                <a:latin typeface="Arial" panose="020B0604020202020204" pitchFamily="34" charset="0"/>
              </a:rPr>
              <a:t>1/3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7" y="1628775"/>
            <a:ext cx="4032448" cy="5229225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latin typeface="Arial" panose="020B0604020202020204" pitchFamily="34" charset="0"/>
              </a:rPr>
              <a:t>Καταγωγή </a:t>
            </a:r>
            <a:endParaRPr lang="el-GR" b="1" dirty="0">
              <a:latin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l-GR" sz="2000" dirty="0" smtClean="0">
                <a:latin typeface="Arial" panose="020B0604020202020204" pitchFamily="34" charset="0"/>
              </a:rPr>
              <a:t>Από τις περιοχές </a:t>
            </a:r>
            <a:r>
              <a:rPr lang="el-GR" sz="2000" dirty="0" err="1" smtClean="0">
                <a:latin typeface="Arial" panose="020B0604020202020204" pitchFamily="34" charset="0"/>
              </a:rPr>
              <a:t>Obertoggenburg</a:t>
            </a:r>
            <a:r>
              <a:rPr lang="el-GR" sz="2000" dirty="0" smtClean="0">
                <a:latin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</a:rPr>
              <a:t>και </a:t>
            </a:r>
            <a:r>
              <a:rPr lang="el-GR" sz="2000" dirty="0" err="1">
                <a:latin typeface="Arial" panose="020B0604020202020204" pitchFamily="34" charset="0"/>
              </a:rPr>
              <a:t>Werdenberg</a:t>
            </a:r>
            <a:r>
              <a:rPr lang="el-GR" sz="2000" dirty="0">
                <a:latin typeface="Arial" panose="020B0604020202020204" pitchFamily="34" charset="0"/>
              </a:rPr>
              <a:t> του </a:t>
            </a:r>
            <a:r>
              <a:rPr lang="el-GR" sz="2000" dirty="0" err="1">
                <a:latin typeface="Arial" panose="020B0604020202020204" pitchFamily="34" charset="0"/>
              </a:rPr>
              <a:t>καντόνιου</a:t>
            </a:r>
            <a:r>
              <a:rPr lang="el-GR" sz="2000" dirty="0">
                <a:latin typeface="Arial" panose="020B0604020202020204" pitchFamily="34" charset="0"/>
              </a:rPr>
              <a:t> </a:t>
            </a:r>
            <a:r>
              <a:rPr lang="el-GR" sz="2000" dirty="0" err="1">
                <a:latin typeface="Arial" panose="020B0604020202020204" pitchFamily="34" charset="0"/>
              </a:rPr>
              <a:t>Saint</a:t>
            </a:r>
            <a:r>
              <a:rPr lang="el-GR" sz="2000" dirty="0">
                <a:latin typeface="Arial" panose="020B0604020202020204" pitchFamily="34" charset="0"/>
              </a:rPr>
              <a:t> </a:t>
            </a:r>
            <a:r>
              <a:rPr lang="el-GR" sz="2000" dirty="0" err="1">
                <a:latin typeface="Arial" panose="020B0604020202020204" pitchFamily="34" charset="0"/>
              </a:rPr>
              <a:t>Gallen</a:t>
            </a:r>
            <a:r>
              <a:rPr lang="el-GR" sz="2000" dirty="0">
                <a:latin typeface="Arial" panose="020B0604020202020204" pitchFamily="34" charset="0"/>
              </a:rPr>
              <a:t> της Νοτιοδυτικής </a:t>
            </a:r>
            <a:r>
              <a:rPr lang="el-GR" sz="2000" dirty="0" smtClean="0">
                <a:latin typeface="Arial" panose="020B0604020202020204" pitchFamily="34" charset="0"/>
              </a:rPr>
              <a:t>Ελβετίας.</a:t>
            </a:r>
            <a:endParaRPr lang="el-GR" sz="2000" dirty="0">
              <a:latin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l-GR" sz="2000" dirty="0" smtClean="0">
                <a:latin typeface="Arial" panose="020B0604020202020204" pitchFamily="34" charset="0"/>
              </a:rPr>
              <a:t>Σήμερα </a:t>
            </a:r>
            <a:r>
              <a:rPr lang="el-GR" sz="2000" dirty="0">
                <a:latin typeface="Arial" panose="020B0604020202020204" pitchFamily="34" charset="0"/>
              </a:rPr>
              <a:t>εκτρέφεται </a:t>
            </a:r>
            <a:r>
              <a:rPr lang="el-GR" sz="2000" dirty="0" smtClean="0">
                <a:latin typeface="Arial" panose="020B0604020202020204" pitchFamily="34" charset="0"/>
              </a:rPr>
              <a:t>επίσης, στα </a:t>
            </a:r>
            <a:r>
              <a:rPr lang="el-GR" sz="2000" dirty="0">
                <a:latin typeface="Arial" panose="020B0604020202020204" pitchFamily="34" charset="0"/>
              </a:rPr>
              <a:t>καντόνια </a:t>
            </a:r>
            <a:r>
              <a:rPr lang="el-GR" sz="2000" dirty="0" err="1">
                <a:latin typeface="Arial" panose="020B0604020202020204" pitchFamily="34" charset="0"/>
              </a:rPr>
              <a:t>Schwyz</a:t>
            </a:r>
            <a:r>
              <a:rPr lang="el-GR" sz="2000" dirty="0">
                <a:latin typeface="Arial" panose="020B0604020202020204" pitchFamily="34" charset="0"/>
              </a:rPr>
              <a:t> και </a:t>
            </a:r>
            <a:r>
              <a:rPr lang="el-GR" sz="2000" dirty="0" err="1" smtClean="0">
                <a:latin typeface="Arial" panose="020B0604020202020204" pitchFamily="34" charset="0"/>
              </a:rPr>
              <a:t>Lucerne</a:t>
            </a:r>
            <a:r>
              <a:rPr lang="el-GR" sz="2000" dirty="0" smtClean="0">
                <a:latin typeface="Arial" panose="020B0604020202020204" pitchFamily="34" charset="0"/>
              </a:rPr>
              <a:t>, </a:t>
            </a:r>
            <a:r>
              <a:rPr lang="el-GR" sz="2000" dirty="0">
                <a:latin typeface="Arial" panose="020B0604020202020204" pitchFamily="34" charset="0"/>
              </a:rPr>
              <a:t>καθώς και σε πολλές άλλες χώρες, όπου έχει </a:t>
            </a:r>
            <a:r>
              <a:rPr lang="el-GR" sz="2000" dirty="0" smtClean="0">
                <a:latin typeface="Arial" panose="020B0604020202020204" pitchFamily="34" charset="0"/>
              </a:rPr>
              <a:t>εισαχθεί.</a:t>
            </a:r>
            <a:endParaRPr lang="el-GR" sz="2000" dirty="0">
              <a:latin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l-GR" sz="2000" dirty="0" smtClean="0">
                <a:latin typeface="Arial" panose="020B0604020202020204" pitchFamily="34" charset="0"/>
              </a:rPr>
              <a:t>Άτομα </a:t>
            </a:r>
            <a:r>
              <a:rPr lang="el-GR" sz="2000" dirty="0">
                <a:latin typeface="Arial" panose="020B0604020202020204" pitchFamily="34" charset="0"/>
              </a:rPr>
              <a:t>της φυλής έχουν εισαχθεί και στην Ελλάδα, χωρίς όμως να </a:t>
            </a:r>
            <a:r>
              <a:rPr lang="el-GR" sz="2000" dirty="0" smtClean="0">
                <a:latin typeface="Arial" panose="020B0604020202020204" pitchFamily="34" charset="0"/>
              </a:rPr>
              <a:t>επικρατήσουν. </a:t>
            </a:r>
            <a:endParaRPr lang="el-GR" sz="2000" dirty="0">
              <a:latin typeface="Arial" panose="020B0604020202020204" pitchFamily="34" charset="0"/>
            </a:endParaRPr>
          </a:p>
        </p:txBody>
      </p:sp>
      <p:pic>
        <p:nvPicPr>
          <p:cNvPr id="4" name="Θέση εικόνας 4" descr="Η ελβετική αίγα Toggenburg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175568"/>
            <a:ext cx="3590809" cy="2681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Θέση κειμένου 3"/>
          <p:cNvSpPr txBox="1">
            <a:spLocks/>
          </p:cNvSpPr>
          <p:nvPr/>
        </p:nvSpPr>
        <p:spPr>
          <a:xfrm>
            <a:off x="4551856" y="5013176"/>
            <a:ext cx="3764559" cy="125154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Char char="–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Char char="–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dirty="0" smtClean="0">
                <a:latin typeface="Arial" panose="020B0604020202020204" pitchFamily="34" charset="0"/>
              </a:rPr>
              <a:t>Η ελβετική αίγα </a:t>
            </a:r>
            <a:r>
              <a:rPr lang="en-US" sz="2000" dirty="0" err="1" smtClean="0">
                <a:latin typeface="Arial" panose="020B0604020202020204" pitchFamily="34" charset="0"/>
              </a:rPr>
              <a:t>Toggenburg</a:t>
            </a:r>
            <a:r>
              <a:rPr lang="el-GR" sz="2000" dirty="0" smtClean="0">
                <a:latin typeface="Arial" panose="020B0604020202020204" pitchFamily="34" charset="0"/>
              </a:rPr>
              <a:t> </a:t>
            </a:r>
            <a:r>
              <a:rPr lang="el-GR" sz="1800" dirty="0" smtClean="0">
                <a:latin typeface="Arial" panose="020B0604020202020204" pitchFamily="34" charset="0"/>
              </a:rPr>
              <a:t>(http://upload.wikimedia.org/wikipedia/commons/thumb/b/bf/Toggenburger.jpg/300px-Toggenburger.jpg).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21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Αίγα </a:t>
            </a:r>
            <a:r>
              <a:rPr lang="en-US" dirty="0" err="1" smtClean="0"/>
              <a:t>Toggenburg</a:t>
            </a:r>
            <a:r>
              <a:rPr lang="en-US" dirty="0" smtClean="0"/>
              <a:t> </a:t>
            </a:r>
            <a:r>
              <a:rPr lang="el-GR" dirty="0" smtClean="0">
                <a:latin typeface="Arial" panose="020B0604020202020204" pitchFamily="34" charset="0"/>
              </a:rPr>
              <a:t>2/</a:t>
            </a:r>
            <a:r>
              <a:rPr lang="en-US" dirty="0" smtClean="0">
                <a:latin typeface="Arial" panose="020B0604020202020204" pitchFamily="34" charset="0"/>
              </a:rPr>
              <a:t>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>
                <a:latin typeface="Arial" panose="020B0604020202020204" pitchFamily="34" charset="0"/>
              </a:rPr>
              <a:t>Περιγραφικά στοιχεία</a:t>
            </a:r>
            <a:endParaRPr lang="el-GR" b="1" dirty="0">
              <a:latin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l-GR" sz="2600" dirty="0">
                <a:latin typeface="Arial" panose="020B0604020202020204" pitchFamily="34" charset="0"/>
              </a:rPr>
              <a:t>Πιο μικρόσωμη από την </a:t>
            </a:r>
            <a:r>
              <a:rPr lang="en-US" sz="2600" dirty="0" smtClean="0">
                <a:latin typeface="Arial" panose="020B0604020202020204" pitchFamily="34" charset="0"/>
              </a:rPr>
              <a:t>S</a:t>
            </a:r>
            <a:r>
              <a:rPr lang="el-GR" sz="2600" dirty="0" err="1" smtClean="0">
                <a:latin typeface="Arial" panose="020B0604020202020204" pitchFamily="34" charset="0"/>
              </a:rPr>
              <a:t>aanen</a:t>
            </a:r>
            <a:r>
              <a:rPr lang="en-US" sz="2600" dirty="0" smtClean="0">
                <a:latin typeface="Arial" panose="020B0604020202020204" pitchFamily="34" charset="0"/>
              </a:rPr>
              <a:t>.</a:t>
            </a:r>
            <a:endParaRPr lang="el-GR" sz="2600" dirty="0">
              <a:latin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l-GR" sz="2600" dirty="0">
                <a:latin typeface="Arial" panose="020B0604020202020204" pitchFamily="34" charset="0"/>
              </a:rPr>
              <a:t>Σωματικό Βάρος: τράγοι </a:t>
            </a:r>
            <a:r>
              <a:rPr lang="el-GR" sz="2600" dirty="0" smtClean="0">
                <a:latin typeface="Arial" panose="020B0604020202020204" pitchFamily="34" charset="0"/>
              </a:rPr>
              <a:t>65</a:t>
            </a:r>
            <a:r>
              <a:rPr lang="en-US" sz="2600" dirty="0" smtClean="0">
                <a:latin typeface="Arial" panose="020B0604020202020204" pitchFamily="34" charset="0"/>
              </a:rPr>
              <a:t> k</a:t>
            </a:r>
            <a:r>
              <a:rPr lang="el-GR" sz="2600" dirty="0" smtClean="0">
                <a:latin typeface="Arial" panose="020B0604020202020204" pitchFamily="34" charset="0"/>
              </a:rPr>
              <a:t>g</a:t>
            </a:r>
            <a:r>
              <a:rPr lang="el-GR" sz="2600" dirty="0">
                <a:latin typeface="Arial" panose="020B0604020202020204" pitchFamily="34" charset="0"/>
              </a:rPr>
              <a:t>, αίγες </a:t>
            </a:r>
            <a:r>
              <a:rPr lang="el-GR" sz="2600" dirty="0" smtClean="0">
                <a:latin typeface="Arial" panose="020B0604020202020204" pitchFamily="34" charset="0"/>
              </a:rPr>
              <a:t>45</a:t>
            </a:r>
            <a:r>
              <a:rPr lang="en-US" sz="2600" dirty="0" smtClean="0">
                <a:latin typeface="Arial" panose="020B0604020202020204" pitchFamily="34" charset="0"/>
              </a:rPr>
              <a:t> k</a:t>
            </a:r>
            <a:r>
              <a:rPr lang="el-GR" sz="2600" dirty="0" smtClean="0">
                <a:latin typeface="Arial" panose="020B0604020202020204" pitchFamily="34" charset="0"/>
              </a:rPr>
              <a:t>g</a:t>
            </a:r>
            <a:endParaRPr lang="el-GR" sz="2600" dirty="0">
              <a:latin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l-GR" sz="2600" dirty="0">
                <a:latin typeface="Arial" panose="020B0604020202020204" pitchFamily="34" charset="0"/>
              </a:rPr>
              <a:t>Συνήθως </a:t>
            </a:r>
            <a:r>
              <a:rPr lang="el-GR" sz="2600" dirty="0" smtClean="0">
                <a:latin typeface="Arial" panose="020B0604020202020204" pitchFamily="34" charset="0"/>
              </a:rPr>
              <a:t>ακέρατη</a:t>
            </a:r>
            <a:r>
              <a:rPr lang="en-US" sz="2600" dirty="0" smtClean="0">
                <a:latin typeface="Arial" panose="020B0604020202020204" pitchFamily="34" charset="0"/>
              </a:rPr>
              <a:t>.</a:t>
            </a:r>
            <a:endParaRPr lang="el-GR" sz="2600" dirty="0">
              <a:latin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l-GR" sz="2600" dirty="0">
                <a:latin typeface="Arial" panose="020B0604020202020204" pitchFamily="34" charset="0"/>
              </a:rPr>
              <a:t>Χρώμα </a:t>
            </a:r>
            <a:r>
              <a:rPr lang="el-GR" sz="2600" dirty="0" err="1" smtClean="0">
                <a:latin typeface="Arial" panose="020B0604020202020204" pitchFamily="34" charset="0"/>
              </a:rPr>
              <a:t>καστανωπό</a:t>
            </a:r>
            <a:r>
              <a:rPr lang="en-US" sz="2600" dirty="0" smtClean="0">
                <a:latin typeface="Arial" panose="020B0604020202020204" pitchFamily="34" charset="0"/>
              </a:rPr>
              <a:t>.</a:t>
            </a:r>
            <a:r>
              <a:rPr lang="el-GR" sz="2600" dirty="0" smtClean="0">
                <a:latin typeface="Arial" panose="020B0604020202020204" pitchFamily="34" charset="0"/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el-GR" sz="2600" dirty="0">
                <a:latin typeface="Arial" panose="020B0604020202020204" pitchFamily="34" charset="0"/>
              </a:rPr>
              <a:t>Στην κεφαλή υπάρχει λευκού χρώματος </a:t>
            </a:r>
            <a:r>
              <a:rPr lang="el-GR" sz="2600" dirty="0" smtClean="0">
                <a:latin typeface="Arial" panose="020B0604020202020204" pitchFamily="34" charset="0"/>
              </a:rPr>
              <a:t>ταινία</a:t>
            </a:r>
            <a:r>
              <a:rPr lang="en-US" sz="2600" dirty="0" smtClean="0">
                <a:latin typeface="Arial" panose="020B0604020202020204" pitchFamily="34" charset="0"/>
              </a:rPr>
              <a:t>.</a:t>
            </a:r>
            <a:endParaRPr lang="el-GR" sz="2600" dirty="0">
              <a:latin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l-GR" sz="2600" dirty="0">
                <a:latin typeface="Arial" panose="020B0604020202020204" pitchFamily="34" charset="0"/>
              </a:rPr>
              <a:t> Η περιφέρεια των αυτιών, της βάσης της ουράς και τα άκρα είναι συνήθως λευκού </a:t>
            </a:r>
            <a:r>
              <a:rPr lang="el-GR" sz="2600" dirty="0" smtClean="0">
                <a:latin typeface="Arial" panose="020B0604020202020204" pitchFamily="34" charset="0"/>
              </a:rPr>
              <a:t>χρώματος</a:t>
            </a:r>
            <a:r>
              <a:rPr lang="en-US" sz="2600" dirty="0" smtClean="0">
                <a:latin typeface="Arial" panose="020B0604020202020204" pitchFamily="34" charset="0"/>
              </a:rPr>
              <a:t>.</a:t>
            </a:r>
            <a:endParaRPr lang="el-GR" sz="2600" dirty="0">
              <a:latin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924800" cy="960437"/>
          </a:xfrm>
        </p:spPr>
        <p:txBody>
          <a:bodyPr>
            <a:normAutofit/>
          </a:bodyPr>
          <a:lstStyle/>
          <a:p>
            <a:r>
              <a:rPr lang="el-GR" dirty="0" smtClean="0"/>
              <a:t>Αίγα </a:t>
            </a:r>
            <a:r>
              <a:rPr lang="en-US" dirty="0" err="1"/>
              <a:t>Toggenburg</a:t>
            </a:r>
            <a:r>
              <a:rPr lang="en-US" dirty="0"/>
              <a:t> </a:t>
            </a:r>
            <a:r>
              <a:rPr lang="el-GR" dirty="0" smtClean="0">
                <a:latin typeface="Arial" panose="020B0604020202020204" pitchFamily="34" charset="0"/>
              </a:rPr>
              <a:t>3/</a:t>
            </a:r>
            <a:r>
              <a:rPr lang="en-US" dirty="0" smtClean="0">
                <a:latin typeface="Arial" panose="020B0604020202020204" pitchFamily="34" charset="0"/>
              </a:rPr>
              <a:t>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599631" cy="4968875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latin typeface="Arial" panose="020B0604020202020204" pitchFamily="34" charset="0"/>
              </a:rPr>
              <a:t>Παραγωγικά χαρακτηριστικά</a:t>
            </a:r>
          </a:p>
          <a:p>
            <a:r>
              <a:rPr lang="el-GR" sz="2400" dirty="0" smtClean="0">
                <a:latin typeface="Arial" panose="020B0604020202020204" pitchFamily="34" charset="0"/>
              </a:rPr>
              <a:t>Μέση </a:t>
            </a:r>
            <a:r>
              <a:rPr lang="el-GR" sz="2400" dirty="0">
                <a:latin typeface="Arial" panose="020B0604020202020204" pitchFamily="34" charset="0"/>
              </a:rPr>
              <a:t>γαλακτοπαραγωγή: περίπου </a:t>
            </a:r>
            <a:r>
              <a:rPr lang="el-GR" sz="2400" dirty="0" smtClean="0">
                <a:latin typeface="Arial" panose="020B0604020202020204" pitchFamily="34" charset="0"/>
              </a:rPr>
              <a:t>650 </a:t>
            </a:r>
            <a:r>
              <a:rPr lang="el-GR" sz="2400" dirty="0" err="1" smtClean="0">
                <a:latin typeface="Arial" panose="020B0604020202020204" pitchFamily="34" charset="0"/>
              </a:rPr>
              <a:t>kg</a:t>
            </a:r>
            <a:r>
              <a:rPr lang="el-GR" sz="2400" dirty="0" smtClean="0">
                <a:latin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</a:rPr>
              <a:t>γάλα </a:t>
            </a:r>
            <a:r>
              <a:rPr lang="el-GR" sz="2400" dirty="0" smtClean="0">
                <a:latin typeface="Arial" panose="020B0604020202020204" pitchFamily="34" charset="0"/>
              </a:rPr>
              <a:t>ανά </a:t>
            </a:r>
            <a:r>
              <a:rPr lang="el-GR" sz="2400" dirty="0" err="1">
                <a:latin typeface="Arial" panose="020B0604020202020204" pitchFamily="34" charset="0"/>
              </a:rPr>
              <a:t>αμελκτική</a:t>
            </a:r>
            <a:r>
              <a:rPr lang="el-GR" sz="2400" dirty="0">
                <a:latin typeface="Arial" panose="020B0604020202020204" pitchFamily="34" charset="0"/>
              </a:rPr>
              <a:t> </a:t>
            </a:r>
            <a:r>
              <a:rPr lang="el-GR" sz="2400" dirty="0" smtClean="0">
                <a:latin typeface="Arial" panose="020B0604020202020204" pitchFamily="34" charset="0"/>
              </a:rPr>
              <a:t>περίοδο.</a:t>
            </a:r>
            <a:endParaRPr lang="el-GR" sz="2400" dirty="0">
              <a:latin typeface="Arial" panose="020B0604020202020204" pitchFamily="34" charset="0"/>
            </a:endParaRPr>
          </a:p>
          <a:p>
            <a:r>
              <a:rPr lang="el-GR" sz="2400" dirty="0">
                <a:latin typeface="Arial" panose="020B0604020202020204" pitchFamily="34" charset="0"/>
              </a:rPr>
              <a:t> Λιγότερο απαιτητική και περισσότερο ανθεκτική από τη </a:t>
            </a:r>
            <a:r>
              <a:rPr lang="en-US" sz="2400" dirty="0">
                <a:latin typeface="Arial" panose="020B0604020202020204" pitchFamily="34" charset="0"/>
              </a:rPr>
              <a:t>S</a:t>
            </a:r>
            <a:r>
              <a:rPr lang="el-GR" sz="2400" dirty="0" err="1">
                <a:latin typeface="Arial" panose="020B0604020202020204" pitchFamily="34" charset="0"/>
              </a:rPr>
              <a:t>aanen</a:t>
            </a:r>
            <a:r>
              <a:rPr lang="el-GR" sz="2400" dirty="0">
                <a:latin typeface="Arial" panose="020B0604020202020204" pitchFamily="34" charset="0"/>
              </a:rPr>
              <a:t>.</a:t>
            </a:r>
          </a:p>
          <a:p>
            <a:endParaRPr lang="el-GR" dirty="0"/>
          </a:p>
        </p:txBody>
      </p:sp>
      <p:pic>
        <p:nvPicPr>
          <p:cNvPr id="5" name="Θέση περιεχομένου 4" descr="Ελβετική αίγα Toggenburg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48880"/>
            <a:ext cx="3848100" cy="251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99992" y="5040178"/>
            <a:ext cx="39604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 dirty="0" smtClean="0">
                <a:solidFill>
                  <a:srgbClr val="000000"/>
                </a:solidFill>
              </a:rPr>
              <a:t>Ελβετική αίγα </a:t>
            </a:r>
            <a:r>
              <a:rPr lang="en-US" sz="2000" dirty="0" err="1" smtClean="0">
                <a:solidFill>
                  <a:srgbClr val="000000"/>
                </a:solidFill>
              </a:rPr>
              <a:t>Toggenburg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l-GR" sz="2000" dirty="0" smtClean="0">
                <a:solidFill>
                  <a:srgbClr val="000000"/>
                </a:solidFill>
              </a:rPr>
              <a:t>γαλακτοπαραγωγικής κατεύθυνσης</a:t>
            </a:r>
            <a:endParaRPr lang="el-G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288" y="438150"/>
            <a:ext cx="7924800" cy="960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Αντικειμενικοί στόχοι του </a:t>
            </a:r>
            <a:r>
              <a:rPr lang="el-GR" dirty="0" smtClean="0"/>
              <a:t>μαθήματος</a:t>
            </a:r>
            <a:endParaRPr lang="el-GR" dirty="0"/>
          </a:p>
        </p:txBody>
      </p:sp>
      <p:sp>
        <p:nvSpPr>
          <p:cNvPr id="17410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/>
              <a:t>Παρουσιάζονται οι σημαντικότερες φυλές αιγών (προέλευση, περιγραφικά στοιχεία και παραγωγικά χαρακτηριστικά τους).</a:t>
            </a:r>
          </a:p>
        </p:txBody>
      </p:sp>
    </p:spTree>
    <p:extLst>
      <p:ext uri="{BB962C8B-B14F-4D97-AF65-F5344CB8AC3E}">
        <p14:creationId xmlns:p14="http://schemas.microsoft.com/office/powerpoint/2010/main" val="414529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anose="020B0604020202020204" pitchFamily="34" charset="0"/>
              </a:rPr>
              <a:t>Αίγα Μάλτας 1/2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11559" y="1628775"/>
            <a:ext cx="3744417" cy="4968875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latin typeface="Arial" panose="020B0604020202020204" pitchFamily="34" charset="0"/>
              </a:rPr>
              <a:t>Καταγωγή – Διάδοση</a:t>
            </a:r>
          </a:p>
          <a:p>
            <a:r>
              <a:rPr lang="el-GR" sz="2400" dirty="0" smtClean="0">
                <a:latin typeface="Arial" panose="020B0604020202020204" pitchFamily="34" charset="0"/>
              </a:rPr>
              <a:t>Νησί της Μάλτας.</a:t>
            </a:r>
          </a:p>
          <a:p>
            <a:r>
              <a:rPr lang="el-GR" sz="2400" dirty="0" smtClean="0">
                <a:latin typeface="Arial" panose="020B0604020202020204" pitchFamily="34" charset="0"/>
              </a:rPr>
              <a:t>Διαδόθηκε </a:t>
            </a:r>
            <a:r>
              <a:rPr lang="el-GR" sz="2400" dirty="0">
                <a:latin typeface="Arial" panose="020B0604020202020204" pitchFamily="34" charset="0"/>
              </a:rPr>
              <a:t>σε όλη τη Μεσόγειο, για αναβάθμιση τοπικών πληθυσμών.</a:t>
            </a:r>
          </a:p>
          <a:p>
            <a:r>
              <a:rPr lang="el-GR" sz="2400" dirty="0">
                <a:latin typeface="Arial" panose="020B0604020202020204" pitchFamily="34" charset="0"/>
              </a:rPr>
              <a:t>Στην Ελλάδα είναι γνωστή από πολλά </a:t>
            </a:r>
            <a:r>
              <a:rPr lang="el-GR" sz="2400" dirty="0" smtClean="0">
                <a:latin typeface="Arial" panose="020B0604020202020204" pitchFamily="34" charset="0"/>
              </a:rPr>
              <a:t>χρόνια.</a:t>
            </a:r>
            <a:endParaRPr lang="el-GR" sz="2400" dirty="0">
              <a:latin typeface="Arial" panose="020B0604020202020204" pitchFamily="34" charset="0"/>
            </a:endParaRPr>
          </a:p>
        </p:txBody>
      </p:sp>
      <p:pic>
        <p:nvPicPr>
          <p:cNvPr id="5" name="Θέση περιεχομένου 4" descr="Αίγα  Μάλτας&#10;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88" y="2564904"/>
            <a:ext cx="3848100" cy="2422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Ορθογώνιο 3"/>
          <p:cNvSpPr/>
          <p:nvPr/>
        </p:nvSpPr>
        <p:spPr>
          <a:xfrm>
            <a:off x="4427984" y="5157192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sz="2000" dirty="0">
                <a:solidFill>
                  <a:srgbClr val="000000"/>
                </a:solidFill>
                <a:latin typeface="+mn-lt"/>
              </a:rPr>
              <a:t>Αίγα  </a:t>
            </a:r>
            <a:r>
              <a:rPr lang="el-GR" sz="2000" dirty="0" smtClean="0">
                <a:solidFill>
                  <a:srgbClr val="000000"/>
                </a:solidFill>
                <a:latin typeface="+mn-lt"/>
              </a:rPr>
              <a:t>Μάλτας</a:t>
            </a:r>
            <a:endParaRPr lang="el-GR" sz="2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53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anose="020B0604020202020204" pitchFamily="34" charset="0"/>
              </a:rPr>
              <a:t>Αίγα Μάλτας 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815656" cy="4968875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latin typeface="Arial" panose="020B0604020202020204" pitchFamily="34" charset="0"/>
              </a:rPr>
              <a:t>Περιγραφικά και παραγωγικά χαρακτηριστικά</a:t>
            </a:r>
          </a:p>
          <a:p>
            <a:r>
              <a:rPr lang="el-GR" sz="2000" dirty="0">
                <a:latin typeface="Arial" panose="020B0604020202020204" pitchFamily="34" charset="0"/>
              </a:rPr>
              <a:t>Φυλή ανθεκτική και γόνιμη.</a:t>
            </a:r>
          </a:p>
          <a:p>
            <a:r>
              <a:rPr lang="el-GR" sz="2000" dirty="0">
                <a:latin typeface="Arial" panose="020B0604020202020204" pitchFamily="34" charset="0"/>
              </a:rPr>
              <a:t>Μάλλον μέσης σωματικής ανάπτυξης.</a:t>
            </a:r>
          </a:p>
          <a:p>
            <a:r>
              <a:rPr lang="el-GR" sz="2000" dirty="0">
                <a:latin typeface="Arial" panose="020B0604020202020204" pitchFamily="34" charset="0"/>
              </a:rPr>
              <a:t>Συνήθως ακέρατη</a:t>
            </a:r>
          </a:p>
          <a:p>
            <a:r>
              <a:rPr lang="el-GR" sz="2000" dirty="0">
                <a:latin typeface="Arial" panose="020B0604020202020204" pitchFamily="34" charset="0"/>
              </a:rPr>
              <a:t> Με βραχύ ή μικρό τρίχωμα, με μεγάλα συνήθως κρεμάμενα αυτιά και με χρωματισμό </a:t>
            </a:r>
            <a:r>
              <a:rPr lang="el-GR" sz="2000" dirty="0" smtClean="0">
                <a:latin typeface="Arial" panose="020B0604020202020204" pitchFamily="34" charset="0"/>
              </a:rPr>
              <a:t>διάφορο.</a:t>
            </a:r>
            <a:endParaRPr lang="el-GR" sz="2000" dirty="0">
              <a:latin typeface="Arial" panose="020B0604020202020204" pitchFamily="34" charset="0"/>
            </a:endParaRPr>
          </a:p>
          <a:p>
            <a:r>
              <a:rPr lang="el-GR" sz="2000" dirty="0" smtClean="0">
                <a:latin typeface="Arial" panose="020B0604020202020204" pitchFamily="34" charset="0"/>
              </a:rPr>
              <a:t>Έχει </a:t>
            </a:r>
            <a:r>
              <a:rPr lang="el-GR" sz="2000" dirty="0">
                <a:latin typeface="Arial" panose="020B0604020202020204" pitchFamily="34" charset="0"/>
              </a:rPr>
              <a:t>επιλεγεί εντατικά ως προς τη </a:t>
            </a:r>
            <a:r>
              <a:rPr lang="el-GR" sz="2000" dirty="0" smtClean="0">
                <a:latin typeface="Arial" panose="020B0604020202020204" pitchFamily="34" charset="0"/>
              </a:rPr>
              <a:t>γαλακτοπαραγωγή.</a:t>
            </a:r>
            <a:endParaRPr lang="el-GR" sz="2000" dirty="0">
              <a:latin typeface="Arial" panose="020B0604020202020204" pitchFamily="34" charset="0"/>
            </a:endParaRPr>
          </a:p>
          <a:p>
            <a:endParaRPr lang="el-GR" sz="2600" dirty="0"/>
          </a:p>
        </p:txBody>
      </p:sp>
      <p:pic>
        <p:nvPicPr>
          <p:cNvPr id="5" name="Θέση περιεχομένου 4" descr="Αίγα  Μάλτας&#10;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04864"/>
            <a:ext cx="3848100" cy="2422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0" y="4797152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000" dirty="0" smtClean="0">
                <a:solidFill>
                  <a:srgbClr val="000000"/>
                </a:solidFill>
                <a:latin typeface="+mn-lt"/>
              </a:rPr>
              <a:t>Αίγα  Μάλτας</a:t>
            </a:r>
            <a:endParaRPr lang="el-GR" sz="2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30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</a:rPr>
              <a:t>Αίγα </a:t>
            </a:r>
            <a:r>
              <a:rPr lang="en-US" dirty="0" smtClean="0">
                <a:latin typeface="Arial" panose="020B0604020202020204" pitchFamily="34" charset="0"/>
              </a:rPr>
              <a:t>Alpine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>
          <a:xfrm>
            <a:off x="323528" y="1773238"/>
            <a:ext cx="4248472" cy="4895850"/>
          </a:xfrm>
        </p:spPr>
        <p:txBody>
          <a:bodyPr/>
          <a:lstStyle/>
          <a:p>
            <a:r>
              <a:rPr lang="el-GR" sz="2400" dirty="0" smtClean="0"/>
              <a:t>Καταγωγή από τη Γαλλία.</a:t>
            </a:r>
            <a:endParaRPr lang="en-US" sz="2400" dirty="0"/>
          </a:p>
          <a:p>
            <a:r>
              <a:rPr lang="el-GR" sz="2400" dirty="0"/>
              <a:t>Μεγαλόσωμη, με βραχύ τρίχωμα και διάφορους χρωματισμούς εκτός από το </a:t>
            </a:r>
            <a:r>
              <a:rPr lang="el-GR" sz="2400" dirty="0" smtClean="0"/>
              <a:t>λευκό.</a:t>
            </a:r>
            <a:endParaRPr lang="en-US" sz="2400" dirty="0"/>
          </a:p>
          <a:p>
            <a:r>
              <a:rPr lang="el-GR" sz="2400" dirty="0"/>
              <a:t>Εκτρέφεται επίσης στην Ιταλία, Αγγλία και </a:t>
            </a:r>
            <a:r>
              <a:rPr lang="el-GR" sz="2400" dirty="0" smtClean="0"/>
              <a:t>ΗΠΑ.</a:t>
            </a:r>
            <a:endParaRPr lang="en-US" sz="2400" dirty="0"/>
          </a:p>
          <a:p>
            <a:r>
              <a:rPr lang="el-GR" sz="2400" dirty="0"/>
              <a:t>Έχει εισαχθεί και στην </a:t>
            </a:r>
            <a:r>
              <a:rPr lang="el-GR" sz="2400" dirty="0" smtClean="0"/>
              <a:t>Ελλάδα.</a:t>
            </a:r>
            <a:endParaRPr lang="en-US" sz="2400" dirty="0"/>
          </a:p>
          <a:p>
            <a:r>
              <a:rPr lang="el-GR" sz="2400" dirty="0"/>
              <a:t>Γαλακτοπαραγωγή: </a:t>
            </a:r>
            <a:r>
              <a:rPr lang="el-GR" sz="2400" dirty="0" smtClean="0"/>
              <a:t>500-600 </a:t>
            </a:r>
            <a:r>
              <a:rPr lang="el-GR" sz="2400" dirty="0" err="1" smtClean="0"/>
              <a:t>kg</a:t>
            </a:r>
            <a:r>
              <a:rPr lang="el-GR" sz="2400" dirty="0" smtClean="0"/>
              <a:t> </a:t>
            </a:r>
            <a:r>
              <a:rPr lang="el-GR" sz="2400" dirty="0"/>
              <a:t>γάλα </a:t>
            </a:r>
            <a:r>
              <a:rPr lang="el-GR" sz="2400" dirty="0" smtClean="0"/>
              <a:t>ανά περίοδο. </a:t>
            </a:r>
            <a:endParaRPr lang="el-GR" sz="2400" dirty="0"/>
          </a:p>
          <a:p>
            <a:endParaRPr lang="el-GR" sz="2400" dirty="0"/>
          </a:p>
        </p:txBody>
      </p:sp>
      <p:pic>
        <p:nvPicPr>
          <p:cNvPr id="6" name="Θέση εικόνας 5" descr="Αίγα Γαλλίας Alpine. &#10;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03" y="1903796"/>
            <a:ext cx="2124236" cy="2398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Θέση εικόνας 6" descr="Αίγα Γαλλίας Alpine. &#10;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84" y="4365104"/>
            <a:ext cx="1924855" cy="176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79728" y="6247229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000000"/>
                </a:solidFill>
                <a:latin typeface="+mn-lt"/>
              </a:rPr>
              <a:t>Αίγα Γαλλίας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Alpine. </a:t>
            </a:r>
            <a:endParaRPr lang="el-GR" sz="2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45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A</a:t>
            </a:r>
            <a:r>
              <a:rPr lang="el-GR" dirty="0" err="1">
                <a:latin typeface="Arial" panose="020B0604020202020204" pitchFamily="34" charset="0"/>
              </a:rPr>
              <a:t>ίγα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dirty="0" smtClean="0">
                <a:latin typeface="Arial" panose="020B0604020202020204" pitchFamily="34" charset="0"/>
              </a:rPr>
              <a:t>Α</a:t>
            </a:r>
            <a:r>
              <a:rPr lang="en-US" dirty="0" err="1" smtClean="0">
                <a:latin typeface="Arial" panose="020B0604020202020204" pitchFamily="34" charset="0"/>
              </a:rPr>
              <a:t>ngora</a:t>
            </a:r>
            <a:r>
              <a:rPr lang="el-GR" dirty="0" smtClean="0">
                <a:latin typeface="Arial" panose="020B0604020202020204" pitchFamily="34" charset="0"/>
              </a:rPr>
              <a:t> 1/2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7" y="1556793"/>
            <a:ext cx="4608513" cy="5184576"/>
          </a:xfrm>
        </p:spPr>
        <p:txBody>
          <a:bodyPr/>
          <a:lstStyle/>
          <a:p>
            <a:r>
              <a:rPr lang="el-GR" sz="2000" dirty="0" smtClean="0">
                <a:latin typeface="Arial" panose="020B0604020202020204" pitchFamily="34" charset="0"/>
              </a:rPr>
              <a:t>Καταγωγή</a:t>
            </a:r>
            <a:r>
              <a:rPr lang="el-GR" sz="2000" dirty="0">
                <a:latin typeface="Arial" panose="020B0604020202020204" pitchFamily="34" charset="0"/>
              </a:rPr>
              <a:t>: </a:t>
            </a:r>
            <a:r>
              <a:rPr lang="el-GR" sz="2000" dirty="0" smtClean="0">
                <a:latin typeface="Arial" panose="020B0604020202020204" pitchFamily="34" charset="0"/>
              </a:rPr>
              <a:t>Τουρκία</a:t>
            </a:r>
            <a:r>
              <a:rPr lang="en-US" sz="2000" dirty="0" smtClean="0">
                <a:latin typeface="Arial" panose="020B0604020202020204" pitchFamily="34" charset="0"/>
              </a:rPr>
              <a:t>.</a:t>
            </a:r>
            <a:endParaRPr lang="el-GR" sz="2000" dirty="0">
              <a:latin typeface="Arial" panose="020B0604020202020204" pitchFamily="34" charset="0"/>
            </a:endParaRPr>
          </a:p>
          <a:p>
            <a:r>
              <a:rPr lang="el-GR" sz="2000" dirty="0" smtClean="0">
                <a:latin typeface="Arial" panose="020B0604020202020204" pitchFamily="34" charset="0"/>
              </a:rPr>
              <a:t>Λιτοδίαιτη</a:t>
            </a:r>
            <a:r>
              <a:rPr lang="el-GR" sz="2000" dirty="0">
                <a:latin typeface="Arial" panose="020B0604020202020204" pitchFamily="34" charset="0"/>
              </a:rPr>
              <a:t>, μικρής σωματικής </a:t>
            </a:r>
            <a:r>
              <a:rPr lang="el-GR" sz="2000" dirty="0" smtClean="0">
                <a:latin typeface="Arial" panose="020B0604020202020204" pitchFamily="34" charset="0"/>
              </a:rPr>
              <a:t>ανάπτυξης</a:t>
            </a:r>
            <a:r>
              <a:rPr lang="en-US" sz="2000" dirty="0" smtClean="0">
                <a:latin typeface="Arial" panose="020B0604020202020204" pitchFamily="34" charset="0"/>
              </a:rPr>
              <a:t>.</a:t>
            </a:r>
            <a:endParaRPr lang="el-GR" sz="2000" dirty="0">
              <a:latin typeface="Arial" panose="020B0604020202020204" pitchFamily="34" charset="0"/>
            </a:endParaRPr>
          </a:p>
          <a:p>
            <a:r>
              <a:rPr lang="el-GR" sz="2000" dirty="0" smtClean="0">
                <a:latin typeface="Arial" panose="020B0604020202020204" pitchFamily="34" charset="0"/>
              </a:rPr>
              <a:t>Συνήθως </a:t>
            </a:r>
            <a:r>
              <a:rPr lang="el-GR" sz="2000" dirty="0">
                <a:latin typeface="Arial" panose="020B0604020202020204" pitchFamily="34" charset="0"/>
              </a:rPr>
              <a:t>λευκού </a:t>
            </a:r>
            <a:r>
              <a:rPr lang="el-GR" sz="2000" dirty="0" smtClean="0">
                <a:latin typeface="Arial" panose="020B0604020202020204" pitchFamily="34" charset="0"/>
              </a:rPr>
              <a:t>χρώματος</a:t>
            </a:r>
            <a:r>
              <a:rPr lang="en-US" sz="2000" dirty="0" smtClean="0">
                <a:latin typeface="Arial" panose="020B0604020202020204" pitchFamily="34" charset="0"/>
              </a:rPr>
              <a:t>.</a:t>
            </a:r>
            <a:endParaRPr lang="el-GR" sz="2000" dirty="0">
              <a:latin typeface="Arial" panose="020B0604020202020204" pitchFamily="34" charset="0"/>
            </a:endParaRPr>
          </a:p>
          <a:p>
            <a:r>
              <a:rPr lang="el-GR" sz="2000" dirty="0" smtClean="0">
                <a:latin typeface="Arial" panose="020B0604020202020204" pitchFamily="34" charset="0"/>
              </a:rPr>
              <a:t>Εξελίχτηκε </a:t>
            </a:r>
            <a:r>
              <a:rPr lang="el-GR" sz="2000" dirty="0">
                <a:latin typeface="Arial" panose="020B0604020202020204" pitchFamily="34" charset="0"/>
              </a:rPr>
              <a:t>όπως τα </a:t>
            </a:r>
            <a:r>
              <a:rPr lang="el-GR" sz="2000" dirty="0" smtClean="0">
                <a:latin typeface="Arial" panose="020B0604020202020204" pitchFamily="34" charset="0"/>
              </a:rPr>
              <a:t>πρόβατα Μ</a:t>
            </a:r>
            <a:r>
              <a:rPr lang="en-US" sz="2000" dirty="0" err="1" smtClean="0">
                <a:latin typeface="Arial" panose="020B0604020202020204" pitchFamily="34" charset="0"/>
              </a:rPr>
              <a:t>erinos</a:t>
            </a:r>
            <a:r>
              <a:rPr lang="el-GR" sz="2000" dirty="0" smtClean="0">
                <a:latin typeface="Arial" panose="020B0604020202020204" pitchFamily="34" charset="0"/>
              </a:rPr>
              <a:t>: με αύξηση </a:t>
            </a:r>
            <a:r>
              <a:rPr lang="el-GR" sz="2000" dirty="0">
                <a:latin typeface="Arial" panose="020B0604020202020204" pitchFamily="34" charset="0"/>
              </a:rPr>
              <a:t>του αριθμού των δευτερευόντων θυλάκων και μείωση της διαμέτρου και της μυελώδους μοίρας των πρωτευόντων </a:t>
            </a:r>
            <a:r>
              <a:rPr lang="el-GR" sz="2000" dirty="0" smtClean="0">
                <a:latin typeface="Arial" panose="020B0604020202020204" pitchFamily="34" charset="0"/>
              </a:rPr>
              <a:t>τριχών</a:t>
            </a:r>
            <a:r>
              <a:rPr lang="en-US" sz="2000" dirty="0" smtClean="0">
                <a:latin typeface="Arial" panose="020B0604020202020204" pitchFamily="34" charset="0"/>
              </a:rPr>
              <a:t>.</a:t>
            </a:r>
            <a:endParaRPr lang="el-GR" sz="2000" dirty="0">
              <a:latin typeface="Arial" panose="020B0604020202020204" pitchFamily="34" charset="0"/>
            </a:endParaRPr>
          </a:p>
          <a:p>
            <a:r>
              <a:rPr lang="el-GR" sz="2000" dirty="0" smtClean="0">
                <a:latin typeface="Arial" panose="020B0604020202020204" pitchFamily="34" charset="0"/>
              </a:rPr>
              <a:t>Το </a:t>
            </a:r>
            <a:r>
              <a:rPr lang="el-GR" sz="2000" dirty="0">
                <a:latin typeface="Arial" panose="020B0604020202020204" pitchFamily="34" charset="0"/>
              </a:rPr>
              <a:t>τρίχωμα είναι μακρύ, στιλπνό, μεταξοειδές και λεπτό (25 έως 40 μ</a:t>
            </a:r>
            <a:r>
              <a:rPr lang="el-GR" sz="2000" dirty="0" smtClean="0">
                <a:latin typeface="Arial" panose="020B0604020202020204" pitchFamily="34" charset="0"/>
              </a:rPr>
              <a:t>)</a:t>
            </a:r>
            <a:r>
              <a:rPr lang="en-US" sz="2000" dirty="0" smtClean="0">
                <a:latin typeface="Arial" panose="020B0604020202020204" pitchFamily="34" charset="0"/>
              </a:rPr>
              <a:t>.</a:t>
            </a:r>
            <a:endParaRPr lang="el-GR" sz="2000" dirty="0">
              <a:latin typeface="Arial" panose="020B0604020202020204" pitchFamily="34" charset="0"/>
            </a:endParaRPr>
          </a:p>
          <a:p>
            <a:r>
              <a:rPr lang="el-GR" sz="2000" dirty="0" smtClean="0">
                <a:latin typeface="Arial" panose="020B0604020202020204" pitchFamily="34" charset="0"/>
              </a:rPr>
              <a:t>Τρίχες με δευτερεύοντες </a:t>
            </a:r>
            <a:r>
              <a:rPr lang="el-GR" sz="2000" dirty="0">
                <a:latin typeface="Arial" panose="020B0604020202020204" pitchFamily="34" charset="0"/>
              </a:rPr>
              <a:t>θύλακες / Τρίχες </a:t>
            </a:r>
            <a:r>
              <a:rPr lang="el-GR" sz="2000" dirty="0" smtClean="0">
                <a:latin typeface="Arial" panose="020B0604020202020204" pitchFamily="34" charset="0"/>
              </a:rPr>
              <a:t>με πρωτεύοντες </a:t>
            </a:r>
            <a:r>
              <a:rPr lang="el-GR" sz="2000" dirty="0">
                <a:latin typeface="Arial" panose="020B0604020202020204" pitchFamily="34" charset="0"/>
              </a:rPr>
              <a:t>θύλακες = </a:t>
            </a:r>
            <a:r>
              <a:rPr lang="el-GR" sz="2000" dirty="0" smtClean="0">
                <a:latin typeface="Arial" panose="020B0604020202020204" pitchFamily="34" charset="0"/>
              </a:rPr>
              <a:t>9,9-9,3</a:t>
            </a:r>
            <a:r>
              <a:rPr lang="en-US" sz="2000" dirty="0" smtClean="0">
                <a:latin typeface="Arial" panose="020B0604020202020204" pitchFamily="34" charset="0"/>
              </a:rPr>
              <a:t>.</a:t>
            </a:r>
            <a:endParaRPr lang="el-GR" sz="2000" dirty="0">
              <a:latin typeface="Arial" panose="020B0604020202020204" pitchFamily="34" charset="0"/>
            </a:endParaRPr>
          </a:p>
        </p:txBody>
      </p:sp>
      <p:pic>
        <p:nvPicPr>
          <p:cNvPr id="4" name="Θέση εικόνας 5" descr="Αίγες Angora&#10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82105"/>
            <a:ext cx="3506866" cy="3204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32040" y="5157192"/>
            <a:ext cx="3506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  <a:latin typeface="+mn-lt"/>
              </a:rPr>
              <a:t>Αίγες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Angora</a:t>
            </a:r>
            <a:endParaRPr lang="el-GR" sz="2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59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A</a:t>
            </a:r>
            <a:r>
              <a:rPr lang="el-GR" dirty="0" err="1">
                <a:latin typeface="Arial" panose="020B0604020202020204" pitchFamily="34" charset="0"/>
              </a:rPr>
              <a:t>ίγα</a:t>
            </a: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dirty="0" smtClean="0">
                <a:latin typeface="Arial" panose="020B0604020202020204" pitchFamily="34" charset="0"/>
              </a:rPr>
              <a:t>Α</a:t>
            </a:r>
            <a:r>
              <a:rPr lang="en-US" dirty="0" err="1" smtClean="0">
                <a:latin typeface="Arial" panose="020B0604020202020204" pitchFamily="34" charset="0"/>
              </a:rPr>
              <a:t>ngora</a:t>
            </a:r>
            <a:r>
              <a:rPr lang="el-GR" dirty="0" smtClean="0">
                <a:latin typeface="Arial" panose="020B0604020202020204" pitchFamily="34" charset="0"/>
              </a:rPr>
              <a:t> 2/2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0"/>
          </p:nvPr>
        </p:nvSpPr>
        <p:spPr>
          <a:xfrm>
            <a:off x="323528" y="1773238"/>
            <a:ext cx="4248472" cy="4824114"/>
          </a:xfrm>
        </p:spPr>
        <p:txBody>
          <a:bodyPr/>
          <a:lstStyle/>
          <a:p>
            <a:r>
              <a:rPr lang="el-GR" sz="2400" dirty="0" smtClean="0">
                <a:latin typeface="Arial" panose="020B0604020202020204" pitchFamily="34" charset="0"/>
              </a:rPr>
              <a:t>Ο συνολικός αριθμός </a:t>
            </a:r>
            <a:r>
              <a:rPr lang="el-GR" sz="2400" dirty="0">
                <a:latin typeface="Arial" panose="020B0604020202020204" pitchFamily="34" charset="0"/>
              </a:rPr>
              <a:t>τριχών </a:t>
            </a:r>
            <a:r>
              <a:rPr lang="el-GR" sz="2400" dirty="0" smtClean="0">
                <a:latin typeface="Arial" panose="020B0604020202020204" pitchFamily="34" charset="0"/>
              </a:rPr>
              <a:t>κυμαίνεται από </a:t>
            </a:r>
            <a:r>
              <a:rPr lang="el-GR" sz="2400" dirty="0">
                <a:latin typeface="Arial" panose="020B0604020202020204" pitchFamily="34" charset="0"/>
              </a:rPr>
              <a:t>18.000 έως 20.000 </a:t>
            </a:r>
            <a:r>
              <a:rPr lang="el-GR" sz="2400" dirty="0" smtClean="0">
                <a:latin typeface="Arial" panose="020B0604020202020204" pitchFamily="34" charset="0"/>
              </a:rPr>
              <a:t>ανά cm</a:t>
            </a:r>
            <a:r>
              <a:rPr lang="el-GR" sz="2400" baseline="30000" dirty="0" smtClean="0">
                <a:latin typeface="Arial" panose="020B0604020202020204" pitchFamily="34" charset="0"/>
              </a:rPr>
              <a:t>2</a:t>
            </a:r>
            <a:r>
              <a:rPr lang="el-GR" sz="2400" dirty="0" smtClean="0">
                <a:latin typeface="Arial" panose="020B0604020202020204" pitchFamily="34" charset="0"/>
              </a:rPr>
              <a:t> επιφάνειας </a:t>
            </a:r>
            <a:r>
              <a:rPr lang="el-GR" sz="2400" dirty="0">
                <a:latin typeface="Arial" panose="020B0604020202020204" pitchFamily="34" charset="0"/>
              </a:rPr>
              <a:t>του </a:t>
            </a:r>
            <a:r>
              <a:rPr lang="el-GR" sz="2400" dirty="0" smtClean="0">
                <a:latin typeface="Arial" panose="020B0604020202020204" pitchFamily="34" charset="0"/>
              </a:rPr>
              <a:t>δέρματος.</a:t>
            </a:r>
            <a:endParaRPr lang="el-GR" sz="2400" dirty="0">
              <a:latin typeface="Arial" panose="020B0604020202020204" pitchFamily="34" charset="0"/>
            </a:endParaRPr>
          </a:p>
          <a:p>
            <a:r>
              <a:rPr lang="el-GR" sz="2400" dirty="0" smtClean="0">
                <a:latin typeface="Arial" panose="020B0604020202020204" pitchFamily="34" charset="0"/>
              </a:rPr>
              <a:t>Χονδροειδείς </a:t>
            </a:r>
            <a:r>
              <a:rPr lang="el-GR" sz="2400" dirty="0">
                <a:latin typeface="Arial" panose="020B0604020202020204" pitchFamily="34" charset="0"/>
              </a:rPr>
              <a:t>τρίχες μόλις 2-3</a:t>
            </a:r>
            <a:r>
              <a:rPr lang="el-GR" sz="2400" dirty="0" smtClean="0">
                <a:latin typeface="Arial" panose="020B0604020202020204" pitchFamily="34" charset="0"/>
              </a:rPr>
              <a:t>%.</a:t>
            </a:r>
            <a:endParaRPr lang="el-GR" sz="2400" dirty="0">
              <a:latin typeface="Arial" panose="020B0604020202020204" pitchFamily="34" charset="0"/>
            </a:endParaRPr>
          </a:p>
          <a:p>
            <a:r>
              <a:rPr lang="el-GR" sz="2400" dirty="0" smtClean="0">
                <a:latin typeface="Arial" panose="020B0604020202020204" pitchFamily="34" charset="0"/>
              </a:rPr>
              <a:t>Οι </a:t>
            </a:r>
            <a:r>
              <a:rPr lang="el-GR" sz="2400" dirty="0">
                <a:latin typeface="Arial" panose="020B0604020202020204" pitchFamily="34" charset="0"/>
              </a:rPr>
              <a:t>λεπτές </a:t>
            </a:r>
            <a:r>
              <a:rPr lang="el-GR" sz="2400" dirty="0" err="1">
                <a:latin typeface="Arial" panose="020B0604020202020204" pitchFamily="34" charset="0"/>
              </a:rPr>
              <a:t>εριότριχες</a:t>
            </a:r>
            <a:r>
              <a:rPr lang="el-GR" sz="2400" dirty="0">
                <a:latin typeface="Arial" panose="020B0604020202020204" pitchFamily="34" charset="0"/>
              </a:rPr>
              <a:t> λέγονται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m</a:t>
            </a:r>
            <a:r>
              <a:rPr lang="el-GR" sz="24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ohair</a:t>
            </a:r>
            <a:r>
              <a:rPr lang="el-GR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endParaRPr lang="el-GR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l-GR" sz="2400" dirty="0" smtClean="0">
                <a:latin typeface="Arial" panose="020B0604020202020204" pitchFamily="34" charset="0"/>
              </a:rPr>
              <a:t>Έχει </a:t>
            </a:r>
            <a:r>
              <a:rPr lang="el-GR" sz="2400" dirty="0">
                <a:latin typeface="Arial" panose="020B0604020202020204" pitchFamily="34" charset="0"/>
              </a:rPr>
              <a:t>εγκλιματιστεί στις άγονες περιοχές των ΗΠΑ και στη Νότια </a:t>
            </a:r>
            <a:r>
              <a:rPr lang="el-GR" sz="2400" dirty="0" smtClean="0">
                <a:latin typeface="Arial" panose="020B0604020202020204" pitchFamily="34" charset="0"/>
              </a:rPr>
              <a:t>Αφρική.</a:t>
            </a:r>
            <a:endParaRPr lang="el-GR" sz="2400" dirty="0">
              <a:latin typeface="Arial" panose="020B0604020202020204" pitchFamily="34" charset="0"/>
            </a:endParaRPr>
          </a:p>
          <a:p>
            <a:endParaRPr lang="el-GR" sz="2400" dirty="0"/>
          </a:p>
        </p:txBody>
      </p:sp>
      <p:pic>
        <p:nvPicPr>
          <p:cNvPr id="7" name="Θέση εικόνας 6" descr="Aίγα ΑNGORA 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3600400" cy="1918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53526" y="3789040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000000"/>
                </a:solidFill>
                <a:latin typeface="+mn-lt"/>
              </a:rPr>
              <a:t>Αίγες Α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ngora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+mn-lt"/>
              </a:rPr>
              <a:t>με κύρια παραγωγική κατεύθυνση την παραγωγή ινών για την κατασκευή υφασμάτων ποιότητας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mohair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27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anose="020B0604020202020204" pitchFamily="34" charset="0"/>
              </a:rPr>
              <a:t>Αίγα </a:t>
            </a:r>
            <a:r>
              <a:rPr lang="el-GR" dirty="0" err="1" smtClean="0">
                <a:latin typeface="Arial" panose="020B0604020202020204" pitchFamily="34" charset="0"/>
              </a:rPr>
              <a:t>Kashm</a:t>
            </a:r>
            <a:r>
              <a:rPr lang="en-US" dirty="0">
                <a:latin typeface="Arial" panose="020B0604020202020204" pitchFamily="34" charset="0"/>
              </a:rPr>
              <a:t>i</a:t>
            </a:r>
            <a:r>
              <a:rPr lang="el-GR" dirty="0" smtClean="0">
                <a:latin typeface="Arial" panose="020B0604020202020204" pitchFamily="34" charset="0"/>
              </a:rPr>
              <a:t>r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10"/>
          </p:nvPr>
        </p:nvSpPr>
        <p:spPr>
          <a:xfrm>
            <a:off x="539180" y="1773238"/>
            <a:ext cx="3456756" cy="4895850"/>
          </a:xfrm>
        </p:spPr>
        <p:txBody>
          <a:bodyPr/>
          <a:lstStyle/>
          <a:p>
            <a:r>
              <a:rPr lang="el-GR" dirty="0" smtClean="0"/>
              <a:t>Η αίγα </a:t>
            </a:r>
            <a:r>
              <a:rPr lang="en-US" dirty="0" smtClean="0"/>
              <a:t>Kashmir </a:t>
            </a:r>
            <a:r>
              <a:rPr lang="el-GR" dirty="0" smtClean="0"/>
              <a:t>παρουσιάζει όμοια </a:t>
            </a:r>
            <a:r>
              <a:rPr lang="el-GR" dirty="0"/>
              <a:t>χαρακτηριστικά</a:t>
            </a:r>
            <a:r>
              <a:rPr lang="en-US" dirty="0"/>
              <a:t> </a:t>
            </a:r>
            <a:r>
              <a:rPr lang="el-GR" dirty="0"/>
              <a:t>ως προς την ποιότητα της τρίχας </a:t>
            </a:r>
            <a:r>
              <a:rPr lang="el-GR" dirty="0" smtClean="0"/>
              <a:t>με </a:t>
            </a:r>
            <a:r>
              <a:rPr lang="el-GR" dirty="0"/>
              <a:t>αυτά της φυλής </a:t>
            </a:r>
            <a:r>
              <a:rPr lang="el-GR" dirty="0" err="1" smtClean="0"/>
              <a:t>Angora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" name="Θέση περιεχομένου 3" descr="Kashmere (φυλή των Ιμαλάϊων) 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8" b="9988"/>
          <a:stretch>
            <a:fillRect/>
          </a:stretch>
        </p:blipFill>
        <p:spPr>
          <a:xfrm>
            <a:off x="4239762" y="1920599"/>
            <a:ext cx="4080451" cy="2807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39762" y="4926948"/>
            <a:ext cx="39604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A</a:t>
            </a:r>
            <a:r>
              <a:rPr lang="el-GR" sz="2000" dirty="0" err="1" smtClean="0">
                <a:solidFill>
                  <a:srgbClr val="000000"/>
                </a:solidFill>
                <a:latin typeface="+mn-lt"/>
              </a:rPr>
              <a:t>ίγα</a:t>
            </a:r>
            <a:r>
              <a:rPr lang="el-GR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Kashmir (</a:t>
            </a:r>
            <a:r>
              <a:rPr lang="el-GR" sz="2000" dirty="0" smtClean="0">
                <a:solidFill>
                  <a:srgbClr val="000000"/>
                </a:solidFill>
                <a:latin typeface="+mn-lt"/>
              </a:rPr>
              <a:t>φυλή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+mn-lt"/>
              </a:rPr>
              <a:t>των </a:t>
            </a:r>
            <a:r>
              <a:rPr lang="el-GR" sz="2000" dirty="0" err="1" smtClean="0">
                <a:solidFill>
                  <a:srgbClr val="000000"/>
                </a:solidFill>
                <a:latin typeface="+mn-lt"/>
              </a:rPr>
              <a:t>Ιμαλαϊων</a:t>
            </a:r>
            <a:r>
              <a:rPr lang="el-GR" sz="2000" dirty="0" smtClean="0">
                <a:solidFill>
                  <a:srgbClr val="000000"/>
                </a:solidFill>
                <a:latin typeface="+mn-lt"/>
              </a:rPr>
              <a:t>)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(http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://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farm5.static.flickr.com/4040/4200083501_f0a23d4b9d.jpg).</a:t>
            </a:r>
            <a:endParaRPr lang="el-GR" sz="1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75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</a:p>
        </p:txBody>
      </p:sp>
      <p:sp>
        <p:nvSpPr>
          <p:cNvPr id="66562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</a:rPr>
              <a:t>Audiot</a:t>
            </a:r>
            <a:r>
              <a:rPr lang="en-US" dirty="0">
                <a:latin typeface="Arial" panose="020B0604020202020204" pitchFamily="34" charset="0"/>
              </a:rPr>
              <a:t> Ann. (1995)</a:t>
            </a:r>
            <a:r>
              <a:rPr lang="el-GR" dirty="0">
                <a:latin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</a:rPr>
              <a:t>“Races d’ </a:t>
            </a:r>
            <a:r>
              <a:rPr lang="en-US" dirty="0" err="1">
                <a:latin typeface="Arial" panose="020B0604020202020204" pitchFamily="34" charset="0"/>
              </a:rPr>
              <a:t>hier</a:t>
            </a:r>
            <a:r>
              <a:rPr lang="en-US" dirty="0">
                <a:latin typeface="Arial" panose="020B0604020202020204" pitchFamily="34" charset="0"/>
              </a:rPr>
              <a:t> pour l’ </a:t>
            </a:r>
            <a:r>
              <a:rPr lang="en-US" dirty="0" err="1">
                <a:latin typeface="Arial" panose="020B0604020202020204" pitchFamily="34" charset="0"/>
              </a:rPr>
              <a:t>elevage</a:t>
            </a:r>
            <a:r>
              <a:rPr lang="en-US" dirty="0">
                <a:latin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</a:rPr>
              <a:t>demain</a:t>
            </a:r>
            <a:r>
              <a:rPr lang="en-US" dirty="0">
                <a:latin typeface="Arial" panose="020B0604020202020204" pitchFamily="34" charset="0"/>
              </a:rPr>
              <a:t>”</a:t>
            </a:r>
            <a:r>
              <a:rPr lang="el-GR" dirty="0">
                <a:latin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</a:rPr>
              <a:t>INRA editions</a:t>
            </a:r>
            <a:r>
              <a:rPr lang="el-GR" dirty="0">
                <a:latin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</a:rPr>
              <a:t>Ρογδάκης </a:t>
            </a:r>
            <a:r>
              <a:rPr lang="el-GR" dirty="0" err="1">
                <a:latin typeface="Arial" panose="020B0604020202020204" pitchFamily="34" charset="0"/>
              </a:rPr>
              <a:t>Εμμ</a:t>
            </a:r>
            <a:r>
              <a:rPr lang="el-GR" dirty="0">
                <a:latin typeface="Arial" panose="020B0604020202020204" pitchFamily="34" charset="0"/>
              </a:rPr>
              <a:t>. (2006): κεφάλαιο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</a:rPr>
              <a:t>από «Γενική Ζωοτεχνία», εκδόσεις </a:t>
            </a:r>
            <a:r>
              <a:rPr lang="el-GR" dirty="0" err="1">
                <a:latin typeface="Arial" panose="020B0604020202020204" pitchFamily="34" charset="0"/>
              </a:rPr>
              <a:t>Αθ</a:t>
            </a:r>
            <a:r>
              <a:rPr lang="el-GR" dirty="0">
                <a:latin typeface="Arial" panose="020B0604020202020204" pitchFamily="34" charset="0"/>
              </a:rPr>
              <a:t>. </a:t>
            </a:r>
            <a:r>
              <a:rPr lang="el-GR" dirty="0" smtClean="0">
                <a:latin typeface="Arial" panose="020B0604020202020204" pitchFamily="34" charset="0"/>
              </a:rPr>
              <a:t>Σταμούλης</a:t>
            </a:r>
            <a:endParaRPr lang="el-G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Λέξεις – έννοιες κλειδιά</a:t>
            </a:r>
          </a:p>
        </p:txBody>
      </p:sp>
      <p:sp>
        <p:nvSpPr>
          <p:cNvPr id="67586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Εγχώρια αίγα, γίδα, κατσίκι, αίγα Σκοπέλου </a:t>
            </a:r>
          </a:p>
          <a:p>
            <a:endParaRPr lang="el-GR" dirty="0"/>
          </a:p>
          <a:p>
            <a:r>
              <a:rPr lang="en-US" dirty="0"/>
              <a:t>native goat, goat breeds, </a:t>
            </a:r>
            <a:r>
              <a:rPr lang="el-GR" dirty="0"/>
              <a:t>Α</a:t>
            </a:r>
            <a:r>
              <a:rPr lang="en-US" dirty="0" err="1"/>
              <a:t>lpine</a:t>
            </a:r>
            <a:r>
              <a:rPr lang="en-US" dirty="0"/>
              <a:t>, </a:t>
            </a:r>
            <a:r>
              <a:rPr lang="en-US" dirty="0" err="1"/>
              <a:t>Saanen</a:t>
            </a:r>
            <a:r>
              <a:rPr lang="en-US" dirty="0"/>
              <a:t>, </a:t>
            </a:r>
            <a:r>
              <a:rPr lang="en-US" dirty="0" err="1"/>
              <a:t>Toggenburg</a:t>
            </a:r>
            <a:r>
              <a:rPr lang="en-US" dirty="0"/>
              <a:t>, Damascus, Maltese, Angora Cashmere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27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288" y="438150"/>
            <a:ext cx="7924800" cy="960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Επιδιωκόμενα μαθησιακά </a:t>
            </a:r>
            <a:r>
              <a:rPr lang="el-GR" dirty="0" smtClean="0"/>
              <a:t>αποτελέσματα</a:t>
            </a:r>
            <a:endParaRPr lang="el-GR" dirty="0"/>
          </a:p>
        </p:txBody>
      </p:sp>
      <p:sp>
        <p:nvSpPr>
          <p:cNvPr id="1843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/>
              <a:t>Με την ανάπτυξη του παρόντος μαθήματος της τρίτης θεματικής ενότητας επιδιώκεται η γνωριμία με τις κυριότερες φυλές αιγών δίνοντας έμφαση στις γαλακτοπαραγωγές φυλές της Ευρώπης.</a:t>
            </a:r>
          </a:p>
        </p:txBody>
      </p:sp>
    </p:spTree>
    <p:extLst>
      <p:ext uri="{BB962C8B-B14F-4D97-AF65-F5344CB8AC3E}">
        <p14:creationId xmlns:p14="http://schemas.microsoft.com/office/powerpoint/2010/main" val="13188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Τίτλος 1"/>
          <p:cNvSpPr>
            <a:spLocks noGrp="1"/>
          </p:cNvSpPr>
          <p:nvPr>
            <p:ph type="title"/>
          </p:nvPr>
        </p:nvSpPr>
        <p:spPr>
          <a:xfrm>
            <a:off x="395288" y="309563"/>
            <a:ext cx="7924800" cy="960437"/>
          </a:xfrm>
        </p:spPr>
        <p:txBody>
          <a:bodyPr/>
          <a:lstStyle/>
          <a:p>
            <a:r>
              <a:rPr lang="el-GR" dirty="0" smtClean="0"/>
              <a:t>Μαθησιακοί στόχοι</a:t>
            </a:r>
          </a:p>
        </p:txBody>
      </p:sp>
      <p:sp>
        <p:nvSpPr>
          <p:cNvPr id="19458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l-GR" sz="2000" dirty="0"/>
              <a:t>Με το πέρας της μελέτης του παρόντος μαθήματος της τρίτης θεματικής ενότητας ο φοιτητής θα είναι σε θέση να γνωρίζει ότι: </a:t>
            </a:r>
          </a:p>
          <a:p>
            <a:pPr algn="just">
              <a:lnSpc>
                <a:spcPct val="150000"/>
              </a:lnSpc>
            </a:pPr>
            <a:r>
              <a:rPr lang="el-GR" sz="2000" dirty="0"/>
              <a:t>Ο εγχώριος πληθυσμός αιγών αποτελείται από ζώα τα οποία είναι μη σταθεροποιημένα γενετικά με μεγάλη </a:t>
            </a:r>
            <a:r>
              <a:rPr lang="el-GR" sz="2000" dirty="0" err="1"/>
              <a:t>παραλλακτικότητα</a:t>
            </a:r>
            <a:r>
              <a:rPr lang="el-GR" sz="2000" dirty="0"/>
              <a:t> μορφολογικών και παραγωγικών χαρακτηριστικών. Από τον εγχώριο πληθυσμό ξεχωρίζει η αίγα Σκοπέλου. </a:t>
            </a:r>
          </a:p>
          <a:p>
            <a:pPr algn="just">
              <a:lnSpc>
                <a:spcPct val="150000"/>
              </a:lnSpc>
            </a:pPr>
            <a:r>
              <a:rPr lang="el-GR" sz="2000" dirty="0"/>
              <a:t>Σημαντικές γαλακτοπαραγωγές φυλές αιγών </a:t>
            </a:r>
            <a:r>
              <a:rPr lang="el-GR" sz="2000" dirty="0" smtClean="0"/>
              <a:t>με</a:t>
            </a:r>
            <a:r>
              <a:rPr lang="en-US" sz="2000" dirty="0" smtClean="0"/>
              <a:t> </a:t>
            </a:r>
            <a:r>
              <a:rPr lang="el-GR" sz="2000" dirty="0" smtClean="0"/>
              <a:t>υψηλές </a:t>
            </a:r>
            <a:r>
              <a:rPr lang="el-GR" sz="2000" dirty="0"/>
              <a:t>αποδόσεις είναι οι φυλές </a:t>
            </a:r>
            <a:r>
              <a:rPr lang="en-US" sz="2000" dirty="0" err="1"/>
              <a:t>Saanen</a:t>
            </a:r>
            <a:r>
              <a:rPr lang="el-GR" sz="2000" dirty="0"/>
              <a:t>, </a:t>
            </a:r>
            <a:r>
              <a:rPr lang="en-US" sz="2000" dirty="0" err="1"/>
              <a:t>Toggenburg</a:t>
            </a:r>
            <a:r>
              <a:rPr lang="en-US" sz="2000" dirty="0"/>
              <a:t> </a:t>
            </a:r>
            <a:r>
              <a:rPr lang="el-GR" sz="2000" dirty="0"/>
              <a:t>και </a:t>
            </a:r>
            <a:r>
              <a:rPr lang="en-US" sz="2000" dirty="0"/>
              <a:t>Alpine</a:t>
            </a:r>
            <a:r>
              <a:rPr lang="el-G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98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anose="020B0604020202020204" pitchFamily="34" charset="0"/>
              </a:rPr>
              <a:t>Φυλές αιγών 1/2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>
                <a:latin typeface="Arial" panose="020B0604020202020204" pitchFamily="34" charset="0"/>
              </a:rPr>
              <a:t>Οι </a:t>
            </a:r>
            <a:r>
              <a:rPr lang="el-GR" sz="2400" dirty="0">
                <a:latin typeface="Arial" panose="020B0604020202020204" pitchFamily="34" charset="0"/>
              </a:rPr>
              <a:t>περισσότερες αίγες εκτρέφονται στις </a:t>
            </a:r>
            <a:r>
              <a:rPr lang="el-GR" sz="2400" dirty="0" smtClean="0">
                <a:latin typeface="Arial" panose="020B0604020202020204" pitchFamily="34" charset="0"/>
              </a:rPr>
              <a:t>αναπτυσσόμενες χώρες </a:t>
            </a:r>
            <a:r>
              <a:rPr lang="el-GR" sz="2400" dirty="0">
                <a:latin typeface="Arial" panose="020B0604020202020204" pitchFamily="34" charset="0"/>
              </a:rPr>
              <a:t>κατά το </a:t>
            </a:r>
            <a:r>
              <a:rPr lang="el-GR" sz="2400" dirty="0" err="1">
                <a:latin typeface="Arial" panose="020B0604020202020204" pitchFamily="34" charset="0"/>
              </a:rPr>
              <a:t>εκτατικό</a:t>
            </a:r>
            <a:r>
              <a:rPr lang="el-GR" sz="2400" dirty="0">
                <a:latin typeface="Arial" panose="020B0604020202020204" pitchFamily="34" charset="0"/>
              </a:rPr>
              <a:t> σύστημα, χωρίς έλεγχο των αποδόσεων και χωρίς οργάνωση σε γενεαλογικά </a:t>
            </a:r>
            <a:r>
              <a:rPr lang="el-GR" sz="2400" dirty="0" smtClean="0">
                <a:latin typeface="Arial" panose="020B0604020202020204" pitchFamily="34" charset="0"/>
              </a:rPr>
              <a:t>βιβλία</a:t>
            </a:r>
            <a:r>
              <a:rPr lang="en-US" sz="2400" dirty="0" smtClean="0">
                <a:latin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l-GR" sz="2400" dirty="0" smtClean="0">
                <a:latin typeface="Arial" panose="020B0604020202020204" pitchFamily="34" charset="0"/>
              </a:rPr>
              <a:t>Η </a:t>
            </a:r>
            <a:r>
              <a:rPr lang="el-GR" sz="2400" dirty="0">
                <a:latin typeface="Arial" panose="020B0604020202020204" pitchFamily="34" charset="0"/>
              </a:rPr>
              <a:t>αίγα είναι ζώο πολλαπλών </a:t>
            </a:r>
            <a:r>
              <a:rPr lang="el-GR" sz="2400" dirty="0" smtClean="0">
                <a:latin typeface="Arial" panose="020B0604020202020204" pitchFamily="34" charset="0"/>
              </a:rPr>
              <a:t>αποδόσεων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el-GR" sz="2400" dirty="0" smtClean="0">
                <a:latin typeface="Arial" panose="020B0604020202020204" pitchFamily="34" charset="0"/>
              </a:rPr>
              <a:t>και χρησιμοποιείται για:</a:t>
            </a:r>
            <a:endParaRPr lang="el-GR" sz="2400" dirty="0">
              <a:latin typeface="Arial" panose="020B0604020202020204" pitchFamily="34" charset="0"/>
            </a:endParaRPr>
          </a:p>
          <a:p>
            <a:pPr lvl="3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l-GR" sz="2400" dirty="0">
                <a:latin typeface="Arial" panose="020B0604020202020204" pitchFamily="34" charset="0"/>
              </a:rPr>
              <a:t> κάλυψη μικρών εξειδικευμένων αγορών σε γαλακτοκομικά προϊόντα ή για το κρέας </a:t>
            </a:r>
            <a:r>
              <a:rPr lang="el-GR" sz="2400" dirty="0" smtClean="0">
                <a:latin typeface="Arial" panose="020B0604020202020204" pitchFamily="34" charset="0"/>
              </a:rPr>
              <a:t>(σε ορισμένες ευρωπαϊκές </a:t>
            </a:r>
            <a:r>
              <a:rPr lang="el-GR" sz="2400" dirty="0">
                <a:latin typeface="Arial" panose="020B0604020202020204" pitchFamily="34" charset="0"/>
              </a:rPr>
              <a:t>χώρες</a:t>
            </a:r>
            <a:r>
              <a:rPr lang="el-GR" sz="2400" dirty="0" smtClean="0">
                <a:latin typeface="Arial" panose="020B0604020202020204" pitchFamily="34" charset="0"/>
              </a:rPr>
              <a:t>),</a:t>
            </a:r>
            <a:endParaRPr lang="el-GR" sz="2400" dirty="0">
              <a:latin typeface="Arial" panose="020B0604020202020204" pitchFamily="34" charset="0"/>
            </a:endParaRPr>
          </a:p>
          <a:p>
            <a:pPr lvl="3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l-GR" sz="2400" dirty="0">
                <a:latin typeface="Arial" panose="020B0604020202020204" pitchFamily="34" charset="0"/>
              </a:rPr>
              <a:t> κάλυψη των αναγκών των κτηνοτρόφων και των οικογενειών τους σε γάλα και κρέας </a:t>
            </a:r>
            <a:r>
              <a:rPr lang="el-GR" sz="2400" dirty="0" smtClean="0">
                <a:latin typeface="Arial" panose="020B0604020202020204" pitchFamily="34" charset="0"/>
              </a:rPr>
              <a:t>(στις αναπτυσσόμενες χώρες)</a:t>
            </a:r>
            <a:r>
              <a:rPr lang="en-US" sz="2400" dirty="0" smtClean="0">
                <a:latin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05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anose="020B0604020202020204" pitchFamily="34" charset="0"/>
              </a:rPr>
              <a:t>Φυλές αιγών 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628775"/>
            <a:ext cx="7921377" cy="522922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sz="2400" dirty="0" smtClean="0">
                <a:latin typeface="Arial" panose="020B0604020202020204" pitchFamily="34" charset="0"/>
              </a:rPr>
              <a:t>Μη σταθεροποιημένοι </a:t>
            </a:r>
            <a:r>
              <a:rPr lang="el-GR" sz="2400" dirty="0">
                <a:latin typeface="Arial" panose="020B0604020202020204" pitchFamily="34" charset="0"/>
              </a:rPr>
              <a:t>γενετικά πληθυσμοί, με μεγάλη παραλλακτικότητα μορφολογικών και φυσιολογικών χαρακτηριστικών και όχι φυλές με τη στενή έννοια του </a:t>
            </a:r>
            <a:r>
              <a:rPr lang="el-GR" sz="2400" dirty="0" smtClean="0">
                <a:latin typeface="Arial" panose="020B0604020202020204" pitchFamily="34" charset="0"/>
              </a:rPr>
              <a:t>όρου</a:t>
            </a:r>
            <a:r>
              <a:rPr lang="el-GR" sz="2400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l-GR" sz="2400" dirty="0" smtClean="0">
                <a:latin typeface="Arial" panose="020B0604020202020204" pitchFamily="34" charset="0"/>
              </a:rPr>
              <a:t>Σταθεροποιημένες </a:t>
            </a:r>
            <a:r>
              <a:rPr lang="el-GR" sz="2400" dirty="0">
                <a:latin typeface="Arial" panose="020B0604020202020204" pitchFamily="34" charset="0"/>
              </a:rPr>
              <a:t>φυλές υψηλής παραγωγικότητας δημιουργήθηκαν στην Ευρώπη </a:t>
            </a:r>
            <a:r>
              <a:rPr lang="el-GR" sz="2400" dirty="0" smtClean="0">
                <a:latin typeface="Arial" panose="020B0604020202020204" pitchFamily="34" charset="0"/>
              </a:rPr>
              <a:t>(κυρίως στην Ελβετία):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endParaRPr lang="el-GR" sz="2400" dirty="0">
              <a:latin typeface="Arial" panose="020B0604020202020204" pitchFamily="34" charset="0"/>
            </a:endParaRPr>
          </a:p>
          <a:p>
            <a:pPr lvl="2">
              <a:lnSpc>
                <a:spcPct val="150000"/>
              </a:lnSpc>
              <a:spcBef>
                <a:spcPts val="600"/>
              </a:spcBef>
            </a:pPr>
            <a:r>
              <a:rPr lang="el-GR" dirty="0">
                <a:latin typeface="Arial" panose="020B0604020202020204" pitchFamily="34" charset="0"/>
              </a:rPr>
              <a:t> </a:t>
            </a:r>
            <a:r>
              <a:rPr lang="el-GR" u="sng" dirty="0" smtClean="0">
                <a:latin typeface="Arial" panose="020B0604020202020204" pitchFamily="34" charset="0"/>
              </a:rPr>
              <a:t>φυλές </a:t>
            </a:r>
            <a:r>
              <a:rPr lang="en-US" u="sng" dirty="0" smtClean="0">
                <a:latin typeface="Arial" panose="020B0604020202020204" pitchFamily="34" charset="0"/>
              </a:rPr>
              <a:t>S</a:t>
            </a:r>
            <a:r>
              <a:rPr lang="el-GR" u="sng" dirty="0" err="1" smtClean="0">
                <a:latin typeface="Arial" panose="020B0604020202020204" pitchFamily="34" charset="0"/>
              </a:rPr>
              <a:t>aanen</a:t>
            </a:r>
            <a:r>
              <a:rPr lang="el-GR" u="sng" dirty="0" smtClean="0">
                <a:latin typeface="Arial" panose="020B0604020202020204" pitchFamily="34" charset="0"/>
              </a:rPr>
              <a:t> </a:t>
            </a:r>
            <a:r>
              <a:rPr lang="el-GR" u="sng" dirty="0">
                <a:latin typeface="Arial" panose="020B0604020202020204" pitchFamily="34" charset="0"/>
              </a:rPr>
              <a:t>και </a:t>
            </a:r>
            <a:r>
              <a:rPr lang="el-GR" u="sng" dirty="0" err="1">
                <a:latin typeface="Arial" panose="020B0604020202020204" pitchFamily="34" charset="0"/>
              </a:rPr>
              <a:t>Toggenburg</a:t>
            </a:r>
            <a:r>
              <a:rPr lang="el-GR" u="sng" dirty="0">
                <a:latin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sym typeface="Wingdings" panose="05000000000000000000" pitchFamily="2" charset="2"/>
              </a:rPr>
              <a:t> εισαγωγή σε πολλές χώρες για αμιγή εκτροφή, ή διασταυρώσεις εκτοπισμού ή αναβάθμισης με σκοπό τη δ</a:t>
            </a:r>
            <a:r>
              <a:rPr lang="el-GR" dirty="0" smtClean="0">
                <a:latin typeface="Arial" panose="020B0604020202020204" pitchFamily="34" charset="0"/>
                <a:sym typeface="Wingdings" panose="05000000000000000000" pitchFamily="2" charset="2"/>
              </a:rPr>
              <a:t>ημιουργία </a:t>
            </a:r>
            <a:r>
              <a:rPr lang="el-GR" dirty="0">
                <a:latin typeface="Arial" panose="020B0604020202020204" pitchFamily="34" charset="0"/>
                <a:sym typeface="Wingdings" panose="05000000000000000000" pitchFamily="2" charset="2"/>
              </a:rPr>
              <a:t>νέων φυλών υψηλών αποδόσεων</a:t>
            </a:r>
            <a:r>
              <a:rPr lang="en-US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l-GR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lvl="2">
              <a:lnSpc>
                <a:spcPct val="150000"/>
              </a:lnSpc>
              <a:spcBef>
                <a:spcPts val="600"/>
              </a:spcBef>
            </a:pPr>
            <a:r>
              <a:rPr lang="el-GR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u="sng" dirty="0">
                <a:latin typeface="Arial" panose="020B0604020202020204" pitchFamily="34" charset="0"/>
                <a:sym typeface="Wingdings" panose="05000000000000000000" pitchFamily="2" charset="2"/>
              </a:rPr>
              <a:t>φυλές </a:t>
            </a:r>
            <a:r>
              <a:rPr lang="el-GR" u="sng" dirty="0" err="1">
                <a:latin typeface="Arial" panose="020B0604020202020204" pitchFamily="34" charset="0"/>
                <a:sym typeface="Wingdings" panose="05000000000000000000" pitchFamily="2" charset="2"/>
              </a:rPr>
              <a:t>Angora</a:t>
            </a:r>
            <a:r>
              <a:rPr lang="el-GR" u="sng" dirty="0">
                <a:latin typeface="Arial" panose="020B0604020202020204" pitchFamily="34" charset="0"/>
                <a:sym typeface="Wingdings" panose="05000000000000000000" pitchFamily="2" charset="2"/>
              </a:rPr>
              <a:t> και </a:t>
            </a:r>
            <a:r>
              <a:rPr lang="el-GR" u="sng" dirty="0" err="1">
                <a:latin typeface="Arial" panose="020B0604020202020204" pitchFamily="34" charset="0"/>
                <a:sym typeface="Wingdings" panose="05000000000000000000" pitchFamily="2" charset="2"/>
              </a:rPr>
              <a:t>Kashmir</a:t>
            </a:r>
            <a:r>
              <a:rPr lang="el-GR" u="sng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dirty="0">
                <a:latin typeface="Arial" panose="020B0604020202020204" pitchFamily="34" charset="0"/>
                <a:sym typeface="Wingdings" panose="05000000000000000000" pitchFamily="2" charset="2"/>
              </a:rPr>
              <a:t> παραγωγή </a:t>
            </a:r>
            <a:r>
              <a:rPr lang="el-GR" dirty="0" smtClean="0">
                <a:latin typeface="Arial" panose="020B0604020202020204" pitchFamily="34" charset="0"/>
                <a:sym typeface="Wingdings" panose="05000000000000000000" pitchFamily="2" charset="2"/>
              </a:rPr>
              <a:t>ινών</a:t>
            </a:r>
            <a:r>
              <a:rPr lang="el-GR" dirty="0">
                <a:latin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288" y="332656"/>
            <a:ext cx="8137152" cy="93610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Arial" charset="0"/>
                <a:cs typeface="Arial" charset="0"/>
              </a:rPr>
              <a:t>Εγχώριος πληθυσμός αιγών</a:t>
            </a:r>
            <a:r>
              <a:rPr lang="en-US" dirty="0" smtClean="0">
                <a:latin typeface="Arial" charset="0"/>
                <a:cs typeface="Arial" charset="0"/>
              </a:rPr>
              <a:t> 1/</a:t>
            </a:r>
            <a:r>
              <a:rPr lang="en-US" dirty="0">
                <a:latin typeface="Arial" charset="0"/>
                <a:cs typeface="Arial" charset="0"/>
              </a:rPr>
              <a:t>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628775"/>
            <a:ext cx="3743647" cy="496887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sz="2400" dirty="0" smtClean="0">
                <a:latin typeface="Arial" panose="020B0604020202020204" pitchFamily="34" charset="0"/>
              </a:rPr>
              <a:t>Αντιπροσωπεύουν </a:t>
            </a:r>
            <a:r>
              <a:rPr lang="el-GR" sz="2400" dirty="0">
                <a:latin typeface="Arial" panose="020B0604020202020204" pitchFamily="34" charset="0"/>
              </a:rPr>
              <a:t>το μεγαλύτερο ποσοστό του εκτρεφόμενου στην Ελλάδα </a:t>
            </a:r>
            <a:r>
              <a:rPr lang="el-GR" sz="2400" dirty="0" err="1">
                <a:latin typeface="Arial" panose="020B0604020202020204" pitchFamily="34" charset="0"/>
              </a:rPr>
              <a:t>αίγειου</a:t>
            </a:r>
            <a:r>
              <a:rPr lang="el-GR" sz="2400" dirty="0">
                <a:latin typeface="Arial" panose="020B0604020202020204" pitchFamily="34" charset="0"/>
              </a:rPr>
              <a:t> </a:t>
            </a:r>
            <a:r>
              <a:rPr lang="el-GR" sz="2400" dirty="0" smtClean="0">
                <a:latin typeface="Arial" panose="020B0604020202020204" pitchFamily="34" charset="0"/>
              </a:rPr>
              <a:t>πληθυσμού.</a:t>
            </a:r>
            <a:endParaRPr lang="el-GR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l-GR" sz="2400" dirty="0" smtClean="0">
                <a:latin typeface="Arial" panose="020B0604020202020204" pitchFamily="34" charset="0"/>
              </a:rPr>
              <a:t>Δεν </a:t>
            </a:r>
            <a:r>
              <a:rPr lang="el-GR" sz="2400" dirty="0">
                <a:latin typeface="Arial" panose="020B0604020202020204" pitchFamily="34" charset="0"/>
              </a:rPr>
              <a:t>είναι γενετικά </a:t>
            </a:r>
            <a:r>
              <a:rPr lang="el-GR" sz="2400" dirty="0" smtClean="0">
                <a:latin typeface="Arial" panose="020B0604020202020204" pitchFamily="34" charset="0"/>
              </a:rPr>
              <a:t>σταθεροποιημένα ζώα.</a:t>
            </a:r>
            <a:endParaRPr lang="el-GR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l-GR" sz="2400" dirty="0" smtClean="0">
                <a:latin typeface="Arial" panose="020B0604020202020204" pitchFamily="34" charset="0"/>
              </a:rPr>
              <a:t>Έχουν </a:t>
            </a:r>
            <a:r>
              <a:rPr lang="el-GR" sz="2400" dirty="0">
                <a:latin typeface="Arial" panose="020B0604020202020204" pitchFamily="34" charset="0"/>
              </a:rPr>
              <a:t>μεγάλη παραλλακτικότητα μορφολογικών και παραγωγικών </a:t>
            </a:r>
            <a:r>
              <a:rPr lang="el-GR" sz="2400" dirty="0" smtClean="0">
                <a:latin typeface="Arial" panose="020B0604020202020204" pitchFamily="34" charset="0"/>
              </a:rPr>
              <a:t>χαρακτηριστικών.</a:t>
            </a:r>
            <a:endParaRPr lang="en-US" sz="2400" dirty="0">
              <a:latin typeface="Arial" panose="020B0604020202020204" pitchFamily="34" charset="0"/>
            </a:endParaRPr>
          </a:p>
          <a:p>
            <a:endParaRPr lang="el-GR" dirty="0"/>
          </a:p>
        </p:txBody>
      </p:sp>
      <p:pic>
        <p:nvPicPr>
          <p:cNvPr id="4" name="Θέση εικόνας 4" descr="Εγχώριες αίγες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453486"/>
            <a:ext cx="3168352" cy="20600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Θέση κειμένου 3"/>
          <p:cNvSpPr txBox="1">
            <a:spLocks/>
          </p:cNvSpPr>
          <p:nvPr/>
        </p:nvSpPr>
        <p:spPr>
          <a:xfrm>
            <a:off x="4719319" y="4725144"/>
            <a:ext cx="3528392" cy="134801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Char char="–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Char char="–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dirty="0" smtClean="0"/>
              <a:t>Εγχώριες αίγες</a:t>
            </a:r>
            <a:r>
              <a:rPr lang="en-US" sz="2000" dirty="0" smtClean="0"/>
              <a:t> (</a:t>
            </a:r>
            <a:r>
              <a:rPr lang="el-GR" sz="2000" dirty="0" smtClean="0"/>
              <a:t>πηγή: αρχείο Εργαστηρίου Γενικής &amp; Ειδικής Ζωοτεχνίας).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4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288" y="300038"/>
            <a:ext cx="8065144" cy="960437"/>
          </a:xfrm>
        </p:spPr>
        <p:txBody>
          <a:bodyPr>
            <a:noAutofit/>
          </a:bodyPr>
          <a:lstStyle/>
          <a:p>
            <a:r>
              <a:rPr lang="el-GR" sz="4000" dirty="0">
                <a:latin typeface="Arial" charset="0"/>
                <a:cs typeface="Arial" charset="0"/>
              </a:rPr>
              <a:t>Εγχώριος πληθυσμός </a:t>
            </a:r>
            <a:r>
              <a:rPr lang="el-GR" sz="4000" dirty="0" smtClean="0">
                <a:latin typeface="Arial" charset="0"/>
                <a:cs typeface="Arial" charset="0"/>
              </a:rPr>
              <a:t>αιγών</a:t>
            </a:r>
            <a:r>
              <a:rPr lang="en-US" sz="4000" dirty="0" smtClean="0">
                <a:latin typeface="Arial" charset="0"/>
                <a:cs typeface="Arial" charset="0"/>
              </a:rPr>
              <a:t> 2/</a:t>
            </a:r>
            <a:r>
              <a:rPr lang="en-US" sz="4000" dirty="0">
                <a:latin typeface="Arial" charset="0"/>
                <a:cs typeface="Arial" charset="0"/>
              </a:rPr>
              <a:t>3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628800"/>
            <a:ext cx="4104456" cy="4896544"/>
          </a:xfrm>
        </p:spPr>
        <p:txBody>
          <a:bodyPr/>
          <a:lstStyle/>
          <a:p>
            <a:pPr marL="0" indent="0">
              <a:buNone/>
            </a:pPr>
            <a:r>
              <a:rPr lang="el-GR" sz="2700" dirty="0">
                <a:latin typeface="Arial" panose="020B0604020202020204" pitchFamily="34" charset="0"/>
              </a:rPr>
              <a:t> </a:t>
            </a:r>
            <a:r>
              <a:rPr lang="el-GR" b="1" dirty="0" smtClean="0">
                <a:latin typeface="Arial" charset="0"/>
                <a:cs typeface="Arial" charset="0"/>
              </a:rPr>
              <a:t>Περιγραφικά στοιχεία</a:t>
            </a:r>
          </a:p>
          <a:p>
            <a:pPr>
              <a:spcBef>
                <a:spcPts val="600"/>
              </a:spcBef>
            </a:pPr>
            <a:r>
              <a:rPr lang="el-GR" sz="2000" dirty="0" smtClean="0">
                <a:latin typeface="Arial" panose="020B0604020202020204" pitchFamily="34" charset="0"/>
              </a:rPr>
              <a:t>Μάλλον μικρόσωμη.</a:t>
            </a:r>
            <a:endParaRPr lang="el-GR" sz="2000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l-GR" sz="2000" dirty="0" smtClean="0">
                <a:latin typeface="Arial" panose="020B0604020202020204" pitchFamily="34" charset="0"/>
              </a:rPr>
              <a:t>Σωματικό </a:t>
            </a:r>
            <a:r>
              <a:rPr lang="el-GR" sz="2000" dirty="0">
                <a:latin typeface="Arial" panose="020B0604020202020204" pitchFamily="34" charset="0"/>
              </a:rPr>
              <a:t>Βάρος: τράγοι </a:t>
            </a:r>
            <a:r>
              <a:rPr lang="el-GR" sz="2000" dirty="0" smtClean="0">
                <a:latin typeface="Arial" panose="020B0604020202020204" pitchFamily="34" charset="0"/>
              </a:rPr>
              <a:t>40-65 </a:t>
            </a:r>
            <a:r>
              <a:rPr lang="en-US" sz="2000" dirty="0">
                <a:latin typeface="Arial" panose="020B0604020202020204" pitchFamily="34" charset="0"/>
              </a:rPr>
              <a:t>k</a:t>
            </a:r>
            <a:r>
              <a:rPr lang="el-GR" sz="2000" dirty="0" smtClean="0">
                <a:latin typeface="Arial" panose="020B0604020202020204" pitchFamily="34" charset="0"/>
              </a:rPr>
              <a:t>g</a:t>
            </a:r>
            <a:r>
              <a:rPr lang="el-GR" sz="2000" dirty="0">
                <a:latin typeface="Arial" panose="020B0604020202020204" pitchFamily="34" charset="0"/>
              </a:rPr>
              <a:t>, αίγες </a:t>
            </a:r>
            <a:r>
              <a:rPr lang="el-GR" sz="2000" dirty="0" smtClean="0">
                <a:latin typeface="Arial" panose="020B0604020202020204" pitchFamily="34" charset="0"/>
              </a:rPr>
              <a:t>30-50</a:t>
            </a:r>
            <a:r>
              <a:rPr lang="en-US" sz="2000" dirty="0" smtClean="0">
                <a:latin typeface="Arial" panose="020B0604020202020204" pitchFamily="34" charset="0"/>
              </a:rPr>
              <a:t> k</a:t>
            </a:r>
            <a:r>
              <a:rPr lang="el-GR" sz="2000" dirty="0" smtClean="0">
                <a:latin typeface="Arial" panose="020B0604020202020204" pitchFamily="34" charset="0"/>
              </a:rPr>
              <a:t>g</a:t>
            </a:r>
            <a:r>
              <a:rPr lang="en-US" sz="2000" dirty="0" smtClean="0">
                <a:latin typeface="Arial" panose="020B0604020202020204" pitchFamily="34" charset="0"/>
              </a:rPr>
              <a:t>.</a:t>
            </a:r>
            <a:endParaRPr lang="el-GR" sz="2000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l-GR" sz="2000" dirty="0" smtClean="0">
                <a:latin typeface="Arial" panose="020B0604020202020204" pitchFamily="34" charset="0"/>
              </a:rPr>
              <a:t>Τόσο </a:t>
            </a:r>
            <a:r>
              <a:rPr lang="el-GR" sz="2000" dirty="0">
                <a:latin typeface="Arial" panose="020B0604020202020204" pitchFamily="34" charset="0"/>
              </a:rPr>
              <a:t>οι τράγοι όσο</a:t>
            </a:r>
            <a:r>
              <a:rPr lang="el-GR" sz="2000" i="1" dirty="0">
                <a:latin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</a:rPr>
              <a:t>και οι αίγες φέρουν </a:t>
            </a:r>
            <a:r>
              <a:rPr lang="el-GR" sz="2000" dirty="0" smtClean="0">
                <a:latin typeface="Arial" panose="020B0604020202020204" pitchFamily="34" charset="0"/>
              </a:rPr>
              <a:t>κέρατα</a:t>
            </a:r>
            <a:r>
              <a:rPr lang="en-US" sz="2000" dirty="0" smtClean="0">
                <a:latin typeface="Arial" panose="020B0604020202020204" pitchFamily="34" charset="0"/>
              </a:rPr>
              <a:t>.</a:t>
            </a:r>
            <a:endParaRPr lang="el-GR" sz="2000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l-GR" sz="2000" dirty="0" smtClean="0">
                <a:latin typeface="Arial" panose="020B0604020202020204" pitchFamily="34" charset="0"/>
              </a:rPr>
              <a:t>Το </a:t>
            </a:r>
            <a:r>
              <a:rPr lang="el-GR" sz="2000" dirty="0">
                <a:latin typeface="Arial" panose="020B0604020202020204" pitchFamily="34" charset="0"/>
              </a:rPr>
              <a:t>τρίχωμα, με λίγες εξαιρέσεις, είναι μακρύ και </a:t>
            </a:r>
            <a:r>
              <a:rPr lang="el-GR" sz="2000" dirty="0" smtClean="0">
                <a:latin typeface="Arial" panose="020B0604020202020204" pitchFamily="34" charset="0"/>
              </a:rPr>
              <a:t>αδρό</a:t>
            </a:r>
            <a:r>
              <a:rPr lang="en-US" sz="2000" dirty="0" smtClean="0">
                <a:latin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l-GR" sz="2000" dirty="0" smtClean="0">
                <a:latin typeface="Arial" panose="020B0604020202020204" pitchFamily="34" charset="0"/>
              </a:rPr>
              <a:t>Ο </a:t>
            </a:r>
            <a:r>
              <a:rPr lang="el-GR" sz="2000" dirty="0">
                <a:latin typeface="Arial" panose="020B0604020202020204" pitchFamily="34" charset="0"/>
              </a:rPr>
              <a:t>χρωματισμός παραλλάσσει σε ευρέα </a:t>
            </a:r>
            <a:r>
              <a:rPr lang="el-GR" sz="2000" dirty="0" smtClean="0">
                <a:latin typeface="Arial" panose="020B0604020202020204" pitchFamily="34" charset="0"/>
              </a:rPr>
              <a:t>όρια</a:t>
            </a:r>
            <a:r>
              <a:rPr lang="en-US" sz="2000" dirty="0" smtClean="0">
                <a:latin typeface="Arial" panose="020B0604020202020204" pitchFamily="34" charset="0"/>
              </a:rPr>
              <a:t>. </a:t>
            </a:r>
            <a:r>
              <a:rPr lang="el-GR" sz="2000" dirty="0" smtClean="0">
                <a:latin typeface="Arial" panose="020B0604020202020204" pitchFamily="34" charset="0"/>
              </a:rPr>
              <a:t>Υπάρχουν </a:t>
            </a:r>
            <a:r>
              <a:rPr lang="el-GR" sz="2000" dirty="0">
                <a:latin typeface="Arial" panose="020B0604020202020204" pitchFamily="34" charset="0"/>
              </a:rPr>
              <a:t>άτομα μονόχρωμα μαύρα, καστανά, λευκά, κοκκινωπά ή με διάφορους </a:t>
            </a:r>
            <a:r>
              <a:rPr lang="el-GR" sz="2000" dirty="0" smtClean="0">
                <a:latin typeface="Arial" panose="020B0604020202020204" pitchFamily="34" charset="0"/>
              </a:rPr>
              <a:t>συνδυασμούς</a:t>
            </a:r>
            <a:r>
              <a:rPr lang="en-US" sz="2000" dirty="0" smtClean="0">
                <a:latin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</a:endParaRPr>
          </a:p>
        </p:txBody>
      </p:sp>
      <p:pic>
        <p:nvPicPr>
          <p:cNvPr id="6" name="Picture 4" descr="Εγχώριες αίγες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39643"/>
            <a:ext cx="3826842" cy="2609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κειμένου 3"/>
          <p:cNvSpPr txBox="1">
            <a:spLocks/>
          </p:cNvSpPr>
          <p:nvPr/>
        </p:nvSpPr>
        <p:spPr>
          <a:xfrm>
            <a:off x="4572000" y="5013176"/>
            <a:ext cx="3826841" cy="78440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Char char="–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Char char="–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dirty="0" smtClean="0"/>
              <a:t>Εγχώριες αίγες (πηγή: αρχείο Εργαστηρίου Γενικής &amp; Ειδικής Ζωοτεχνίας).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400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288" y="469755"/>
            <a:ext cx="7924800" cy="960437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Arial" charset="0"/>
                <a:cs typeface="Arial" charset="0"/>
              </a:rPr>
              <a:t>Εγχώριος πληθυσμός </a:t>
            </a:r>
            <a:r>
              <a:rPr lang="el-GR" dirty="0" smtClean="0">
                <a:latin typeface="Arial" charset="0"/>
                <a:cs typeface="Arial" charset="0"/>
              </a:rPr>
              <a:t>αιγών</a:t>
            </a:r>
            <a:r>
              <a:rPr lang="en-US" dirty="0" smtClean="0">
                <a:latin typeface="Arial" charset="0"/>
                <a:cs typeface="Arial" charset="0"/>
              </a:rPr>
              <a:t> 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>
                <a:latin typeface="Arial" panose="020B0604020202020204" pitchFamily="34" charset="0"/>
              </a:rPr>
              <a:t>Παραγωγικές ιδιότητες</a:t>
            </a:r>
          </a:p>
          <a:p>
            <a:r>
              <a:rPr lang="el-GR" sz="2400" dirty="0" smtClean="0">
                <a:latin typeface="Arial" panose="020B0604020202020204" pitchFamily="34" charset="0"/>
              </a:rPr>
              <a:t>Ζώα </a:t>
            </a:r>
            <a:r>
              <a:rPr lang="el-GR" sz="2400" dirty="0">
                <a:latin typeface="Arial" panose="020B0604020202020204" pitchFamily="34" charset="0"/>
              </a:rPr>
              <a:t>ανθεκτικά και </a:t>
            </a:r>
            <a:r>
              <a:rPr lang="el-GR" sz="2400" dirty="0" smtClean="0">
                <a:latin typeface="Arial" panose="020B0604020202020204" pitchFamily="34" charset="0"/>
              </a:rPr>
              <a:t>λιτοδίαιτα.</a:t>
            </a:r>
            <a:endParaRPr lang="el-GR" sz="2400" dirty="0">
              <a:latin typeface="Arial" panose="020B0604020202020204" pitchFamily="34" charset="0"/>
            </a:endParaRPr>
          </a:p>
          <a:p>
            <a:r>
              <a:rPr lang="el-GR" sz="2400" dirty="0" smtClean="0">
                <a:latin typeface="Arial" panose="020B0604020202020204" pitchFamily="34" charset="0"/>
              </a:rPr>
              <a:t>Μέση </a:t>
            </a:r>
            <a:r>
              <a:rPr lang="el-GR" sz="2400" dirty="0">
                <a:latin typeface="Arial" panose="020B0604020202020204" pitchFamily="34" charset="0"/>
              </a:rPr>
              <a:t>γαλακτοπαραγωγή: </a:t>
            </a:r>
            <a:r>
              <a:rPr lang="el-GR" sz="2400" b="1" dirty="0">
                <a:latin typeface="Arial" panose="020B0604020202020204" pitchFamily="34" charset="0"/>
              </a:rPr>
              <a:t>50-100 </a:t>
            </a:r>
            <a:r>
              <a:rPr lang="el-GR" sz="2400" b="1" dirty="0" err="1">
                <a:latin typeface="Arial" panose="020B0604020202020204" pitchFamily="34" charset="0"/>
              </a:rPr>
              <a:t>kg</a:t>
            </a:r>
            <a:r>
              <a:rPr lang="el-GR" sz="2400" dirty="0">
                <a:latin typeface="Arial" panose="020B0604020202020204" pitchFamily="34" charset="0"/>
              </a:rPr>
              <a:t> στις </a:t>
            </a:r>
            <a:r>
              <a:rPr lang="el-GR" sz="2400" i="1" dirty="0">
                <a:latin typeface="Arial" panose="020B0604020202020204" pitchFamily="34" charset="0"/>
              </a:rPr>
              <a:t>ορεινές</a:t>
            </a:r>
            <a:r>
              <a:rPr lang="el-GR" sz="2400" dirty="0">
                <a:latin typeface="Arial" panose="020B0604020202020204" pitchFamily="34" charset="0"/>
              </a:rPr>
              <a:t> περιοχές. Στις </a:t>
            </a:r>
            <a:r>
              <a:rPr lang="el-GR" sz="2400" i="1" dirty="0">
                <a:latin typeface="Arial" panose="020B0604020202020204" pitchFamily="34" charset="0"/>
              </a:rPr>
              <a:t>ημιορεινές</a:t>
            </a:r>
            <a:r>
              <a:rPr lang="el-GR" sz="2400" dirty="0">
                <a:latin typeface="Arial" panose="020B0604020202020204" pitchFamily="34" charset="0"/>
              </a:rPr>
              <a:t> και πεδινές περιοχές φθάνει τα </a:t>
            </a:r>
            <a:r>
              <a:rPr lang="el-GR" sz="2400" b="1" dirty="0">
                <a:latin typeface="Arial" panose="020B0604020202020204" pitchFamily="34" charset="0"/>
              </a:rPr>
              <a:t>120-150 </a:t>
            </a:r>
            <a:r>
              <a:rPr lang="el-GR" sz="2400" b="1" dirty="0" err="1">
                <a:latin typeface="Arial" panose="020B0604020202020204" pitchFamily="34" charset="0"/>
              </a:rPr>
              <a:t>kg</a:t>
            </a:r>
            <a:r>
              <a:rPr lang="el-GR" sz="2400" dirty="0">
                <a:latin typeface="Arial" panose="020B0604020202020204" pitchFamily="34" charset="0"/>
              </a:rPr>
              <a:t> γάλα </a:t>
            </a:r>
            <a:r>
              <a:rPr lang="el-GR" sz="2400" dirty="0" smtClean="0">
                <a:latin typeface="Arial" panose="020B0604020202020204" pitchFamily="34" charset="0"/>
              </a:rPr>
              <a:t>ανά</a:t>
            </a:r>
            <a:r>
              <a:rPr lang="el-GR" sz="2400" i="1" dirty="0" smtClean="0">
                <a:latin typeface="Arial" panose="020B0604020202020204" pitchFamily="34" charset="0"/>
              </a:rPr>
              <a:t> </a:t>
            </a:r>
            <a:r>
              <a:rPr lang="el-GR" sz="2400" dirty="0" err="1">
                <a:latin typeface="Arial" panose="020B0604020202020204" pitchFamily="34" charset="0"/>
              </a:rPr>
              <a:t>αμελκτική</a:t>
            </a:r>
            <a:r>
              <a:rPr lang="el-GR" sz="2400" dirty="0">
                <a:latin typeface="Arial" panose="020B0604020202020204" pitchFamily="34" charset="0"/>
              </a:rPr>
              <a:t> </a:t>
            </a:r>
            <a:r>
              <a:rPr lang="el-GR" sz="2400" dirty="0" smtClean="0">
                <a:latin typeface="Arial" panose="020B0604020202020204" pitchFamily="34" charset="0"/>
              </a:rPr>
              <a:t>περίοδο.</a:t>
            </a:r>
            <a:endParaRPr lang="el-GR" sz="2400" dirty="0">
              <a:latin typeface="Arial" panose="020B0604020202020204" pitchFamily="34" charset="0"/>
            </a:endParaRPr>
          </a:p>
          <a:p>
            <a:r>
              <a:rPr lang="el-GR" sz="2400" dirty="0">
                <a:latin typeface="Arial" panose="020B0604020202020204" pitchFamily="34" charset="0"/>
              </a:rPr>
              <a:t>Π</a:t>
            </a:r>
            <a:r>
              <a:rPr lang="el-GR" sz="2400" dirty="0" smtClean="0">
                <a:latin typeface="Arial" panose="020B0604020202020204" pitchFamily="34" charset="0"/>
              </a:rPr>
              <a:t>αρουσιάζουν </a:t>
            </a:r>
            <a:r>
              <a:rPr lang="el-GR" sz="2400" dirty="0">
                <a:latin typeface="Arial" panose="020B0604020202020204" pitchFamily="34" charset="0"/>
              </a:rPr>
              <a:t>υψηλή γονιμότητα, με μικρό όμως δείκτη </a:t>
            </a:r>
            <a:r>
              <a:rPr lang="el-GR" sz="2400" dirty="0" err="1" smtClean="0">
                <a:latin typeface="Arial" panose="020B0604020202020204" pitchFamily="34" charset="0"/>
              </a:rPr>
              <a:t>πολυδυμίας</a:t>
            </a:r>
            <a:r>
              <a:rPr lang="el-GR" sz="2400" dirty="0" smtClean="0">
                <a:latin typeface="Arial" panose="020B0604020202020204" pitchFamily="34" charset="0"/>
              </a:rPr>
              <a:t>.</a:t>
            </a:r>
            <a:endParaRPr lang="el-GR" sz="2400" dirty="0">
              <a:latin typeface="Arial" panose="020B0604020202020204" pitchFamily="34" charset="0"/>
            </a:endParaRPr>
          </a:p>
          <a:p>
            <a:r>
              <a:rPr lang="el-GR" sz="2400" dirty="0">
                <a:latin typeface="Arial" panose="020B0604020202020204" pitchFamily="34" charset="0"/>
              </a:rPr>
              <a:t>Στις πεδινές περιοχές εκτρέφονται ως οικόσιτες ή </a:t>
            </a:r>
            <a:r>
              <a:rPr lang="el-GR" sz="2400" dirty="0" err="1">
                <a:latin typeface="Arial" panose="020B0604020202020204" pitchFamily="34" charset="0"/>
              </a:rPr>
              <a:t>ημιοικόσιτες</a:t>
            </a:r>
            <a:r>
              <a:rPr lang="el-GR" sz="2400" dirty="0">
                <a:latin typeface="Arial" panose="020B0604020202020204" pitchFamily="34" charset="0"/>
              </a:rPr>
              <a:t> αίγες υψηλότερων αποδόσεων, που προήλθαν από διασταυρώσεις αναβάθμισης εγχώριων αιγών με ξένες φυλές υψηλών αποδόσεων</a:t>
            </a:r>
            <a:r>
              <a:rPr lang="el-GR" sz="2400" dirty="0" smtClean="0">
                <a:latin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_1_b_new">
  <a:themeElements>
    <a:clrScheme name="GEO_1_b_new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GEO_1_b_new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GEO_1_b_new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1_b_new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1_b_new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1_b_new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1_b_new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1_b_new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1_b_new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1_b_new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Παρουσίαση2" id="{37156705-AD48-4DAC-A3DB-201641F40FC4}" vid="{4592052C-43C5-48FC-B72E-F41B790352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zp_b</Template>
  <TotalTime>215</TotalTime>
  <Words>1359</Words>
  <Application>Microsoft Office PowerPoint</Application>
  <PresentationFormat>Προβολή στην οθόνη (4:3)</PresentationFormat>
  <Paragraphs>152</Paragraphs>
  <Slides>27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GEO_1_b_new</vt:lpstr>
      <vt:lpstr>Εισαγωγή στη Ζωοτεχνία</vt:lpstr>
      <vt:lpstr>Αντικειμενικοί στόχοι του μαθήματος</vt:lpstr>
      <vt:lpstr>Επιδιωκόμενα μαθησιακά αποτελέσματα</vt:lpstr>
      <vt:lpstr>Μαθησιακοί στόχοι</vt:lpstr>
      <vt:lpstr>Φυλές αιγών 1/2</vt:lpstr>
      <vt:lpstr>Φυλές αιγών 2/2</vt:lpstr>
      <vt:lpstr>Εγχώριος πληθυσμός αιγών 1/3</vt:lpstr>
      <vt:lpstr>Εγχώριος πληθυσμός αιγών 2/3</vt:lpstr>
      <vt:lpstr>Εγχώριος πληθυσμός αιγών 3/3</vt:lpstr>
      <vt:lpstr>Αίγα Σκοπέλου 1/3</vt:lpstr>
      <vt:lpstr>Αίγα Σκοπέλου 2/3</vt:lpstr>
      <vt:lpstr>Αίγα Σκοπέλου 3/3</vt:lpstr>
      <vt:lpstr>Αίγα Saanen 1/4</vt:lpstr>
      <vt:lpstr>Αίγα Saanen 2/4</vt:lpstr>
      <vt:lpstr>Αίγα Saanen 3/4</vt:lpstr>
      <vt:lpstr>Αίγα Saanen 4/4</vt:lpstr>
      <vt:lpstr>Αίγα Toggenburg 1/3</vt:lpstr>
      <vt:lpstr>Αίγα Toggenburg 2/3</vt:lpstr>
      <vt:lpstr>Αίγα Toggenburg 3/3</vt:lpstr>
      <vt:lpstr>Αίγα Μάλτας 1/2</vt:lpstr>
      <vt:lpstr>Αίγα Μάλτας 2/2</vt:lpstr>
      <vt:lpstr>Αίγα Alpine</vt:lpstr>
      <vt:lpstr>Aίγα Αngora 1/2</vt:lpstr>
      <vt:lpstr>Aίγα Αngora 2/2</vt:lpstr>
      <vt:lpstr>Αίγα Kashmir</vt:lpstr>
      <vt:lpstr>Βιβλιογραφία</vt:lpstr>
      <vt:lpstr>Λέξεις – έννοιες κλειδιά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 Ζωοτεχνία</dc:title>
  <dc:creator>Vanessa</dc:creator>
  <cp:lastModifiedBy>user</cp:lastModifiedBy>
  <cp:revision>39</cp:revision>
  <dcterms:created xsi:type="dcterms:W3CDTF">2013-06-19T15:31:34Z</dcterms:created>
  <dcterms:modified xsi:type="dcterms:W3CDTF">2014-01-13T08:31:51Z</dcterms:modified>
</cp:coreProperties>
</file>