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7"/>
  </p:notesMasterIdLst>
  <p:handoutMasterIdLst>
    <p:handoutMasterId r:id="rId48"/>
  </p:handoutMasterIdLst>
  <p:sldIdLst>
    <p:sldId id="256" r:id="rId2"/>
    <p:sldId id="257" r:id="rId3"/>
    <p:sldId id="258" r:id="rId4"/>
    <p:sldId id="259" r:id="rId5"/>
    <p:sldId id="262" r:id="rId6"/>
    <p:sldId id="263" r:id="rId7"/>
    <p:sldId id="264" r:id="rId8"/>
    <p:sldId id="265" r:id="rId9"/>
    <p:sldId id="266" r:id="rId10"/>
    <p:sldId id="267" r:id="rId11"/>
    <p:sldId id="268" r:id="rId12"/>
    <p:sldId id="269" r:id="rId13"/>
    <p:sldId id="302" r:id="rId14"/>
    <p:sldId id="273" r:id="rId15"/>
    <p:sldId id="30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260" r:id="rId45"/>
    <p:sldId id="261" r:id="rId46"/>
  </p:sldIdLst>
  <p:sldSz cx="9144000" cy="6858000" type="screen4x3"/>
  <p:notesSz cx="6858000" cy="9144000"/>
  <p:defaultTextStyle>
    <a:defPPr>
      <a:defRPr lang="en-GB"/>
    </a:defPPr>
    <a:lvl1pPr algn="l" rtl="0" fontAlgn="base">
      <a:spcBef>
        <a:spcPct val="0"/>
      </a:spcBef>
      <a:spcAft>
        <a:spcPct val="0"/>
      </a:spcAft>
      <a:defRPr sz="1400" kern="1200">
        <a:solidFill>
          <a:schemeClr val="tx1"/>
        </a:solidFill>
        <a:latin typeface="Garamond" pitchFamily="18" charset="0"/>
        <a:ea typeface="+mn-ea"/>
        <a:cs typeface="Arial" charset="0"/>
      </a:defRPr>
    </a:lvl1pPr>
    <a:lvl2pPr marL="457200" algn="l" rtl="0" fontAlgn="base">
      <a:spcBef>
        <a:spcPct val="0"/>
      </a:spcBef>
      <a:spcAft>
        <a:spcPct val="0"/>
      </a:spcAft>
      <a:defRPr sz="1400" kern="1200">
        <a:solidFill>
          <a:schemeClr val="tx1"/>
        </a:solidFill>
        <a:latin typeface="Garamond" pitchFamily="18" charset="0"/>
        <a:ea typeface="+mn-ea"/>
        <a:cs typeface="Arial" charset="0"/>
      </a:defRPr>
    </a:lvl2pPr>
    <a:lvl3pPr marL="914400" algn="l" rtl="0" fontAlgn="base">
      <a:spcBef>
        <a:spcPct val="0"/>
      </a:spcBef>
      <a:spcAft>
        <a:spcPct val="0"/>
      </a:spcAft>
      <a:defRPr sz="1400" kern="1200">
        <a:solidFill>
          <a:schemeClr val="tx1"/>
        </a:solidFill>
        <a:latin typeface="Garamond" pitchFamily="18" charset="0"/>
        <a:ea typeface="+mn-ea"/>
        <a:cs typeface="Arial" charset="0"/>
      </a:defRPr>
    </a:lvl3pPr>
    <a:lvl4pPr marL="1371600" algn="l" rtl="0" fontAlgn="base">
      <a:spcBef>
        <a:spcPct val="0"/>
      </a:spcBef>
      <a:spcAft>
        <a:spcPct val="0"/>
      </a:spcAft>
      <a:defRPr sz="1400" kern="1200">
        <a:solidFill>
          <a:schemeClr val="tx1"/>
        </a:solidFill>
        <a:latin typeface="Garamond" pitchFamily="18" charset="0"/>
        <a:ea typeface="+mn-ea"/>
        <a:cs typeface="Arial" charset="0"/>
      </a:defRPr>
    </a:lvl4pPr>
    <a:lvl5pPr marL="1828800" algn="l" rtl="0" fontAlgn="base">
      <a:spcBef>
        <a:spcPct val="0"/>
      </a:spcBef>
      <a:spcAft>
        <a:spcPct val="0"/>
      </a:spcAft>
      <a:defRPr sz="1400" kern="1200">
        <a:solidFill>
          <a:schemeClr val="tx1"/>
        </a:solidFill>
        <a:latin typeface="Garamond" pitchFamily="18" charset="0"/>
        <a:ea typeface="+mn-ea"/>
        <a:cs typeface="Arial" charset="0"/>
      </a:defRPr>
    </a:lvl5pPr>
    <a:lvl6pPr marL="2286000" algn="l" defTabSz="914400" rtl="0" eaLnBrk="1" latinLnBrk="0" hangingPunct="1">
      <a:defRPr sz="1400" kern="1200">
        <a:solidFill>
          <a:schemeClr val="tx1"/>
        </a:solidFill>
        <a:latin typeface="Garamond" pitchFamily="18" charset="0"/>
        <a:ea typeface="+mn-ea"/>
        <a:cs typeface="Arial" charset="0"/>
      </a:defRPr>
    </a:lvl6pPr>
    <a:lvl7pPr marL="2743200" algn="l" defTabSz="914400" rtl="0" eaLnBrk="1" latinLnBrk="0" hangingPunct="1">
      <a:defRPr sz="1400" kern="1200">
        <a:solidFill>
          <a:schemeClr val="tx1"/>
        </a:solidFill>
        <a:latin typeface="Garamond" pitchFamily="18" charset="0"/>
        <a:ea typeface="+mn-ea"/>
        <a:cs typeface="Arial" charset="0"/>
      </a:defRPr>
    </a:lvl7pPr>
    <a:lvl8pPr marL="3200400" algn="l" defTabSz="914400" rtl="0" eaLnBrk="1" latinLnBrk="0" hangingPunct="1">
      <a:defRPr sz="1400" kern="1200">
        <a:solidFill>
          <a:schemeClr val="tx1"/>
        </a:solidFill>
        <a:latin typeface="Garamond" pitchFamily="18" charset="0"/>
        <a:ea typeface="+mn-ea"/>
        <a:cs typeface="Arial" charset="0"/>
      </a:defRPr>
    </a:lvl8pPr>
    <a:lvl9pPr marL="3657600" algn="l" defTabSz="914400" rtl="0" eaLnBrk="1" latinLnBrk="0" hangingPunct="1">
      <a:defRPr sz="1400"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6600"/>
    <a:srgbClr val="FFFF99"/>
    <a:srgbClr val="99FF33"/>
    <a:srgbClr val="993300"/>
    <a:srgbClr val="004646"/>
    <a:srgbClr val="006666"/>
    <a:srgbClr val="DBDB83"/>
  </p:clrMru>
</p:presentationPr>
</file>

<file path=ppt/tableStyles.xml><?xml version="1.0" encoding="utf-8"?>
<a:tblStyleLst xmlns:a="http://schemas.openxmlformats.org/drawingml/2006/main" def="{5C22544A-7EE6-4342-B048-85BDC9FD1C3A}">
  <a:tblStyle styleId="{616DA210-FB5B-4158-B5E0-FEB733F419BA}" styleName="Φωτεινό στυλ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Στυλ με θέμα 1 - Έμφαση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p:cViewPr varScale="1">
        <p:scale>
          <a:sx n="76" d="100"/>
          <a:sy n="76" d="100"/>
        </p:scale>
        <p:origin x="-35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Arial Unicode MS" pitchFamily="34" charset="-128"/>
                <a:cs typeface="+mn-cs"/>
              </a:defRPr>
            </a:lvl1pPr>
          </a:lstStyle>
          <a:p>
            <a:pPr>
              <a:defRPr/>
            </a:pPr>
            <a:endParaRPr lang="el-GR"/>
          </a:p>
        </p:txBody>
      </p:sp>
      <p:sp>
        <p:nvSpPr>
          <p:cNvPr id="2058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Arial Unicode MS" pitchFamily="34" charset="-128"/>
                <a:cs typeface="+mn-cs"/>
              </a:defRPr>
            </a:lvl1pPr>
          </a:lstStyle>
          <a:p>
            <a:pPr>
              <a:defRPr/>
            </a:pPr>
            <a:endParaRPr lang="el-GR"/>
          </a:p>
        </p:txBody>
      </p:sp>
      <p:sp>
        <p:nvSpPr>
          <p:cNvPr id="2058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Arial Unicode MS" pitchFamily="34" charset="-128"/>
                <a:cs typeface="+mn-cs"/>
              </a:defRPr>
            </a:lvl1pPr>
          </a:lstStyle>
          <a:p>
            <a:pPr>
              <a:defRPr/>
            </a:pPr>
            <a:endParaRPr lang="el-GR"/>
          </a:p>
        </p:txBody>
      </p:sp>
      <p:sp>
        <p:nvSpPr>
          <p:cNvPr id="2058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Arial Unicode MS" panose="020B0604020202020204" pitchFamily="34" charset="-128"/>
                <a:cs typeface="+mn-cs"/>
              </a:defRPr>
            </a:lvl1pPr>
          </a:lstStyle>
          <a:p>
            <a:pPr>
              <a:defRPr/>
            </a:pPr>
            <a:fld id="{9D56EE38-FDD6-48DD-B923-3793D9AA94F3}" type="slidenum">
              <a:rPr lang="el-GR"/>
              <a:pPr>
                <a:defRP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Arial Unicode MS" pitchFamily="34" charset="-128"/>
                <a:cs typeface="+mn-cs"/>
              </a:defRPr>
            </a:lvl1pPr>
          </a:lstStyle>
          <a:p>
            <a:pPr>
              <a:defRPr/>
            </a:pPr>
            <a:endParaRPr lang="el-GR"/>
          </a:p>
        </p:txBody>
      </p:sp>
      <p:sp>
        <p:nvSpPr>
          <p:cNvPr id="706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Arial Unicode MS" pitchFamily="34" charset="-128"/>
                <a:cs typeface="+mn-cs"/>
              </a:defRPr>
            </a:lvl1pPr>
          </a:lstStyle>
          <a:p>
            <a:pPr>
              <a:defRPr/>
            </a:pPr>
            <a:endParaRPr lang="el-G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Arial Unicode MS" pitchFamily="34" charset="-128"/>
                <a:cs typeface="+mn-cs"/>
              </a:defRPr>
            </a:lvl1pPr>
          </a:lstStyle>
          <a:p>
            <a:pPr>
              <a:defRPr/>
            </a:pPr>
            <a:endParaRPr lang="el-GR"/>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Arial Unicode MS" panose="020B0604020202020204" pitchFamily="34" charset="-128"/>
                <a:cs typeface="+mn-cs"/>
              </a:defRPr>
            </a:lvl1pPr>
          </a:lstStyle>
          <a:p>
            <a:pPr>
              <a:defRPr/>
            </a:pPr>
            <a:fld id="{6040C746-CB12-4C51-9568-AFE829064FAD}"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4572000" cy="6858000"/>
          </a:xfrm>
          <a:prstGeom prst="rect">
            <a:avLst/>
          </a:prstGeom>
          <a:pattFill prst="ltVert">
            <a:fgClr>
              <a:srgbClr val="99CC99"/>
            </a:fgClr>
            <a:bgClr>
              <a:srgbClr val="DBDB83"/>
            </a:bgClr>
          </a:patt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lgn="ctr">
              <a:defRPr/>
            </a:pPr>
            <a:endParaRPr kumimoji="1" lang="el-GR" sz="2400">
              <a:latin typeface="Times New Roman" panose="02020603050405020304" pitchFamily="18" charset="0"/>
            </a:endParaRPr>
          </a:p>
        </p:txBody>
      </p:sp>
      <p:sp>
        <p:nvSpPr>
          <p:cNvPr id="5" name="AutoShape 4"/>
          <p:cNvSpPr>
            <a:spLocks noChangeArrowheads="1"/>
          </p:cNvSpPr>
          <p:nvPr/>
        </p:nvSpPr>
        <p:spPr bwMode="white">
          <a:xfrm>
            <a:off x="685800" y="990600"/>
            <a:ext cx="5181600" cy="1905000"/>
          </a:xfrm>
          <a:prstGeom prst="roundRect">
            <a:avLst>
              <a:gd name="adj" fmla="val 50000"/>
            </a:avLst>
          </a:prstGeom>
          <a:solidFill>
            <a:schemeClr val="bg1"/>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lgn="ctr">
              <a:defRPr/>
            </a:pPr>
            <a:endParaRPr kumimoji="1" lang="el-GR" sz="2400">
              <a:latin typeface="Times New Roman" panose="02020603050405020304" pitchFamily="18" charset="0"/>
            </a:endParaRPr>
          </a:p>
        </p:txBody>
      </p:sp>
      <p:grpSp>
        <p:nvGrpSpPr>
          <p:cNvPr id="6" name="Group 5"/>
          <p:cNvGrpSpPr>
            <a:grpSpLocks/>
          </p:cNvGrpSpPr>
          <p:nvPr/>
        </p:nvGrpSpPr>
        <p:grpSpPr bwMode="auto">
          <a:xfrm>
            <a:off x="3635375" y="4868863"/>
            <a:ext cx="4876800" cy="319087"/>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rgbClr val="006666"/>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sp>
          <p:nvSpPr>
            <p:cNvPr id="8" name="AutoShape 7"/>
            <p:cNvSpPr>
              <a:spLocks noChangeArrowheads="1"/>
            </p:cNvSpPr>
            <p:nvPr/>
          </p:nvSpPr>
          <p:spPr bwMode="auto">
            <a:xfrm>
              <a:off x="5196" y="3080"/>
              <a:ext cx="164" cy="201"/>
            </a:xfrm>
            <a:prstGeom prst="flowChartDelay">
              <a:avLst/>
            </a:prstGeom>
            <a:solidFill>
              <a:srgbClr val="006666"/>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grpSp>
      <p:grpSp>
        <p:nvGrpSpPr>
          <p:cNvPr id="9" name="Group 10"/>
          <p:cNvGrpSpPr>
            <a:grpSpLocks/>
          </p:cNvGrpSpPr>
          <p:nvPr/>
        </p:nvGrpSpPr>
        <p:grpSpPr bwMode="auto">
          <a:xfrm>
            <a:off x="3635375" y="5300663"/>
            <a:ext cx="4876800" cy="319087"/>
            <a:chOff x="2288" y="3080"/>
            <a:chExt cx="3072" cy="201"/>
          </a:xfrm>
        </p:grpSpPr>
        <p:sp>
          <p:nvSpPr>
            <p:cNvPr id="10" name="AutoShape 11"/>
            <p:cNvSpPr>
              <a:spLocks noChangeArrowheads="1"/>
            </p:cNvSpPr>
            <p:nvPr/>
          </p:nvSpPr>
          <p:spPr bwMode="auto">
            <a:xfrm flipH="1">
              <a:off x="2288" y="3080"/>
              <a:ext cx="2914" cy="200"/>
            </a:xfrm>
            <a:prstGeom prst="roundRect">
              <a:avLst>
                <a:gd name="adj" fmla="val 0"/>
              </a:avLst>
            </a:prstGeom>
            <a:solidFill>
              <a:srgbClr val="006666"/>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sp>
          <p:nvSpPr>
            <p:cNvPr id="11" name="AutoShape 12"/>
            <p:cNvSpPr>
              <a:spLocks noChangeArrowheads="1"/>
            </p:cNvSpPr>
            <p:nvPr/>
          </p:nvSpPr>
          <p:spPr bwMode="auto">
            <a:xfrm>
              <a:off x="5196" y="3080"/>
              <a:ext cx="164" cy="201"/>
            </a:xfrm>
            <a:prstGeom prst="flowChartDelay">
              <a:avLst/>
            </a:prstGeom>
            <a:solidFill>
              <a:srgbClr val="006666"/>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grpSp>
      <p:pic>
        <p:nvPicPr>
          <p:cNvPr id="12"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2"/>
          <a:srcRect/>
          <a:stretch>
            <a:fillRect/>
          </a:stretch>
        </p:blipFill>
        <p:spPr bwMode="auto">
          <a:xfrm>
            <a:off x="179388" y="5830888"/>
            <a:ext cx="4310062" cy="1027112"/>
          </a:xfrm>
          <a:prstGeom prst="rect">
            <a:avLst/>
          </a:prstGeom>
          <a:noFill/>
          <a:ln w="9525">
            <a:noFill/>
            <a:miter lim="800000"/>
            <a:headEnd/>
            <a:tailEnd/>
          </a:ln>
        </p:spPr>
      </p:pic>
      <p:pic>
        <p:nvPicPr>
          <p:cNvPr id="13" name="Picture 16" descr="LOGO3_a2"/>
          <p:cNvPicPr>
            <a:picLocks noChangeAspect="1" noChangeArrowheads="1"/>
          </p:cNvPicPr>
          <p:nvPr/>
        </p:nvPicPr>
        <p:blipFill>
          <a:blip r:embed="rId3"/>
          <a:srcRect/>
          <a:stretch>
            <a:fillRect/>
          </a:stretch>
        </p:blipFill>
        <p:spPr bwMode="auto">
          <a:xfrm>
            <a:off x="1835150" y="657225"/>
            <a:ext cx="5543550" cy="323850"/>
          </a:xfrm>
          <a:prstGeom prst="rect">
            <a:avLst/>
          </a:prstGeom>
          <a:noFill/>
          <a:ln w="9525">
            <a:noFill/>
            <a:miter lim="800000"/>
            <a:headEnd/>
            <a:tailEnd/>
          </a:ln>
        </p:spPr>
      </p:pic>
      <p:pic>
        <p:nvPicPr>
          <p:cNvPr id="14" name="Picture 17" descr="LOGO3_a1"/>
          <p:cNvPicPr>
            <a:picLocks noChangeAspect="1" noChangeArrowheads="1"/>
          </p:cNvPicPr>
          <p:nvPr/>
        </p:nvPicPr>
        <p:blipFill>
          <a:blip r:embed="rId4"/>
          <a:srcRect/>
          <a:stretch>
            <a:fillRect/>
          </a:stretch>
        </p:blipFill>
        <p:spPr bwMode="auto">
          <a:xfrm>
            <a:off x="1171575" y="115888"/>
            <a:ext cx="736600" cy="877887"/>
          </a:xfrm>
          <a:prstGeom prst="rect">
            <a:avLst/>
          </a:prstGeom>
          <a:noFill/>
          <a:ln w="9525">
            <a:noFill/>
            <a:miter lim="800000"/>
            <a:headEnd/>
            <a:tailEnd/>
          </a:ln>
        </p:spPr>
      </p:pic>
      <p:pic>
        <p:nvPicPr>
          <p:cNvPr id="15" name="Εικόνα 1"/>
          <p:cNvPicPr>
            <a:picLocks noChangeAspect="1"/>
          </p:cNvPicPr>
          <p:nvPr userDrawn="1"/>
        </p:nvPicPr>
        <p:blipFill>
          <a:blip r:embed="rId5"/>
          <a:srcRect/>
          <a:stretch>
            <a:fillRect/>
          </a:stretch>
        </p:blipFill>
        <p:spPr bwMode="auto">
          <a:xfrm>
            <a:off x="7378700" y="6261100"/>
            <a:ext cx="1701800" cy="596900"/>
          </a:xfrm>
          <a:prstGeom prst="rect">
            <a:avLst/>
          </a:prstGeom>
          <a:noFill/>
          <a:ln w="9525">
            <a:noFill/>
            <a:miter lim="800000"/>
            <a:headEnd/>
            <a:tailEnd/>
          </a:ln>
        </p:spPr>
      </p:pic>
      <p:sp>
        <p:nvSpPr>
          <p:cNvPr id="93192" name="Rectangle 8"/>
          <p:cNvSpPr>
            <a:spLocks noGrp="1" noChangeArrowheads="1"/>
          </p:cNvSpPr>
          <p:nvPr>
            <p:ph type="subTitle" idx="1"/>
          </p:nvPr>
        </p:nvSpPr>
        <p:spPr>
          <a:xfrm>
            <a:off x="4643438" y="2924175"/>
            <a:ext cx="4013200" cy="1822450"/>
          </a:xfrm>
        </p:spPr>
        <p:txBody>
          <a:bodyPr anchor="b"/>
          <a:lstStyle>
            <a:lvl1pPr marL="0" indent="0">
              <a:buFont typeface="Wingdings" panose="05000000000000000000" pitchFamily="2" charset="2"/>
              <a:buNone/>
              <a:defRPr>
                <a:solidFill>
                  <a:schemeClr val="tx2"/>
                </a:solidFill>
              </a:defRPr>
            </a:lvl1pPr>
          </a:lstStyle>
          <a:p>
            <a:pPr lvl="0"/>
            <a:r>
              <a:rPr lang="el-GR" noProof="0" smtClean="0"/>
              <a:t>Στυλ κύριου υπότιτλου</a:t>
            </a:r>
          </a:p>
        </p:txBody>
      </p:sp>
      <p:sp>
        <p:nvSpPr>
          <p:cNvPr id="93193" name="AutoShape 9"/>
          <p:cNvSpPr>
            <a:spLocks noGrp="1" noChangeArrowheads="1"/>
          </p:cNvSpPr>
          <p:nvPr>
            <p:ph type="ctrTitle" sz="quarter"/>
          </p:nvPr>
        </p:nvSpPr>
        <p:spPr>
          <a:xfrm>
            <a:off x="684213" y="981075"/>
            <a:ext cx="8229600" cy="1905000"/>
          </a:xfrm>
          <a:prstGeom prst="roundRect">
            <a:avLst>
              <a:gd name="adj" fmla="val 50000"/>
            </a:avLst>
          </a:prstGeom>
        </p:spPr>
        <p:txBody>
          <a:bodyPr anchor="ctr"/>
          <a:lstStyle>
            <a:lvl1pPr algn="ctr">
              <a:defRPr>
                <a:solidFill>
                  <a:srgbClr val="003300"/>
                </a:solidFill>
              </a:defRPr>
            </a:lvl1pPr>
          </a:lstStyle>
          <a:p>
            <a:pPr lvl="0"/>
            <a:r>
              <a:rPr lang="el-GR" noProof="0" smtClean="0"/>
              <a:t>Στυλ κύριου τίτλου</a:t>
            </a:r>
            <a:endParaRPr lang="el-GR" noProof="0"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338888" y="1628800"/>
            <a:ext cx="1981200" cy="4968850"/>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395288" y="1628800"/>
            <a:ext cx="5791200" cy="496885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smtClean="0"/>
              <a:t>Στυλ υποδείγματος κειμένου</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3" name="Θέση περιεχομένου 2"/>
          <p:cNvSpPr>
            <a:spLocks noGrp="1"/>
          </p:cNvSpPr>
          <p:nvPr>
            <p:ph sz="half" idx="1"/>
          </p:nvPr>
        </p:nvSpPr>
        <p:spPr>
          <a:xfrm>
            <a:off x="468313" y="1628775"/>
            <a:ext cx="3848100" cy="49688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468813" y="1628775"/>
            <a:ext cx="3848100" cy="49688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396000" y="298800"/>
            <a:ext cx="7923600" cy="961200"/>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396000" y="298800"/>
            <a:ext cx="7923600" cy="961200"/>
          </a:xfrm>
        </p:spPr>
        <p:txBody>
          <a:bodyPr/>
          <a:lstStyle>
            <a:lvl1pPr>
              <a:defRPr sz="44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171578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785764"/>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396000" y="298800"/>
            <a:ext cx="7923600" cy="961200"/>
          </a:xfrm>
        </p:spPr>
        <p:txBody>
          <a:bodyPr/>
          <a:lstStyle>
            <a:lvl1pPr>
              <a:defRPr sz="44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178779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p>
        </p:txBody>
      </p:sp>
      <p:sp>
        <p:nvSpPr>
          <p:cNvPr id="4" name="Θέση κειμένου 3"/>
          <p:cNvSpPr>
            <a:spLocks noGrp="1"/>
          </p:cNvSpPr>
          <p:nvPr>
            <p:ph type="body" sz="half" idx="2"/>
          </p:nvPr>
        </p:nvSpPr>
        <p:spPr>
          <a:xfrm>
            <a:off x="630238" y="2857772"/>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323850" cy="6858000"/>
          </a:xfrm>
          <a:prstGeom prst="rect">
            <a:avLst/>
          </a:prstGeom>
          <a:pattFill prst="ltVert">
            <a:fgClr>
              <a:srgbClr val="99CC99"/>
            </a:fgClr>
            <a:bgClr>
              <a:srgbClr val="DBDB83"/>
            </a:bgClr>
          </a:patt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sp>
        <p:nvSpPr>
          <p:cNvPr id="1027" name="Freeform 3"/>
          <p:cNvSpPr>
            <a:spLocks/>
          </p:cNvSpPr>
          <p:nvPr/>
        </p:nvSpPr>
        <p:spPr bwMode="auto">
          <a:xfrm>
            <a:off x="285750" y="-19050"/>
            <a:ext cx="4378325" cy="566738"/>
          </a:xfrm>
          <a:custGeom>
            <a:avLst/>
            <a:gdLst>
              <a:gd name="T0" fmla="*/ 4378325 w 2758"/>
              <a:gd name="T1" fmla="*/ 0 h 567"/>
              <a:gd name="T2" fmla="*/ 4378325 w 2758"/>
              <a:gd name="T3" fmla="*/ 450850 h 567"/>
              <a:gd name="T4" fmla="*/ 574675 w 2758"/>
              <a:gd name="T5" fmla="*/ 471488 h 567"/>
              <a:gd name="T6" fmla="*/ 488950 w 2758"/>
              <a:gd name="T7" fmla="*/ 471488 h 567"/>
              <a:gd name="T8" fmla="*/ 346075 w 2758"/>
              <a:gd name="T9" fmla="*/ 461963 h 567"/>
              <a:gd name="T10" fmla="*/ 136525 w 2758"/>
              <a:gd name="T11" fmla="*/ 509588 h 567"/>
              <a:gd name="T12" fmla="*/ 39688 w 2758"/>
              <a:gd name="T13" fmla="*/ 639763 h 567"/>
              <a:gd name="T14" fmla="*/ 0 w 2758"/>
              <a:gd name="T15" fmla="*/ 711200 h 567"/>
              <a:gd name="T16" fmla="*/ 34925 w 2758"/>
              <a:gd name="T17" fmla="*/ 900113 h 567"/>
              <a:gd name="T18" fmla="*/ 41275 w 2758"/>
              <a:gd name="T19" fmla="*/ 766763 h 567"/>
              <a:gd name="T20" fmla="*/ 20638 w 2758"/>
              <a:gd name="T21" fmla="*/ 503238 h 567"/>
              <a:gd name="T22" fmla="*/ 20638 w 2758"/>
              <a:gd name="T23" fmla="*/ 23813 h 567"/>
              <a:gd name="T24" fmla="*/ 4378325 w 2758"/>
              <a:gd name="T25" fmla="*/ 0 h 5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58" h="567">
                <a:moveTo>
                  <a:pt x="2758" y="0"/>
                </a:moveTo>
                <a:lnTo>
                  <a:pt x="2758" y="284"/>
                </a:lnTo>
                <a:lnTo>
                  <a:pt x="362" y="297"/>
                </a:lnTo>
                <a:lnTo>
                  <a:pt x="308" y="297"/>
                </a:lnTo>
                <a:lnTo>
                  <a:pt x="218" y="291"/>
                </a:lnTo>
                <a:cubicBezTo>
                  <a:pt x="181" y="295"/>
                  <a:pt x="118" y="302"/>
                  <a:pt x="86" y="321"/>
                </a:cubicBezTo>
                <a:cubicBezTo>
                  <a:pt x="54" y="340"/>
                  <a:pt x="39" y="382"/>
                  <a:pt x="25" y="403"/>
                </a:cubicBezTo>
                <a:cubicBezTo>
                  <a:pt x="11" y="424"/>
                  <a:pt x="0" y="421"/>
                  <a:pt x="0" y="448"/>
                </a:cubicBezTo>
                <a:lnTo>
                  <a:pt x="22" y="567"/>
                </a:lnTo>
                <a:lnTo>
                  <a:pt x="26" y="483"/>
                </a:lnTo>
                <a:lnTo>
                  <a:pt x="13" y="317"/>
                </a:lnTo>
                <a:lnTo>
                  <a:pt x="13" y="15"/>
                </a:lnTo>
                <a:lnTo>
                  <a:pt x="2758" y="0"/>
                </a:lnTo>
                <a:close/>
              </a:path>
            </a:pathLst>
          </a:custGeom>
          <a:pattFill prst="ltVert">
            <a:fgClr>
              <a:srgbClr val="99CC99"/>
            </a:fgClr>
            <a:bgClr>
              <a:srgbClr val="DBDB83"/>
            </a:bgClr>
          </a:pattFill>
          <a:ln>
            <a:noFill/>
          </a:ln>
          <a:effectLst/>
          <a:extLst>
            <a:ext uri="{91240B29-F687-4F45-9708-019B960494DF}"/>
            <a:ext uri="{AF507438-7753-43E0-B8FC-AC1667EBCBE1}"/>
          </a:extLst>
        </p:spPr>
        <p:txBody>
          <a:bodyPr wrap="none"/>
          <a:lstStyle/>
          <a:p>
            <a:pPr eaLnBrk="0" hangingPunct="0">
              <a:defRPr/>
            </a:pPr>
            <a:endParaRPr lang="el-GR">
              <a:cs typeface="Arial" panose="020B0604020202020204" pitchFamily="34" charset="0"/>
            </a:endParaRPr>
          </a:p>
        </p:txBody>
      </p:sp>
      <p:grpSp>
        <p:nvGrpSpPr>
          <p:cNvPr id="1028" name="Group 4"/>
          <p:cNvGrpSpPr>
            <a:grpSpLocks/>
          </p:cNvGrpSpPr>
          <p:nvPr/>
        </p:nvGrpSpPr>
        <p:grpSpPr bwMode="auto">
          <a:xfrm>
            <a:off x="250825" y="1268413"/>
            <a:ext cx="8066088" cy="319087"/>
            <a:chOff x="144" y="1248"/>
            <a:chExt cx="4656" cy="201"/>
          </a:xfrm>
        </p:grpSpPr>
        <p:sp>
          <p:nvSpPr>
            <p:cNvPr id="1033" name="AutoShape 5"/>
            <p:cNvSpPr>
              <a:spLocks noChangeArrowheads="1"/>
            </p:cNvSpPr>
            <p:nvPr/>
          </p:nvSpPr>
          <p:spPr bwMode="auto">
            <a:xfrm>
              <a:off x="384" y="1248"/>
              <a:ext cx="4416" cy="200"/>
            </a:xfrm>
            <a:prstGeom prst="roundRect">
              <a:avLst>
                <a:gd name="adj" fmla="val 0"/>
              </a:avLst>
            </a:prstGeom>
            <a:solidFill>
              <a:srgbClr val="006666"/>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sp>
          <p:nvSpPr>
            <p:cNvPr id="1034" name="AutoShape 6"/>
            <p:cNvSpPr>
              <a:spLocks noChangeArrowheads="1"/>
            </p:cNvSpPr>
            <p:nvPr/>
          </p:nvSpPr>
          <p:spPr bwMode="auto">
            <a:xfrm flipH="1">
              <a:off x="144" y="1248"/>
              <a:ext cx="248" cy="201"/>
            </a:xfrm>
            <a:prstGeom prst="flowChartDelay">
              <a:avLst/>
            </a:prstGeom>
            <a:solidFill>
              <a:srgbClr val="006666"/>
            </a:solidFill>
            <a:ln>
              <a:noFill/>
            </a:ln>
            <a:effectLst/>
            <a:extLst>
              <a:ext uri="{91240B29-F687-4F45-9708-019B960494DF}"/>
              <a:ext uri="{AF507438-7753-43E0-B8FC-AC1667EBCBE1}"/>
            </a:extLst>
          </p:spPr>
          <p:txBody>
            <a:bodyPr wrap="none" anchor="ctr"/>
            <a:lstStyle>
              <a:lvl1pPr>
                <a:defRPr sz="1400">
                  <a:solidFill>
                    <a:schemeClr val="tx1"/>
                  </a:solidFill>
                  <a:latin typeface="Garamond" panose="02020404030301010803" pitchFamily="18" charset="0"/>
                  <a:cs typeface="Arial" panose="020B0604020202020204" pitchFamily="34" charset="0"/>
                </a:defRPr>
              </a:lvl1pPr>
              <a:lvl2pPr marL="742950" indent="-285750">
                <a:defRPr sz="1400">
                  <a:solidFill>
                    <a:schemeClr val="tx1"/>
                  </a:solidFill>
                  <a:latin typeface="Garamond" panose="02020404030301010803" pitchFamily="18" charset="0"/>
                  <a:cs typeface="Arial" panose="020B0604020202020204" pitchFamily="34" charset="0"/>
                </a:defRPr>
              </a:lvl2pPr>
              <a:lvl3pPr marL="1143000" indent="-228600">
                <a:defRPr sz="1400">
                  <a:solidFill>
                    <a:schemeClr val="tx1"/>
                  </a:solidFill>
                  <a:latin typeface="Garamond" panose="02020404030301010803" pitchFamily="18" charset="0"/>
                  <a:cs typeface="Arial" panose="020B0604020202020204" pitchFamily="34" charset="0"/>
                </a:defRPr>
              </a:lvl3pPr>
              <a:lvl4pPr marL="1600200" indent="-228600">
                <a:defRPr sz="1400">
                  <a:solidFill>
                    <a:schemeClr val="tx1"/>
                  </a:solidFill>
                  <a:latin typeface="Garamond" panose="02020404030301010803" pitchFamily="18" charset="0"/>
                  <a:cs typeface="Arial" panose="020B0604020202020204" pitchFamily="34" charset="0"/>
                </a:defRPr>
              </a:lvl4pPr>
              <a:lvl5pPr marL="2057400" indent="-228600">
                <a:defRPr sz="14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Garamond" panose="02020404030301010803" pitchFamily="18" charset="0"/>
                  <a:cs typeface="Arial" panose="020B0604020202020204" pitchFamily="34" charset="0"/>
                </a:defRPr>
              </a:lvl9pPr>
            </a:lstStyle>
            <a:p>
              <a:pPr>
                <a:defRPr/>
              </a:pPr>
              <a:endParaRPr lang="el-GR"/>
            </a:p>
          </p:txBody>
        </p:sp>
      </p:grpSp>
      <p:sp>
        <p:nvSpPr>
          <p:cNvPr id="1029" name="AutoShape 7"/>
          <p:cNvSpPr>
            <a:spLocks noGrp="1" noChangeArrowheads="1"/>
          </p:cNvSpPr>
          <p:nvPr>
            <p:ph type="title"/>
          </p:nvPr>
        </p:nvSpPr>
        <p:spPr bwMode="auto">
          <a:xfrm>
            <a:off x="395288" y="300038"/>
            <a:ext cx="7924800" cy="960437"/>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l-GR" smtClean="0"/>
              <a:t>Στυλ κύριου τίτλου</a:t>
            </a:r>
          </a:p>
        </p:txBody>
      </p:sp>
      <p:sp>
        <p:nvSpPr>
          <p:cNvPr id="1030" name="Rectangle 8"/>
          <p:cNvSpPr>
            <a:spLocks noGrp="1" noChangeArrowheads="1"/>
          </p:cNvSpPr>
          <p:nvPr>
            <p:ph type="body" idx="1"/>
          </p:nvPr>
        </p:nvSpPr>
        <p:spPr bwMode="auto">
          <a:xfrm>
            <a:off x="468313" y="1628775"/>
            <a:ext cx="7848600" cy="4968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pic>
        <p:nvPicPr>
          <p:cNvPr id="1031" name="Picture 14" descr="LOGO3_a2"/>
          <p:cNvPicPr>
            <a:picLocks noChangeAspect="1" noChangeArrowheads="1"/>
          </p:cNvPicPr>
          <p:nvPr/>
        </p:nvPicPr>
        <p:blipFill>
          <a:blip r:embed="rId13"/>
          <a:srcRect/>
          <a:stretch>
            <a:fillRect/>
          </a:stretch>
        </p:blipFill>
        <p:spPr bwMode="auto">
          <a:xfrm>
            <a:off x="1941513" y="-23813"/>
            <a:ext cx="5543550" cy="323851"/>
          </a:xfrm>
          <a:prstGeom prst="rect">
            <a:avLst/>
          </a:prstGeom>
          <a:noFill/>
          <a:ln w="9525">
            <a:noFill/>
            <a:miter lim="800000"/>
            <a:headEnd/>
            <a:tailEnd/>
          </a:ln>
        </p:spPr>
      </p:pic>
      <p:pic>
        <p:nvPicPr>
          <p:cNvPr id="1032" name="Picture 15" descr="LOGO3_a1"/>
          <p:cNvPicPr>
            <a:picLocks noChangeAspect="1" noChangeArrowheads="1"/>
          </p:cNvPicPr>
          <p:nvPr/>
        </p:nvPicPr>
        <p:blipFill>
          <a:blip r:embed="rId14"/>
          <a:srcRect/>
          <a:stretch>
            <a:fillRect/>
          </a:stretch>
        </p:blipFill>
        <p:spPr bwMode="auto">
          <a:xfrm>
            <a:off x="1644650" y="22225"/>
            <a:ext cx="288925" cy="344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6" r:id="rId1"/>
    <p:sldLayoutId id="2147483735" r:id="rId2"/>
    <p:sldLayoutId id="2147483734" r:id="rId3"/>
    <p:sldLayoutId id="2147483733" r:id="rId4"/>
    <p:sldLayoutId id="2147483732" r:id="rId5"/>
    <p:sldLayoutId id="2147483731" r:id="rId6"/>
    <p:sldLayoutId id="2147483730" r:id="rId7"/>
    <p:sldLayoutId id="2147483729" r:id="rId8"/>
    <p:sldLayoutId id="2147483728" r:id="rId9"/>
    <p:sldLayoutId id="2147483727" r:id="rId10"/>
    <p:sldLayoutId id="2147483726"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b="1">
          <a:solidFill>
            <a:schemeClr val="tx2"/>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b="1">
          <a:solidFill>
            <a:schemeClr val="tx2"/>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b="1">
          <a:solidFill>
            <a:schemeClr val="tx2"/>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b="1">
          <a:solidFill>
            <a:schemeClr val="tx2"/>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3600" b="1">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rgbClr val="006666"/>
        </a:buClr>
        <a:buFont typeface="Wingdings" pitchFamily="2" charset="2"/>
        <a:buChar char="l"/>
        <a:defRPr sz="2800" kern="1200">
          <a:solidFill>
            <a:srgbClr val="000000"/>
          </a:solidFill>
          <a:latin typeface="+mn-lt"/>
          <a:ea typeface="+mn-ea"/>
          <a:cs typeface="+mn-cs"/>
        </a:defRPr>
      </a:lvl1pPr>
      <a:lvl2pPr marL="742950" indent="-285750" algn="l" rtl="0" eaLnBrk="0" fontAlgn="base" hangingPunct="0">
        <a:spcBef>
          <a:spcPct val="20000"/>
        </a:spcBef>
        <a:spcAft>
          <a:spcPct val="0"/>
        </a:spcAft>
        <a:buClr>
          <a:srgbClr val="003300"/>
        </a:buClr>
        <a:buChar char="–"/>
        <a:defRPr sz="2400" kern="1200">
          <a:solidFill>
            <a:srgbClr val="000000"/>
          </a:solidFill>
          <a:latin typeface="+mn-lt"/>
          <a:ea typeface="+mn-ea"/>
          <a:cs typeface="+mn-cs"/>
        </a:defRPr>
      </a:lvl2pPr>
      <a:lvl3pPr marL="1143000" indent="-228600" algn="l" rtl="0" eaLnBrk="0" fontAlgn="base" hangingPunct="0">
        <a:spcBef>
          <a:spcPct val="20000"/>
        </a:spcBef>
        <a:spcAft>
          <a:spcPct val="0"/>
        </a:spcAft>
        <a:buClr>
          <a:srgbClr val="006666"/>
        </a:buClr>
        <a:buFont typeface="Wingdings" pitchFamily="2" charset="2"/>
        <a:buChar char="l"/>
        <a:defRPr sz="2000" kern="1200">
          <a:solidFill>
            <a:srgbClr val="000000"/>
          </a:solidFill>
          <a:latin typeface="+mn-lt"/>
          <a:ea typeface="+mn-ea"/>
          <a:cs typeface="+mn-cs"/>
        </a:defRPr>
      </a:lvl3pPr>
      <a:lvl4pPr marL="1600200" indent="-228600" algn="l" rtl="0" eaLnBrk="0" fontAlgn="base" hangingPunct="0">
        <a:spcBef>
          <a:spcPct val="20000"/>
        </a:spcBef>
        <a:spcAft>
          <a:spcPct val="0"/>
        </a:spcAft>
        <a:buClr>
          <a:srgbClr val="006666"/>
        </a:buClr>
        <a:buChar char="–"/>
        <a:defRPr kern="1200">
          <a:solidFill>
            <a:srgbClr val="000000"/>
          </a:solidFill>
          <a:latin typeface="+mn-lt"/>
          <a:ea typeface="+mn-ea"/>
          <a:cs typeface="+mn-cs"/>
        </a:defRPr>
      </a:lvl4pPr>
      <a:lvl5pPr marL="2057400" indent="-228600" algn="l" rtl="0" eaLnBrk="0" fontAlgn="base" hangingPunct="0">
        <a:spcBef>
          <a:spcPct val="20000"/>
        </a:spcBef>
        <a:spcAft>
          <a:spcPct val="0"/>
        </a:spcAft>
        <a:buClr>
          <a:srgbClr val="006666"/>
        </a:buClr>
        <a:buFont typeface="Wingdings" pitchFamily="2" charset="2"/>
        <a:buChar char="l"/>
        <a:defRPr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p:txBody>
          <a:bodyPr/>
          <a:lstStyle/>
          <a:p>
            <a:pPr eaLnBrk="1" hangingPunct="1"/>
            <a:r>
              <a:rPr lang="el-GR" smtClean="0"/>
              <a:t>Εισαγωγή στη Ζωοτεχνία</a:t>
            </a:r>
          </a:p>
        </p:txBody>
      </p:sp>
      <p:sp>
        <p:nvSpPr>
          <p:cNvPr id="15362" name="Rectangle 3"/>
          <p:cNvSpPr>
            <a:spLocks noGrp="1" noChangeArrowheads="1"/>
          </p:cNvSpPr>
          <p:nvPr>
            <p:ph type="subTitle" idx="1"/>
          </p:nvPr>
        </p:nvSpPr>
        <p:spPr/>
        <p:txBody>
          <a:bodyPr/>
          <a:lstStyle/>
          <a:p>
            <a:pPr eaLnBrk="1" hangingPunct="1"/>
            <a:r>
              <a:rPr lang="el-GR" smtClean="0"/>
              <a:t>Θεματική ενότητα </a:t>
            </a:r>
            <a:r>
              <a:rPr lang="en-US" smtClean="0"/>
              <a:t>3</a:t>
            </a:r>
            <a:r>
              <a:rPr lang="el-GR" smtClean="0"/>
              <a:t>. </a:t>
            </a:r>
            <a:br>
              <a:rPr lang="el-GR" smtClean="0"/>
            </a:br>
            <a:r>
              <a:rPr lang="el-GR" smtClean="0"/>
              <a:t>(</a:t>
            </a:r>
            <a:r>
              <a:rPr lang="en-US" smtClean="0"/>
              <a:t>5. </a:t>
            </a:r>
            <a:r>
              <a:rPr lang="el-GR" smtClean="0"/>
              <a:t>Ελληνικές</a:t>
            </a:r>
            <a:r>
              <a:rPr lang="en-US" smtClean="0"/>
              <a:t> </a:t>
            </a:r>
            <a:r>
              <a:rPr lang="el-GR" smtClean="0"/>
              <a:t>φυλές προβάτων)</a:t>
            </a:r>
          </a:p>
        </p:txBody>
      </p:sp>
      <p:sp>
        <p:nvSpPr>
          <p:cNvPr id="15363" name="Text Box 4"/>
          <p:cNvSpPr txBox="1">
            <a:spLocks noChangeArrowheads="1"/>
          </p:cNvSpPr>
          <p:nvPr/>
        </p:nvSpPr>
        <p:spPr bwMode="auto">
          <a:xfrm>
            <a:off x="3563938" y="4878388"/>
            <a:ext cx="4994275" cy="290512"/>
          </a:xfrm>
          <a:prstGeom prst="rect">
            <a:avLst/>
          </a:prstGeom>
          <a:noFill/>
          <a:ln w="9525">
            <a:noFill/>
            <a:miter lim="800000"/>
            <a:headEnd/>
            <a:tailEnd/>
          </a:ln>
        </p:spPr>
        <p:txBody>
          <a:bodyPr wrap="none">
            <a:spAutoFit/>
          </a:bodyPr>
          <a:lstStyle/>
          <a:p>
            <a:pPr eaLnBrk="0" hangingPunct="0"/>
            <a:r>
              <a:rPr lang="el-GR" sz="1300" b="1">
                <a:solidFill>
                  <a:schemeClr val="bg1"/>
                </a:solidFill>
                <a:latin typeface="Arial" charset="0"/>
              </a:rPr>
              <a:t>Τμήμα: Επιστήμης Ζωικής Παραγωγής &amp; Υδατοκαλλιεργειών</a:t>
            </a:r>
          </a:p>
        </p:txBody>
      </p:sp>
      <p:sp>
        <p:nvSpPr>
          <p:cNvPr id="15364" name="Text Box 5"/>
          <p:cNvSpPr txBox="1">
            <a:spLocks noChangeArrowheads="1"/>
          </p:cNvSpPr>
          <p:nvPr/>
        </p:nvSpPr>
        <p:spPr bwMode="auto">
          <a:xfrm>
            <a:off x="3563938" y="5303838"/>
            <a:ext cx="3084512" cy="292100"/>
          </a:xfrm>
          <a:prstGeom prst="rect">
            <a:avLst/>
          </a:prstGeom>
          <a:noFill/>
          <a:ln w="9525">
            <a:noFill/>
            <a:miter lim="800000"/>
            <a:headEnd/>
            <a:tailEnd/>
          </a:ln>
        </p:spPr>
        <p:txBody>
          <a:bodyPr wrap="none">
            <a:spAutoFit/>
          </a:bodyPr>
          <a:lstStyle/>
          <a:p>
            <a:pPr eaLnBrk="0" hangingPunct="0"/>
            <a:r>
              <a:rPr lang="el-GR" sz="1300" b="1">
                <a:solidFill>
                  <a:schemeClr val="bg1"/>
                </a:solidFill>
                <a:latin typeface="Arial" charset="0"/>
              </a:rPr>
              <a:t>Διδάσκουσα: Κουτσούλη Παναγιώτα</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Τίτλος 1"/>
          <p:cNvSpPr>
            <a:spLocks noGrp="1"/>
          </p:cNvSpPr>
          <p:nvPr>
            <p:ph type="title"/>
          </p:nvPr>
        </p:nvSpPr>
        <p:spPr>
          <a:xfrm>
            <a:off x="395288" y="438150"/>
            <a:ext cx="7924800" cy="960438"/>
          </a:xfrm>
        </p:spPr>
        <p:txBody>
          <a:bodyPr/>
          <a:lstStyle/>
          <a:p>
            <a:pPr eaLnBrk="1" hangingPunct="1"/>
            <a:r>
              <a:rPr lang="el-GR" sz="4000" smtClean="0"/>
              <a:t> Β. Λεπτόουρα - Ομοιόμαλλα πρόβατα</a:t>
            </a:r>
          </a:p>
        </p:txBody>
      </p:sp>
      <p:sp>
        <p:nvSpPr>
          <p:cNvPr id="24578" name="Θέση περιεχομένου 2"/>
          <p:cNvSpPr>
            <a:spLocks noGrp="1"/>
          </p:cNvSpPr>
          <p:nvPr>
            <p:ph idx="1"/>
          </p:nvPr>
        </p:nvSpPr>
        <p:spPr>
          <a:xfrm>
            <a:off x="250825" y="1628775"/>
            <a:ext cx="7848600" cy="4968875"/>
          </a:xfrm>
        </p:spPr>
        <p:txBody>
          <a:bodyPr/>
          <a:lstStyle/>
          <a:p>
            <a:pPr eaLnBrk="1" hangingPunct="1">
              <a:lnSpc>
                <a:spcPct val="120000"/>
              </a:lnSpc>
            </a:pPr>
            <a:r>
              <a:rPr lang="el-GR" sz="2400" smtClean="0"/>
              <a:t>Αυτή η ομάδα αντιπροσωπεύει ένα μικρό μόνο ποσοστό του εγχώριου πληθυσμού προβάτων.</a:t>
            </a:r>
          </a:p>
          <a:p>
            <a:pPr eaLnBrk="1" hangingPunct="1">
              <a:lnSpc>
                <a:spcPct val="120000"/>
              </a:lnSpc>
            </a:pPr>
            <a:r>
              <a:rPr lang="el-GR" sz="2400" smtClean="0"/>
              <a:t> Συγγενεύουν με τα πρόβατα τύπου Zigaja.</a:t>
            </a:r>
          </a:p>
          <a:p>
            <a:pPr eaLnBrk="1" hangingPunct="1">
              <a:lnSpc>
                <a:spcPct val="120000"/>
              </a:lnSpc>
            </a:pPr>
            <a:r>
              <a:rPr lang="el-GR" sz="2400" smtClean="0"/>
              <a:t>Οι διαφορές από τα λεπτόουρα-αναμικτόμαλλα αφορούν ουσιαστικά μόνο την ποιότητα του μαλλιού.</a:t>
            </a:r>
          </a:p>
          <a:p>
            <a:pPr eaLnBrk="1" hangingPunct="1">
              <a:lnSpc>
                <a:spcPct val="120000"/>
              </a:lnSpc>
            </a:pPr>
            <a:r>
              <a:rPr lang="el-GR" sz="2400" smtClean="0"/>
              <a:t>Το μαλλί είναι ποιοτικά ανώτερο από το μαλλί των αναμικτόμαλλων προβάτων γιατί έχει περισσότερες εριότριχες και λίγες αγανώδεις τρίχες).</a:t>
            </a:r>
          </a:p>
          <a:p>
            <a:pPr eaLnBrk="1" hangingPunct="1">
              <a:lnSpc>
                <a:spcPct val="120000"/>
              </a:lnSpc>
            </a:pPr>
            <a:r>
              <a:rPr lang="el-GR" sz="2400" smtClean="0"/>
              <a:t> Σ’ αυτόν τον τύπο διακρίνονται οι φυλές:Σερρών, Σκοπέλου, Κύμης, Φλώρινας (Πελαγονίας).</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Τίτλος 1"/>
          <p:cNvSpPr>
            <a:spLocks noGrp="1"/>
          </p:cNvSpPr>
          <p:nvPr>
            <p:ph type="title"/>
          </p:nvPr>
        </p:nvSpPr>
        <p:spPr/>
        <p:txBody>
          <a:bodyPr/>
          <a:lstStyle/>
          <a:p>
            <a:pPr eaLnBrk="1" hangingPunct="1"/>
            <a:r>
              <a:rPr lang="el-GR" sz="3200" smtClean="0"/>
              <a:t>Γ.  Ημιπαχύουρα-ομοιόμαλλα και ημιπαχύουρα-αναμικτόμαλλα πρόβατα </a:t>
            </a:r>
          </a:p>
        </p:txBody>
      </p:sp>
      <p:sp>
        <p:nvSpPr>
          <p:cNvPr id="25602" name="Θέση περιεχομένου 2"/>
          <p:cNvSpPr>
            <a:spLocks noGrp="1"/>
          </p:cNvSpPr>
          <p:nvPr>
            <p:ph idx="1"/>
          </p:nvPr>
        </p:nvSpPr>
        <p:spPr/>
        <p:txBody>
          <a:bodyPr/>
          <a:lstStyle/>
          <a:p>
            <a:pPr eaLnBrk="1" hangingPunct="1">
              <a:spcBef>
                <a:spcPct val="50000"/>
              </a:spcBef>
            </a:pPr>
            <a:r>
              <a:rPr lang="el-GR" smtClean="0"/>
              <a:t>Τα ημιπαχύουρα πρόβατα απαντώνται στην Ελλάδα σε πολύ μικρό ποσοστό.</a:t>
            </a:r>
          </a:p>
          <a:p>
            <a:pPr eaLnBrk="1" hangingPunct="1">
              <a:spcBef>
                <a:spcPct val="50000"/>
              </a:spcBef>
            </a:pPr>
            <a:r>
              <a:rPr lang="el-GR" smtClean="0"/>
              <a:t>Η καταγωγή τους είναι μικρασιατική.</a:t>
            </a:r>
          </a:p>
          <a:p>
            <a:pPr eaLnBrk="1" hangingPunct="1">
              <a:spcBef>
                <a:spcPts val="1800"/>
              </a:spcBef>
            </a:pPr>
            <a:r>
              <a:rPr lang="el-GR" smtClean="0"/>
              <a:t>Τυπικά Παραδείγματα:</a:t>
            </a:r>
          </a:p>
          <a:p>
            <a:pPr lvl="1" eaLnBrk="1" hangingPunct="1"/>
            <a:r>
              <a:rPr lang="el-GR" sz="2000" smtClean="0"/>
              <a:t>Παχύουρα-ομοιόμαλλα :</a:t>
            </a:r>
          </a:p>
          <a:p>
            <a:pPr marL="1828800" lvl="4" indent="0" eaLnBrk="1" hangingPunct="1">
              <a:buFont typeface="Wingdings" pitchFamily="2" charset="2"/>
              <a:buNone/>
            </a:pPr>
            <a:r>
              <a:rPr lang="el-GR" sz="2400" smtClean="0"/>
              <a:t>Χίου,</a:t>
            </a:r>
          </a:p>
          <a:p>
            <a:pPr marL="1828800" lvl="4" indent="0" eaLnBrk="1" hangingPunct="1">
              <a:buFont typeface="Wingdings" pitchFamily="2" charset="2"/>
              <a:buNone/>
            </a:pPr>
            <a:r>
              <a:rPr lang="el-GR" sz="2400" smtClean="0"/>
              <a:t>Ευδήλου Ικαρίας.</a:t>
            </a:r>
          </a:p>
          <a:p>
            <a:pPr lvl="1" eaLnBrk="1" hangingPunct="1"/>
            <a:r>
              <a:rPr lang="el-GR" sz="2000" smtClean="0"/>
              <a:t>Παχύουρα-αναμικτόμαλλα:</a:t>
            </a:r>
          </a:p>
          <a:p>
            <a:pPr marL="1828800" lvl="4" indent="0" eaLnBrk="1" hangingPunct="1">
              <a:buFont typeface="Wingdings" pitchFamily="2" charset="2"/>
              <a:buNone/>
            </a:pPr>
            <a:r>
              <a:rPr lang="el-GR" sz="2400" smtClean="0"/>
              <a:t>Μυτιλήνης,</a:t>
            </a:r>
          </a:p>
          <a:p>
            <a:pPr marL="1828800" lvl="4" indent="0" eaLnBrk="1" hangingPunct="1">
              <a:buFont typeface="Wingdings" pitchFamily="2" charset="2"/>
              <a:buNone/>
            </a:pPr>
            <a:r>
              <a:rPr lang="el-GR" sz="2400" smtClean="0"/>
              <a:t>Άργους.</a:t>
            </a:r>
            <a:endParaRPr lang="el-GR"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Τίτλος 1"/>
          <p:cNvSpPr>
            <a:spLocks noGrp="1"/>
          </p:cNvSpPr>
          <p:nvPr>
            <p:ph type="title"/>
          </p:nvPr>
        </p:nvSpPr>
        <p:spPr>
          <a:xfrm>
            <a:off x="395288" y="298450"/>
            <a:ext cx="7924800" cy="962025"/>
          </a:xfrm>
        </p:spPr>
        <p:txBody>
          <a:bodyPr/>
          <a:lstStyle/>
          <a:p>
            <a:pPr eaLnBrk="1" hangingPunct="1"/>
            <a:r>
              <a:rPr lang="el-GR" sz="4000" smtClean="0"/>
              <a:t>Ελληνικές φυλές προβάτων 1/2</a:t>
            </a:r>
          </a:p>
        </p:txBody>
      </p:sp>
      <p:sp>
        <p:nvSpPr>
          <p:cNvPr id="26626" name="Θέση κειμένου 4"/>
          <p:cNvSpPr>
            <a:spLocks noGrp="1"/>
          </p:cNvSpPr>
          <p:nvPr>
            <p:ph type="body" idx="1"/>
          </p:nvPr>
        </p:nvSpPr>
        <p:spPr>
          <a:xfrm>
            <a:off x="755650" y="1844675"/>
            <a:ext cx="6821488" cy="536575"/>
          </a:xfrm>
        </p:spPr>
        <p:txBody>
          <a:bodyPr/>
          <a:lstStyle/>
          <a:p>
            <a:pPr eaLnBrk="1" hangingPunct="1"/>
            <a:r>
              <a:rPr lang="el-GR" sz="3200" smtClean="0">
                <a:solidFill>
                  <a:schemeClr val="tx2"/>
                </a:solidFill>
              </a:rPr>
              <a:t>Κυρίαρχες φυλές</a:t>
            </a:r>
          </a:p>
        </p:txBody>
      </p:sp>
      <p:sp>
        <p:nvSpPr>
          <p:cNvPr id="26627" name="Θέση περιεχομένου 5"/>
          <p:cNvSpPr>
            <a:spLocks noGrp="1"/>
          </p:cNvSpPr>
          <p:nvPr>
            <p:ph sz="half" idx="2"/>
          </p:nvPr>
        </p:nvSpPr>
        <p:spPr>
          <a:xfrm>
            <a:off x="468313" y="2349500"/>
            <a:ext cx="7561262" cy="4076700"/>
          </a:xfrm>
        </p:spPr>
        <p:txBody>
          <a:bodyPr/>
          <a:lstStyle/>
          <a:p>
            <a:pPr lvl="1" eaLnBrk="1" hangingPunct="1">
              <a:lnSpc>
                <a:spcPct val="120000"/>
              </a:lnSpc>
              <a:buClr>
                <a:schemeClr val="tx2"/>
              </a:buClr>
              <a:buFont typeface="Wingdings" pitchFamily="2" charset="2"/>
              <a:buNone/>
            </a:pPr>
            <a:r>
              <a:rPr lang="el-GR" b="1" u="sng" smtClean="0"/>
              <a:t>Στην ηπειρωτική Ελλάδα:</a:t>
            </a:r>
          </a:p>
          <a:p>
            <a:pPr lvl="1" eaLnBrk="1" hangingPunct="1">
              <a:lnSpc>
                <a:spcPct val="120000"/>
              </a:lnSpc>
              <a:buClr>
                <a:schemeClr val="tx2"/>
              </a:buClr>
              <a:buFont typeface="Wingdings" pitchFamily="2" charset="2"/>
              <a:buChar char="l"/>
            </a:pPr>
            <a:r>
              <a:rPr lang="el-GR" b="1" smtClean="0"/>
              <a:t>Καραγκούνικη, Βλάχικη, Σερρών, Άρτας (Φριζάρτας), Κοζάνης</a:t>
            </a:r>
          </a:p>
          <a:p>
            <a:pPr lvl="1" eaLnBrk="1" hangingPunct="1">
              <a:lnSpc>
                <a:spcPct val="120000"/>
              </a:lnSpc>
              <a:buClr>
                <a:schemeClr val="tx2"/>
              </a:buClr>
              <a:buFont typeface="Wingdings" pitchFamily="2" charset="2"/>
              <a:buChar char="l"/>
            </a:pPr>
            <a:endParaRPr lang="el-GR" b="1" smtClean="0"/>
          </a:p>
          <a:p>
            <a:pPr lvl="1" eaLnBrk="1" hangingPunct="1">
              <a:lnSpc>
                <a:spcPct val="120000"/>
              </a:lnSpc>
              <a:buClr>
                <a:schemeClr val="tx2"/>
              </a:buClr>
              <a:buFont typeface="Wingdings" pitchFamily="2" charset="2"/>
              <a:buNone/>
            </a:pPr>
            <a:r>
              <a:rPr lang="el-GR" b="1" u="sng" smtClean="0"/>
              <a:t>Στα νησιά: </a:t>
            </a:r>
          </a:p>
          <a:p>
            <a:pPr lvl="1" eaLnBrk="1" hangingPunct="1">
              <a:lnSpc>
                <a:spcPct val="120000"/>
              </a:lnSpc>
              <a:buClr>
                <a:schemeClr val="tx2"/>
              </a:buClr>
              <a:buFont typeface="Wingdings" pitchFamily="2" charset="2"/>
              <a:buChar char="l"/>
            </a:pPr>
            <a:r>
              <a:rPr lang="el-GR" b="1" smtClean="0"/>
              <a:t>Μυτιλήνης (Λέσβου) Αιγαιοπελαγίτικη, Καρύστου, Σφακίων</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Τίτλος 1"/>
          <p:cNvSpPr>
            <a:spLocks noGrp="1"/>
          </p:cNvSpPr>
          <p:nvPr>
            <p:ph type="title" idx="4294967295"/>
          </p:nvPr>
        </p:nvSpPr>
        <p:spPr>
          <a:xfrm>
            <a:off x="395288" y="298450"/>
            <a:ext cx="7924800" cy="962025"/>
          </a:xfrm>
        </p:spPr>
        <p:txBody>
          <a:bodyPr/>
          <a:lstStyle/>
          <a:p>
            <a:pPr eaLnBrk="1" hangingPunct="1"/>
            <a:r>
              <a:rPr lang="el-GR" sz="4000" smtClean="0"/>
              <a:t>Ελληνικές φυλές προβάτων 2/2</a:t>
            </a:r>
          </a:p>
        </p:txBody>
      </p:sp>
      <p:sp>
        <p:nvSpPr>
          <p:cNvPr id="27650" name="Θέση κειμένου 6"/>
          <p:cNvSpPr>
            <a:spLocks noGrp="1"/>
          </p:cNvSpPr>
          <p:nvPr>
            <p:ph type="body" sz="quarter" idx="4294967295"/>
          </p:nvPr>
        </p:nvSpPr>
        <p:spPr>
          <a:xfrm>
            <a:off x="827088" y="1628775"/>
            <a:ext cx="3887787" cy="823913"/>
          </a:xfrm>
        </p:spPr>
        <p:txBody>
          <a:bodyPr anchor="b"/>
          <a:lstStyle/>
          <a:p>
            <a:pPr marL="0" indent="0" eaLnBrk="1" hangingPunct="1">
              <a:buFont typeface="Wingdings" pitchFamily="2" charset="2"/>
              <a:buNone/>
            </a:pPr>
            <a:r>
              <a:rPr lang="el-GR" sz="3200" b="1" smtClean="0">
                <a:solidFill>
                  <a:schemeClr val="tx2"/>
                </a:solidFill>
              </a:rPr>
              <a:t>Σπάνιες φυλές</a:t>
            </a:r>
          </a:p>
        </p:txBody>
      </p:sp>
      <p:sp>
        <p:nvSpPr>
          <p:cNvPr id="27651" name="Θέση περιεχομένου 5"/>
          <p:cNvSpPr>
            <a:spLocks/>
          </p:cNvSpPr>
          <p:nvPr/>
        </p:nvSpPr>
        <p:spPr bwMode="auto">
          <a:xfrm>
            <a:off x="395288" y="2492375"/>
            <a:ext cx="7561262" cy="4365625"/>
          </a:xfrm>
          <a:prstGeom prst="rect">
            <a:avLst/>
          </a:prstGeom>
          <a:noFill/>
          <a:ln w="9525">
            <a:noFill/>
            <a:miter lim="800000"/>
            <a:headEnd/>
            <a:tailEnd/>
          </a:ln>
        </p:spPr>
        <p:txBody>
          <a:bodyPr/>
          <a:lstStyle/>
          <a:p>
            <a:pPr marL="742950" lvl="1" indent="-285750">
              <a:lnSpc>
                <a:spcPct val="120000"/>
              </a:lnSpc>
              <a:spcBef>
                <a:spcPct val="20000"/>
              </a:spcBef>
              <a:buClr>
                <a:schemeClr val="tx2"/>
              </a:buClr>
              <a:buFont typeface="Wingdings" pitchFamily="2" charset="2"/>
              <a:buNone/>
            </a:pPr>
            <a:r>
              <a:rPr lang="el-GR" sz="2400" b="1" u="sng">
                <a:solidFill>
                  <a:srgbClr val="000000"/>
                </a:solidFill>
                <a:latin typeface="Arial" charset="0"/>
              </a:rPr>
              <a:t>Στην ηπειρωτική Ελλάδα:</a:t>
            </a:r>
          </a:p>
          <a:p>
            <a:pPr marL="742950" lvl="1" indent="-285750">
              <a:lnSpc>
                <a:spcPct val="120000"/>
              </a:lnSpc>
              <a:spcBef>
                <a:spcPct val="20000"/>
              </a:spcBef>
              <a:buClr>
                <a:schemeClr val="tx2"/>
              </a:buClr>
              <a:buFont typeface="Wingdings" pitchFamily="2" charset="2"/>
              <a:buChar char="l"/>
            </a:pPr>
            <a:r>
              <a:rPr lang="el-GR" sz="2400" b="1">
                <a:solidFill>
                  <a:srgbClr val="000000"/>
                </a:solidFill>
                <a:latin typeface="Arial" charset="0"/>
              </a:rPr>
              <a:t>Καλαρρύτικη, Κατσικά Ιωαννίνων, Πηλίου, Αγρινίου, Φλώρινας, Άργους, Κοκοβίτικη, Θράκης, Σαρακατσάνικη.</a:t>
            </a:r>
          </a:p>
          <a:p>
            <a:pPr marL="742950" lvl="1" indent="-285750">
              <a:lnSpc>
                <a:spcPct val="120000"/>
              </a:lnSpc>
              <a:spcBef>
                <a:spcPct val="20000"/>
              </a:spcBef>
              <a:buClr>
                <a:schemeClr val="tx2"/>
              </a:buClr>
              <a:buFont typeface="Wingdings" pitchFamily="2" charset="2"/>
              <a:buChar char="l"/>
            </a:pPr>
            <a:endParaRPr lang="el-GR" sz="2400" b="1">
              <a:solidFill>
                <a:srgbClr val="000000"/>
              </a:solidFill>
              <a:latin typeface="Arial" charset="0"/>
            </a:endParaRPr>
          </a:p>
          <a:p>
            <a:pPr marL="742950" lvl="1" indent="-285750">
              <a:lnSpc>
                <a:spcPct val="120000"/>
              </a:lnSpc>
              <a:spcBef>
                <a:spcPct val="20000"/>
              </a:spcBef>
              <a:buClr>
                <a:schemeClr val="tx2"/>
              </a:buClr>
              <a:buFont typeface="Wingdings" pitchFamily="2" charset="2"/>
              <a:buNone/>
            </a:pPr>
            <a:r>
              <a:rPr lang="el-GR" sz="2400" b="1" u="sng">
                <a:solidFill>
                  <a:srgbClr val="000000"/>
                </a:solidFill>
                <a:latin typeface="Arial" charset="0"/>
              </a:rPr>
              <a:t>Στα νησιά: </a:t>
            </a:r>
          </a:p>
          <a:p>
            <a:pPr marL="742950" lvl="1" indent="-285750">
              <a:lnSpc>
                <a:spcPct val="120000"/>
              </a:lnSpc>
              <a:spcBef>
                <a:spcPct val="20000"/>
              </a:spcBef>
              <a:buClr>
                <a:schemeClr val="tx2"/>
              </a:buClr>
              <a:buFont typeface="Wingdings" pitchFamily="2" charset="2"/>
              <a:buChar char="l"/>
            </a:pPr>
            <a:r>
              <a:rPr lang="el-GR" sz="2400" b="1">
                <a:solidFill>
                  <a:srgbClr val="000000"/>
                </a:solidFill>
                <a:latin typeface="Arial" charset="0"/>
              </a:rPr>
              <a:t>Ζακύνθου, Κύμης, Κεφαλλονιάς, Χίου, Σκοπέλου, Ανωγείων, Ευδήλου Ικαρίας.</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Τίτλος 1"/>
          <p:cNvSpPr>
            <a:spLocks noGrp="1"/>
          </p:cNvSpPr>
          <p:nvPr>
            <p:ph type="title"/>
          </p:nvPr>
        </p:nvSpPr>
        <p:spPr/>
        <p:txBody>
          <a:bodyPr/>
          <a:lstStyle/>
          <a:p>
            <a:pPr eaLnBrk="1" hangingPunct="1"/>
            <a:r>
              <a:rPr lang="el-GR" smtClean="0"/>
              <a:t>Καραγκούνικο πρόβατο 1/3</a:t>
            </a:r>
          </a:p>
        </p:txBody>
      </p:sp>
      <p:sp>
        <p:nvSpPr>
          <p:cNvPr id="28674" name="Θέση περιεχομένου 2"/>
          <p:cNvSpPr>
            <a:spLocks noGrp="1"/>
          </p:cNvSpPr>
          <p:nvPr>
            <p:ph idx="1"/>
          </p:nvPr>
        </p:nvSpPr>
        <p:spPr/>
        <p:txBody>
          <a:bodyPr/>
          <a:lstStyle/>
          <a:p>
            <a:pPr eaLnBrk="1" hangingPunct="1">
              <a:spcBef>
                <a:spcPct val="50000"/>
              </a:spcBef>
            </a:pPr>
            <a:r>
              <a:rPr lang="el-GR" sz="2400" smtClean="0"/>
              <a:t> </a:t>
            </a:r>
            <a:r>
              <a:rPr lang="el-GR" sz="2200" smtClean="0"/>
              <a:t>Εκπροσωπεί τον πεδινό τύπο του εγχώριου πληθυσμού και είναι από τα πιο γνωστά ελληνικά πρόβατα.</a:t>
            </a:r>
          </a:p>
          <a:p>
            <a:pPr eaLnBrk="1" hangingPunct="1">
              <a:spcBef>
                <a:spcPct val="50000"/>
              </a:spcBef>
            </a:pPr>
            <a:r>
              <a:rPr lang="el-GR" sz="2200" smtClean="0"/>
              <a:t> Εκτρέφεται κυρίως στο δυτικό τμήμα της Θεσσαλίας.</a:t>
            </a:r>
          </a:p>
          <a:p>
            <a:pPr eaLnBrk="1" hangingPunct="1">
              <a:spcBef>
                <a:spcPct val="50000"/>
              </a:spcBef>
            </a:pPr>
            <a:r>
              <a:rPr lang="el-GR" sz="2200" smtClean="0"/>
              <a:t> Ο αριθμός των αμιγώς εκτρεφόμενων προβάτων υπερβαίνει τα 200.000 άτομα.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Τίτλος 1"/>
          <p:cNvSpPr>
            <a:spLocks noGrp="1"/>
          </p:cNvSpPr>
          <p:nvPr>
            <p:ph type="title" idx="4294967295"/>
          </p:nvPr>
        </p:nvSpPr>
        <p:spPr/>
        <p:txBody>
          <a:bodyPr/>
          <a:lstStyle/>
          <a:p>
            <a:pPr eaLnBrk="1" hangingPunct="1"/>
            <a:r>
              <a:rPr lang="el-GR" smtClean="0"/>
              <a:t>Καραγκούνικο πρόβατο 2/3</a:t>
            </a:r>
          </a:p>
        </p:txBody>
      </p:sp>
      <p:sp>
        <p:nvSpPr>
          <p:cNvPr id="29698" name="Θέση περιεχομένου 2"/>
          <p:cNvSpPr>
            <a:spLocks noGrp="1"/>
          </p:cNvSpPr>
          <p:nvPr>
            <p:ph idx="4294967295"/>
          </p:nvPr>
        </p:nvSpPr>
        <p:spPr/>
        <p:txBody>
          <a:bodyPr/>
          <a:lstStyle/>
          <a:p>
            <a:pPr eaLnBrk="1" hangingPunct="1">
              <a:spcBef>
                <a:spcPct val="50000"/>
              </a:spcBef>
              <a:buFont typeface="Wingdings" pitchFamily="2" charset="2"/>
              <a:buNone/>
            </a:pPr>
            <a:r>
              <a:rPr lang="el-GR" sz="2400" b="1" smtClean="0"/>
              <a:t>Περιγραφικά στοιχεία</a:t>
            </a:r>
          </a:p>
          <a:p>
            <a:pPr eaLnBrk="1" hangingPunct="1">
              <a:spcBef>
                <a:spcPct val="50000"/>
              </a:spcBef>
            </a:pPr>
            <a:r>
              <a:rPr lang="el-GR" sz="2200" smtClean="0"/>
              <a:t>Το Καραγκούνικο πρόβατο είναι μεγαλόσωμο.</a:t>
            </a:r>
          </a:p>
          <a:p>
            <a:pPr eaLnBrk="1" hangingPunct="1">
              <a:spcBef>
                <a:spcPct val="50000"/>
              </a:spcBef>
            </a:pPr>
            <a:r>
              <a:rPr lang="el-GR" sz="2200" smtClean="0"/>
              <a:t>Υ.Α.: κριοί 78</a:t>
            </a:r>
            <a:r>
              <a:rPr lang="en-US" sz="2200" smtClean="0"/>
              <a:t> </a:t>
            </a:r>
            <a:r>
              <a:rPr lang="el-GR" sz="2200" smtClean="0"/>
              <a:t>cm, προβατίνες 68</a:t>
            </a:r>
            <a:r>
              <a:rPr lang="en-US" sz="2200" smtClean="0"/>
              <a:t> </a:t>
            </a:r>
            <a:r>
              <a:rPr lang="el-GR" sz="2200" smtClean="0"/>
              <a:t>cm και Σ.Βάρος: κριοί 80</a:t>
            </a:r>
            <a:r>
              <a:rPr lang="en-US" sz="2200" smtClean="0"/>
              <a:t> k</a:t>
            </a:r>
            <a:r>
              <a:rPr lang="el-GR" sz="2200" smtClean="0"/>
              <a:t>g, προβατίνες 57</a:t>
            </a:r>
            <a:r>
              <a:rPr lang="en-US" sz="2200" smtClean="0"/>
              <a:t> k</a:t>
            </a:r>
            <a:r>
              <a:rPr lang="el-GR" sz="2200" smtClean="0"/>
              <a:t>g.</a:t>
            </a:r>
          </a:p>
          <a:p>
            <a:pPr eaLnBrk="1" hangingPunct="1"/>
            <a:r>
              <a:rPr lang="el-GR" sz="2200" smtClean="0"/>
              <a:t>Ο χρωματισμός ποικίλλει σε ευρέα όρια, αφού συναντώνται ζώα με μαύρο χρώμα, λευκά με μελανές κηλίδες στο σώμα, το πρόσωπο, τα αυτιά και τα άκρα και άλλα εντελώς λευκά.</a:t>
            </a:r>
            <a:endParaRPr lang="el-GR" sz="2400" smtClean="0"/>
          </a:p>
        </p:txBody>
      </p:sp>
      <p:pic>
        <p:nvPicPr>
          <p:cNvPr id="29699" name="Picture 4" descr="DSCN0103_a"/>
          <p:cNvPicPr>
            <a:picLocks noChangeAspect="1" noChangeArrowheads="1"/>
          </p:cNvPicPr>
          <p:nvPr/>
        </p:nvPicPr>
        <p:blipFill>
          <a:blip r:embed="rId2"/>
          <a:srcRect/>
          <a:stretch>
            <a:fillRect/>
          </a:stretch>
        </p:blipFill>
        <p:spPr bwMode="auto">
          <a:xfrm>
            <a:off x="2195513" y="4911725"/>
            <a:ext cx="2593975" cy="1946275"/>
          </a:xfrm>
          <a:prstGeom prst="rect">
            <a:avLst/>
          </a:prstGeom>
          <a:noFill/>
          <a:ln w="9525">
            <a:noFill/>
            <a:miter lim="800000"/>
            <a:headEnd/>
            <a:tailEnd/>
          </a:ln>
        </p:spPr>
      </p:pic>
      <p:sp>
        <p:nvSpPr>
          <p:cNvPr id="29700" name="TextBox 5"/>
          <p:cNvSpPr txBox="1">
            <a:spLocks noChangeArrowheads="1"/>
          </p:cNvSpPr>
          <p:nvPr/>
        </p:nvSpPr>
        <p:spPr bwMode="auto">
          <a:xfrm>
            <a:off x="4932363" y="5084763"/>
            <a:ext cx="3311525" cy="13112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Αρνιά Καραγκούνικης φυλής στο Κτηνοτροφείο του ΓΠΑ (πηγή: προσωπικό αρχείο).</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Τίτλος 1"/>
          <p:cNvSpPr>
            <a:spLocks noGrp="1"/>
          </p:cNvSpPr>
          <p:nvPr>
            <p:ph type="title"/>
          </p:nvPr>
        </p:nvSpPr>
        <p:spPr/>
        <p:txBody>
          <a:bodyPr/>
          <a:lstStyle/>
          <a:p>
            <a:pPr eaLnBrk="1" hangingPunct="1"/>
            <a:r>
              <a:rPr lang="el-GR" smtClean="0"/>
              <a:t>Καραγκούνικο πρόβατο 3/3</a:t>
            </a:r>
          </a:p>
        </p:txBody>
      </p:sp>
      <p:sp>
        <p:nvSpPr>
          <p:cNvPr id="30722" name="Θέση περιεχομένου 2"/>
          <p:cNvSpPr>
            <a:spLocks noGrp="1"/>
          </p:cNvSpPr>
          <p:nvPr>
            <p:ph sz="half" idx="1"/>
          </p:nvPr>
        </p:nvSpPr>
        <p:spPr/>
        <p:txBody>
          <a:bodyPr/>
          <a:lstStyle/>
          <a:p>
            <a:pPr eaLnBrk="1" hangingPunct="1">
              <a:buFont typeface="Wingdings" pitchFamily="2" charset="2"/>
              <a:buNone/>
            </a:pPr>
            <a:r>
              <a:rPr lang="el-GR" sz="2000" smtClean="0"/>
              <a:t> </a:t>
            </a:r>
            <a:r>
              <a:rPr lang="el-GR" sz="2400" b="1" smtClean="0"/>
              <a:t>Παραγωγικές ιδιότητες</a:t>
            </a:r>
            <a:r>
              <a:rPr lang="el-GR" sz="2000" smtClean="0"/>
              <a:t> </a:t>
            </a:r>
          </a:p>
          <a:p>
            <a:pPr eaLnBrk="1" hangingPunct="1"/>
            <a:r>
              <a:rPr lang="el-GR" sz="2000" smtClean="0"/>
              <a:t>Είναι πρόβατο σχετικά πρώιμο. Οι αμνάδες εισέρχονται στην ήβη στην ηλικία των 10 μηνών περίπου.</a:t>
            </a:r>
          </a:p>
          <a:p>
            <a:pPr eaLnBrk="1" hangingPunct="1"/>
            <a:r>
              <a:rPr lang="el-GR" sz="2000" smtClean="0"/>
              <a:t>Ο δείκτης πολυδυμίας ανέρχεται σε περίπου 1,36.</a:t>
            </a:r>
          </a:p>
          <a:p>
            <a:pPr eaLnBrk="1" hangingPunct="1"/>
            <a:r>
              <a:rPr lang="el-GR" sz="2000" smtClean="0"/>
              <a:t>Η γαλακτοπαραγωγή είναι υψηλή και πλησιάζει κατά μέσο όρο τα 180</a:t>
            </a:r>
            <a:r>
              <a:rPr lang="en-US" sz="2000" smtClean="0"/>
              <a:t> </a:t>
            </a:r>
            <a:r>
              <a:rPr lang="el-GR" sz="2000" smtClean="0"/>
              <a:t>kg.</a:t>
            </a:r>
          </a:p>
          <a:p>
            <a:pPr eaLnBrk="1" hangingPunct="1"/>
            <a:r>
              <a:rPr lang="el-GR" sz="2000" smtClean="0"/>
              <a:t>Είναι πρόβατο λιτοδίαιτο και ανθεκτικό.</a:t>
            </a:r>
          </a:p>
          <a:p>
            <a:pPr eaLnBrk="1" hangingPunct="1"/>
            <a:endParaRPr lang="el-GR" sz="2000" smtClean="0"/>
          </a:p>
        </p:txBody>
      </p:sp>
      <p:pic>
        <p:nvPicPr>
          <p:cNvPr id="5" name="Θέση περιεχομένου 4" descr="ΚΑΡΑΓΚΟΥΝΙΚΟ"/>
          <p:cNvPicPr>
            <a:picLocks noGrp="1" noChangeAspect="1"/>
          </p:cNvPicPr>
          <p:nvPr>
            <p:ph sz="half" idx="2"/>
          </p:nvPr>
        </p:nvPicPr>
        <p:blipFill>
          <a:blip r:embed="rId2"/>
          <a:stretch>
            <a:fillRect/>
          </a:stretch>
        </p:blipFill>
        <p:spPr>
          <a:xfrm>
            <a:off x="4471988" y="1773238"/>
            <a:ext cx="3848100" cy="3411537"/>
          </a:xfrm>
          <a:effectLst>
            <a:outerShdw blurRad="292100" dist="139700" dir="2700000" algn="tl" rotWithShape="0">
              <a:srgbClr val="333333">
                <a:alpha val="65000"/>
              </a:srgbClr>
            </a:outerShdw>
          </a:effectLst>
        </p:spPr>
      </p:pic>
      <p:sp>
        <p:nvSpPr>
          <p:cNvPr id="30724" name="TextBox 5"/>
          <p:cNvSpPr txBox="1">
            <a:spLocks noChangeArrowheads="1"/>
          </p:cNvSpPr>
          <p:nvPr/>
        </p:nvSpPr>
        <p:spPr bwMode="auto">
          <a:xfrm>
            <a:off x="4471988" y="5373688"/>
            <a:ext cx="4060825" cy="7016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Προβατίνα της Καραγκούνικης φυλής (πηγή: προσωπικό αρχείο)</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Τίτλος 1"/>
          <p:cNvSpPr>
            <a:spLocks noGrp="1"/>
          </p:cNvSpPr>
          <p:nvPr>
            <p:ph type="title"/>
          </p:nvPr>
        </p:nvSpPr>
        <p:spPr/>
        <p:txBody>
          <a:bodyPr/>
          <a:lstStyle/>
          <a:p>
            <a:pPr eaLnBrk="1" hangingPunct="1"/>
            <a:r>
              <a:rPr lang="el-GR" smtClean="0"/>
              <a:t>Βλάχικο πρόβατο 1/4</a:t>
            </a:r>
          </a:p>
        </p:txBody>
      </p:sp>
      <p:sp>
        <p:nvSpPr>
          <p:cNvPr id="31746" name="Θέση περιεχομένου 2"/>
          <p:cNvSpPr>
            <a:spLocks noGrp="1"/>
          </p:cNvSpPr>
          <p:nvPr>
            <p:ph idx="1"/>
          </p:nvPr>
        </p:nvSpPr>
        <p:spPr/>
        <p:txBody>
          <a:bodyPr/>
          <a:lstStyle/>
          <a:p>
            <a:pPr eaLnBrk="1" hangingPunct="1">
              <a:spcBef>
                <a:spcPct val="50000"/>
              </a:spcBef>
            </a:pPr>
            <a:r>
              <a:rPr lang="el-GR" sz="2400" smtClean="0"/>
              <a:t>Συναντάται στις ορεινές περιοχές των Ιωαννίνων, Άρτας, Τρικάλων και ορισμένων άλλων νομών της Βορειοδυτικής Ελλάδας.</a:t>
            </a:r>
          </a:p>
          <a:p>
            <a:pPr eaLnBrk="1" hangingPunct="1">
              <a:spcBef>
                <a:spcPct val="50000"/>
              </a:spcBef>
            </a:pPr>
            <a:r>
              <a:rPr lang="el-GR" sz="2400" smtClean="0"/>
              <a:t> Σε αμιγή μορφή εκτρέφεται σε μικρό σχετικά αριθμό ποιμνίων στις ορεινές και δύσβατες περιοχές της Κεντρικής Πελοποννήσου.</a:t>
            </a:r>
          </a:p>
          <a:p>
            <a:pPr eaLnBrk="1" hangingPunct="1">
              <a:spcBef>
                <a:spcPct val="50000"/>
              </a:spcBef>
            </a:pPr>
            <a:r>
              <a:rPr lang="el-GR" sz="2400" smtClean="0"/>
              <a:t> Στην Ήπειρο και τη Θεσσαλία έχει επηρεαστεί από το Σαρακατσάνικο και το Γραμμουστιανό πρόβατο. Στις περιοχές αυτές ονομάζεται </a:t>
            </a:r>
            <a:r>
              <a:rPr lang="el-GR" sz="2400" b="1" u="sng" smtClean="0"/>
              <a:t>Ορεινό Ηπείρου ή Μπούτσικο.</a:t>
            </a:r>
          </a:p>
          <a:p>
            <a:pPr eaLnBrk="1" hangingPunct="1">
              <a:spcBef>
                <a:spcPct val="50000"/>
              </a:spcBef>
            </a:pPr>
            <a:r>
              <a:rPr lang="el-GR" sz="2400" smtClean="0"/>
              <a:t> Ο συνολικός αριθμός των αμιγώς εκτρεφόμενων βλάχικων προβάτων εκτιμάται σε 30.000 άτομα.</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Τίτλος 1"/>
          <p:cNvSpPr>
            <a:spLocks noGrp="1"/>
          </p:cNvSpPr>
          <p:nvPr>
            <p:ph type="title"/>
          </p:nvPr>
        </p:nvSpPr>
        <p:spPr/>
        <p:txBody>
          <a:bodyPr/>
          <a:lstStyle/>
          <a:p>
            <a:pPr eaLnBrk="1" hangingPunct="1"/>
            <a:r>
              <a:rPr lang="el-GR" smtClean="0"/>
              <a:t>Βλάχικο πρόβατο 2/4</a:t>
            </a:r>
          </a:p>
        </p:txBody>
      </p:sp>
      <p:sp>
        <p:nvSpPr>
          <p:cNvPr id="32770" name="Θέση περιεχομένου 2"/>
          <p:cNvSpPr>
            <a:spLocks noGrp="1"/>
          </p:cNvSpPr>
          <p:nvPr>
            <p:ph sz="half" idx="1"/>
          </p:nvPr>
        </p:nvSpPr>
        <p:spPr/>
        <p:txBody>
          <a:bodyPr/>
          <a:lstStyle/>
          <a:p>
            <a:pPr eaLnBrk="1" hangingPunct="1">
              <a:buFont typeface="Wingdings" pitchFamily="2" charset="2"/>
              <a:buNone/>
            </a:pPr>
            <a:r>
              <a:rPr lang="el-GR" sz="2400" smtClean="0"/>
              <a:t> </a:t>
            </a:r>
            <a:r>
              <a:rPr lang="el-GR" b="1" smtClean="0"/>
              <a:t>Περιγραφικά στοιχεία</a:t>
            </a:r>
          </a:p>
          <a:p>
            <a:pPr eaLnBrk="1" hangingPunct="1"/>
            <a:r>
              <a:rPr lang="el-GR" sz="2000" smtClean="0"/>
              <a:t>Μικρόσωμο πρόβατο.</a:t>
            </a:r>
          </a:p>
          <a:p>
            <a:pPr eaLnBrk="1" hangingPunct="1"/>
            <a:r>
              <a:rPr lang="el-GR" sz="2000" smtClean="0"/>
              <a:t>Υ.Α.: κριοί 65</a:t>
            </a:r>
            <a:r>
              <a:rPr lang="en-US" sz="2000" smtClean="0"/>
              <a:t> </a:t>
            </a:r>
            <a:r>
              <a:rPr lang="el-GR" sz="2000" smtClean="0"/>
              <a:t>cm, προβατίνες 58</a:t>
            </a:r>
            <a:r>
              <a:rPr lang="en-US" sz="2000" smtClean="0"/>
              <a:t> </a:t>
            </a:r>
            <a:r>
              <a:rPr lang="el-GR" sz="2000" smtClean="0"/>
              <a:t>cm.</a:t>
            </a:r>
          </a:p>
          <a:p>
            <a:pPr eaLnBrk="1" hangingPunct="1"/>
            <a:r>
              <a:rPr lang="el-GR" sz="2000" smtClean="0"/>
              <a:t>Σ. Βάρος: κριοί 56</a:t>
            </a:r>
            <a:r>
              <a:rPr lang="en-US" sz="2000" smtClean="0"/>
              <a:t> k</a:t>
            </a:r>
            <a:r>
              <a:rPr lang="el-GR" sz="2000" smtClean="0"/>
              <a:t>g, προβατίνες 46</a:t>
            </a:r>
            <a:r>
              <a:rPr lang="en-US" sz="2000" smtClean="0"/>
              <a:t> k</a:t>
            </a:r>
            <a:r>
              <a:rPr lang="el-GR" sz="2000" smtClean="0"/>
              <a:t>g.</a:t>
            </a:r>
          </a:p>
          <a:p>
            <a:pPr eaLnBrk="1" hangingPunct="1"/>
            <a:r>
              <a:rPr lang="el-GR" sz="2000" smtClean="0"/>
              <a:t>Υπάρχει μεγάλη παραλλακτικότητα στο χρωματισμό του τριχώματος ο οποίος παραλλάσσει από τον εντελώς λευκό έως τον εντελώς μαύρο.</a:t>
            </a:r>
          </a:p>
          <a:p>
            <a:pPr eaLnBrk="1" hangingPunct="1"/>
            <a:endParaRPr lang="el-GR" sz="2000" smtClean="0"/>
          </a:p>
        </p:txBody>
      </p:sp>
      <p:pic>
        <p:nvPicPr>
          <p:cNvPr id="5" name="Θέση περιεχομένου 4" descr="Ορεινό Ηπείρου "/>
          <p:cNvPicPr>
            <a:picLocks noGrp="1" noChangeAspect="1"/>
          </p:cNvPicPr>
          <p:nvPr>
            <p:ph sz="half" idx="2"/>
          </p:nvPr>
        </p:nvPicPr>
        <p:blipFill>
          <a:blip r:embed="rId2"/>
          <a:stretch>
            <a:fillRect/>
          </a:stretch>
        </p:blipFill>
        <p:spPr>
          <a:xfrm>
            <a:off x="4498975" y="1844675"/>
            <a:ext cx="3848100" cy="2852738"/>
          </a:xfrm>
          <a:effectLst>
            <a:outerShdw blurRad="292100" dist="139700" dir="2700000" algn="tl" rotWithShape="0">
              <a:srgbClr val="333333">
                <a:alpha val="65000"/>
              </a:srgbClr>
            </a:outerShdw>
          </a:effectLst>
        </p:spPr>
      </p:pic>
      <p:sp>
        <p:nvSpPr>
          <p:cNvPr id="32772" name="TextBox 5"/>
          <p:cNvSpPr txBox="1">
            <a:spLocks noChangeArrowheads="1"/>
          </p:cNvSpPr>
          <p:nvPr/>
        </p:nvSpPr>
        <p:spPr bwMode="auto">
          <a:xfrm>
            <a:off x="4521200" y="4973638"/>
            <a:ext cx="3798888" cy="1006475"/>
          </a:xfrm>
          <a:prstGeom prst="rect">
            <a:avLst/>
          </a:prstGeom>
          <a:noFill/>
          <a:ln w="9525">
            <a:noFill/>
            <a:miter lim="800000"/>
            <a:headEnd/>
            <a:tailEnd/>
          </a:ln>
        </p:spPr>
        <p:txBody>
          <a:bodyPr>
            <a:spAutoFit/>
          </a:bodyPr>
          <a:lstStyle/>
          <a:p>
            <a:pPr>
              <a:spcBef>
                <a:spcPct val="50000"/>
              </a:spcBef>
            </a:pPr>
            <a:r>
              <a:rPr lang="el-GR" sz="2000">
                <a:solidFill>
                  <a:srgbClr val="000000"/>
                </a:solidFill>
                <a:latin typeface="Arial" charset="0"/>
              </a:rPr>
              <a:t>Ορεινό Ηπείρου στο Κτηνοτροφείο του ΓΠΑ</a:t>
            </a:r>
            <a:r>
              <a:rPr lang="en-US" sz="2000">
                <a:solidFill>
                  <a:srgbClr val="000000"/>
                </a:solidFill>
                <a:latin typeface="Arial" charset="0"/>
              </a:rPr>
              <a:t>, </a:t>
            </a:r>
            <a:r>
              <a:rPr lang="el-GR" sz="2000">
                <a:solidFill>
                  <a:srgbClr val="000000"/>
                </a:solidFill>
                <a:latin typeface="Arial" charset="0"/>
              </a:rPr>
              <a:t>(πηγή: προσωπικό αρχείο).</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Τίτλος 1"/>
          <p:cNvSpPr>
            <a:spLocks noGrp="1"/>
          </p:cNvSpPr>
          <p:nvPr>
            <p:ph type="title"/>
          </p:nvPr>
        </p:nvSpPr>
        <p:spPr/>
        <p:txBody>
          <a:bodyPr/>
          <a:lstStyle/>
          <a:p>
            <a:pPr eaLnBrk="1" hangingPunct="1"/>
            <a:r>
              <a:rPr lang="el-GR" smtClean="0"/>
              <a:t>Βλάχικο πρόβατο 3/4</a:t>
            </a:r>
          </a:p>
        </p:txBody>
      </p:sp>
      <p:sp>
        <p:nvSpPr>
          <p:cNvPr id="33794" name="Θέση περιεχομένου 2"/>
          <p:cNvSpPr>
            <a:spLocks noGrp="1"/>
          </p:cNvSpPr>
          <p:nvPr>
            <p:ph sz="half" idx="1"/>
          </p:nvPr>
        </p:nvSpPr>
        <p:spPr>
          <a:xfrm>
            <a:off x="539750" y="1628775"/>
            <a:ext cx="3776663" cy="4968875"/>
          </a:xfrm>
        </p:spPr>
        <p:txBody>
          <a:bodyPr/>
          <a:lstStyle/>
          <a:p>
            <a:pPr eaLnBrk="1" hangingPunct="1">
              <a:lnSpc>
                <a:spcPct val="150000"/>
              </a:lnSpc>
              <a:spcBef>
                <a:spcPct val="0"/>
              </a:spcBef>
            </a:pPr>
            <a:r>
              <a:rPr lang="el-GR" sz="2200" smtClean="0"/>
              <a:t>Δείκτης πολυδυμίας: 1, 1</a:t>
            </a:r>
          </a:p>
          <a:p>
            <a:pPr eaLnBrk="1" hangingPunct="1">
              <a:lnSpc>
                <a:spcPct val="150000"/>
              </a:lnSpc>
              <a:spcBef>
                <a:spcPct val="0"/>
              </a:spcBef>
            </a:pPr>
            <a:r>
              <a:rPr lang="el-GR" sz="2200" smtClean="0"/>
              <a:t>Η αμελγόμενη ποσότητα γάλακτος : 80 – 90</a:t>
            </a:r>
            <a:r>
              <a:rPr lang="en-US" sz="2200" smtClean="0"/>
              <a:t> </a:t>
            </a:r>
            <a:r>
              <a:rPr lang="el-GR" sz="2200" smtClean="0"/>
              <a:t>kg αvά προβατίνα και αμελκτική περίοδο.</a:t>
            </a:r>
          </a:p>
          <a:p>
            <a:pPr eaLnBrk="1" hangingPunct="1">
              <a:lnSpc>
                <a:spcPct val="150000"/>
              </a:lnSpc>
              <a:spcBef>
                <a:spcPct val="0"/>
              </a:spcBef>
            </a:pPr>
            <a:r>
              <a:rPr lang="el-GR" sz="2200" smtClean="0"/>
              <a:t> Το Μπούτσικο διατηρεί τα βασικά γνωρίσματα του Βλάχικου προβάτου.</a:t>
            </a:r>
          </a:p>
        </p:txBody>
      </p:sp>
      <p:sp>
        <p:nvSpPr>
          <p:cNvPr id="33795" name="TextBox 5"/>
          <p:cNvSpPr txBox="1">
            <a:spLocks noChangeArrowheads="1"/>
          </p:cNvSpPr>
          <p:nvPr/>
        </p:nvSpPr>
        <p:spPr bwMode="auto">
          <a:xfrm>
            <a:off x="4471988" y="4922838"/>
            <a:ext cx="3676650" cy="13112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Μπούτσικη (Ορεινή Ηπείρου) προβατίνα στο κτηνοτροφείο του ΓΠΑ (πηγή: προσωπικό αρχείο).</a:t>
            </a:r>
            <a:endParaRPr lang="el-GR" sz="2000">
              <a:solidFill>
                <a:srgbClr val="000000"/>
              </a:solidFill>
            </a:endParaRPr>
          </a:p>
        </p:txBody>
      </p:sp>
      <p:pic>
        <p:nvPicPr>
          <p:cNvPr id="33796" name="Picture 6" descr="IMG_2683"/>
          <p:cNvPicPr>
            <a:picLocks noChangeAspect="1" noChangeArrowheads="1"/>
          </p:cNvPicPr>
          <p:nvPr/>
        </p:nvPicPr>
        <p:blipFill>
          <a:blip r:embed="rId2"/>
          <a:srcRect/>
          <a:stretch>
            <a:fillRect/>
          </a:stretch>
        </p:blipFill>
        <p:spPr bwMode="auto">
          <a:xfrm>
            <a:off x="4427538" y="1773238"/>
            <a:ext cx="3941762" cy="2957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288" y="438150"/>
            <a:ext cx="7924800" cy="960438"/>
          </a:xfrm>
        </p:spPr>
        <p:txBody>
          <a:bodyPr>
            <a:normAutofit fontScale="90000"/>
          </a:bodyPr>
          <a:lstStyle/>
          <a:p>
            <a:pPr eaLnBrk="1" hangingPunct="1">
              <a:defRPr/>
            </a:pPr>
            <a:r>
              <a:rPr lang="el-GR" dirty="0"/>
              <a:t>Αντικειμενικοί στόχοι του </a:t>
            </a:r>
            <a:r>
              <a:rPr lang="el-GR" dirty="0" smtClean="0"/>
              <a:t>μαθήματος</a:t>
            </a:r>
            <a:endParaRPr lang="el-GR" dirty="0"/>
          </a:p>
        </p:txBody>
      </p:sp>
      <p:sp>
        <p:nvSpPr>
          <p:cNvPr id="16386" name="Θέση περιεχομένου 3"/>
          <p:cNvSpPr>
            <a:spLocks noGrp="1"/>
          </p:cNvSpPr>
          <p:nvPr>
            <p:ph idx="1"/>
          </p:nvPr>
        </p:nvSpPr>
        <p:spPr/>
        <p:txBody>
          <a:bodyPr/>
          <a:lstStyle/>
          <a:p>
            <a:pPr eaLnBrk="1" hangingPunct="1">
              <a:lnSpc>
                <a:spcPct val="150000"/>
              </a:lnSpc>
            </a:pPr>
            <a:r>
              <a:rPr lang="el-GR" smtClean="0"/>
              <a:t>Η γνωριμία με τις σημαντικότερες ελληνικές φυλές προβάτων</a:t>
            </a:r>
            <a:r>
              <a:rPr lang="en-US" smtClean="0"/>
              <a:t> </a:t>
            </a:r>
            <a:r>
              <a:rPr lang="el-GR" smtClean="0"/>
              <a:t>(προέλευση, περιγραφικά στοιχεία και παραγωγικά χαρακτηριστικά τους).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Τίτλος 1"/>
          <p:cNvSpPr>
            <a:spLocks noGrp="1"/>
          </p:cNvSpPr>
          <p:nvPr>
            <p:ph type="title"/>
          </p:nvPr>
        </p:nvSpPr>
        <p:spPr/>
        <p:txBody>
          <a:bodyPr/>
          <a:lstStyle/>
          <a:p>
            <a:pPr eaLnBrk="1" hangingPunct="1"/>
            <a:r>
              <a:rPr lang="el-GR" smtClean="0"/>
              <a:t>Βλάχικο πρόβατο 4/4</a:t>
            </a:r>
          </a:p>
        </p:txBody>
      </p:sp>
      <p:sp>
        <p:nvSpPr>
          <p:cNvPr id="34818" name="Θέση περιεχομένου 2"/>
          <p:cNvSpPr>
            <a:spLocks noGrp="1"/>
          </p:cNvSpPr>
          <p:nvPr>
            <p:ph sz="half" idx="1"/>
          </p:nvPr>
        </p:nvSpPr>
        <p:spPr/>
        <p:txBody>
          <a:bodyPr/>
          <a:lstStyle/>
          <a:p>
            <a:pPr eaLnBrk="1" hangingPunct="1">
              <a:lnSpc>
                <a:spcPct val="150000"/>
              </a:lnSpc>
            </a:pPr>
            <a:r>
              <a:rPr lang="el-GR" sz="2000" smtClean="0"/>
              <a:t>Η γαλακτοπαραγωγή των ελεγχόμενων Μπούτσικων προβάτων από το κέντρο Γενετικής Βελτίωσης Ιωαννίνων ανέρχεται γύρω στα 114</a:t>
            </a:r>
            <a:r>
              <a:rPr lang="en-US" sz="2000" smtClean="0"/>
              <a:t> </a:t>
            </a:r>
            <a:r>
              <a:rPr lang="el-GR" sz="2000" smtClean="0"/>
              <a:t>kg.</a:t>
            </a:r>
          </a:p>
          <a:p>
            <a:pPr eaLnBrk="1" hangingPunct="1">
              <a:lnSpc>
                <a:spcPct val="150000"/>
              </a:lnSpc>
            </a:pPr>
            <a:r>
              <a:rPr lang="el-GR" sz="2000" smtClean="0"/>
              <a:t> Οι αποδόσεις του ποιμνίου του Σταθμού Γεωργικής Έρευνας Ιωαννίνων είναι υψηλότερες.</a:t>
            </a:r>
          </a:p>
          <a:p>
            <a:pPr eaLnBrk="1" hangingPunct="1">
              <a:lnSpc>
                <a:spcPct val="150000"/>
              </a:lnSpc>
            </a:pPr>
            <a:endParaRPr lang="el-GR" sz="2000" smtClean="0"/>
          </a:p>
        </p:txBody>
      </p:sp>
      <p:pic>
        <p:nvPicPr>
          <p:cNvPr id="5" name="Θέση περιεχομένου 4" descr="Βλάχικο πρόβατο"/>
          <p:cNvPicPr>
            <a:picLocks noGrp="1" noChangeAspect="1"/>
          </p:cNvPicPr>
          <p:nvPr>
            <p:ph sz="half" idx="2"/>
          </p:nvPr>
        </p:nvPicPr>
        <p:blipFill>
          <a:blip r:embed="rId2"/>
          <a:stretch>
            <a:fillRect/>
          </a:stretch>
        </p:blipFill>
        <p:spPr>
          <a:xfrm>
            <a:off x="4471988" y="1773238"/>
            <a:ext cx="3848100" cy="2992437"/>
          </a:xfrm>
          <a:effectLst>
            <a:outerShdw blurRad="292100" dist="139700" dir="2700000" algn="tl" rotWithShape="0">
              <a:srgbClr val="333333">
                <a:alpha val="65000"/>
              </a:srgbClr>
            </a:outerShdw>
          </a:effectLst>
        </p:spPr>
      </p:pic>
      <p:sp>
        <p:nvSpPr>
          <p:cNvPr id="34820" name="TextBox 5"/>
          <p:cNvSpPr txBox="1">
            <a:spLocks noChangeArrowheads="1"/>
          </p:cNvSpPr>
          <p:nvPr/>
        </p:nvSpPr>
        <p:spPr bwMode="auto">
          <a:xfrm>
            <a:off x="4471988" y="4922838"/>
            <a:ext cx="3676650" cy="10064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Μπούτσικη προβατίνα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Τίτλος 1"/>
          <p:cNvSpPr>
            <a:spLocks noGrp="1"/>
          </p:cNvSpPr>
          <p:nvPr>
            <p:ph type="title"/>
          </p:nvPr>
        </p:nvSpPr>
        <p:spPr/>
        <p:txBody>
          <a:bodyPr/>
          <a:lstStyle/>
          <a:p>
            <a:pPr eaLnBrk="1" hangingPunct="1"/>
            <a:r>
              <a:rPr lang="el-GR" smtClean="0"/>
              <a:t>Πρόβατο Σφακίων 1/3</a:t>
            </a:r>
          </a:p>
        </p:txBody>
      </p:sp>
      <p:sp>
        <p:nvSpPr>
          <p:cNvPr id="35842" name="Θέση περιεχομένου 2"/>
          <p:cNvSpPr>
            <a:spLocks noGrp="1"/>
          </p:cNvSpPr>
          <p:nvPr>
            <p:ph sz="half" idx="1"/>
          </p:nvPr>
        </p:nvSpPr>
        <p:spPr/>
        <p:txBody>
          <a:bodyPr/>
          <a:lstStyle/>
          <a:p>
            <a:pPr eaLnBrk="1" hangingPunct="1">
              <a:spcBef>
                <a:spcPct val="50000"/>
              </a:spcBef>
            </a:pPr>
            <a:r>
              <a:rPr lang="el-GR" smtClean="0"/>
              <a:t> Εκτρέφεται στο δυτικό τμήμα της Κρήτης, κυρίως στο νομό Χανίων.</a:t>
            </a:r>
          </a:p>
          <a:p>
            <a:pPr eaLnBrk="1" hangingPunct="1">
              <a:spcBef>
                <a:spcPct val="50000"/>
              </a:spcBef>
            </a:pPr>
            <a:r>
              <a:rPr lang="el-GR" smtClean="0"/>
              <a:t>Ο συνολικός αριθμός των αμιγώς εκτρεφόμενων προβάτων είναι περίπου 60.000 άτομα.</a:t>
            </a:r>
          </a:p>
          <a:p>
            <a:pPr eaLnBrk="1" hangingPunct="1"/>
            <a:endParaRPr lang="el-GR" smtClean="0"/>
          </a:p>
        </p:txBody>
      </p:sp>
      <p:pic>
        <p:nvPicPr>
          <p:cNvPr id="5" name="Θέση περιεχομένου 4" descr="Σφακιών"/>
          <p:cNvPicPr>
            <a:picLocks noGrp="1" noChangeAspect="1"/>
          </p:cNvPicPr>
          <p:nvPr>
            <p:ph sz="half" idx="2"/>
          </p:nvPr>
        </p:nvPicPr>
        <p:blipFill>
          <a:blip r:embed="rId2"/>
          <a:stretch>
            <a:fillRect/>
          </a:stretch>
        </p:blipFill>
        <p:spPr>
          <a:xfrm>
            <a:off x="4505325" y="1844675"/>
            <a:ext cx="3848100" cy="2432050"/>
          </a:xfrm>
          <a:effectLst>
            <a:outerShdw blurRad="292100" dist="139700" dir="2700000" algn="tl" rotWithShape="0">
              <a:srgbClr val="333333">
                <a:alpha val="65000"/>
              </a:srgbClr>
            </a:outerShdw>
          </a:effectLst>
        </p:spPr>
      </p:pic>
      <p:sp>
        <p:nvSpPr>
          <p:cNvPr id="35844" name="TextBox 5"/>
          <p:cNvSpPr txBox="1">
            <a:spLocks noChangeArrowheads="1"/>
          </p:cNvSpPr>
          <p:nvPr/>
        </p:nvSpPr>
        <p:spPr bwMode="auto">
          <a:xfrm>
            <a:off x="4518025" y="4437063"/>
            <a:ext cx="3802063" cy="10064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Προβατίνα φυλής Σφακίων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Τίτλος 1"/>
          <p:cNvSpPr>
            <a:spLocks noGrp="1"/>
          </p:cNvSpPr>
          <p:nvPr>
            <p:ph type="title"/>
          </p:nvPr>
        </p:nvSpPr>
        <p:spPr>
          <a:xfrm>
            <a:off x="395288" y="549275"/>
            <a:ext cx="7924800" cy="627063"/>
          </a:xfrm>
        </p:spPr>
        <p:txBody>
          <a:bodyPr/>
          <a:lstStyle/>
          <a:p>
            <a:pPr eaLnBrk="1" hangingPunct="1"/>
            <a:r>
              <a:rPr lang="el-GR" smtClean="0"/>
              <a:t>Πρόβατο Σφακίων 2/3</a:t>
            </a:r>
          </a:p>
        </p:txBody>
      </p:sp>
      <p:sp>
        <p:nvSpPr>
          <p:cNvPr id="36866" name="Θέση περιεχομένου 2"/>
          <p:cNvSpPr>
            <a:spLocks noGrp="1"/>
          </p:cNvSpPr>
          <p:nvPr>
            <p:ph idx="1"/>
          </p:nvPr>
        </p:nvSpPr>
        <p:spPr/>
        <p:txBody>
          <a:bodyPr/>
          <a:lstStyle/>
          <a:p>
            <a:pPr eaLnBrk="1" hangingPunct="1">
              <a:lnSpc>
                <a:spcPct val="150000"/>
              </a:lnSpc>
              <a:buFont typeface="Wingdings" pitchFamily="2" charset="2"/>
              <a:buNone/>
            </a:pPr>
            <a:r>
              <a:rPr lang="el-GR" smtClean="0"/>
              <a:t> </a:t>
            </a:r>
            <a:r>
              <a:rPr lang="el-GR" sz="3200" b="1" smtClean="0"/>
              <a:t>Περιγραφικά στοιχεία </a:t>
            </a:r>
          </a:p>
          <a:p>
            <a:pPr eaLnBrk="1" hangingPunct="1">
              <a:lnSpc>
                <a:spcPct val="150000"/>
              </a:lnSpc>
            </a:pPr>
            <a:r>
              <a:rPr lang="el-GR" sz="2400" smtClean="0"/>
              <a:t>Ανήκει στα μικρόσωμα πρόβατα.</a:t>
            </a:r>
          </a:p>
          <a:p>
            <a:pPr eaLnBrk="1" hangingPunct="1">
              <a:lnSpc>
                <a:spcPct val="150000"/>
              </a:lnSpc>
            </a:pPr>
            <a:r>
              <a:rPr lang="el-GR" sz="2400" smtClean="0"/>
              <a:t>Υ.Α.: κριοί 65</a:t>
            </a:r>
            <a:r>
              <a:rPr lang="en-US" sz="2400" smtClean="0"/>
              <a:t> </a:t>
            </a:r>
            <a:r>
              <a:rPr lang="el-GR" sz="2400" smtClean="0"/>
              <a:t>cm, προβατίνες 58</a:t>
            </a:r>
            <a:r>
              <a:rPr lang="en-US" sz="2400" smtClean="0"/>
              <a:t> </a:t>
            </a:r>
            <a:r>
              <a:rPr lang="el-GR" sz="2400" smtClean="0"/>
              <a:t>cm.</a:t>
            </a:r>
          </a:p>
          <a:p>
            <a:pPr eaLnBrk="1" hangingPunct="1">
              <a:lnSpc>
                <a:spcPct val="150000"/>
              </a:lnSpc>
            </a:pPr>
            <a:r>
              <a:rPr lang="el-GR" sz="2400" smtClean="0"/>
              <a:t>Σωματικό Βάρος: κριοί 61</a:t>
            </a:r>
            <a:r>
              <a:rPr lang="en-US" sz="2400" smtClean="0"/>
              <a:t> k</a:t>
            </a:r>
            <a:r>
              <a:rPr lang="el-GR" sz="2400" smtClean="0"/>
              <a:t>g, προβατίνες 41</a:t>
            </a:r>
            <a:r>
              <a:rPr lang="en-US" sz="2400" smtClean="0"/>
              <a:t> k</a:t>
            </a:r>
            <a:r>
              <a:rPr lang="el-GR" sz="2400" smtClean="0"/>
              <a:t>g.</a:t>
            </a:r>
          </a:p>
          <a:p>
            <a:pPr eaLnBrk="1" hangingPunct="1">
              <a:lnSpc>
                <a:spcPct val="150000"/>
              </a:lnSpc>
            </a:pPr>
            <a:r>
              <a:rPr lang="el-GR" sz="2400" smtClean="0"/>
              <a:t>Ο χρωματισμός του τριχώματος είναι λευκός με μικρούς μαύρους δακτυλίους γύρω από τους οφθαλμούς.</a:t>
            </a:r>
          </a:p>
          <a:p>
            <a:pPr eaLnBrk="1" hangingPunct="1">
              <a:lnSpc>
                <a:spcPct val="150000"/>
              </a:lnSpc>
            </a:pPr>
            <a:endParaRPr lang="el-GR"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Τίτλος 1"/>
          <p:cNvSpPr>
            <a:spLocks noGrp="1"/>
          </p:cNvSpPr>
          <p:nvPr>
            <p:ph type="title"/>
          </p:nvPr>
        </p:nvSpPr>
        <p:spPr>
          <a:xfrm>
            <a:off x="395288" y="438150"/>
            <a:ext cx="7924800" cy="758825"/>
          </a:xfrm>
        </p:spPr>
        <p:txBody>
          <a:bodyPr/>
          <a:lstStyle/>
          <a:p>
            <a:pPr eaLnBrk="1" hangingPunct="1"/>
            <a:r>
              <a:rPr lang="el-GR" smtClean="0"/>
              <a:t>Πρόβατο Σφακίων 3/3</a:t>
            </a:r>
          </a:p>
        </p:txBody>
      </p:sp>
      <p:sp>
        <p:nvSpPr>
          <p:cNvPr id="37890" name="Θέση περιεχομένου 2"/>
          <p:cNvSpPr>
            <a:spLocks noGrp="1"/>
          </p:cNvSpPr>
          <p:nvPr>
            <p:ph idx="1"/>
          </p:nvPr>
        </p:nvSpPr>
        <p:spPr/>
        <p:txBody>
          <a:bodyPr/>
          <a:lstStyle/>
          <a:p>
            <a:pPr marL="533400" indent="-533400" eaLnBrk="1" hangingPunct="1">
              <a:buFont typeface="Wingdings" pitchFamily="2" charset="2"/>
              <a:buNone/>
            </a:pPr>
            <a:r>
              <a:rPr lang="el-GR" sz="3200" b="1" smtClean="0"/>
              <a:t>Παραγωγικές ιδιότητες</a:t>
            </a:r>
            <a:r>
              <a:rPr lang="en-US" smtClean="0"/>
              <a:t> </a:t>
            </a:r>
            <a:endParaRPr lang="el-GR" smtClean="0"/>
          </a:p>
          <a:p>
            <a:pPr marL="533400" indent="-533400" eaLnBrk="1" hangingPunct="1"/>
            <a:r>
              <a:rPr lang="el-GR" smtClean="0"/>
              <a:t>Ο δείκτης πολυδυμίας είναι περίπου 1,36.</a:t>
            </a:r>
          </a:p>
          <a:p>
            <a:pPr marL="533400" indent="-533400" eaLnBrk="1" hangingPunct="1"/>
            <a:endParaRPr lang="el-GR" smtClean="0"/>
          </a:p>
          <a:p>
            <a:pPr marL="533400" indent="-533400" eaLnBrk="1" hangingPunct="1"/>
            <a:r>
              <a:rPr lang="el-GR" smtClean="0"/>
              <a:t>Η αμελγόμενη ποσότητα γάλακτος κυμαίνεται από 100 έως 128 kg ανά προβατίνα και αμελκτική περίοδο.</a:t>
            </a:r>
          </a:p>
          <a:p>
            <a:pPr marL="533400" indent="-533400" eaLnBrk="1" hangingPunct="1"/>
            <a:endParaRPr lang="el-GR"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Τίτλος 1"/>
          <p:cNvSpPr>
            <a:spLocks noGrp="1"/>
          </p:cNvSpPr>
          <p:nvPr>
            <p:ph type="title"/>
          </p:nvPr>
        </p:nvSpPr>
        <p:spPr/>
        <p:txBody>
          <a:bodyPr/>
          <a:lstStyle/>
          <a:p>
            <a:pPr eaLnBrk="1" hangingPunct="1"/>
            <a:r>
              <a:rPr lang="el-GR" smtClean="0"/>
              <a:t>Πρόβατο Ζακύνθου 1/3</a:t>
            </a:r>
          </a:p>
        </p:txBody>
      </p:sp>
      <p:sp>
        <p:nvSpPr>
          <p:cNvPr id="38914" name="Θέση περιεχομένου 2"/>
          <p:cNvSpPr>
            <a:spLocks noGrp="1"/>
          </p:cNvSpPr>
          <p:nvPr>
            <p:ph sz="half" idx="1"/>
          </p:nvPr>
        </p:nvSpPr>
        <p:spPr/>
        <p:txBody>
          <a:bodyPr/>
          <a:lstStyle/>
          <a:p>
            <a:pPr eaLnBrk="1" hangingPunct="1">
              <a:spcBef>
                <a:spcPct val="50000"/>
              </a:spcBef>
            </a:pPr>
            <a:r>
              <a:rPr lang="el-GR" smtClean="0"/>
              <a:t> Στο ομώνυμο νησί υπάρχουν περίπου 550 πρόβατα.</a:t>
            </a:r>
          </a:p>
          <a:p>
            <a:pPr eaLnBrk="1" hangingPunct="1">
              <a:spcBef>
                <a:spcPct val="50000"/>
              </a:spcBef>
            </a:pPr>
            <a:r>
              <a:rPr lang="el-GR" smtClean="0"/>
              <a:t>Η φυλή απειλείται από εξαφάνιση.</a:t>
            </a:r>
          </a:p>
        </p:txBody>
      </p:sp>
      <p:pic>
        <p:nvPicPr>
          <p:cNvPr id="5" name="Θέση περιεχομένου 4" descr="Ζακύνθου"/>
          <p:cNvPicPr>
            <a:picLocks noGrp="1" noChangeAspect="1"/>
          </p:cNvPicPr>
          <p:nvPr>
            <p:ph sz="half" idx="2"/>
          </p:nvPr>
        </p:nvPicPr>
        <p:blipFill>
          <a:blip r:embed="rId2"/>
          <a:stretch>
            <a:fillRect/>
          </a:stretch>
        </p:blipFill>
        <p:spPr>
          <a:xfrm>
            <a:off x="4716463" y="1916113"/>
            <a:ext cx="3449637" cy="2901950"/>
          </a:xfrm>
          <a:effectLst>
            <a:outerShdw blurRad="292100" dist="139700" dir="2700000" algn="tl" rotWithShape="0">
              <a:srgbClr val="333333">
                <a:alpha val="65000"/>
              </a:srgbClr>
            </a:outerShdw>
          </a:effectLst>
        </p:spPr>
      </p:pic>
      <p:sp>
        <p:nvSpPr>
          <p:cNvPr id="38916" name="TextBox 5"/>
          <p:cNvSpPr txBox="1">
            <a:spLocks noChangeArrowheads="1"/>
          </p:cNvSpPr>
          <p:nvPr/>
        </p:nvSpPr>
        <p:spPr bwMode="auto">
          <a:xfrm>
            <a:off x="4716463" y="5051425"/>
            <a:ext cx="3449637" cy="1006475"/>
          </a:xfrm>
          <a:prstGeom prst="rect">
            <a:avLst/>
          </a:prstGeom>
          <a:noFill/>
          <a:ln w="9525">
            <a:noFill/>
            <a:miter lim="800000"/>
            <a:headEnd/>
            <a:tailEnd/>
          </a:ln>
        </p:spPr>
        <p:txBody>
          <a:bodyPr>
            <a:spAutoFit/>
          </a:bodyPr>
          <a:lstStyle/>
          <a:p>
            <a:r>
              <a:rPr lang="el-GR" sz="2000">
                <a:solidFill>
                  <a:srgbClr val="000000"/>
                </a:solidFill>
                <a:latin typeface="Arial" charset="0"/>
              </a:rPr>
              <a:t>Κριός φυλής Ζακύνθου,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Τίτλος 1"/>
          <p:cNvSpPr>
            <a:spLocks noGrp="1"/>
          </p:cNvSpPr>
          <p:nvPr>
            <p:ph type="title"/>
          </p:nvPr>
        </p:nvSpPr>
        <p:spPr>
          <a:xfrm>
            <a:off x="395288" y="438150"/>
            <a:ext cx="7924800" cy="758825"/>
          </a:xfrm>
        </p:spPr>
        <p:txBody>
          <a:bodyPr/>
          <a:lstStyle/>
          <a:p>
            <a:pPr eaLnBrk="1" hangingPunct="1"/>
            <a:r>
              <a:rPr lang="el-GR" smtClean="0"/>
              <a:t>Πρόβατο Ζακύνθου 2/3</a:t>
            </a:r>
          </a:p>
        </p:txBody>
      </p:sp>
      <p:sp>
        <p:nvSpPr>
          <p:cNvPr id="39938" name="Θέση περιεχομένου 2"/>
          <p:cNvSpPr>
            <a:spLocks noGrp="1"/>
          </p:cNvSpPr>
          <p:nvPr>
            <p:ph idx="1"/>
          </p:nvPr>
        </p:nvSpPr>
        <p:spPr/>
        <p:txBody>
          <a:bodyPr/>
          <a:lstStyle/>
          <a:p>
            <a:pPr eaLnBrk="1" hangingPunct="1">
              <a:buFont typeface="Wingdings" pitchFamily="2" charset="2"/>
              <a:buNone/>
            </a:pPr>
            <a:r>
              <a:rPr lang="el-GR" sz="3200" b="1" smtClean="0"/>
              <a:t>Περιγραφικά στοιχεία</a:t>
            </a:r>
          </a:p>
          <a:p>
            <a:pPr eaLnBrk="1" hangingPunct="1"/>
            <a:r>
              <a:rPr lang="el-GR" smtClean="0"/>
              <a:t>Λεπτόουρο-αναμικτόμαλλο.</a:t>
            </a:r>
          </a:p>
          <a:p>
            <a:pPr eaLnBrk="1" hangingPunct="1"/>
            <a:r>
              <a:rPr lang="el-GR" smtClean="0"/>
              <a:t>Μεγαλόσωμο, Υ.Α.: κριοί 83cm, προβατίνες 75cm.</a:t>
            </a:r>
          </a:p>
          <a:p>
            <a:pPr eaLnBrk="1" hangingPunct="1"/>
            <a:r>
              <a:rPr lang="el-GR" smtClean="0"/>
              <a:t>Σωματικό Βάρος: κριοί 83</a:t>
            </a:r>
            <a:r>
              <a:rPr lang="en-US" smtClean="0"/>
              <a:t> k</a:t>
            </a:r>
            <a:r>
              <a:rPr lang="el-GR" smtClean="0"/>
              <a:t>g, προβατίνες 75 </a:t>
            </a:r>
            <a:r>
              <a:rPr lang="en-US" smtClean="0"/>
              <a:t>k</a:t>
            </a:r>
            <a:r>
              <a:rPr lang="el-GR" smtClean="0"/>
              <a:t>g.</a:t>
            </a:r>
          </a:p>
          <a:p>
            <a:pPr eaLnBrk="1" hangingPunct="1">
              <a:spcBef>
                <a:spcPct val="50000"/>
              </a:spcBef>
            </a:pPr>
            <a:r>
              <a:rPr lang="el-GR" smtClean="0"/>
              <a:t>Ο χρωματισμός της φυλής είναι λευκός σε όλα τα μέρη του σώματος</a:t>
            </a:r>
            <a:r>
              <a:rPr lang="en-US" smtClean="0"/>
              <a:t>.</a:t>
            </a:r>
            <a:endParaRPr lang="el-GR" smtClean="0"/>
          </a:p>
          <a:p>
            <a:pPr eaLnBrk="1" hangingPunct="1">
              <a:spcBef>
                <a:spcPct val="50000"/>
              </a:spcBef>
            </a:pPr>
            <a:r>
              <a:rPr lang="el-GR" smtClean="0"/>
              <a:t>Πολύ λίγα ζώα φέρουν στίγματα στο πρόσωπο και τα αυτιά.</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Τίτλος 1"/>
          <p:cNvSpPr>
            <a:spLocks noGrp="1"/>
          </p:cNvSpPr>
          <p:nvPr>
            <p:ph type="title"/>
          </p:nvPr>
        </p:nvSpPr>
        <p:spPr>
          <a:xfrm>
            <a:off x="395288" y="438150"/>
            <a:ext cx="7924800" cy="758825"/>
          </a:xfrm>
        </p:spPr>
        <p:txBody>
          <a:bodyPr/>
          <a:lstStyle/>
          <a:p>
            <a:pPr eaLnBrk="1" hangingPunct="1"/>
            <a:r>
              <a:rPr lang="el-GR" smtClean="0"/>
              <a:t>Πρόβατο Ζακύνθου 3/3</a:t>
            </a:r>
          </a:p>
        </p:txBody>
      </p:sp>
      <p:sp>
        <p:nvSpPr>
          <p:cNvPr id="40962" name="Θέση περιεχομένου 2"/>
          <p:cNvSpPr>
            <a:spLocks noGrp="1"/>
          </p:cNvSpPr>
          <p:nvPr>
            <p:ph idx="1"/>
          </p:nvPr>
        </p:nvSpPr>
        <p:spPr>
          <a:xfrm>
            <a:off x="468313" y="1628775"/>
            <a:ext cx="7848600" cy="3529013"/>
          </a:xfrm>
        </p:spPr>
        <p:txBody>
          <a:bodyPr/>
          <a:lstStyle/>
          <a:p>
            <a:pPr eaLnBrk="1" hangingPunct="1">
              <a:lnSpc>
                <a:spcPct val="150000"/>
              </a:lnSpc>
              <a:spcBef>
                <a:spcPct val="50000"/>
              </a:spcBef>
            </a:pPr>
            <a:r>
              <a:rPr lang="el-GR" smtClean="0"/>
              <a:t> Ο συντελεστής πολυδυμίας κυμαίνεται γύρω στο 1,39.</a:t>
            </a:r>
          </a:p>
          <a:p>
            <a:pPr eaLnBrk="1" hangingPunct="1">
              <a:lnSpc>
                <a:spcPct val="150000"/>
              </a:lnSpc>
              <a:spcBef>
                <a:spcPct val="50000"/>
              </a:spcBef>
            </a:pPr>
            <a:r>
              <a:rPr lang="el-GR" smtClean="0"/>
              <a:t> Η γαλακτοπαραγωγή είναι υψηλή και υπερβαίνει τα 200 kg κατά προβατίνα και αμελκτική περίοδο.</a:t>
            </a:r>
          </a:p>
          <a:p>
            <a:pPr eaLnBrk="1" hangingPunct="1">
              <a:lnSpc>
                <a:spcPct val="150000"/>
              </a:lnSpc>
            </a:pPr>
            <a:endParaRPr lang="el-GR"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Τίτλος 1"/>
          <p:cNvSpPr>
            <a:spLocks noGrp="1"/>
          </p:cNvSpPr>
          <p:nvPr>
            <p:ph type="title"/>
          </p:nvPr>
        </p:nvSpPr>
        <p:spPr/>
        <p:txBody>
          <a:bodyPr/>
          <a:lstStyle/>
          <a:p>
            <a:pPr eaLnBrk="1" hangingPunct="1"/>
            <a:r>
              <a:rPr lang="el-GR" smtClean="0"/>
              <a:t>Πρόβατο Σερρών 1/3</a:t>
            </a:r>
          </a:p>
        </p:txBody>
      </p:sp>
      <p:sp>
        <p:nvSpPr>
          <p:cNvPr id="41986" name="Θέση περιεχομένου 2"/>
          <p:cNvSpPr>
            <a:spLocks noGrp="1"/>
          </p:cNvSpPr>
          <p:nvPr>
            <p:ph idx="1"/>
          </p:nvPr>
        </p:nvSpPr>
        <p:spPr/>
        <p:txBody>
          <a:bodyPr/>
          <a:lstStyle/>
          <a:p>
            <a:pPr eaLnBrk="1" hangingPunct="1">
              <a:spcBef>
                <a:spcPct val="50000"/>
              </a:spcBef>
            </a:pPr>
            <a:r>
              <a:rPr lang="el-GR" smtClean="0"/>
              <a:t> Εκτρέφεται στην πεδιάδα του νομού Σερρών.</a:t>
            </a:r>
          </a:p>
          <a:p>
            <a:pPr eaLnBrk="1" hangingPunct="1">
              <a:spcBef>
                <a:spcPct val="50000"/>
              </a:spcBef>
            </a:pPr>
            <a:r>
              <a:rPr lang="el-GR" smtClean="0"/>
              <a:t> Τα αμιγή ποίμνια δεν υπερβαίνουν τα 100 και το σύνολο των εκτρεφομένων προβάτων τα 12.000.</a:t>
            </a:r>
          </a:p>
          <a:p>
            <a:pPr eaLnBrk="1" hangingPunct="1">
              <a:spcBef>
                <a:spcPct val="50000"/>
              </a:spcBef>
            </a:pPr>
            <a:r>
              <a:rPr lang="el-GR" smtClean="0"/>
              <a:t> Στην ίδια περιοχή εκτρέφονται και ποίμνια με υψηλό ποσοστό προβάτων της φυλής.</a:t>
            </a:r>
          </a:p>
          <a:p>
            <a:pPr eaLnBrk="1" hangingPunct="1">
              <a:spcBef>
                <a:spcPct val="50000"/>
              </a:spcBef>
            </a:pPr>
            <a:r>
              <a:rPr lang="el-GR" smtClean="0"/>
              <a:t> Ο συνολικός αριθμός των Σερραϊκών προβάτων εκτιμάται γύρω στα 25.000 άτομα.</a:t>
            </a:r>
          </a:p>
          <a:p>
            <a:pPr eaLnBrk="1" hangingPunct="1"/>
            <a:endParaRPr lang="el-GR"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Τίτλος 3"/>
          <p:cNvSpPr>
            <a:spLocks noGrp="1"/>
          </p:cNvSpPr>
          <p:nvPr>
            <p:ph type="title"/>
          </p:nvPr>
        </p:nvSpPr>
        <p:spPr>
          <a:xfrm>
            <a:off x="395288" y="333375"/>
            <a:ext cx="7924800" cy="960438"/>
          </a:xfrm>
        </p:spPr>
        <p:txBody>
          <a:bodyPr/>
          <a:lstStyle/>
          <a:p>
            <a:pPr eaLnBrk="1" hangingPunct="1"/>
            <a:r>
              <a:rPr lang="el-GR" smtClean="0"/>
              <a:t>Πρόβατο Σερρών 2/3</a:t>
            </a:r>
          </a:p>
        </p:txBody>
      </p:sp>
      <p:sp>
        <p:nvSpPr>
          <p:cNvPr id="43010" name="Θέση περιεχομένου 4"/>
          <p:cNvSpPr>
            <a:spLocks noGrp="1"/>
          </p:cNvSpPr>
          <p:nvPr>
            <p:ph sz="half" idx="1"/>
          </p:nvPr>
        </p:nvSpPr>
        <p:spPr>
          <a:xfrm>
            <a:off x="468313" y="1628775"/>
            <a:ext cx="4103687" cy="4968875"/>
          </a:xfrm>
        </p:spPr>
        <p:txBody>
          <a:bodyPr/>
          <a:lstStyle/>
          <a:p>
            <a:pPr eaLnBrk="1" hangingPunct="1">
              <a:buFont typeface="Wingdings" pitchFamily="2" charset="2"/>
              <a:buNone/>
            </a:pPr>
            <a:r>
              <a:rPr lang="el-GR" b="1" smtClean="0"/>
              <a:t>Περιγραφικά στοιχεία </a:t>
            </a:r>
          </a:p>
          <a:p>
            <a:pPr eaLnBrk="1" hangingPunct="1"/>
            <a:r>
              <a:rPr lang="el-GR" sz="2000" smtClean="0"/>
              <a:t>Μέσου έως μεγάλου σωματικού μεγέθους.</a:t>
            </a:r>
          </a:p>
          <a:p>
            <a:pPr eaLnBrk="1" hangingPunct="1"/>
            <a:r>
              <a:rPr lang="el-GR" sz="2000" smtClean="0"/>
              <a:t> Υ.Α.: κριοί 75 cm, προβατίνες 67 cm.</a:t>
            </a:r>
          </a:p>
          <a:p>
            <a:pPr eaLnBrk="1" hangingPunct="1"/>
            <a:r>
              <a:rPr lang="el-GR" sz="2000" smtClean="0"/>
              <a:t> Σωματικό Βάρος: κριοί 85 </a:t>
            </a:r>
            <a:r>
              <a:rPr lang="en-US" sz="2000" smtClean="0"/>
              <a:t>k</a:t>
            </a:r>
            <a:r>
              <a:rPr lang="el-GR" sz="2000" smtClean="0"/>
              <a:t>g, προβατίνες 61</a:t>
            </a:r>
            <a:r>
              <a:rPr lang="en-US" sz="2000" smtClean="0"/>
              <a:t> k</a:t>
            </a:r>
            <a:r>
              <a:rPr lang="el-GR" sz="2000" smtClean="0"/>
              <a:t>g.</a:t>
            </a:r>
          </a:p>
          <a:p>
            <a:pPr eaLnBrk="1" hangingPunct="1"/>
            <a:r>
              <a:rPr lang="el-GR" sz="2000" smtClean="0"/>
              <a:t> Ο χρωματισμός της φυλής παρουσιάζει σχετική ομοιομορφία.</a:t>
            </a:r>
          </a:p>
          <a:p>
            <a:pPr eaLnBrk="1" hangingPunct="1"/>
            <a:r>
              <a:rPr lang="el-GR" sz="2000" smtClean="0"/>
              <a:t> Το 70% περίπου των προβάτων είναι λευκά με μαύρο χρώμα στην κεφαλή, την κάτω τραχηλική χώρα, τα άκρα και την κάτω κοιλιακή χώρα.</a:t>
            </a:r>
          </a:p>
          <a:p>
            <a:pPr eaLnBrk="1" hangingPunct="1"/>
            <a:endParaRPr lang="el-GR" sz="2000" smtClean="0"/>
          </a:p>
        </p:txBody>
      </p:sp>
      <p:pic>
        <p:nvPicPr>
          <p:cNvPr id="7" name="Θέση περιεχομένου 6" descr="Φυλή Σερρών"/>
          <p:cNvPicPr>
            <a:picLocks noGrp="1" noChangeAspect="1"/>
          </p:cNvPicPr>
          <p:nvPr>
            <p:ph sz="half" idx="2"/>
          </p:nvPr>
        </p:nvPicPr>
        <p:blipFill>
          <a:blip r:embed="rId2"/>
          <a:stretch>
            <a:fillRect/>
          </a:stretch>
        </p:blipFill>
        <p:spPr>
          <a:xfrm>
            <a:off x="4576763" y="1773238"/>
            <a:ext cx="3743325" cy="2859087"/>
          </a:xfrm>
          <a:effectLst>
            <a:outerShdw blurRad="292100" dist="139700" dir="2700000" algn="tl" rotWithShape="0">
              <a:srgbClr val="333333">
                <a:alpha val="65000"/>
              </a:srgbClr>
            </a:outerShdw>
          </a:effectLst>
        </p:spPr>
      </p:pic>
      <p:sp>
        <p:nvSpPr>
          <p:cNvPr id="43012" name="TextBox 7"/>
          <p:cNvSpPr txBox="1">
            <a:spLocks noChangeArrowheads="1"/>
          </p:cNvSpPr>
          <p:nvPr/>
        </p:nvSpPr>
        <p:spPr bwMode="auto">
          <a:xfrm>
            <a:off x="4576763" y="4902200"/>
            <a:ext cx="3743325" cy="1006475"/>
          </a:xfrm>
          <a:prstGeom prst="rect">
            <a:avLst/>
          </a:prstGeom>
          <a:noFill/>
          <a:ln w="9525">
            <a:noFill/>
            <a:miter lim="800000"/>
            <a:headEnd/>
            <a:tailEnd/>
          </a:ln>
        </p:spPr>
        <p:txBody>
          <a:bodyPr>
            <a:spAutoFit/>
          </a:bodyPr>
          <a:lstStyle/>
          <a:p>
            <a:r>
              <a:rPr lang="el-GR" sz="2000">
                <a:solidFill>
                  <a:srgbClr val="000000"/>
                </a:solidFill>
                <a:latin typeface="Arial" charset="0"/>
              </a:rPr>
              <a:t>Πρόβατα φυλής Σερρών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Τίτλος 1"/>
          <p:cNvSpPr>
            <a:spLocks noGrp="1"/>
          </p:cNvSpPr>
          <p:nvPr>
            <p:ph type="title"/>
          </p:nvPr>
        </p:nvSpPr>
        <p:spPr/>
        <p:txBody>
          <a:bodyPr/>
          <a:lstStyle/>
          <a:p>
            <a:pPr eaLnBrk="1" hangingPunct="1"/>
            <a:r>
              <a:rPr lang="el-GR" smtClean="0"/>
              <a:t> Πρόβατο Σερρών 3/3</a:t>
            </a:r>
          </a:p>
        </p:txBody>
      </p:sp>
      <p:sp>
        <p:nvSpPr>
          <p:cNvPr id="44034" name="Θέση περιεχομένου 2"/>
          <p:cNvSpPr>
            <a:spLocks noGrp="1"/>
          </p:cNvSpPr>
          <p:nvPr>
            <p:ph sz="half" idx="1"/>
          </p:nvPr>
        </p:nvSpPr>
        <p:spPr/>
        <p:txBody>
          <a:bodyPr/>
          <a:lstStyle/>
          <a:p>
            <a:pPr eaLnBrk="1" hangingPunct="1"/>
            <a:r>
              <a:rPr lang="el-GR" smtClean="0"/>
              <a:t> Σχετικά πρώιμη φυλή.</a:t>
            </a:r>
          </a:p>
          <a:p>
            <a:pPr eaLnBrk="1" hangingPunct="1"/>
            <a:r>
              <a:rPr lang="el-GR" smtClean="0"/>
              <a:t> Ο δείκτης πολυδυμίας κυμαίνεται από 1,2 - 1,5 αρνιά.</a:t>
            </a:r>
          </a:p>
          <a:p>
            <a:pPr eaLnBrk="1" hangingPunct="1"/>
            <a:r>
              <a:rPr lang="el-GR" smtClean="0"/>
              <a:t> Γαλακτοπαραγωγή από 100 έως 130</a:t>
            </a:r>
            <a:r>
              <a:rPr lang="en-US" smtClean="0"/>
              <a:t> </a:t>
            </a:r>
            <a:r>
              <a:rPr lang="el-GR" smtClean="0"/>
              <a:t>kg.</a:t>
            </a:r>
          </a:p>
          <a:p>
            <a:pPr eaLnBrk="1" hangingPunct="1"/>
            <a:endParaRPr lang="el-GR" smtClean="0"/>
          </a:p>
        </p:txBody>
      </p:sp>
      <p:pic>
        <p:nvPicPr>
          <p:cNvPr id="5" name="Θέση περιεχομένου 4" descr="Πρόβατα φυλής Σερρών"/>
          <p:cNvPicPr>
            <a:picLocks noGrp="1" noChangeAspect="1"/>
          </p:cNvPicPr>
          <p:nvPr>
            <p:ph sz="half" idx="2"/>
          </p:nvPr>
        </p:nvPicPr>
        <p:blipFill>
          <a:blip r:embed="rId2"/>
          <a:stretch>
            <a:fillRect/>
          </a:stretch>
        </p:blipFill>
        <p:spPr>
          <a:xfrm>
            <a:off x="4508500" y="1844675"/>
            <a:ext cx="3848100" cy="2619375"/>
          </a:xfrm>
          <a:effectLst>
            <a:outerShdw blurRad="292100" dist="139700" dir="2700000" algn="tl" rotWithShape="0">
              <a:srgbClr val="333333">
                <a:alpha val="65000"/>
              </a:srgbClr>
            </a:outerShdw>
          </a:effectLst>
        </p:spPr>
      </p:pic>
      <p:sp>
        <p:nvSpPr>
          <p:cNvPr id="44036" name="TextBox 5"/>
          <p:cNvSpPr txBox="1">
            <a:spLocks noChangeArrowheads="1"/>
          </p:cNvSpPr>
          <p:nvPr/>
        </p:nvSpPr>
        <p:spPr bwMode="auto">
          <a:xfrm>
            <a:off x="4521200" y="4664075"/>
            <a:ext cx="3835400" cy="1006475"/>
          </a:xfrm>
          <a:prstGeom prst="rect">
            <a:avLst/>
          </a:prstGeom>
          <a:noFill/>
          <a:ln w="9525">
            <a:noFill/>
            <a:miter lim="800000"/>
            <a:headEnd/>
            <a:tailEnd/>
          </a:ln>
        </p:spPr>
        <p:txBody>
          <a:bodyPr>
            <a:spAutoFit/>
          </a:bodyPr>
          <a:lstStyle/>
          <a:p>
            <a:r>
              <a:rPr lang="el-GR" sz="2000">
                <a:solidFill>
                  <a:srgbClr val="000000"/>
                </a:solidFill>
                <a:latin typeface="Arial" charset="0"/>
              </a:rPr>
              <a:t>Ποίμνιο φυλής Σερρών,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288" y="438150"/>
            <a:ext cx="7924800" cy="960438"/>
          </a:xfrm>
        </p:spPr>
        <p:txBody>
          <a:bodyPr>
            <a:normAutofit fontScale="90000"/>
          </a:bodyPr>
          <a:lstStyle/>
          <a:p>
            <a:pPr eaLnBrk="1" hangingPunct="1">
              <a:defRPr/>
            </a:pPr>
            <a:r>
              <a:rPr lang="el-GR" dirty="0"/>
              <a:t>Επιδιωκόμενα μαθησιακά </a:t>
            </a:r>
            <a:r>
              <a:rPr lang="el-GR" dirty="0" smtClean="0"/>
              <a:t>αποτελέσματα</a:t>
            </a:r>
            <a:endParaRPr lang="el-GR" dirty="0"/>
          </a:p>
        </p:txBody>
      </p:sp>
      <p:sp>
        <p:nvSpPr>
          <p:cNvPr id="17410" name="Θέση περιεχομένου 3"/>
          <p:cNvSpPr>
            <a:spLocks noGrp="1"/>
          </p:cNvSpPr>
          <p:nvPr>
            <p:ph idx="1"/>
          </p:nvPr>
        </p:nvSpPr>
        <p:spPr/>
        <p:txBody>
          <a:bodyPr/>
          <a:lstStyle/>
          <a:p>
            <a:pPr eaLnBrk="1" hangingPunct="1">
              <a:lnSpc>
                <a:spcPct val="150000"/>
              </a:lnSpc>
            </a:pPr>
            <a:r>
              <a:rPr lang="el-GR" smtClean="0"/>
              <a:t>Με την ανάπτυξη του παρόντος μαθήματος της τρίτης θεματικής ενότητας επιδιώκεται η γνωριμία με τις κυριότερες ελληνικές φυλές προβάτων.</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Τίτλος 1"/>
          <p:cNvSpPr>
            <a:spLocks noGrp="1"/>
          </p:cNvSpPr>
          <p:nvPr>
            <p:ph type="title"/>
          </p:nvPr>
        </p:nvSpPr>
        <p:spPr/>
        <p:txBody>
          <a:bodyPr/>
          <a:lstStyle/>
          <a:p>
            <a:pPr eaLnBrk="1" hangingPunct="1"/>
            <a:r>
              <a:rPr lang="el-GR" smtClean="0"/>
              <a:t>Πρόβατο Σκοπέλου 1/3</a:t>
            </a:r>
          </a:p>
        </p:txBody>
      </p:sp>
      <p:sp>
        <p:nvSpPr>
          <p:cNvPr id="45058" name="Θέση περιεχομένου 2"/>
          <p:cNvSpPr>
            <a:spLocks noGrp="1"/>
          </p:cNvSpPr>
          <p:nvPr>
            <p:ph sz="half" idx="1"/>
          </p:nvPr>
        </p:nvSpPr>
        <p:spPr/>
        <p:txBody>
          <a:bodyPr/>
          <a:lstStyle/>
          <a:p>
            <a:pPr eaLnBrk="1" hangingPunct="1">
              <a:spcBef>
                <a:spcPct val="50000"/>
              </a:spcBef>
            </a:pPr>
            <a:r>
              <a:rPr lang="el-GR" sz="2000" smtClean="0"/>
              <a:t>Εκτρέφεται κυρίως στη Σκόπελο, αλλά και στη Σκιάθο και στην περιοχή του Βελεστίνου, με συνολικό αριθμό 1800 περίπου προβάτων, ενώ άλλα 1000 πρόβατα περίπου εκτρέφονται σε ποίμνια στα οποία υπάρχουν και άλλες φυλές ή είναι διασταυρωμένα.</a:t>
            </a:r>
          </a:p>
          <a:p>
            <a:pPr eaLnBrk="1" hangingPunct="1">
              <a:spcBef>
                <a:spcPct val="50000"/>
              </a:spcBef>
            </a:pPr>
            <a:r>
              <a:rPr lang="el-GR" sz="2000" smtClean="0"/>
              <a:t> Η φυλή ανήκει στις σπάνιες φυλές και απειλείται από εξαφάνιση.</a:t>
            </a:r>
          </a:p>
          <a:p>
            <a:pPr eaLnBrk="1" hangingPunct="1"/>
            <a:endParaRPr lang="el-GR" sz="2000" smtClean="0"/>
          </a:p>
        </p:txBody>
      </p:sp>
      <p:pic>
        <p:nvPicPr>
          <p:cNvPr id="5" name="Θέση περιεχομένου 4" descr="Φυλή Σκοπέλου"/>
          <p:cNvPicPr>
            <a:picLocks noGrp="1" noChangeAspect="1"/>
          </p:cNvPicPr>
          <p:nvPr>
            <p:ph sz="half" idx="2"/>
          </p:nvPr>
        </p:nvPicPr>
        <p:blipFill>
          <a:blip r:embed="rId2"/>
          <a:stretch>
            <a:fillRect/>
          </a:stretch>
        </p:blipFill>
        <p:spPr>
          <a:xfrm>
            <a:off x="4703763" y="1773238"/>
            <a:ext cx="3602037" cy="3309937"/>
          </a:xfrm>
          <a:effectLst>
            <a:outerShdw blurRad="292100" dist="139700" dir="2700000" algn="tl" rotWithShape="0">
              <a:srgbClr val="333333">
                <a:alpha val="65000"/>
              </a:srgbClr>
            </a:outerShdw>
          </a:effectLst>
        </p:spPr>
      </p:pic>
      <p:sp>
        <p:nvSpPr>
          <p:cNvPr id="45060" name="TextBox 5"/>
          <p:cNvSpPr txBox="1">
            <a:spLocks noChangeArrowheads="1"/>
          </p:cNvSpPr>
          <p:nvPr/>
        </p:nvSpPr>
        <p:spPr bwMode="auto">
          <a:xfrm>
            <a:off x="4703763" y="5287963"/>
            <a:ext cx="3616325" cy="701675"/>
          </a:xfrm>
          <a:prstGeom prst="rect">
            <a:avLst/>
          </a:prstGeom>
          <a:noFill/>
          <a:ln w="9525">
            <a:noFill/>
            <a:miter lim="800000"/>
            <a:headEnd/>
            <a:tailEnd/>
          </a:ln>
        </p:spPr>
        <p:txBody>
          <a:bodyPr>
            <a:spAutoFit/>
          </a:bodyPr>
          <a:lstStyle/>
          <a:p>
            <a:r>
              <a:rPr lang="el-GR" sz="2000">
                <a:solidFill>
                  <a:srgbClr val="000000"/>
                </a:solidFill>
                <a:latin typeface="Arial" charset="0"/>
              </a:rPr>
              <a:t>Φυλή Σκοπέλου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Τίτλος 1"/>
          <p:cNvSpPr>
            <a:spLocks noGrp="1"/>
          </p:cNvSpPr>
          <p:nvPr>
            <p:ph type="title"/>
          </p:nvPr>
        </p:nvSpPr>
        <p:spPr>
          <a:xfrm>
            <a:off x="395288" y="333375"/>
            <a:ext cx="7924800" cy="960438"/>
          </a:xfrm>
        </p:spPr>
        <p:txBody>
          <a:bodyPr/>
          <a:lstStyle/>
          <a:p>
            <a:pPr eaLnBrk="1" hangingPunct="1"/>
            <a:r>
              <a:rPr lang="el-GR" smtClean="0"/>
              <a:t>Πρόβατο Σκοπέλου 2/3</a:t>
            </a:r>
          </a:p>
        </p:txBody>
      </p:sp>
      <p:sp>
        <p:nvSpPr>
          <p:cNvPr id="46082" name="Θέση περιεχομένου 2"/>
          <p:cNvSpPr>
            <a:spLocks noGrp="1"/>
          </p:cNvSpPr>
          <p:nvPr>
            <p:ph idx="1"/>
          </p:nvPr>
        </p:nvSpPr>
        <p:spPr/>
        <p:txBody>
          <a:bodyPr/>
          <a:lstStyle/>
          <a:p>
            <a:pPr eaLnBrk="1" hangingPunct="1">
              <a:buFont typeface="Wingdings" pitchFamily="2" charset="2"/>
              <a:buNone/>
            </a:pPr>
            <a:r>
              <a:rPr lang="el-GR" sz="3200" b="1" smtClean="0"/>
              <a:t>Περιγραφικά στοιχεία</a:t>
            </a:r>
          </a:p>
          <a:p>
            <a:pPr eaLnBrk="1" hangingPunct="1"/>
            <a:r>
              <a:rPr lang="el-GR" smtClean="0"/>
              <a:t>Μέσης σωματικής ανάπτυξης, με Υ.Α.: κριοί 66cm, προβατίνες 61cm και σωματικό βάρος: κριοί 65</a:t>
            </a:r>
            <a:r>
              <a:rPr lang="en-US" smtClean="0"/>
              <a:t> k</a:t>
            </a:r>
            <a:r>
              <a:rPr lang="el-GR" smtClean="0"/>
              <a:t>g, προβατίνες 55 </a:t>
            </a:r>
            <a:r>
              <a:rPr lang="en-US" smtClean="0"/>
              <a:t>k</a:t>
            </a:r>
            <a:r>
              <a:rPr lang="el-GR" smtClean="0"/>
              <a:t>g</a:t>
            </a:r>
            <a:r>
              <a:rPr lang="en-US" smtClean="0"/>
              <a:t>.</a:t>
            </a:r>
            <a:endParaRPr lang="el-GR" smtClean="0"/>
          </a:p>
          <a:p>
            <a:pPr eaLnBrk="1" hangingPunct="1"/>
            <a:r>
              <a:rPr lang="el-GR" smtClean="0"/>
              <a:t>Ο χρωματισμός παρουσιάζει σχετική ομοιομορφία</a:t>
            </a:r>
            <a:r>
              <a:rPr lang="en-US" smtClean="0"/>
              <a:t>.</a:t>
            </a:r>
            <a:endParaRPr lang="el-GR" smtClean="0"/>
          </a:p>
          <a:p>
            <a:pPr eaLnBrk="1" hangingPunct="1"/>
            <a:r>
              <a:rPr lang="el-GR" smtClean="0"/>
              <a:t>Το μεγαλύτερο ποσοστό των προβάτων έχει λευκό χρωματισμό εκτός από τα αυτιά, το στόμα και γύρω από τους οφθαλμούς, όπου παρουσιάζουν μαύρο και ενίοτε κοκκινόμαυρο χρώμα</a:t>
            </a:r>
            <a:r>
              <a:rPr lang="el-GR" sz="3200" smtClean="0"/>
              <a:t>.</a:t>
            </a:r>
            <a:endParaRPr lang="el-GR"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Τίτλος 1"/>
          <p:cNvSpPr>
            <a:spLocks noGrp="1"/>
          </p:cNvSpPr>
          <p:nvPr>
            <p:ph type="title"/>
          </p:nvPr>
        </p:nvSpPr>
        <p:spPr>
          <a:xfrm>
            <a:off x="395288" y="0"/>
            <a:ext cx="7924800" cy="1268413"/>
          </a:xfrm>
        </p:spPr>
        <p:txBody>
          <a:bodyPr/>
          <a:lstStyle/>
          <a:p>
            <a:pPr eaLnBrk="1" hangingPunct="1"/>
            <a:r>
              <a:rPr lang="el-GR" smtClean="0"/>
              <a:t>Πρόβατο Σκοπέλου 3/3</a:t>
            </a:r>
          </a:p>
        </p:txBody>
      </p:sp>
      <p:sp>
        <p:nvSpPr>
          <p:cNvPr id="47106" name="Θέση περιεχομένου 2"/>
          <p:cNvSpPr>
            <a:spLocks noGrp="1"/>
          </p:cNvSpPr>
          <p:nvPr>
            <p:ph sz="half" idx="1"/>
          </p:nvPr>
        </p:nvSpPr>
        <p:spPr/>
        <p:txBody>
          <a:bodyPr/>
          <a:lstStyle/>
          <a:p>
            <a:pPr eaLnBrk="1" hangingPunct="1">
              <a:spcBef>
                <a:spcPct val="50000"/>
              </a:spcBef>
              <a:buFont typeface="Wingdings" pitchFamily="2" charset="2"/>
              <a:buNone/>
            </a:pPr>
            <a:r>
              <a:rPr lang="el-GR" sz="2400" smtClean="0"/>
              <a:t> </a:t>
            </a:r>
            <a:r>
              <a:rPr lang="el-GR" sz="3200" b="1" smtClean="0"/>
              <a:t>Παραγωγικές ιδιότητες</a:t>
            </a:r>
            <a:r>
              <a:rPr lang="el-GR" sz="2400" smtClean="0"/>
              <a:t> </a:t>
            </a:r>
          </a:p>
          <a:p>
            <a:pPr eaLnBrk="1" hangingPunct="1">
              <a:spcBef>
                <a:spcPct val="50000"/>
              </a:spcBef>
            </a:pPr>
            <a:r>
              <a:rPr lang="el-GR" sz="2400" smtClean="0"/>
              <a:t>Η φυλή είναι πρώιμη.</a:t>
            </a:r>
          </a:p>
          <a:p>
            <a:pPr eaLnBrk="1" hangingPunct="1">
              <a:spcBef>
                <a:spcPct val="50000"/>
              </a:spcBef>
            </a:pPr>
            <a:r>
              <a:rPr lang="el-GR" sz="2400" smtClean="0"/>
              <a:t> Οι τοκετοί είναι σε ποσοστό 60 έως 70% δίδυμοι. </a:t>
            </a:r>
          </a:p>
          <a:p>
            <a:pPr eaLnBrk="1" hangingPunct="1">
              <a:spcBef>
                <a:spcPct val="50000"/>
              </a:spcBef>
            </a:pPr>
            <a:r>
              <a:rPr lang="el-GR" sz="2400" smtClean="0"/>
              <a:t> Η γαλακτοπαραγωγή κυμαίνεται γύρω στα 170 kg κατά προβατίνα και αμελκτική περίοδο.</a:t>
            </a:r>
          </a:p>
          <a:p>
            <a:pPr eaLnBrk="1" hangingPunct="1"/>
            <a:endParaRPr lang="el-GR" sz="2400" smtClean="0"/>
          </a:p>
        </p:txBody>
      </p:sp>
      <p:pic>
        <p:nvPicPr>
          <p:cNvPr id="5" name="Θέση περιεχομένου 4" descr="Πρόβατα Σκοπέλου"/>
          <p:cNvPicPr>
            <a:picLocks noGrp="1" noChangeAspect="1"/>
          </p:cNvPicPr>
          <p:nvPr>
            <p:ph sz="half" idx="2"/>
          </p:nvPr>
        </p:nvPicPr>
        <p:blipFill>
          <a:blip r:embed="rId2"/>
          <a:stretch>
            <a:fillRect/>
          </a:stretch>
        </p:blipFill>
        <p:spPr>
          <a:xfrm>
            <a:off x="4475163" y="1844675"/>
            <a:ext cx="3848100" cy="2484438"/>
          </a:xfrm>
          <a:effectLst>
            <a:outerShdw blurRad="292100" dist="139700" dir="2700000" algn="tl" rotWithShape="0">
              <a:srgbClr val="333333">
                <a:alpha val="65000"/>
              </a:srgbClr>
            </a:outerShdw>
          </a:effectLst>
        </p:spPr>
      </p:pic>
      <p:sp>
        <p:nvSpPr>
          <p:cNvPr id="47108" name="TextBox 5"/>
          <p:cNvSpPr txBox="1">
            <a:spLocks noChangeArrowheads="1"/>
          </p:cNvSpPr>
          <p:nvPr/>
        </p:nvSpPr>
        <p:spPr bwMode="auto">
          <a:xfrm>
            <a:off x="4475163" y="4621213"/>
            <a:ext cx="3844925" cy="1006475"/>
          </a:xfrm>
          <a:prstGeom prst="rect">
            <a:avLst/>
          </a:prstGeom>
          <a:noFill/>
          <a:ln w="9525">
            <a:noFill/>
            <a:miter lim="800000"/>
            <a:headEnd/>
            <a:tailEnd/>
          </a:ln>
        </p:spPr>
        <p:txBody>
          <a:bodyPr>
            <a:spAutoFit/>
          </a:bodyPr>
          <a:lstStyle/>
          <a:p>
            <a:r>
              <a:rPr lang="el-GR" sz="2000">
                <a:solidFill>
                  <a:srgbClr val="000000"/>
                </a:solidFill>
                <a:latin typeface="Arial" charset="0"/>
              </a:rPr>
              <a:t>Ποίμνιο φυλής Σκοπέλου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Τίτλος 1"/>
          <p:cNvSpPr>
            <a:spLocks noGrp="1"/>
          </p:cNvSpPr>
          <p:nvPr>
            <p:ph type="title"/>
          </p:nvPr>
        </p:nvSpPr>
        <p:spPr/>
        <p:txBody>
          <a:bodyPr/>
          <a:lstStyle/>
          <a:p>
            <a:pPr eaLnBrk="1" hangingPunct="1"/>
            <a:r>
              <a:rPr lang="el-GR" smtClean="0"/>
              <a:t>Πρόβατο Κύμης 1/3</a:t>
            </a:r>
          </a:p>
        </p:txBody>
      </p:sp>
      <p:sp>
        <p:nvSpPr>
          <p:cNvPr id="48130" name="Θέση περιεχομένου 2"/>
          <p:cNvSpPr>
            <a:spLocks noGrp="1"/>
          </p:cNvSpPr>
          <p:nvPr>
            <p:ph idx="1"/>
          </p:nvPr>
        </p:nvSpPr>
        <p:spPr/>
        <p:txBody>
          <a:bodyPr/>
          <a:lstStyle/>
          <a:p>
            <a:pPr eaLnBrk="1" hangingPunct="1">
              <a:spcBef>
                <a:spcPct val="50000"/>
              </a:spcBef>
            </a:pPr>
            <a:r>
              <a:rPr lang="el-GR" smtClean="0"/>
              <a:t>Είναι γνωστό για την πολυδυμία και την υψηλή γαλακτοπαραγωγή του.</a:t>
            </a:r>
          </a:p>
          <a:p>
            <a:pPr eaLnBrk="1" hangingPunct="1">
              <a:spcBef>
                <a:spcPct val="50000"/>
              </a:spcBef>
            </a:pPr>
            <a:r>
              <a:rPr lang="el-GR" smtClean="0"/>
              <a:t>Στην περιοχή της Κύμης Ευβοίας υπάρχουν 18 αμιγή ποίμνια με συνολικό αριθμό προβάτων περίπου 600.</a:t>
            </a:r>
          </a:p>
          <a:p>
            <a:pPr eaLnBrk="1" hangingPunct="1">
              <a:spcBef>
                <a:spcPct val="50000"/>
              </a:spcBef>
            </a:pPr>
            <a:r>
              <a:rPr lang="el-GR" smtClean="0"/>
              <a:t>Η φυλή ανήκει στις σπάνιες φυλές και απειλείται από εξαφάνιση.</a:t>
            </a:r>
          </a:p>
          <a:p>
            <a:pPr eaLnBrk="1" hangingPunct="1"/>
            <a:endParaRPr lang="el-GR"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Τίτλος 1"/>
          <p:cNvSpPr>
            <a:spLocks noGrp="1"/>
          </p:cNvSpPr>
          <p:nvPr>
            <p:ph type="title"/>
          </p:nvPr>
        </p:nvSpPr>
        <p:spPr>
          <a:xfrm>
            <a:off x="323850" y="333375"/>
            <a:ext cx="7924800" cy="960438"/>
          </a:xfrm>
        </p:spPr>
        <p:txBody>
          <a:bodyPr/>
          <a:lstStyle/>
          <a:p>
            <a:pPr eaLnBrk="1" hangingPunct="1"/>
            <a:r>
              <a:rPr lang="el-GR" smtClean="0"/>
              <a:t>Πρόβατο Κύμης 2/3</a:t>
            </a:r>
          </a:p>
        </p:txBody>
      </p:sp>
      <p:sp>
        <p:nvSpPr>
          <p:cNvPr id="49154" name="Θέση περιεχομένου 2"/>
          <p:cNvSpPr>
            <a:spLocks noGrp="1"/>
          </p:cNvSpPr>
          <p:nvPr>
            <p:ph sz="half" idx="1"/>
          </p:nvPr>
        </p:nvSpPr>
        <p:spPr>
          <a:xfrm>
            <a:off x="468313" y="1628775"/>
            <a:ext cx="4032250" cy="5229225"/>
          </a:xfrm>
        </p:spPr>
        <p:txBody>
          <a:bodyPr/>
          <a:lstStyle/>
          <a:p>
            <a:pPr eaLnBrk="1" hangingPunct="1">
              <a:buFont typeface="Wingdings" pitchFamily="2" charset="2"/>
              <a:buNone/>
            </a:pPr>
            <a:r>
              <a:rPr lang="el-GR" sz="3200" b="1" smtClean="0"/>
              <a:t>Περιγραφικά στοιχεία</a:t>
            </a:r>
          </a:p>
          <a:p>
            <a:pPr eaLnBrk="1" hangingPunct="1"/>
            <a:r>
              <a:rPr lang="el-GR" sz="2000" smtClean="0"/>
              <a:t>Μέσης σωματικής ανάπτυξης</a:t>
            </a:r>
          </a:p>
          <a:p>
            <a:pPr eaLnBrk="1" hangingPunct="1"/>
            <a:r>
              <a:rPr lang="el-GR" sz="2000" smtClean="0"/>
              <a:t>Υ.Α.: κριοί 69</a:t>
            </a:r>
            <a:r>
              <a:rPr lang="en-US" sz="2000" smtClean="0"/>
              <a:t> </a:t>
            </a:r>
            <a:r>
              <a:rPr lang="el-GR" sz="2000" smtClean="0"/>
              <a:t>cm, προβατίνες 65</a:t>
            </a:r>
            <a:r>
              <a:rPr lang="en-US" sz="2000" smtClean="0"/>
              <a:t> </a:t>
            </a:r>
            <a:r>
              <a:rPr lang="el-GR" sz="2000" smtClean="0"/>
              <a:t>cm</a:t>
            </a:r>
          </a:p>
          <a:p>
            <a:pPr eaLnBrk="1" hangingPunct="1"/>
            <a:r>
              <a:rPr lang="el-GR" sz="2000" smtClean="0"/>
              <a:t>Σωματικό Βάρος: κριοί 73</a:t>
            </a:r>
            <a:r>
              <a:rPr lang="en-US" sz="2000" smtClean="0"/>
              <a:t> k</a:t>
            </a:r>
            <a:r>
              <a:rPr lang="el-GR" sz="2000" smtClean="0"/>
              <a:t>g, προβατίνες 66</a:t>
            </a:r>
            <a:r>
              <a:rPr lang="en-US" sz="2000" smtClean="0"/>
              <a:t> k</a:t>
            </a:r>
            <a:r>
              <a:rPr lang="el-GR" sz="2000" smtClean="0"/>
              <a:t>g</a:t>
            </a:r>
          </a:p>
          <a:p>
            <a:pPr eaLnBrk="1" hangingPunct="1"/>
            <a:r>
              <a:rPr lang="el-GR" sz="2000" smtClean="0"/>
              <a:t>Η πλειονότητα των ζώων έχει λευκό χρωματισμό σε όλο το σώμα, εκτός από τα αυτιά, το στόμα, γύρω από τους οφθαλμούς και σε πολλές περιπτώσεις στις παρειές του προσώπου, όπου είναι μαύρος ή φαιόμαυρος.</a:t>
            </a:r>
          </a:p>
          <a:p>
            <a:pPr eaLnBrk="1" hangingPunct="1"/>
            <a:endParaRPr lang="el-GR" sz="2000" smtClean="0"/>
          </a:p>
        </p:txBody>
      </p:sp>
      <p:pic>
        <p:nvPicPr>
          <p:cNvPr id="5" name="Θέση περιεχομένου 4" descr="Φυλή Κύμης"/>
          <p:cNvPicPr>
            <a:picLocks noGrp="1" noChangeAspect="1"/>
          </p:cNvPicPr>
          <p:nvPr>
            <p:ph sz="half" idx="2"/>
          </p:nvPr>
        </p:nvPicPr>
        <p:blipFill>
          <a:blip r:embed="rId2"/>
          <a:stretch>
            <a:fillRect/>
          </a:stretch>
        </p:blipFill>
        <p:spPr>
          <a:xfrm>
            <a:off x="4643438" y="1773238"/>
            <a:ext cx="3676650" cy="2955925"/>
          </a:xfrm>
          <a:effectLst>
            <a:outerShdw blurRad="292100" dist="139700" dir="2700000" algn="tl" rotWithShape="0">
              <a:srgbClr val="333333">
                <a:alpha val="65000"/>
              </a:srgbClr>
            </a:outerShdw>
          </a:effectLst>
        </p:spPr>
      </p:pic>
      <p:sp>
        <p:nvSpPr>
          <p:cNvPr id="49156" name="TextBox 5"/>
          <p:cNvSpPr txBox="1">
            <a:spLocks noChangeArrowheads="1"/>
          </p:cNvSpPr>
          <p:nvPr/>
        </p:nvSpPr>
        <p:spPr bwMode="auto">
          <a:xfrm>
            <a:off x="4643438" y="4999038"/>
            <a:ext cx="3676650" cy="10064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Φυλή Κύμης (πηγή: αρχείο Εργαστηρίου Ζωοτεχνίας).</a:t>
            </a:r>
          </a:p>
          <a:p>
            <a:pPr eaLnBrk="0" hangingPunct="0"/>
            <a:endParaRPr lang="el-GR" sz="2000">
              <a:solidFill>
                <a:srgbClr val="000000"/>
              </a:solidFill>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Τίτλος 1"/>
          <p:cNvSpPr>
            <a:spLocks noGrp="1"/>
          </p:cNvSpPr>
          <p:nvPr>
            <p:ph type="title"/>
          </p:nvPr>
        </p:nvSpPr>
        <p:spPr>
          <a:xfrm>
            <a:off x="395288" y="493713"/>
            <a:ext cx="7924800" cy="631825"/>
          </a:xfrm>
        </p:spPr>
        <p:txBody>
          <a:bodyPr/>
          <a:lstStyle/>
          <a:p>
            <a:pPr eaLnBrk="1" hangingPunct="1"/>
            <a:r>
              <a:rPr lang="el-GR" smtClean="0"/>
              <a:t>Πρόβατο Κύμης 3/3</a:t>
            </a:r>
          </a:p>
        </p:txBody>
      </p:sp>
      <p:sp>
        <p:nvSpPr>
          <p:cNvPr id="50178" name="Θέση περιεχομένου 2"/>
          <p:cNvSpPr>
            <a:spLocks noGrp="1"/>
          </p:cNvSpPr>
          <p:nvPr>
            <p:ph idx="1"/>
          </p:nvPr>
        </p:nvSpPr>
        <p:spPr/>
        <p:txBody>
          <a:bodyPr/>
          <a:lstStyle/>
          <a:p>
            <a:pPr eaLnBrk="1" hangingPunct="1">
              <a:lnSpc>
                <a:spcPct val="150000"/>
              </a:lnSpc>
              <a:buFont typeface="Wingdings" pitchFamily="2" charset="2"/>
              <a:buNone/>
            </a:pPr>
            <a:r>
              <a:rPr lang="el-GR" smtClean="0"/>
              <a:t> </a:t>
            </a:r>
            <a:r>
              <a:rPr lang="el-GR" sz="3200" b="1" smtClean="0"/>
              <a:t>Παραγωγικές ιδιότητες</a:t>
            </a:r>
          </a:p>
          <a:p>
            <a:pPr eaLnBrk="1" hangingPunct="1">
              <a:lnSpc>
                <a:spcPct val="150000"/>
              </a:lnSpc>
            </a:pPr>
            <a:r>
              <a:rPr lang="el-GR" smtClean="0"/>
              <a:t>Η φυλή είναι πρώιμη.</a:t>
            </a:r>
          </a:p>
          <a:p>
            <a:pPr eaLnBrk="1" hangingPunct="1">
              <a:lnSpc>
                <a:spcPct val="150000"/>
              </a:lnSpc>
            </a:pPr>
            <a:r>
              <a:rPr lang="el-GR" smtClean="0"/>
              <a:t> Οι τοκετοί είναι σε ποσοστό 80% περίπου δίδυμοι.</a:t>
            </a:r>
          </a:p>
          <a:p>
            <a:pPr eaLnBrk="1" hangingPunct="1">
              <a:lnSpc>
                <a:spcPct val="150000"/>
              </a:lnSpc>
            </a:pPr>
            <a:r>
              <a:rPr lang="el-GR" smtClean="0"/>
              <a:t> Η γαλακτοπαραγωγή κυμαίνεται από 150 έως 170</a:t>
            </a:r>
            <a:r>
              <a:rPr lang="en-US" smtClean="0"/>
              <a:t> </a:t>
            </a:r>
            <a:r>
              <a:rPr lang="el-GR" smtClean="0"/>
              <a:t>kg κατά προβατίνα και αμελκτική περίοδο. </a:t>
            </a:r>
          </a:p>
          <a:p>
            <a:pPr eaLnBrk="1" hangingPunct="1">
              <a:lnSpc>
                <a:spcPct val="150000"/>
              </a:lnSpc>
            </a:pPr>
            <a:endParaRPr lang="el-GR"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Τίτλος 1"/>
          <p:cNvSpPr>
            <a:spLocks noGrp="1"/>
          </p:cNvSpPr>
          <p:nvPr>
            <p:ph type="title"/>
          </p:nvPr>
        </p:nvSpPr>
        <p:spPr/>
        <p:txBody>
          <a:bodyPr/>
          <a:lstStyle/>
          <a:p>
            <a:pPr eaLnBrk="1" hangingPunct="1"/>
            <a:r>
              <a:rPr lang="el-GR" smtClean="0"/>
              <a:t>Πρόβατο Χίου 1/3</a:t>
            </a:r>
          </a:p>
        </p:txBody>
      </p:sp>
      <p:sp>
        <p:nvSpPr>
          <p:cNvPr id="51202" name="Θέση περιεχομένου 2"/>
          <p:cNvSpPr>
            <a:spLocks noGrp="1"/>
          </p:cNvSpPr>
          <p:nvPr>
            <p:ph idx="1"/>
          </p:nvPr>
        </p:nvSpPr>
        <p:spPr/>
        <p:txBody>
          <a:bodyPr/>
          <a:lstStyle/>
          <a:p>
            <a:pPr eaLnBrk="1" hangingPunct="1">
              <a:lnSpc>
                <a:spcPct val="130000"/>
              </a:lnSpc>
              <a:spcBef>
                <a:spcPct val="50000"/>
              </a:spcBef>
            </a:pPr>
            <a:r>
              <a:rPr lang="el-GR" sz="2000" smtClean="0"/>
              <a:t>Κατάγεται από το ομώνυμο νησί, όπου εκτρέφονται ακόμη μόλις 400 ζώα.</a:t>
            </a:r>
          </a:p>
          <a:p>
            <a:pPr eaLnBrk="1" hangingPunct="1">
              <a:lnSpc>
                <a:spcPct val="130000"/>
              </a:lnSpc>
              <a:spcBef>
                <a:spcPct val="50000"/>
              </a:spcBef>
            </a:pPr>
            <a:r>
              <a:rPr lang="el-GR" sz="2000" smtClean="0"/>
              <a:t>Στην ηπειρωτική χώρα ο κύριος όγκος εκτροφής του Χιώτικου προβάτου συγκεντρώνεται στην Κεντρική Μακεδονία (νομοί Χαλκιδικής, Θεσσαλονίκης, Ημαθίας και Πέλλας).</a:t>
            </a:r>
          </a:p>
          <a:p>
            <a:pPr eaLnBrk="1" hangingPunct="1">
              <a:lnSpc>
                <a:spcPct val="130000"/>
              </a:lnSpc>
              <a:spcBef>
                <a:spcPct val="50000"/>
              </a:spcBef>
            </a:pPr>
            <a:r>
              <a:rPr lang="el-GR" sz="2000" smtClean="0"/>
              <a:t>Μικρός αριθμός ποιμνίων της φυλής εκτρέφεται και σε άλλες περιοχές της χώρας, όπως π.χ. στη Μαγνησία, Αργολίδα, Θάσο και Δράμα.</a:t>
            </a:r>
          </a:p>
          <a:p>
            <a:pPr eaLnBrk="1" hangingPunct="1">
              <a:lnSpc>
                <a:spcPct val="130000"/>
              </a:lnSpc>
              <a:spcBef>
                <a:spcPct val="50000"/>
              </a:spcBef>
            </a:pPr>
            <a:r>
              <a:rPr lang="el-GR" sz="2000" smtClean="0"/>
              <a:t>Ο συνολικός αριθμός των αμιγώς εκτρεφόμενων προβάτων της φυλής εκτιμάται σε 6.500 περίπου.</a:t>
            </a:r>
          </a:p>
          <a:p>
            <a:pPr eaLnBrk="1" hangingPunct="1"/>
            <a:endParaRPr lang="el-GR" sz="20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Τίτλος 1"/>
          <p:cNvSpPr>
            <a:spLocks noGrp="1"/>
          </p:cNvSpPr>
          <p:nvPr>
            <p:ph type="title"/>
          </p:nvPr>
        </p:nvSpPr>
        <p:spPr>
          <a:xfrm>
            <a:off x="468313" y="0"/>
            <a:ext cx="7924800" cy="1196975"/>
          </a:xfrm>
        </p:spPr>
        <p:txBody>
          <a:bodyPr/>
          <a:lstStyle/>
          <a:p>
            <a:pPr eaLnBrk="1" hangingPunct="1"/>
            <a:r>
              <a:rPr lang="el-GR" smtClean="0"/>
              <a:t>Πρόβατο Χίου 2/3</a:t>
            </a:r>
          </a:p>
        </p:txBody>
      </p:sp>
      <p:sp>
        <p:nvSpPr>
          <p:cNvPr id="52226" name="Θέση περιεχομένου 2"/>
          <p:cNvSpPr>
            <a:spLocks noGrp="1"/>
          </p:cNvSpPr>
          <p:nvPr>
            <p:ph sz="half" idx="1"/>
          </p:nvPr>
        </p:nvSpPr>
        <p:spPr>
          <a:xfrm>
            <a:off x="468313" y="1628775"/>
            <a:ext cx="4032250" cy="4968875"/>
          </a:xfrm>
        </p:spPr>
        <p:txBody>
          <a:bodyPr/>
          <a:lstStyle/>
          <a:p>
            <a:pPr eaLnBrk="1" hangingPunct="1">
              <a:lnSpc>
                <a:spcPct val="125000"/>
              </a:lnSpc>
              <a:buFont typeface="Wingdings" pitchFamily="2" charset="2"/>
              <a:buNone/>
            </a:pPr>
            <a:r>
              <a:rPr lang="el-GR" sz="3200" b="1" smtClean="0"/>
              <a:t>Περιγραφικά στοιχεία</a:t>
            </a:r>
          </a:p>
          <a:p>
            <a:pPr eaLnBrk="1" hangingPunct="1">
              <a:lnSpc>
                <a:spcPct val="125000"/>
              </a:lnSpc>
            </a:pPr>
            <a:r>
              <a:rPr lang="el-GR" sz="2000" smtClean="0"/>
              <a:t>Από τα πιο μεγαλόσωμα ελληνικά πρόβατα, Υ.Α.: κριοί 84</a:t>
            </a:r>
            <a:r>
              <a:rPr lang="en-US" sz="2000" smtClean="0"/>
              <a:t> </a:t>
            </a:r>
            <a:r>
              <a:rPr lang="el-GR" sz="2000" smtClean="0"/>
              <a:t>cm, προβατίνες 76</a:t>
            </a:r>
            <a:r>
              <a:rPr lang="en-US" sz="2000" smtClean="0"/>
              <a:t> </a:t>
            </a:r>
            <a:r>
              <a:rPr lang="el-GR" sz="2000" smtClean="0"/>
              <a:t>cm.</a:t>
            </a:r>
          </a:p>
          <a:p>
            <a:pPr eaLnBrk="1" hangingPunct="1">
              <a:lnSpc>
                <a:spcPct val="125000"/>
              </a:lnSpc>
            </a:pPr>
            <a:r>
              <a:rPr lang="el-GR" sz="2000" smtClean="0"/>
              <a:t>Σωματικό Βάρος: κριοί 87</a:t>
            </a:r>
            <a:r>
              <a:rPr lang="en-US" sz="2000" smtClean="0"/>
              <a:t> k</a:t>
            </a:r>
            <a:r>
              <a:rPr lang="el-GR" sz="2000" smtClean="0"/>
              <a:t>g, προβατίνες 66</a:t>
            </a:r>
            <a:r>
              <a:rPr lang="en-US" sz="2000" smtClean="0"/>
              <a:t> k</a:t>
            </a:r>
            <a:r>
              <a:rPr lang="el-GR" sz="2000" smtClean="0"/>
              <a:t>g.</a:t>
            </a:r>
          </a:p>
          <a:p>
            <a:pPr eaLnBrk="1" hangingPunct="1">
              <a:lnSpc>
                <a:spcPct val="125000"/>
              </a:lnSpc>
            </a:pPr>
            <a:r>
              <a:rPr lang="el-GR" sz="2000" smtClean="0"/>
              <a:t>Ο χρωματισμός είναι λευκός με μαύρες κηλίδες στο πρόσωπο, τα αυτιά, τα άκρα και την κοιλιακή χώρα </a:t>
            </a:r>
          </a:p>
          <a:p>
            <a:pPr eaLnBrk="1" hangingPunct="1"/>
            <a:endParaRPr lang="el-GR" sz="2000" smtClean="0"/>
          </a:p>
        </p:txBody>
      </p:sp>
      <p:pic>
        <p:nvPicPr>
          <p:cNvPr id="5" name="Θέση περιεχομένου 4" descr="Φυλή Χίου"/>
          <p:cNvPicPr>
            <a:picLocks noGrp="1" noChangeAspect="1"/>
          </p:cNvPicPr>
          <p:nvPr>
            <p:ph sz="half" idx="2"/>
          </p:nvPr>
        </p:nvPicPr>
        <p:blipFill>
          <a:blip r:embed="rId2"/>
          <a:stretch>
            <a:fillRect/>
          </a:stretch>
        </p:blipFill>
        <p:spPr>
          <a:xfrm>
            <a:off x="4471988" y="1844675"/>
            <a:ext cx="3848100" cy="3144838"/>
          </a:xfrm>
          <a:effectLst>
            <a:outerShdw blurRad="292100" dist="139700" dir="2700000" algn="tl" rotWithShape="0">
              <a:srgbClr val="333333">
                <a:alpha val="65000"/>
              </a:srgbClr>
            </a:outerShdw>
          </a:effectLst>
        </p:spPr>
      </p:pic>
      <p:sp>
        <p:nvSpPr>
          <p:cNvPr id="52228" name="TextBox 5"/>
          <p:cNvSpPr txBox="1">
            <a:spLocks noChangeArrowheads="1"/>
          </p:cNvSpPr>
          <p:nvPr/>
        </p:nvSpPr>
        <p:spPr bwMode="auto">
          <a:xfrm>
            <a:off x="4643438" y="5229225"/>
            <a:ext cx="3914775" cy="7016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Προβατίνα φυλής Χίου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Τίτλος 1"/>
          <p:cNvSpPr>
            <a:spLocks noGrp="1"/>
          </p:cNvSpPr>
          <p:nvPr>
            <p:ph type="title"/>
          </p:nvPr>
        </p:nvSpPr>
        <p:spPr>
          <a:xfrm>
            <a:off x="468313" y="333375"/>
            <a:ext cx="7924800" cy="960438"/>
          </a:xfrm>
        </p:spPr>
        <p:txBody>
          <a:bodyPr/>
          <a:lstStyle/>
          <a:p>
            <a:pPr eaLnBrk="1" hangingPunct="1"/>
            <a:r>
              <a:rPr lang="el-GR" smtClean="0"/>
              <a:t>Πρόβατο Χίου 3/3</a:t>
            </a:r>
          </a:p>
        </p:txBody>
      </p:sp>
      <p:sp>
        <p:nvSpPr>
          <p:cNvPr id="53250" name="Θέση περιεχομένου 2"/>
          <p:cNvSpPr>
            <a:spLocks noGrp="1"/>
          </p:cNvSpPr>
          <p:nvPr>
            <p:ph idx="1"/>
          </p:nvPr>
        </p:nvSpPr>
        <p:spPr>
          <a:xfrm>
            <a:off x="323850" y="1628775"/>
            <a:ext cx="8351838" cy="4968875"/>
          </a:xfrm>
        </p:spPr>
        <p:txBody>
          <a:bodyPr/>
          <a:lstStyle/>
          <a:p>
            <a:pPr eaLnBrk="1" hangingPunct="1">
              <a:spcBef>
                <a:spcPct val="50000"/>
              </a:spcBef>
              <a:buFont typeface="Wingdings" pitchFamily="2" charset="2"/>
              <a:buNone/>
            </a:pPr>
            <a:r>
              <a:rPr lang="el-GR" smtClean="0"/>
              <a:t> </a:t>
            </a:r>
            <a:r>
              <a:rPr lang="el-GR" sz="3200" b="1" smtClean="0"/>
              <a:t>Παραγωγικές ιδιότητες</a:t>
            </a:r>
          </a:p>
          <a:p>
            <a:pPr eaLnBrk="1" hangingPunct="1">
              <a:spcBef>
                <a:spcPct val="50000"/>
              </a:spcBef>
            </a:pPr>
            <a:r>
              <a:rPr lang="el-GR" smtClean="0"/>
              <a:t>Η φυλή είναι σχετικά πρώιμη, γόνιμη και με υψηλή γαλακτοπαραγωγή.</a:t>
            </a:r>
          </a:p>
          <a:p>
            <a:pPr eaLnBrk="1" hangingPunct="1">
              <a:spcBef>
                <a:spcPct val="50000"/>
              </a:spcBef>
            </a:pPr>
            <a:r>
              <a:rPr lang="el-GR" smtClean="0"/>
              <a:t> Ο  δείκτης πολυδυμίας κυμαίνεται από 1,6 - 2,0.</a:t>
            </a:r>
          </a:p>
          <a:p>
            <a:pPr eaLnBrk="1" hangingPunct="1">
              <a:spcBef>
                <a:spcPct val="50000"/>
              </a:spcBef>
            </a:pPr>
            <a:r>
              <a:rPr lang="el-GR" smtClean="0"/>
              <a:t> Γαλακτοπαραγωγή από 150­200</a:t>
            </a:r>
            <a:r>
              <a:rPr lang="en-US" smtClean="0"/>
              <a:t> </a:t>
            </a:r>
            <a:r>
              <a:rPr lang="el-GR" smtClean="0"/>
              <a:t>kg.</a:t>
            </a:r>
          </a:p>
          <a:p>
            <a:pPr eaLnBrk="1" hangingPunct="1">
              <a:spcBef>
                <a:spcPct val="50000"/>
              </a:spcBef>
            </a:pPr>
            <a:r>
              <a:rPr lang="el-GR" smtClean="0"/>
              <a:t> Η φυλή είναι ευαίσθητη στις μαστίτιδες και την πιροπλάσμωση.</a:t>
            </a:r>
          </a:p>
          <a:p>
            <a:pPr eaLnBrk="1" hangingPunct="1">
              <a:spcBef>
                <a:spcPct val="50000"/>
              </a:spcBef>
            </a:pPr>
            <a:r>
              <a:rPr lang="el-GR" smtClean="0"/>
              <a:t> Η εκτροφή της κατά το ποιμνιακό σύστημα παρουσιάζει δυσκολίες.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Τίτλος 1"/>
          <p:cNvSpPr>
            <a:spLocks noGrp="1"/>
          </p:cNvSpPr>
          <p:nvPr>
            <p:ph type="title"/>
          </p:nvPr>
        </p:nvSpPr>
        <p:spPr/>
        <p:txBody>
          <a:bodyPr/>
          <a:lstStyle/>
          <a:p>
            <a:pPr eaLnBrk="1" hangingPunct="1"/>
            <a:r>
              <a:rPr lang="el-GR" sz="4000" smtClean="0"/>
              <a:t>Πρόβατο Μυτιλήνης (Λέσβου) 1/2</a:t>
            </a:r>
          </a:p>
        </p:txBody>
      </p:sp>
      <p:sp>
        <p:nvSpPr>
          <p:cNvPr id="54274" name="Θέση περιεχομένου 2"/>
          <p:cNvSpPr>
            <a:spLocks noGrp="1"/>
          </p:cNvSpPr>
          <p:nvPr>
            <p:ph sz="half" idx="1"/>
          </p:nvPr>
        </p:nvSpPr>
        <p:spPr/>
        <p:txBody>
          <a:bodyPr/>
          <a:lstStyle/>
          <a:p>
            <a:pPr marL="0" indent="0" eaLnBrk="1" hangingPunct="1">
              <a:buFont typeface="Wingdings" pitchFamily="2" charset="2"/>
              <a:buNone/>
            </a:pPr>
            <a:r>
              <a:rPr lang="el-GR" sz="3200" b="1" smtClean="0"/>
              <a:t>Περιγραφικά στοιχεία</a:t>
            </a:r>
          </a:p>
          <a:p>
            <a:pPr marL="0" indent="0" eaLnBrk="1" hangingPunct="1"/>
            <a:r>
              <a:rPr lang="el-GR" sz="2400" smtClean="0"/>
              <a:t>Μέσης σωματικής ανάπτυξης με Υ.Α.: κριοί 71</a:t>
            </a:r>
            <a:r>
              <a:rPr lang="en-US" sz="2400" smtClean="0"/>
              <a:t> </a:t>
            </a:r>
            <a:r>
              <a:rPr lang="el-GR" sz="2400" smtClean="0"/>
              <a:t>cm, προβατίνες 63</a:t>
            </a:r>
            <a:r>
              <a:rPr lang="en-US" sz="2400" smtClean="0"/>
              <a:t> </a:t>
            </a:r>
            <a:r>
              <a:rPr lang="el-GR" sz="2400" smtClean="0"/>
              <a:t>cm.</a:t>
            </a:r>
          </a:p>
          <a:p>
            <a:pPr marL="0" indent="0" eaLnBrk="1" hangingPunct="1"/>
            <a:r>
              <a:rPr lang="el-GR" sz="2400" smtClean="0"/>
              <a:t>Σωματικό Βάρος: κριοί 67</a:t>
            </a:r>
            <a:r>
              <a:rPr lang="en-US" sz="2400" smtClean="0"/>
              <a:t> k</a:t>
            </a:r>
            <a:r>
              <a:rPr lang="el-GR" sz="2400" smtClean="0"/>
              <a:t>g, προβατίνες 50</a:t>
            </a:r>
            <a:r>
              <a:rPr lang="en-US" sz="2400" smtClean="0"/>
              <a:t> k</a:t>
            </a:r>
            <a:r>
              <a:rPr lang="el-GR" sz="2400" smtClean="0"/>
              <a:t>g.</a:t>
            </a:r>
          </a:p>
          <a:p>
            <a:pPr marL="0" indent="0" eaLnBrk="1" hangingPunct="1"/>
            <a:r>
              <a:rPr lang="el-GR" sz="2400" smtClean="0"/>
              <a:t>Ο χρωματισμός των ζώων της φυλής εμφανίζει μεγάλη παραλλακτικότητα.</a:t>
            </a:r>
          </a:p>
          <a:p>
            <a:pPr marL="0" indent="0" eaLnBrk="1" hangingPunct="1"/>
            <a:endParaRPr lang="el-GR" smtClean="0"/>
          </a:p>
        </p:txBody>
      </p:sp>
      <p:pic>
        <p:nvPicPr>
          <p:cNvPr id="5" name="Θέση περιεχομένου 4" descr="Φυλή Μυτιλήνης"/>
          <p:cNvPicPr>
            <a:picLocks noGrp="1" noChangeAspect="1"/>
          </p:cNvPicPr>
          <p:nvPr>
            <p:ph sz="half" idx="2"/>
          </p:nvPr>
        </p:nvPicPr>
        <p:blipFill>
          <a:blip r:embed="rId2"/>
          <a:stretch>
            <a:fillRect/>
          </a:stretch>
        </p:blipFill>
        <p:spPr>
          <a:xfrm>
            <a:off x="4486275" y="1957388"/>
            <a:ext cx="3848100" cy="2152650"/>
          </a:xfrm>
          <a:effectLst>
            <a:outerShdw blurRad="292100" dist="139700" dir="2700000" algn="tl" rotWithShape="0">
              <a:srgbClr val="333333">
                <a:alpha val="65000"/>
              </a:srgbClr>
            </a:outerShdw>
          </a:effectLst>
        </p:spPr>
      </p:pic>
      <p:sp>
        <p:nvSpPr>
          <p:cNvPr id="54276" name="TextBox 5"/>
          <p:cNvSpPr txBox="1">
            <a:spLocks noChangeArrowheads="1"/>
          </p:cNvSpPr>
          <p:nvPr/>
        </p:nvSpPr>
        <p:spPr bwMode="auto">
          <a:xfrm>
            <a:off x="4643438" y="4344988"/>
            <a:ext cx="3676650" cy="1006475"/>
          </a:xfrm>
          <a:prstGeom prst="rect">
            <a:avLst/>
          </a:prstGeom>
          <a:noFill/>
          <a:ln w="9525">
            <a:noFill/>
            <a:miter lim="800000"/>
            <a:headEnd/>
            <a:tailEnd/>
          </a:ln>
        </p:spPr>
        <p:txBody>
          <a:bodyPr>
            <a:spAutoFit/>
          </a:bodyPr>
          <a:lstStyle/>
          <a:p>
            <a:r>
              <a:rPr lang="el-GR" sz="2000">
                <a:solidFill>
                  <a:srgbClr val="000000"/>
                </a:solidFill>
                <a:latin typeface="Arial" charset="0"/>
              </a:rPr>
              <a:t>Πρόβατα Μυτιλήνης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Τίτλος 1"/>
          <p:cNvSpPr>
            <a:spLocks noGrp="1"/>
          </p:cNvSpPr>
          <p:nvPr>
            <p:ph type="title"/>
          </p:nvPr>
        </p:nvSpPr>
        <p:spPr>
          <a:xfrm>
            <a:off x="395288" y="309563"/>
            <a:ext cx="7924800" cy="960437"/>
          </a:xfrm>
        </p:spPr>
        <p:txBody>
          <a:bodyPr/>
          <a:lstStyle/>
          <a:p>
            <a:pPr eaLnBrk="1" hangingPunct="1"/>
            <a:r>
              <a:rPr lang="el-GR" smtClean="0"/>
              <a:t>Μαθησιακοί στόχοι</a:t>
            </a:r>
          </a:p>
        </p:txBody>
      </p:sp>
      <p:sp>
        <p:nvSpPr>
          <p:cNvPr id="19458" name="Θέση περιεχομένου 3"/>
          <p:cNvSpPr>
            <a:spLocks noGrp="1"/>
          </p:cNvSpPr>
          <p:nvPr>
            <p:ph idx="1"/>
          </p:nvPr>
        </p:nvSpPr>
        <p:spPr/>
        <p:txBody>
          <a:bodyPr/>
          <a:lstStyle/>
          <a:p>
            <a:pPr marL="0" indent="0" eaLnBrk="1" hangingPunct="1">
              <a:lnSpc>
                <a:spcPct val="150000"/>
              </a:lnSpc>
              <a:buFont typeface="Wingdings" pitchFamily="2" charset="2"/>
              <a:buNone/>
              <a:defRPr/>
            </a:pPr>
            <a:r>
              <a:rPr lang="el-GR" sz="2000" dirty="0"/>
              <a:t>Με το πέρας της μελέτης του παρόντος μαθήματος της τρίτης θεματικής ενότητας ο φοιτητής θα είναι σε θέση να γνωρίζει ότι: </a:t>
            </a:r>
          </a:p>
          <a:p>
            <a:pPr algn="just" eaLnBrk="1" hangingPunct="1">
              <a:lnSpc>
                <a:spcPct val="150000"/>
              </a:lnSpc>
              <a:defRPr/>
            </a:pPr>
            <a:r>
              <a:rPr lang="el-GR" sz="2000" dirty="0"/>
              <a:t>Οι ελληνικές φυλές προβάτων ανήκουν στα γαλακτοπαραγωγά πρόβατα. Υπάρχει μεγάλος αριθμός φυλών από τις οποίες άλλες εκτρέφονται σε ικανοποιητικούς αριθμούς και άλλες φθίνουν, είναι σπάνιες και τείνουν προς εξαφάνιση. </a:t>
            </a:r>
          </a:p>
          <a:p>
            <a:pPr algn="just" eaLnBrk="1" hangingPunct="1">
              <a:lnSpc>
                <a:spcPct val="150000"/>
              </a:lnSpc>
              <a:defRPr/>
            </a:pPr>
            <a:r>
              <a:rPr lang="el-GR" sz="2000" dirty="0"/>
              <a:t>Από τις εγχώριες φυλές προβάτων ξεχωρίζουν οι φυλές </a:t>
            </a:r>
            <a:r>
              <a:rPr lang="el-GR" sz="2000" dirty="0" err="1"/>
              <a:t>Σφακίων</a:t>
            </a:r>
            <a:r>
              <a:rPr lang="el-GR" sz="2000" dirty="0"/>
              <a:t>, Βλάχικο, Καραγκούνικο, Ζακύνθου, Σερρών, Σκοπέλου, Κύμης, Χίου, Μυτιλήνης και Άρτας.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Τίτλος 1"/>
          <p:cNvSpPr>
            <a:spLocks noGrp="1"/>
          </p:cNvSpPr>
          <p:nvPr>
            <p:ph type="title"/>
          </p:nvPr>
        </p:nvSpPr>
        <p:spPr>
          <a:xfrm>
            <a:off x="468313" y="0"/>
            <a:ext cx="8675687" cy="1149350"/>
          </a:xfrm>
        </p:spPr>
        <p:txBody>
          <a:bodyPr/>
          <a:lstStyle/>
          <a:p>
            <a:pPr eaLnBrk="1" hangingPunct="1"/>
            <a:r>
              <a:rPr lang="el-GR" sz="4000" smtClean="0"/>
              <a:t>Πρόβατο Μυτιλήνης (Λέσβου) 2/2</a:t>
            </a:r>
          </a:p>
        </p:txBody>
      </p:sp>
      <p:sp>
        <p:nvSpPr>
          <p:cNvPr id="55298" name="Θέση περιεχομένου 2"/>
          <p:cNvSpPr>
            <a:spLocks noGrp="1"/>
          </p:cNvSpPr>
          <p:nvPr>
            <p:ph idx="1"/>
          </p:nvPr>
        </p:nvSpPr>
        <p:spPr>
          <a:xfrm>
            <a:off x="468313" y="1628775"/>
            <a:ext cx="3887787" cy="4968875"/>
          </a:xfrm>
        </p:spPr>
        <p:txBody>
          <a:bodyPr/>
          <a:lstStyle/>
          <a:p>
            <a:pPr eaLnBrk="1" hangingPunct="1">
              <a:lnSpc>
                <a:spcPct val="115000"/>
              </a:lnSpc>
              <a:spcBef>
                <a:spcPct val="0"/>
              </a:spcBef>
              <a:buFont typeface="Wingdings" pitchFamily="2" charset="2"/>
              <a:buNone/>
            </a:pPr>
            <a:r>
              <a:rPr lang="el-GR" smtClean="0"/>
              <a:t> </a:t>
            </a:r>
            <a:r>
              <a:rPr lang="el-GR" sz="3200" b="1" smtClean="0"/>
              <a:t>Παραγωγικές ιδιότητες</a:t>
            </a:r>
            <a:r>
              <a:rPr lang="el-GR" smtClean="0"/>
              <a:t> </a:t>
            </a:r>
          </a:p>
          <a:p>
            <a:pPr eaLnBrk="1" hangingPunct="1">
              <a:lnSpc>
                <a:spcPct val="115000"/>
              </a:lnSpc>
              <a:spcBef>
                <a:spcPct val="0"/>
              </a:spcBef>
            </a:pPr>
            <a:r>
              <a:rPr lang="el-GR" smtClean="0"/>
              <a:t>Ο δείκτης πολυδυμίας κυμαίνεται γύρω στο ένα αρνί.</a:t>
            </a:r>
          </a:p>
          <a:p>
            <a:pPr eaLnBrk="1" hangingPunct="1">
              <a:lnSpc>
                <a:spcPct val="115000"/>
              </a:lnSpc>
              <a:spcBef>
                <a:spcPct val="0"/>
              </a:spcBef>
            </a:pPr>
            <a:r>
              <a:rPr lang="el-GR" smtClean="0"/>
              <a:t> Γαλακτοπαραγωγή γύρω στα 120</a:t>
            </a:r>
            <a:r>
              <a:rPr lang="en-US" smtClean="0"/>
              <a:t> </a:t>
            </a:r>
            <a:r>
              <a:rPr lang="el-GR" smtClean="0"/>
              <a:t>kg.</a:t>
            </a:r>
          </a:p>
          <a:p>
            <a:pPr eaLnBrk="1" hangingPunct="1">
              <a:lnSpc>
                <a:spcPct val="115000"/>
              </a:lnSpc>
              <a:spcBef>
                <a:spcPct val="0"/>
              </a:spcBef>
            </a:pPr>
            <a:endParaRPr lang="el-GR" smtClean="0"/>
          </a:p>
        </p:txBody>
      </p:sp>
      <p:pic>
        <p:nvPicPr>
          <p:cNvPr id="55299" name="Picture 4" descr="Lesvos-Pelopi"/>
          <p:cNvPicPr>
            <a:picLocks noChangeAspect="1" noChangeArrowheads="1"/>
          </p:cNvPicPr>
          <p:nvPr/>
        </p:nvPicPr>
        <p:blipFill>
          <a:blip r:embed="rId2"/>
          <a:srcRect/>
          <a:stretch>
            <a:fillRect/>
          </a:stretch>
        </p:blipFill>
        <p:spPr bwMode="auto">
          <a:xfrm>
            <a:off x="4356100" y="1916113"/>
            <a:ext cx="3960813" cy="2568575"/>
          </a:xfrm>
          <a:prstGeom prst="rect">
            <a:avLst/>
          </a:prstGeom>
          <a:noFill/>
          <a:ln w="9525">
            <a:noFill/>
            <a:miter lim="800000"/>
            <a:headEnd/>
            <a:tailEnd/>
          </a:ln>
        </p:spPr>
      </p:pic>
      <p:sp>
        <p:nvSpPr>
          <p:cNvPr id="55300" name="TextBox 5"/>
          <p:cNvSpPr txBox="1">
            <a:spLocks noChangeArrowheads="1"/>
          </p:cNvSpPr>
          <p:nvPr/>
        </p:nvSpPr>
        <p:spPr bwMode="auto">
          <a:xfrm>
            <a:off x="4643438" y="4797425"/>
            <a:ext cx="3676650" cy="1006475"/>
          </a:xfrm>
          <a:prstGeom prst="rect">
            <a:avLst/>
          </a:prstGeom>
          <a:noFill/>
          <a:ln w="9525">
            <a:noFill/>
            <a:miter lim="800000"/>
            <a:headEnd/>
            <a:tailEnd/>
          </a:ln>
        </p:spPr>
        <p:txBody>
          <a:bodyPr>
            <a:spAutoFit/>
          </a:bodyPr>
          <a:lstStyle/>
          <a:p>
            <a:r>
              <a:rPr lang="el-GR" sz="2000">
                <a:solidFill>
                  <a:srgbClr val="000000"/>
                </a:solidFill>
                <a:latin typeface="Arial" charset="0"/>
              </a:rPr>
              <a:t>Πρόβατα Μυτιλήνης (πηγή: αρχείο Εργαστηρίου Ζωοτεχνίας).</a:t>
            </a:r>
            <a:endParaRPr lang="el-GR" sz="2000">
              <a:solidFill>
                <a:srgbClr val="0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Τίτλος 1"/>
          <p:cNvSpPr>
            <a:spLocks noGrp="1"/>
          </p:cNvSpPr>
          <p:nvPr>
            <p:ph type="title"/>
          </p:nvPr>
        </p:nvSpPr>
        <p:spPr>
          <a:xfrm>
            <a:off x="395288" y="300038"/>
            <a:ext cx="8424862" cy="960437"/>
          </a:xfrm>
        </p:spPr>
        <p:txBody>
          <a:bodyPr/>
          <a:lstStyle/>
          <a:p>
            <a:pPr eaLnBrk="1" hangingPunct="1"/>
            <a:r>
              <a:rPr lang="el-GR" smtClean="0"/>
              <a:t>Πρόβατο Άρτας (Φριζάρτα) 1/3</a:t>
            </a:r>
          </a:p>
        </p:txBody>
      </p:sp>
      <p:sp>
        <p:nvSpPr>
          <p:cNvPr id="56322" name="Θέση περιεχομένου 2"/>
          <p:cNvSpPr>
            <a:spLocks noGrp="1"/>
          </p:cNvSpPr>
          <p:nvPr>
            <p:ph idx="1"/>
          </p:nvPr>
        </p:nvSpPr>
        <p:spPr/>
        <p:txBody>
          <a:bodyPr/>
          <a:lstStyle/>
          <a:p>
            <a:pPr eaLnBrk="1" hangingPunct="1">
              <a:spcBef>
                <a:spcPct val="50000"/>
              </a:spcBef>
            </a:pPr>
            <a:r>
              <a:rPr lang="el-GR" sz="2400" smtClean="0"/>
              <a:t> Εκτρέφεται στο πεδινό τμήμα του νομού Άρτας και δημιουργήθηκε στην περιοχή τα τελευταία 40 έτη, με διασταυρώσεις εκτοπισμού ενός συνθετικού πληθυσμού διαφόρων εγχώριων προβάτων με τη χρησιμοποίηση κριών Ανατολικής Φρισλανδίας, με το οποίο παρουσιάζει μεγάλη ομοιότητα.</a:t>
            </a:r>
          </a:p>
          <a:p>
            <a:pPr eaLnBrk="1" hangingPunct="1">
              <a:spcBef>
                <a:spcPct val="50000"/>
              </a:spcBef>
            </a:pPr>
            <a:r>
              <a:rPr lang="el-GR" sz="2400" smtClean="0"/>
              <a:t> Ο πληθυσμός του προβάτου Άρτας έχει σταθεροποιηθεί σε μεγάλο βαθμό και μπορεί πλέον να χαρακτηριστεί ως ξεχωριστή φυλή.</a:t>
            </a:r>
          </a:p>
          <a:p>
            <a:pPr eaLnBrk="1" hangingPunct="1">
              <a:spcBef>
                <a:spcPct val="50000"/>
              </a:spcBef>
            </a:pPr>
            <a:r>
              <a:rPr lang="el-GR" sz="2400" smtClean="0"/>
              <a:t> Ο αριθμός των εκτρεφόμενων προβάτων ανέρχεται σε 30.000 άτομα περίπου.</a:t>
            </a:r>
          </a:p>
          <a:p>
            <a:pPr eaLnBrk="1" hangingPunct="1"/>
            <a:endParaRPr lang="el-GR" sz="24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Θέση περιεχομένου 2"/>
          <p:cNvSpPr>
            <a:spLocks noGrp="1"/>
          </p:cNvSpPr>
          <p:nvPr>
            <p:ph sz="half" idx="1"/>
          </p:nvPr>
        </p:nvSpPr>
        <p:spPr>
          <a:xfrm>
            <a:off x="468313" y="1557338"/>
            <a:ext cx="4535487" cy="5300662"/>
          </a:xfrm>
        </p:spPr>
        <p:txBody>
          <a:bodyPr/>
          <a:lstStyle/>
          <a:p>
            <a:pPr eaLnBrk="1" hangingPunct="1">
              <a:buFont typeface="Wingdings" pitchFamily="2" charset="2"/>
              <a:buNone/>
            </a:pPr>
            <a:r>
              <a:rPr lang="el-GR" sz="3200" b="1" smtClean="0"/>
              <a:t>Περιγραφικά στοιχεία</a:t>
            </a:r>
          </a:p>
          <a:p>
            <a:pPr eaLnBrk="1" hangingPunct="1"/>
            <a:r>
              <a:rPr lang="el-GR" sz="2000" smtClean="0"/>
              <a:t>Μεγαλόσωμο πρόβατο με  Υ.Α.: κριοί 80</a:t>
            </a:r>
            <a:r>
              <a:rPr lang="en-US" sz="2000" smtClean="0"/>
              <a:t> </a:t>
            </a:r>
            <a:r>
              <a:rPr lang="el-GR" sz="2000" smtClean="0"/>
              <a:t>cm, προβατίνες 70</a:t>
            </a:r>
            <a:r>
              <a:rPr lang="en-US" sz="2000" smtClean="0"/>
              <a:t> </a:t>
            </a:r>
            <a:r>
              <a:rPr lang="el-GR" sz="2000" smtClean="0"/>
              <a:t>cm</a:t>
            </a:r>
          </a:p>
          <a:p>
            <a:pPr eaLnBrk="1" hangingPunct="1"/>
            <a:r>
              <a:rPr lang="el-GR" sz="2000" smtClean="0"/>
              <a:t>Σωματικό Βάρος: κριοί 85</a:t>
            </a:r>
            <a:r>
              <a:rPr lang="en-US" sz="2000" smtClean="0"/>
              <a:t> k</a:t>
            </a:r>
            <a:r>
              <a:rPr lang="el-GR" sz="2000" smtClean="0"/>
              <a:t>g, προβατίνες 72</a:t>
            </a:r>
            <a:r>
              <a:rPr lang="en-US" sz="2000" smtClean="0"/>
              <a:t> k</a:t>
            </a:r>
            <a:r>
              <a:rPr lang="el-GR" sz="2000" smtClean="0"/>
              <a:t>g.</a:t>
            </a:r>
          </a:p>
          <a:p>
            <a:pPr eaLnBrk="1" hangingPunct="1"/>
            <a:r>
              <a:rPr lang="el-GR" sz="2000" smtClean="0"/>
              <a:t>Ομοιόμαλλο - Η κεφαλή, η κάτω τραχηλική χώρα, η κάτω κοιλιακή χώρα, τα κάτω άκρα και η ουρά δεν καλύπτονται από μαλλί -  Ο χρωματισμός είναι λευκός -  Μόνον λίγα άτομα φέρουν καστανό έως κόκκινο μικρό δακτύλιο γύρω από τους οφθαλμούς και μικρές κηλίδες ιδίου χρώματος στα αυτιά και γύρω από το στόμα.</a:t>
            </a:r>
          </a:p>
        </p:txBody>
      </p:sp>
      <p:pic>
        <p:nvPicPr>
          <p:cNvPr id="5" name="Θέση περιεχομένου 4" descr="Φυλή Άρτας"/>
          <p:cNvPicPr>
            <a:picLocks noGrp="1" noChangeAspect="1"/>
          </p:cNvPicPr>
          <p:nvPr>
            <p:ph sz="half" idx="2"/>
          </p:nvPr>
        </p:nvPicPr>
        <p:blipFill>
          <a:blip r:embed="rId2"/>
          <a:stretch>
            <a:fillRect/>
          </a:stretch>
        </p:blipFill>
        <p:spPr>
          <a:xfrm>
            <a:off x="5076825" y="1773238"/>
            <a:ext cx="3165475" cy="2841625"/>
          </a:xfrm>
          <a:effectLst>
            <a:outerShdw blurRad="292100" dist="139700" dir="2700000" algn="tl" rotWithShape="0">
              <a:srgbClr val="333333">
                <a:alpha val="65000"/>
              </a:srgbClr>
            </a:outerShdw>
          </a:effectLst>
        </p:spPr>
      </p:pic>
      <p:sp>
        <p:nvSpPr>
          <p:cNvPr id="57347" name="TextBox 5"/>
          <p:cNvSpPr txBox="1">
            <a:spLocks noChangeArrowheads="1"/>
          </p:cNvSpPr>
          <p:nvPr/>
        </p:nvSpPr>
        <p:spPr bwMode="auto">
          <a:xfrm>
            <a:off x="5148263" y="4941888"/>
            <a:ext cx="3024187" cy="10064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Προβατίνας Άρτας (πηγή: προσωπικό αρχείο)</a:t>
            </a:r>
            <a:endParaRPr lang="el-GR" sz="2000">
              <a:solidFill>
                <a:srgbClr val="000000"/>
              </a:solidFill>
            </a:endParaRPr>
          </a:p>
        </p:txBody>
      </p:sp>
      <p:sp>
        <p:nvSpPr>
          <p:cNvPr id="57348" name="Τίτλος 1"/>
          <p:cNvSpPr>
            <a:spLocks/>
          </p:cNvSpPr>
          <p:nvPr/>
        </p:nvSpPr>
        <p:spPr bwMode="auto">
          <a:xfrm>
            <a:off x="395288" y="333375"/>
            <a:ext cx="8424862" cy="960438"/>
          </a:xfrm>
          <a:prstGeom prst="roundRect">
            <a:avLst>
              <a:gd name="adj" fmla="val 21667"/>
            </a:avLst>
          </a:prstGeom>
          <a:noFill/>
          <a:ln w="9525">
            <a:noFill/>
            <a:round/>
            <a:headEnd/>
            <a:tailEnd/>
          </a:ln>
        </p:spPr>
        <p:txBody>
          <a:bodyPr anchor="b"/>
          <a:lstStyle/>
          <a:p>
            <a:pPr>
              <a:lnSpc>
                <a:spcPct val="90000"/>
              </a:lnSpc>
            </a:pPr>
            <a:r>
              <a:rPr lang="el-GR" sz="4400" b="1">
                <a:solidFill>
                  <a:schemeClr val="tx2"/>
                </a:solidFill>
                <a:latin typeface="Arial" charset="0"/>
              </a:rPr>
              <a:t>Πρόβατο Άρτας (Φριζάρτα) 2/3</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Τίτλος 1"/>
          <p:cNvSpPr>
            <a:spLocks noGrp="1"/>
          </p:cNvSpPr>
          <p:nvPr>
            <p:ph type="title"/>
          </p:nvPr>
        </p:nvSpPr>
        <p:spPr>
          <a:xfrm>
            <a:off x="395288" y="404813"/>
            <a:ext cx="8748712" cy="960437"/>
          </a:xfrm>
        </p:spPr>
        <p:txBody>
          <a:bodyPr/>
          <a:lstStyle/>
          <a:p>
            <a:pPr eaLnBrk="1" hangingPunct="1"/>
            <a:r>
              <a:rPr lang="el-GR" smtClean="0"/>
              <a:t>Πρόβατο Άρτας (Φριζάρτα) 3/3</a:t>
            </a:r>
          </a:p>
        </p:txBody>
      </p:sp>
      <p:sp>
        <p:nvSpPr>
          <p:cNvPr id="58370" name="Θέση περιεχομένου 2"/>
          <p:cNvSpPr>
            <a:spLocks noGrp="1"/>
          </p:cNvSpPr>
          <p:nvPr>
            <p:ph sz="half" idx="1"/>
          </p:nvPr>
        </p:nvSpPr>
        <p:spPr>
          <a:xfrm>
            <a:off x="395288" y="1628775"/>
            <a:ext cx="4321175" cy="4968875"/>
          </a:xfrm>
        </p:spPr>
        <p:txBody>
          <a:bodyPr/>
          <a:lstStyle/>
          <a:p>
            <a:pPr eaLnBrk="1" hangingPunct="1">
              <a:lnSpc>
                <a:spcPct val="125000"/>
              </a:lnSpc>
              <a:buFont typeface="Wingdings" pitchFamily="2" charset="2"/>
              <a:buNone/>
            </a:pPr>
            <a:r>
              <a:rPr lang="el-GR" b="1" smtClean="0"/>
              <a:t>Παραγωγικές ιδιότητες</a:t>
            </a:r>
          </a:p>
          <a:p>
            <a:pPr eaLnBrk="1" hangingPunct="1">
              <a:lnSpc>
                <a:spcPct val="125000"/>
              </a:lnSpc>
            </a:pPr>
            <a:r>
              <a:rPr lang="el-GR" sz="2000" smtClean="0"/>
              <a:t>Η φυλή είναι πρώιμη, γόνιμη και υψηλής γαλακτοπαραγωγικής ικανότητας.</a:t>
            </a:r>
          </a:p>
          <a:p>
            <a:pPr eaLnBrk="1" hangingPunct="1">
              <a:lnSpc>
                <a:spcPct val="125000"/>
              </a:lnSpc>
            </a:pPr>
            <a:r>
              <a:rPr lang="el-GR" sz="2000" smtClean="0"/>
              <a:t> Ο δείκτης πολυδυμίας κυμαίνεται γύρω στο 1,8.</a:t>
            </a:r>
          </a:p>
          <a:p>
            <a:pPr eaLnBrk="1" hangingPunct="1">
              <a:lnSpc>
                <a:spcPct val="125000"/>
              </a:lnSpc>
            </a:pPr>
            <a:r>
              <a:rPr lang="el-GR" sz="2000" smtClean="0"/>
              <a:t>Η γαλακτοπαραγωγή ανέρχεται σε 240 kg περίπου και είναι η υψηλότερη σε σχέση με τις αποδόσεις όλων των άλλων ελληνικών φυλών προβάτων.</a:t>
            </a:r>
          </a:p>
          <a:p>
            <a:pPr eaLnBrk="1" hangingPunct="1"/>
            <a:endParaRPr lang="el-GR" sz="2000" smtClean="0"/>
          </a:p>
        </p:txBody>
      </p:sp>
      <p:pic>
        <p:nvPicPr>
          <p:cNvPr id="5" name="Θέση περιεχομένου 4" descr="Φυλή Άρτας"/>
          <p:cNvPicPr>
            <a:picLocks noGrp="1" noChangeAspect="1"/>
          </p:cNvPicPr>
          <p:nvPr>
            <p:ph sz="half" idx="2"/>
          </p:nvPr>
        </p:nvPicPr>
        <p:blipFill>
          <a:blip r:embed="rId2"/>
          <a:stretch>
            <a:fillRect/>
          </a:stretch>
        </p:blipFill>
        <p:spPr>
          <a:xfrm>
            <a:off x="4859338" y="1844675"/>
            <a:ext cx="3460750" cy="2398713"/>
          </a:xfrm>
          <a:effectLst>
            <a:outerShdw blurRad="292100" dist="139700" dir="2700000" algn="tl" rotWithShape="0">
              <a:srgbClr val="333333">
                <a:alpha val="65000"/>
              </a:srgbClr>
            </a:outerShdw>
          </a:effectLst>
        </p:spPr>
      </p:pic>
      <p:sp>
        <p:nvSpPr>
          <p:cNvPr id="58372" name="TextBox 5"/>
          <p:cNvSpPr txBox="1">
            <a:spLocks noChangeArrowheads="1"/>
          </p:cNvSpPr>
          <p:nvPr/>
        </p:nvSpPr>
        <p:spPr bwMode="auto">
          <a:xfrm>
            <a:off x="4932363" y="4581525"/>
            <a:ext cx="3171825" cy="1006475"/>
          </a:xfrm>
          <a:prstGeom prst="rect">
            <a:avLst/>
          </a:prstGeom>
          <a:noFill/>
          <a:ln w="9525">
            <a:noFill/>
            <a:miter lim="800000"/>
            <a:headEnd/>
            <a:tailEnd/>
          </a:ln>
        </p:spPr>
        <p:txBody>
          <a:bodyPr>
            <a:spAutoFit/>
          </a:bodyPr>
          <a:lstStyle/>
          <a:p>
            <a:pPr eaLnBrk="0" hangingPunct="0"/>
            <a:r>
              <a:rPr lang="el-GR" sz="2000">
                <a:solidFill>
                  <a:srgbClr val="000000"/>
                </a:solidFill>
                <a:latin typeface="Arial" charset="0"/>
              </a:rPr>
              <a:t>Αρνιά φυλής Άρτας (πηγή: προσωπικό αρχείο).</a:t>
            </a:r>
          </a:p>
          <a:p>
            <a:pPr eaLnBrk="0" hangingPunct="0"/>
            <a:endParaRPr lang="el-GR" sz="2000">
              <a:solidFill>
                <a:srgbClr val="000000"/>
              </a:solidFill>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Τίτλος 1"/>
          <p:cNvSpPr>
            <a:spLocks noGrp="1"/>
          </p:cNvSpPr>
          <p:nvPr>
            <p:ph type="title"/>
          </p:nvPr>
        </p:nvSpPr>
        <p:spPr/>
        <p:txBody>
          <a:bodyPr/>
          <a:lstStyle/>
          <a:p>
            <a:pPr eaLnBrk="1" hangingPunct="1"/>
            <a:r>
              <a:rPr lang="el-GR" smtClean="0"/>
              <a:t>Βιβλιογραφία</a:t>
            </a:r>
          </a:p>
        </p:txBody>
      </p:sp>
      <p:sp>
        <p:nvSpPr>
          <p:cNvPr id="59394" name="Θέση περιεχομένου 2"/>
          <p:cNvSpPr>
            <a:spLocks noGrp="1"/>
          </p:cNvSpPr>
          <p:nvPr>
            <p:ph idx="1"/>
          </p:nvPr>
        </p:nvSpPr>
        <p:spPr/>
        <p:txBody>
          <a:bodyPr/>
          <a:lstStyle/>
          <a:p>
            <a:pPr eaLnBrk="1" hangingPunct="1"/>
            <a:r>
              <a:rPr lang="en-US" smtClean="0"/>
              <a:t>Audiot Ann. (1995)</a:t>
            </a:r>
            <a:r>
              <a:rPr lang="el-GR" smtClean="0"/>
              <a:t>: </a:t>
            </a:r>
            <a:r>
              <a:rPr lang="en-US" smtClean="0"/>
              <a:t>“Races d’ hier pour l’ elevage de demain”</a:t>
            </a:r>
            <a:r>
              <a:rPr lang="el-GR" smtClean="0"/>
              <a:t>, </a:t>
            </a:r>
            <a:r>
              <a:rPr lang="en-US" smtClean="0"/>
              <a:t>INRA editions</a:t>
            </a:r>
            <a:r>
              <a:rPr lang="el-GR" smtClean="0"/>
              <a:t> </a:t>
            </a:r>
            <a:endParaRPr lang="en-US" smtClean="0"/>
          </a:p>
          <a:p>
            <a:pPr eaLnBrk="1" hangingPunct="1"/>
            <a:r>
              <a:rPr lang="en-US" smtClean="0"/>
              <a:t>Mason I.L. (1967): “Sheep breeds of the Mediterranean”, FAO, CAB.</a:t>
            </a:r>
          </a:p>
          <a:p>
            <a:pPr eaLnBrk="1" hangingPunct="1"/>
            <a:r>
              <a:rPr lang="el-GR" smtClean="0"/>
              <a:t>Ρογδάκης Εμμ. (2002): «Εγχώριες φυλές προβάτων», εκδόσεις Αγροτύπος</a:t>
            </a:r>
          </a:p>
          <a:p>
            <a:pPr eaLnBrk="1" hangingPunct="1"/>
            <a:r>
              <a:rPr lang="el-GR" smtClean="0"/>
              <a:t>Ρογδάκης Εμμ. (2006): κεφάλαιο</a:t>
            </a:r>
            <a:r>
              <a:rPr lang="en-US" smtClean="0"/>
              <a:t> </a:t>
            </a:r>
            <a:r>
              <a:rPr lang="el-GR" smtClean="0"/>
              <a:t>4</a:t>
            </a:r>
            <a:r>
              <a:rPr lang="en-US" smtClean="0"/>
              <a:t> </a:t>
            </a:r>
            <a:r>
              <a:rPr lang="el-GR" smtClean="0"/>
              <a:t>από «Γενική Ζωοτεχνία», εκδόσεις Αθ. Σταμούλης</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Τίτλος 1"/>
          <p:cNvSpPr>
            <a:spLocks noGrp="1"/>
          </p:cNvSpPr>
          <p:nvPr>
            <p:ph type="title"/>
          </p:nvPr>
        </p:nvSpPr>
        <p:spPr/>
        <p:txBody>
          <a:bodyPr/>
          <a:lstStyle/>
          <a:p>
            <a:pPr eaLnBrk="1" hangingPunct="1"/>
            <a:r>
              <a:rPr lang="el-GR" smtClean="0"/>
              <a:t>Λέξεις – έννοιες κλειδιά</a:t>
            </a:r>
          </a:p>
        </p:txBody>
      </p:sp>
      <p:sp>
        <p:nvSpPr>
          <p:cNvPr id="60418" name="Θέση περιεχομένου 2"/>
          <p:cNvSpPr>
            <a:spLocks noGrp="1"/>
          </p:cNvSpPr>
          <p:nvPr>
            <p:ph idx="1"/>
          </p:nvPr>
        </p:nvSpPr>
        <p:spPr/>
        <p:txBody>
          <a:bodyPr/>
          <a:lstStyle/>
          <a:p>
            <a:pPr eaLnBrk="1" hangingPunct="1"/>
            <a:r>
              <a:rPr lang="el-GR" smtClean="0"/>
              <a:t>Ελληνικές φυλές προβάτων, αυτόχθονες φυλές, αμιγείς φυλές, σπάνιες φυλές,</a:t>
            </a:r>
            <a:r>
              <a:rPr lang="en-US" smtClean="0"/>
              <a:t>,</a:t>
            </a:r>
            <a:r>
              <a:rPr lang="el-GR" smtClean="0"/>
              <a:t> ημιπαχύουρα πρόβατα, λεπτόουρα, αναμικτόμαλλα, ομοιόμαλλα</a:t>
            </a:r>
            <a:r>
              <a:rPr lang="en-US" smtClean="0"/>
              <a:t>.</a:t>
            </a:r>
            <a:endParaRPr lang="el-GR" smtClean="0"/>
          </a:p>
          <a:p>
            <a:pPr eaLnBrk="1" hangingPunct="1"/>
            <a:r>
              <a:rPr lang="en-US" smtClean="0"/>
              <a:t>Greek sheep breeds, indigenous sheep breeds, sheep populations, purebred sheep, extinct breeds, semi-fat tailed sheep</a:t>
            </a:r>
            <a:r>
              <a:rPr lang="el-GR" smtClean="0"/>
              <a:t>, </a:t>
            </a:r>
            <a:r>
              <a:rPr lang="en-US" smtClean="0"/>
              <a:t>thin-tailed sheep, fine wool sheep, coarse wool sheep.</a:t>
            </a:r>
            <a:endParaRPr lang="el-GR"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Τίτλος 1"/>
          <p:cNvSpPr>
            <a:spLocks noGrp="1"/>
          </p:cNvSpPr>
          <p:nvPr>
            <p:ph type="title"/>
          </p:nvPr>
        </p:nvSpPr>
        <p:spPr/>
        <p:txBody>
          <a:bodyPr/>
          <a:lstStyle/>
          <a:p>
            <a:pPr eaLnBrk="1" hangingPunct="1"/>
            <a:r>
              <a:rPr lang="el-GR" smtClean="0"/>
              <a:t>Φυλές Προβάτων</a:t>
            </a:r>
          </a:p>
        </p:txBody>
      </p:sp>
      <p:sp>
        <p:nvSpPr>
          <p:cNvPr id="19458" name="Θέση περιεχομένου 2"/>
          <p:cNvSpPr>
            <a:spLocks noGrp="1"/>
          </p:cNvSpPr>
          <p:nvPr>
            <p:ph idx="1"/>
          </p:nvPr>
        </p:nvSpPr>
        <p:spPr/>
        <p:txBody>
          <a:bodyPr/>
          <a:lstStyle/>
          <a:p>
            <a:pPr marL="0" indent="0" eaLnBrk="1" hangingPunct="1">
              <a:buFont typeface="Wingdings" pitchFamily="2" charset="2"/>
              <a:buNone/>
            </a:pPr>
            <a:r>
              <a:rPr lang="el-GR" sz="2000" smtClean="0"/>
              <a:t>Τα πρόβατα έχουν ευρεία διάδοση σε όλες σχεδόν τις περιοχές της γης (εκτός των ερήμων και των πολύ θερμών και υγρών τροπικών) λόγω:</a:t>
            </a:r>
          </a:p>
          <a:p>
            <a:pPr lvl="3" eaLnBrk="1" hangingPunct="1">
              <a:buFont typeface="Wingdings" pitchFamily="2" charset="2"/>
              <a:buChar char="l"/>
            </a:pPr>
            <a:r>
              <a:rPr lang="el-GR" sz="2000" smtClean="0"/>
              <a:t> του μικρού σχετικά σωματικού μεγέθους</a:t>
            </a:r>
            <a:r>
              <a:rPr lang="en-US" sz="2000" smtClean="0"/>
              <a:t>,</a:t>
            </a:r>
            <a:endParaRPr lang="el-GR" sz="2000" smtClean="0"/>
          </a:p>
          <a:p>
            <a:pPr lvl="3" eaLnBrk="1" hangingPunct="1">
              <a:buFont typeface="Wingdings" pitchFamily="2" charset="2"/>
              <a:buChar char="l"/>
            </a:pPr>
            <a:r>
              <a:rPr lang="el-GR" sz="2000" smtClean="0"/>
              <a:t> του αναπτυγμένου κοινωνικού τους ενστίκτου</a:t>
            </a:r>
            <a:r>
              <a:rPr lang="en-US" sz="2000" smtClean="0"/>
              <a:t>,</a:t>
            </a:r>
            <a:endParaRPr lang="el-GR" sz="2000" smtClean="0"/>
          </a:p>
          <a:p>
            <a:pPr lvl="3" eaLnBrk="1" hangingPunct="1">
              <a:buFont typeface="Wingdings" pitchFamily="2" charset="2"/>
              <a:buChar char="l"/>
            </a:pPr>
            <a:r>
              <a:rPr lang="el-GR" sz="2000" smtClean="0"/>
              <a:t> της ιδιότητάς τους να εκμεταλλεύονται φτωχά σε βλάστηση εδάφη</a:t>
            </a:r>
            <a:r>
              <a:rPr lang="en-US" sz="2000" smtClean="0"/>
              <a:t>,</a:t>
            </a:r>
            <a:endParaRPr lang="el-GR" sz="2000" smtClean="0"/>
          </a:p>
          <a:p>
            <a:pPr lvl="3" eaLnBrk="1" hangingPunct="1">
              <a:buFont typeface="Wingdings" pitchFamily="2" charset="2"/>
              <a:buChar char="l"/>
            </a:pPr>
            <a:r>
              <a:rPr lang="el-GR" sz="2000" smtClean="0"/>
              <a:t> της μεγάλης προσαρμοστικής τους ικανότητας</a:t>
            </a:r>
            <a:r>
              <a:rPr lang="en-US" sz="2000" smtClean="0"/>
              <a:t>,</a:t>
            </a:r>
            <a:endParaRPr lang="el-GR" sz="2000" smtClean="0"/>
          </a:p>
          <a:p>
            <a:pPr lvl="3" eaLnBrk="1" hangingPunct="1">
              <a:buFont typeface="Wingdings" pitchFamily="2" charset="2"/>
              <a:buChar char="l"/>
            </a:pPr>
            <a:r>
              <a:rPr lang="el-GR" sz="2000" smtClean="0"/>
              <a:t> της ποικιλίας των προϊόντων που παράγουν</a:t>
            </a:r>
            <a:r>
              <a:rPr lang="en-US" sz="2000" smtClean="0"/>
              <a:t>.</a:t>
            </a:r>
            <a:endParaRPr lang="el-GR" sz="2000" smtClean="0"/>
          </a:p>
          <a:p>
            <a:pPr marL="0" indent="0" eaLnBrk="1" hangingPunct="1">
              <a:buFont typeface="Wingdings" pitchFamily="2" charset="2"/>
              <a:buNone/>
            </a:pPr>
            <a:r>
              <a:rPr lang="el-GR" sz="2000" b="1" smtClean="0"/>
              <a:t>Αποτέλεσμα</a:t>
            </a:r>
          </a:p>
          <a:p>
            <a:pPr marL="0" indent="0" eaLnBrk="1" hangingPunct="1">
              <a:spcBef>
                <a:spcPct val="50000"/>
              </a:spcBef>
            </a:pPr>
            <a:r>
              <a:rPr lang="el-GR" sz="2000" smtClean="0"/>
              <a:t>Δημιουργία, με τη βοήθεια της φυσικής και της ζωοτεχνικής επιλογής, μεγάλου αριθμού φυλών προσαρμοσμένων στα πιο διαφορετικά φυσικά και οικονομικά περιβάλλοντα</a:t>
            </a:r>
            <a:r>
              <a:rPr lang="en-US" sz="2000" smtClean="0"/>
              <a:t>.</a:t>
            </a:r>
            <a:endParaRPr lang="el-GR" sz="2000" smtClean="0"/>
          </a:p>
          <a:p>
            <a:pPr marL="0" indent="0" eaLnBrk="1" hangingPunct="1">
              <a:spcBef>
                <a:spcPct val="50000"/>
              </a:spcBef>
            </a:pPr>
            <a:r>
              <a:rPr lang="el-GR" sz="2000" smtClean="0"/>
              <a:t> Ο αριθμός των φυλών υπερβαίνει τις 900</a:t>
            </a:r>
            <a:r>
              <a:rPr lang="en-US" sz="2000" smtClean="0"/>
              <a:t>.</a:t>
            </a:r>
            <a:endParaRPr lang="el-GR" sz="2000" smtClean="0"/>
          </a:p>
          <a:p>
            <a:pPr marL="0" indent="0" eaLnBrk="1" hangingPunct="1"/>
            <a:endParaRPr lang="el-GR" sz="20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Τίτλος 1"/>
          <p:cNvSpPr>
            <a:spLocks noGrp="1"/>
          </p:cNvSpPr>
          <p:nvPr>
            <p:ph type="title"/>
          </p:nvPr>
        </p:nvSpPr>
        <p:spPr/>
        <p:txBody>
          <a:bodyPr/>
          <a:lstStyle/>
          <a:p>
            <a:pPr eaLnBrk="1" hangingPunct="1"/>
            <a:r>
              <a:rPr lang="el-GR" smtClean="0"/>
              <a:t>Ταξινόμηση των φυλών</a:t>
            </a:r>
          </a:p>
        </p:txBody>
      </p:sp>
      <p:sp>
        <p:nvSpPr>
          <p:cNvPr id="24" name="Line 12" descr="βέλος κάτω και αριστερά"/>
          <p:cNvSpPr>
            <a:spLocks noChangeShapeType="1"/>
          </p:cNvSpPr>
          <p:nvPr/>
        </p:nvSpPr>
        <p:spPr bwMode="auto">
          <a:xfrm flipH="1">
            <a:off x="2627313" y="1555750"/>
            <a:ext cx="1081087" cy="576263"/>
          </a:xfrm>
          <a:prstGeom prst="line">
            <a:avLst/>
          </a:prstGeom>
          <a:noFill/>
          <a:ln w="38100">
            <a:solidFill>
              <a:schemeClr val="tx2"/>
            </a:solidFill>
            <a:prstDash val="dash"/>
            <a:round/>
            <a:headEnd/>
            <a:tailEnd type="triangle" w="med" len="med"/>
          </a:ln>
          <a:extLst>
            <a:ext uri="{909E8E84-426E-40DD-AFC4-6F175D3DCCD1}"/>
          </a:extLst>
        </p:spPr>
        <p:txBody>
          <a:bodyPr/>
          <a:lstStyle/>
          <a:p>
            <a:pPr fontAlgn="auto">
              <a:spcBef>
                <a:spcPts val="0"/>
              </a:spcBef>
              <a:spcAft>
                <a:spcPts val="0"/>
              </a:spcAft>
              <a:defRPr/>
            </a:pPr>
            <a:endParaRPr lang="el-GR" sz="2000" kern="0">
              <a:solidFill>
                <a:srgbClr val="FFFFFF"/>
              </a:solidFill>
              <a:latin typeface="Tahoma" panose="020B0604030504040204" pitchFamily="34" charset="0"/>
              <a:cs typeface="Arial" panose="020B0604020202020204" pitchFamily="34" charset="0"/>
            </a:endParaRPr>
          </a:p>
        </p:txBody>
      </p:sp>
      <p:sp>
        <p:nvSpPr>
          <p:cNvPr id="15" name="Rectangle 3"/>
          <p:cNvSpPr>
            <a:spLocks noChangeArrowheads="1"/>
          </p:cNvSpPr>
          <p:nvPr/>
        </p:nvSpPr>
        <p:spPr bwMode="auto">
          <a:xfrm>
            <a:off x="395288" y="2155825"/>
            <a:ext cx="2736850" cy="623888"/>
          </a:xfrm>
          <a:prstGeom prst="roundRect">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Τύπος αποδιδόμενου</a:t>
            </a:r>
          </a:p>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 μαλλιού</a:t>
            </a:r>
            <a:r>
              <a:rPr lang="en-US" sz="2000" kern="0" dirty="0" smtClean="0">
                <a:solidFill>
                  <a:srgbClr val="FFFFFF"/>
                </a:solidFill>
                <a:latin typeface="Arial" panose="020B0604020202020204" pitchFamily="34" charset="0"/>
              </a:rPr>
              <a:t> </a:t>
            </a:r>
            <a:r>
              <a:rPr lang="el-GR" sz="2000" kern="0" dirty="0" smtClean="0">
                <a:solidFill>
                  <a:srgbClr val="FFFFFF"/>
                </a:solidFill>
                <a:latin typeface="Arial" panose="020B0604020202020204" pitchFamily="34" charset="0"/>
              </a:rPr>
              <a:t>(ερίου)</a:t>
            </a:r>
          </a:p>
        </p:txBody>
      </p:sp>
      <p:sp>
        <p:nvSpPr>
          <p:cNvPr id="18" name="AutoShape 6" descr="βέλος κάτω"/>
          <p:cNvSpPr>
            <a:spLocks noChangeArrowheads="1"/>
          </p:cNvSpPr>
          <p:nvPr/>
        </p:nvSpPr>
        <p:spPr bwMode="auto">
          <a:xfrm>
            <a:off x="1547813" y="2995613"/>
            <a:ext cx="144462" cy="1441450"/>
          </a:xfrm>
          <a:prstGeom prst="downArrow">
            <a:avLst>
              <a:gd name="adj1" fmla="val 50000"/>
              <a:gd name="adj2" fmla="val 249451"/>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fontAlgn="auto" hangingPunct="1">
              <a:spcBef>
                <a:spcPts val="0"/>
              </a:spcBef>
              <a:spcAft>
                <a:spcPts val="0"/>
              </a:spcAft>
              <a:defRPr/>
            </a:pPr>
            <a:endParaRPr lang="el-GR" sz="2000" kern="0" smtClean="0">
              <a:solidFill>
                <a:srgbClr val="FFFFFF"/>
              </a:solidFill>
            </a:endParaRPr>
          </a:p>
        </p:txBody>
      </p:sp>
      <p:sp>
        <p:nvSpPr>
          <p:cNvPr id="19" name="Rectangle 7"/>
          <p:cNvSpPr>
            <a:spLocks noChangeArrowheads="1"/>
          </p:cNvSpPr>
          <p:nvPr/>
        </p:nvSpPr>
        <p:spPr bwMode="auto">
          <a:xfrm>
            <a:off x="395288" y="4491038"/>
            <a:ext cx="2087562" cy="1368425"/>
          </a:xfrm>
          <a:prstGeom prst="roundRect">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Τριχοπρόβατα</a:t>
            </a:r>
            <a:endParaRPr lang="en-US" sz="2000" kern="0" dirty="0" smtClean="0">
              <a:solidFill>
                <a:srgbClr val="FFFFFF"/>
              </a:solidFill>
              <a:latin typeface="Arial" panose="020B0604020202020204" pitchFamily="34" charset="0"/>
            </a:endParaRPr>
          </a:p>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Αναμικτόμαλλα</a:t>
            </a:r>
            <a:endParaRPr lang="en-US" sz="2000" kern="0" dirty="0" smtClean="0">
              <a:solidFill>
                <a:srgbClr val="FFFFFF"/>
              </a:solidFill>
              <a:latin typeface="Arial" panose="020B0604020202020204" pitchFamily="34" charset="0"/>
            </a:endParaRPr>
          </a:p>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Ομοιόμαλλα</a:t>
            </a:r>
            <a:endParaRPr lang="en-US" sz="2000" kern="0" dirty="0" smtClean="0">
              <a:solidFill>
                <a:srgbClr val="FFFFFF"/>
              </a:solidFill>
              <a:latin typeface="Arial" panose="020B0604020202020204" pitchFamily="34" charset="0"/>
            </a:endParaRPr>
          </a:p>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Μερινόμαλλα</a:t>
            </a:r>
            <a:r>
              <a:rPr lang="el-GR" sz="2000" kern="0" dirty="0" smtClean="0">
                <a:solidFill>
                  <a:srgbClr val="FFFFFF"/>
                </a:solidFill>
                <a:latin typeface="Arial" panose="020B0604020202020204" pitchFamily="34" charset="0"/>
              </a:rPr>
              <a:t> </a:t>
            </a:r>
          </a:p>
        </p:txBody>
      </p:sp>
      <p:sp>
        <p:nvSpPr>
          <p:cNvPr id="25" name="Line 13" descr="βέλος κάτω"/>
          <p:cNvSpPr>
            <a:spLocks noChangeShapeType="1"/>
          </p:cNvSpPr>
          <p:nvPr/>
        </p:nvSpPr>
        <p:spPr bwMode="auto">
          <a:xfrm>
            <a:off x="4572000" y="1628775"/>
            <a:ext cx="0" cy="1008063"/>
          </a:xfrm>
          <a:prstGeom prst="line">
            <a:avLst/>
          </a:prstGeom>
          <a:noFill/>
          <a:ln w="38100">
            <a:solidFill>
              <a:schemeClr val="tx2"/>
            </a:solidFill>
            <a:prstDash val="dash"/>
            <a:round/>
            <a:headEnd/>
            <a:tailEnd type="triangle" w="med" len="med"/>
          </a:ln>
          <a:extLst>
            <a:ext uri="{909E8E84-426E-40DD-AFC4-6F175D3DCCD1}"/>
          </a:extLst>
        </p:spPr>
        <p:txBody>
          <a:bodyPr/>
          <a:lstStyle/>
          <a:p>
            <a:pPr fontAlgn="auto">
              <a:spcBef>
                <a:spcPts val="0"/>
              </a:spcBef>
              <a:spcAft>
                <a:spcPts val="0"/>
              </a:spcAft>
              <a:defRPr/>
            </a:pPr>
            <a:endParaRPr lang="el-GR" sz="2000" kern="0">
              <a:solidFill>
                <a:srgbClr val="FFFFFF"/>
              </a:solidFill>
              <a:latin typeface="Tahoma" panose="020B0604030504040204" pitchFamily="34" charset="0"/>
              <a:cs typeface="Arial" panose="020B0604020202020204" pitchFamily="34" charset="0"/>
            </a:endParaRPr>
          </a:p>
        </p:txBody>
      </p:sp>
      <p:sp>
        <p:nvSpPr>
          <p:cNvPr id="16" name="Rectangle 4"/>
          <p:cNvSpPr>
            <a:spLocks noChangeArrowheads="1"/>
          </p:cNvSpPr>
          <p:nvPr/>
        </p:nvSpPr>
        <p:spPr bwMode="auto">
          <a:xfrm>
            <a:off x="3132138" y="3163888"/>
            <a:ext cx="2879725" cy="625475"/>
          </a:xfrm>
          <a:prstGeom prst="roundRect">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Κύρια παραγωγική</a:t>
            </a:r>
          </a:p>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κατεύθυνση</a:t>
            </a:r>
          </a:p>
        </p:txBody>
      </p:sp>
      <p:sp>
        <p:nvSpPr>
          <p:cNvPr id="20" name="AutoShape 8" descr="βέλος κάτω"/>
          <p:cNvSpPr>
            <a:spLocks noChangeArrowheads="1"/>
          </p:cNvSpPr>
          <p:nvPr/>
        </p:nvSpPr>
        <p:spPr bwMode="auto">
          <a:xfrm>
            <a:off x="4427538" y="3932238"/>
            <a:ext cx="144462" cy="1441450"/>
          </a:xfrm>
          <a:prstGeom prst="downArrow">
            <a:avLst>
              <a:gd name="adj1" fmla="val 50000"/>
              <a:gd name="adj2" fmla="val 249451"/>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fontAlgn="auto" hangingPunct="1">
              <a:spcBef>
                <a:spcPts val="0"/>
              </a:spcBef>
              <a:spcAft>
                <a:spcPts val="0"/>
              </a:spcAft>
              <a:defRPr/>
            </a:pPr>
            <a:endParaRPr lang="el-GR" sz="2000" kern="0" smtClean="0">
              <a:solidFill>
                <a:srgbClr val="FFFFFF"/>
              </a:solidFill>
            </a:endParaRPr>
          </a:p>
        </p:txBody>
      </p:sp>
      <p:sp>
        <p:nvSpPr>
          <p:cNvPr id="21" name="Rectangle 9"/>
          <p:cNvSpPr>
            <a:spLocks noChangeArrowheads="1"/>
          </p:cNvSpPr>
          <p:nvPr/>
        </p:nvSpPr>
        <p:spPr bwMode="auto">
          <a:xfrm>
            <a:off x="2627313" y="5300663"/>
            <a:ext cx="3889375" cy="1368425"/>
          </a:xfrm>
          <a:prstGeom prst="roundRect">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Γαλακτοπαραγωγές</a:t>
            </a:r>
          </a:p>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Κρεοπαραγωγές</a:t>
            </a:r>
            <a:endParaRPr lang="el-GR" sz="2000" kern="0" dirty="0" smtClean="0">
              <a:solidFill>
                <a:srgbClr val="FFFFFF"/>
              </a:solidFill>
              <a:latin typeface="Arial" panose="020B0604020202020204" pitchFamily="34" charset="0"/>
            </a:endParaRPr>
          </a:p>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Εριοπαραγωγές</a:t>
            </a:r>
            <a:endParaRPr lang="el-GR" sz="2000" kern="0" dirty="0" smtClean="0">
              <a:solidFill>
                <a:srgbClr val="FFFFFF"/>
              </a:solidFill>
              <a:latin typeface="Arial" panose="020B0604020202020204" pitchFamily="34" charset="0"/>
            </a:endParaRPr>
          </a:p>
          <a:p>
            <a:pPr algn="ctr" eaLnBrk="1" fontAlgn="auto" hangingPunct="1">
              <a:spcBef>
                <a:spcPts val="0"/>
              </a:spcBef>
              <a:spcAft>
                <a:spcPts val="0"/>
              </a:spcAft>
              <a:defRPr/>
            </a:pPr>
            <a:r>
              <a:rPr lang="el-GR" sz="2000" kern="0" dirty="0" err="1" smtClean="0">
                <a:solidFill>
                  <a:srgbClr val="FFFFFF"/>
                </a:solidFill>
                <a:latin typeface="Arial" panose="020B0604020202020204" pitchFamily="34" charset="0"/>
              </a:rPr>
              <a:t>Κρεοπαραγωγές-εριοπαραγωγές</a:t>
            </a:r>
            <a:r>
              <a:rPr lang="el-GR" sz="2000" kern="0" dirty="0" smtClean="0">
                <a:solidFill>
                  <a:srgbClr val="FFFFFF"/>
                </a:solidFill>
                <a:latin typeface="Arial" panose="020B0604020202020204" pitchFamily="34" charset="0"/>
              </a:rPr>
              <a:t> </a:t>
            </a:r>
          </a:p>
        </p:txBody>
      </p:sp>
      <p:sp>
        <p:nvSpPr>
          <p:cNvPr id="26" name="Line 14" descr="βέλος κάτω και αριστερά"/>
          <p:cNvSpPr>
            <a:spLocks noChangeShapeType="1"/>
          </p:cNvSpPr>
          <p:nvPr/>
        </p:nvSpPr>
        <p:spPr bwMode="auto">
          <a:xfrm>
            <a:off x="5508625" y="1555750"/>
            <a:ext cx="1008063" cy="576263"/>
          </a:xfrm>
          <a:prstGeom prst="line">
            <a:avLst/>
          </a:prstGeom>
          <a:noFill/>
          <a:ln w="38100">
            <a:solidFill>
              <a:schemeClr val="tx2"/>
            </a:solidFill>
            <a:prstDash val="dash"/>
            <a:round/>
            <a:headEnd/>
            <a:tailEnd type="triangle" w="med" len="med"/>
          </a:ln>
          <a:extLst>
            <a:ext uri="{909E8E84-426E-40DD-AFC4-6F175D3DCCD1}"/>
          </a:extLst>
        </p:spPr>
        <p:txBody>
          <a:bodyPr/>
          <a:lstStyle/>
          <a:p>
            <a:pPr fontAlgn="auto">
              <a:spcBef>
                <a:spcPts val="0"/>
              </a:spcBef>
              <a:spcAft>
                <a:spcPts val="0"/>
              </a:spcAft>
              <a:defRPr/>
            </a:pPr>
            <a:endParaRPr lang="el-GR" sz="2000" kern="0">
              <a:solidFill>
                <a:srgbClr val="FFFFFF"/>
              </a:solidFill>
              <a:latin typeface="Tahoma" panose="020B0604030504040204" pitchFamily="34" charset="0"/>
              <a:cs typeface="Arial" panose="020B0604020202020204" pitchFamily="34" charset="0"/>
            </a:endParaRPr>
          </a:p>
        </p:txBody>
      </p:sp>
      <p:sp>
        <p:nvSpPr>
          <p:cNvPr id="17" name="Rectangle 5"/>
          <p:cNvSpPr>
            <a:spLocks noChangeArrowheads="1"/>
          </p:cNvSpPr>
          <p:nvPr/>
        </p:nvSpPr>
        <p:spPr bwMode="auto">
          <a:xfrm>
            <a:off x="6011863" y="2147888"/>
            <a:ext cx="2952750" cy="631825"/>
          </a:xfrm>
          <a:prstGeom prst="roundRect">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Μήκος και διάπλαση </a:t>
            </a:r>
          </a:p>
          <a:p>
            <a:pPr algn="ctr" eaLnBrk="1" fontAlgn="auto" hangingPunct="1">
              <a:spcBef>
                <a:spcPts val="0"/>
              </a:spcBef>
              <a:spcAft>
                <a:spcPts val="0"/>
              </a:spcAft>
              <a:defRPr/>
            </a:pPr>
            <a:r>
              <a:rPr lang="el-GR" sz="2000" kern="0" dirty="0" smtClean="0">
                <a:solidFill>
                  <a:srgbClr val="FFFFFF"/>
                </a:solidFill>
                <a:latin typeface="Arial" panose="020B0604020202020204" pitchFamily="34" charset="0"/>
              </a:rPr>
              <a:t>της ουράς </a:t>
            </a:r>
          </a:p>
        </p:txBody>
      </p:sp>
      <p:sp>
        <p:nvSpPr>
          <p:cNvPr id="23" name="AutoShape 11" descr="βέλος κάτω"/>
          <p:cNvSpPr>
            <a:spLocks noChangeArrowheads="1"/>
          </p:cNvSpPr>
          <p:nvPr/>
        </p:nvSpPr>
        <p:spPr bwMode="auto">
          <a:xfrm>
            <a:off x="7667625" y="2851150"/>
            <a:ext cx="144463" cy="936625"/>
          </a:xfrm>
          <a:prstGeom prst="downArrow">
            <a:avLst>
              <a:gd name="adj1" fmla="val 50000"/>
              <a:gd name="adj2" fmla="val 162087"/>
            </a:avLst>
          </a:prstGeom>
          <a:solidFill>
            <a:srgbClr val="009999"/>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fontAlgn="auto" hangingPunct="1">
              <a:spcBef>
                <a:spcPts val="0"/>
              </a:spcBef>
              <a:spcAft>
                <a:spcPts val="0"/>
              </a:spcAft>
              <a:defRPr/>
            </a:pPr>
            <a:endParaRPr lang="el-GR" sz="2000" kern="0" smtClean="0">
              <a:solidFill>
                <a:srgbClr val="FFFFFF"/>
              </a:solidFill>
            </a:endParaRPr>
          </a:p>
        </p:txBody>
      </p:sp>
      <p:sp>
        <p:nvSpPr>
          <p:cNvPr id="20493" name="Rectangle 10"/>
          <p:cNvSpPr>
            <a:spLocks noChangeArrowheads="1"/>
          </p:cNvSpPr>
          <p:nvPr/>
        </p:nvSpPr>
        <p:spPr bwMode="auto">
          <a:xfrm>
            <a:off x="6948488" y="3933825"/>
            <a:ext cx="1944687" cy="1295400"/>
          </a:xfrm>
          <a:prstGeom prst="roundRect">
            <a:avLst>
              <a:gd name="adj" fmla="val 16667"/>
            </a:avLst>
          </a:prstGeom>
          <a:solidFill>
            <a:srgbClr val="009999"/>
          </a:solidFill>
          <a:ln w="9525">
            <a:solidFill>
              <a:srgbClr val="FFFFFF"/>
            </a:solidFill>
            <a:miter lim="800000"/>
            <a:headEnd/>
            <a:tailEnd/>
          </a:ln>
        </p:spPr>
        <p:txBody>
          <a:bodyPr wrap="none" anchor="ctr"/>
          <a:lstStyle/>
          <a:p>
            <a:pPr algn="ctr"/>
            <a:r>
              <a:rPr lang="el-GR" sz="2000">
                <a:solidFill>
                  <a:srgbClr val="FFFFFF"/>
                </a:solidFill>
                <a:latin typeface="Arial" charset="0"/>
              </a:rPr>
              <a:t>Μακρύουρες</a:t>
            </a:r>
          </a:p>
          <a:p>
            <a:pPr algn="ctr"/>
            <a:r>
              <a:rPr lang="el-GR" sz="2000">
                <a:solidFill>
                  <a:srgbClr val="FFFFFF"/>
                </a:solidFill>
                <a:latin typeface="Arial" charset="0"/>
              </a:rPr>
              <a:t>Βραχύουρες </a:t>
            </a:r>
          </a:p>
          <a:p>
            <a:pPr algn="ctr"/>
            <a:r>
              <a:rPr lang="el-GR" sz="2000">
                <a:solidFill>
                  <a:srgbClr val="FFFFFF"/>
                </a:solidFill>
                <a:latin typeface="Arial" charset="0"/>
              </a:rPr>
              <a:t>Παχύουρες </a:t>
            </a:r>
          </a:p>
          <a:p>
            <a:pPr algn="ctr"/>
            <a:r>
              <a:rPr lang="el-GR" sz="2000">
                <a:solidFill>
                  <a:srgbClr val="FFFFFF"/>
                </a:solidFill>
                <a:latin typeface="Arial" charset="0"/>
              </a:rPr>
              <a:t>&amp; Ημιπαχύουρες</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Τίτλος 1"/>
          <p:cNvSpPr>
            <a:spLocks noGrp="1"/>
          </p:cNvSpPr>
          <p:nvPr>
            <p:ph type="title"/>
          </p:nvPr>
        </p:nvSpPr>
        <p:spPr/>
        <p:txBody>
          <a:bodyPr/>
          <a:lstStyle/>
          <a:p>
            <a:pPr eaLnBrk="1" hangingPunct="1"/>
            <a:r>
              <a:rPr lang="el-GR" smtClean="0"/>
              <a:t>Προβατοτροφία</a:t>
            </a:r>
          </a:p>
        </p:txBody>
      </p:sp>
      <p:sp>
        <p:nvSpPr>
          <p:cNvPr id="21506" name="Θέση περιεχομένου 2"/>
          <p:cNvSpPr>
            <a:spLocks noGrp="1"/>
          </p:cNvSpPr>
          <p:nvPr>
            <p:ph sz="half" idx="1"/>
          </p:nvPr>
        </p:nvSpPr>
        <p:spPr/>
        <p:txBody>
          <a:bodyPr/>
          <a:lstStyle/>
          <a:p>
            <a:pPr eaLnBrk="1" hangingPunct="1">
              <a:spcBef>
                <a:spcPts val="1800"/>
              </a:spcBef>
            </a:pPr>
            <a:r>
              <a:rPr lang="el-GR" sz="2000" smtClean="0"/>
              <a:t>Το επιστημονικό όνομα του προβάτου είναι: </a:t>
            </a:r>
            <a:r>
              <a:rPr lang="en-US" sz="2000" i="1" smtClean="0"/>
              <a:t>Ovis ammon</a:t>
            </a:r>
            <a:r>
              <a:rPr lang="en-US" sz="2000" smtClean="0"/>
              <a:t> forma </a:t>
            </a:r>
            <a:r>
              <a:rPr lang="en-US" sz="2000" i="1" smtClean="0"/>
              <a:t>aries</a:t>
            </a:r>
            <a:endParaRPr lang="el-GR" sz="2000" i="1" smtClean="0"/>
          </a:p>
          <a:p>
            <a:pPr eaLnBrk="1" hangingPunct="1">
              <a:spcBef>
                <a:spcPts val="1800"/>
              </a:spcBef>
            </a:pPr>
            <a:r>
              <a:rPr lang="el-GR" sz="2000" smtClean="0"/>
              <a:t>Εκτρεφόμενα πρόβατα</a:t>
            </a:r>
            <a:r>
              <a:rPr lang="en-US" sz="2000" smtClean="0"/>
              <a:t> </a:t>
            </a:r>
            <a:r>
              <a:rPr lang="el-GR" sz="2000" smtClean="0"/>
              <a:t>παγκοσμίως 1.070 εκατομμύρια άτομα.</a:t>
            </a:r>
          </a:p>
          <a:p>
            <a:pPr eaLnBrk="1" hangingPunct="1"/>
            <a:endParaRPr lang="el-GR" sz="2000" smtClean="0"/>
          </a:p>
          <a:p>
            <a:pPr eaLnBrk="1" hangingPunct="1"/>
            <a:r>
              <a:rPr lang="el-GR" sz="2000" smtClean="0"/>
              <a:t>Στην Ελλάδα εκτρέφονται περίπου 9,5 εκατομμύρια πρόβατα.</a:t>
            </a:r>
          </a:p>
          <a:p>
            <a:pPr eaLnBrk="1" hangingPunct="1"/>
            <a:r>
              <a:rPr lang="el-GR" sz="2000" smtClean="0"/>
              <a:t>Παράγουν ετησίως 650 χιλιάδες τόνους γάλακτος και 85 χιλιάδες τόνους κρέατος.</a:t>
            </a:r>
          </a:p>
          <a:p>
            <a:pPr eaLnBrk="1" hangingPunct="1"/>
            <a:endParaRPr lang="el-GR" sz="2000" smtClean="0"/>
          </a:p>
        </p:txBody>
      </p:sp>
      <p:graphicFrame>
        <p:nvGraphicFramePr>
          <p:cNvPr id="5" name="Group 23" descr="Πίνακας: Παγκόσμια παραγωγή και χιλιάδες τόνοι"/>
          <p:cNvGraphicFramePr>
            <a:graphicFrameLocks noGrp="1"/>
          </p:cNvGraphicFramePr>
          <p:nvPr>
            <p:ph sz="half" idx="2"/>
          </p:nvPr>
        </p:nvGraphicFramePr>
        <p:xfrm>
          <a:off x="4648200" y="1772816"/>
          <a:ext cx="3671888" cy="2616364"/>
        </p:xfrm>
        <a:graphic>
          <a:graphicData uri="http://schemas.openxmlformats.org/drawingml/2006/table">
            <a:tbl>
              <a:tblPr firstRow="1">
                <a:tableStyleId>{08FB837D-C827-4EFA-A057-4D05807E0F7C}</a:tableStyleId>
              </a:tblPr>
              <a:tblGrid>
                <a:gridCol w="1657350"/>
                <a:gridCol w="2014538"/>
              </a:tblGrid>
              <a:tr h="700967">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dirty="0" smtClean="0">
                          <a:ln>
                            <a:noFill/>
                          </a:ln>
                          <a:effectLst/>
                        </a:rPr>
                        <a:t>Παγκόσμια παραγωγή</a:t>
                      </a:r>
                      <a:endParaRPr kumimoji="0" lang="el-GR" sz="2000" b="0" i="0" u="none" strike="noStrike" cap="none" normalizeH="0" baseline="0" dirty="0" smtClean="0">
                        <a:ln>
                          <a:noFill/>
                        </a:ln>
                        <a:solidFill>
                          <a:schemeClr val="tx1"/>
                        </a:solidFill>
                        <a:effectLst/>
                        <a:latin typeface="+mn-lt"/>
                        <a:cs typeface="Arial" charset="0"/>
                      </a:endParaRPr>
                    </a:p>
                  </a:txBody>
                  <a:tcPr marT="45710" marB="45710"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dirty="0" smtClean="0">
                          <a:ln>
                            <a:noFill/>
                          </a:ln>
                          <a:effectLst/>
                        </a:rPr>
                        <a:t>χιλιάδες τόνοι</a:t>
                      </a:r>
                      <a:endParaRPr kumimoji="0" lang="el-GR" sz="2000" b="0" i="0" u="none" strike="noStrike" cap="none" normalizeH="0" baseline="0" dirty="0" smtClean="0">
                        <a:ln>
                          <a:noFill/>
                        </a:ln>
                        <a:solidFill>
                          <a:schemeClr val="tx1"/>
                        </a:solidFill>
                        <a:effectLst/>
                        <a:latin typeface="+mn-lt"/>
                        <a:cs typeface="Arial" charset="0"/>
                      </a:endParaRPr>
                    </a:p>
                  </a:txBody>
                  <a:tcPr marT="45710" marB="45710" horzOverflow="overflow"/>
                </a:tc>
              </a:tr>
              <a:tr h="452344">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dirty="0" smtClean="0">
                          <a:ln>
                            <a:noFill/>
                          </a:ln>
                          <a:solidFill>
                            <a:srgbClr val="000000"/>
                          </a:solidFill>
                          <a:effectLst/>
                        </a:rPr>
                        <a:t>μαλλιού</a:t>
                      </a:r>
                      <a:endParaRPr kumimoji="0" lang="el-GR" sz="2000" b="0" i="0" u="none" strike="noStrike" cap="none" normalizeH="0" baseline="0" dirty="0" smtClean="0">
                        <a:ln>
                          <a:noFill/>
                        </a:ln>
                        <a:solidFill>
                          <a:srgbClr val="000000"/>
                        </a:solidFill>
                        <a:effectLst/>
                        <a:latin typeface="+mn-lt"/>
                        <a:cs typeface="Arial" charset="0"/>
                      </a:endParaRPr>
                    </a:p>
                  </a:txBody>
                  <a:tcPr marT="45710" marB="45710"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smtClean="0">
                          <a:ln>
                            <a:noFill/>
                          </a:ln>
                          <a:solidFill>
                            <a:srgbClr val="000000"/>
                          </a:solidFill>
                          <a:effectLst/>
                        </a:rPr>
                        <a:t>2.470</a:t>
                      </a:r>
                      <a:endParaRPr kumimoji="0" lang="el-GR" sz="2000" b="0" i="0" u="none" strike="noStrike" cap="none" normalizeH="0" baseline="0" smtClean="0">
                        <a:ln>
                          <a:noFill/>
                        </a:ln>
                        <a:solidFill>
                          <a:srgbClr val="000000"/>
                        </a:solidFill>
                        <a:effectLst/>
                        <a:latin typeface="+mn-lt"/>
                        <a:cs typeface="Arial" charset="0"/>
                      </a:endParaRPr>
                    </a:p>
                  </a:txBody>
                  <a:tcPr marT="45710" marB="45710" horzOverflow="overflow"/>
                </a:tc>
              </a:tr>
              <a:tr h="700967">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dirty="0" smtClean="0">
                          <a:ln>
                            <a:noFill/>
                          </a:ln>
                          <a:solidFill>
                            <a:srgbClr val="000000"/>
                          </a:solidFill>
                          <a:effectLst/>
                        </a:rPr>
                        <a:t>πρόβειου κρέατος</a:t>
                      </a:r>
                      <a:endParaRPr kumimoji="0" lang="el-GR" sz="2000" b="0" i="0" u="none" strike="noStrike" cap="none" normalizeH="0" baseline="0" dirty="0" smtClean="0">
                        <a:ln>
                          <a:noFill/>
                        </a:ln>
                        <a:solidFill>
                          <a:srgbClr val="000000"/>
                        </a:solidFill>
                        <a:effectLst/>
                        <a:latin typeface="+mn-lt"/>
                        <a:cs typeface="Arial" charset="0"/>
                      </a:endParaRPr>
                    </a:p>
                  </a:txBody>
                  <a:tcPr marT="45710" marB="45710"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dirty="0" smtClean="0">
                          <a:ln>
                            <a:noFill/>
                          </a:ln>
                          <a:solidFill>
                            <a:srgbClr val="000000"/>
                          </a:solidFill>
                          <a:effectLst/>
                        </a:rPr>
                        <a:t>7.400</a:t>
                      </a:r>
                      <a:endParaRPr kumimoji="0" lang="el-GR" sz="2000" b="0" i="0" u="none" strike="noStrike" cap="none" normalizeH="0" baseline="0" dirty="0" smtClean="0">
                        <a:ln>
                          <a:noFill/>
                        </a:ln>
                        <a:solidFill>
                          <a:srgbClr val="000000"/>
                        </a:solidFill>
                        <a:effectLst/>
                        <a:latin typeface="+mn-lt"/>
                        <a:cs typeface="Arial" charset="0"/>
                      </a:endParaRPr>
                    </a:p>
                  </a:txBody>
                  <a:tcPr marT="45710" marB="45710" horzOverflow="overflow"/>
                </a:tc>
              </a:tr>
              <a:tr h="761922">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smtClean="0">
                          <a:ln>
                            <a:noFill/>
                          </a:ln>
                          <a:solidFill>
                            <a:srgbClr val="000000"/>
                          </a:solidFill>
                          <a:effectLst/>
                        </a:rPr>
                        <a:t>πρόβειου γάλακτος</a:t>
                      </a:r>
                      <a:endParaRPr kumimoji="0" lang="el-GR" sz="2000" b="0" i="0" u="none" strike="noStrike" cap="none" normalizeH="0" baseline="0" smtClean="0">
                        <a:ln>
                          <a:noFill/>
                        </a:ln>
                        <a:solidFill>
                          <a:srgbClr val="000000"/>
                        </a:solidFill>
                        <a:effectLst/>
                        <a:latin typeface="+mn-lt"/>
                        <a:cs typeface="Arial" charset="0"/>
                      </a:endParaRPr>
                    </a:p>
                  </a:txBody>
                  <a:tcPr marT="45710" marB="45710"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r>
                        <a:rPr kumimoji="0" lang="el-GR" sz="2000" u="none" strike="noStrike" cap="none" normalizeH="0" baseline="0" dirty="0" smtClean="0">
                          <a:ln>
                            <a:noFill/>
                          </a:ln>
                          <a:solidFill>
                            <a:srgbClr val="000000"/>
                          </a:solidFill>
                          <a:effectLst/>
                        </a:rPr>
                        <a:t>8.283</a:t>
                      </a:r>
                    </a:p>
                    <a:p>
                      <a:pPr marL="0" marR="0" lvl="0" indent="0" algn="ctr" defTabSz="914400" rtl="0" eaLnBrk="0" fontAlgn="base" latinLnBrk="0" hangingPunct="0">
                        <a:lnSpc>
                          <a:spcPct val="100000"/>
                        </a:lnSpc>
                        <a:spcBef>
                          <a:spcPct val="20000"/>
                        </a:spcBef>
                        <a:spcAft>
                          <a:spcPct val="0"/>
                        </a:spcAft>
                        <a:buClr>
                          <a:schemeClr val="hlink"/>
                        </a:buClr>
                        <a:buSzPct val="65000"/>
                        <a:buFont typeface="Wingdings" pitchFamily="2" charset="2"/>
                        <a:buNone/>
                        <a:tabLst/>
                      </a:pPr>
                      <a:endParaRPr kumimoji="0" lang="el-GR" sz="2000" b="0" i="0" u="none" strike="noStrike" cap="none" normalizeH="0" baseline="0" dirty="0" smtClean="0">
                        <a:ln>
                          <a:noFill/>
                        </a:ln>
                        <a:solidFill>
                          <a:srgbClr val="000000"/>
                        </a:solidFill>
                        <a:effectLst/>
                        <a:latin typeface="+mn-lt"/>
                        <a:cs typeface="Arial" charset="0"/>
                      </a:endParaRPr>
                    </a:p>
                  </a:txBody>
                  <a:tcPr marT="45710" marB="45710" horzOverflow="overflow"/>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Τίτλος 1"/>
          <p:cNvSpPr>
            <a:spLocks noGrp="1"/>
          </p:cNvSpPr>
          <p:nvPr>
            <p:ph type="title"/>
          </p:nvPr>
        </p:nvSpPr>
        <p:spPr/>
        <p:txBody>
          <a:bodyPr/>
          <a:lstStyle/>
          <a:p>
            <a:pPr eaLnBrk="1" hangingPunct="1"/>
            <a:r>
              <a:rPr lang="el-GR" smtClean="0"/>
              <a:t>Ελληνικές φυλές προβάτων</a:t>
            </a:r>
          </a:p>
        </p:txBody>
      </p:sp>
      <p:sp>
        <p:nvSpPr>
          <p:cNvPr id="22530" name="Θέση περιεχομένου 2"/>
          <p:cNvSpPr>
            <a:spLocks noGrp="1"/>
          </p:cNvSpPr>
          <p:nvPr>
            <p:ph idx="1"/>
          </p:nvPr>
        </p:nvSpPr>
        <p:spPr/>
        <p:txBody>
          <a:bodyPr/>
          <a:lstStyle/>
          <a:p>
            <a:pPr eaLnBrk="1" hangingPunct="1">
              <a:spcBef>
                <a:spcPct val="50000"/>
              </a:spcBef>
            </a:pPr>
            <a:r>
              <a:rPr lang="el-GR" smtClean="0"/>
              <a:t> Ανήκουν στα γαλακτοπαραγωγά πρόβατα.</a:t>
            </a:r>
          </a:p>
          <a:p>
            <a:pPr eaLnBrk="1" hangingPunct="1">
              <a:spcBef>
                <a:spcPct val="50000"/>
              </a:spcBef>
            </a:pPr>
            <a:r>
              <a:rPr lang="el-GR" smtClean="0"/>
              <a:t> Κατατάσσονται στα μακρύουρα πρόβατα.</a:t>
            </a:r>
          </a:p>
          <a:p>
            <a:pPr eaLnBrk="1" hangingPunct="1">
              <a:spcBef>
                <a:spcPct val="50000"/>
              </a:spcBef>
            </a:pPr>
            <a:r>
              <a:rPr lang="el-GR" smtClean="0"/>
              <a:t> Με βάση το πλάτος της ουράς και το μαλλί διακρίνονται σε: </a:t>
            </a:r>
          </a:p>
          <a:p>
            <a:pPr marL="400050" lvl="1" indent="0" eaLnBrk="1" hangingPunct="1">
              <a:lnSpc>
                <a:spcPct val="150000"/>
              </a:lnSpc>
              <a:buFontTx/>
              <a:buNone/>
            </a:pPr>
            <a:r>
              <a:rPr lang="el-GR" b="1" smtClean="0"/>
              <a:t>Α. </a:t>
            </a:r>
            <a:r>
              <a:rPr lang="el-GR" smtClean="0"/>
              <a:t>Λεπτόουρα – Αναμικτόμαλλα.</a:t>
            </a:r>
          </a:p>
          <a:p>
            <a:pPr marL="400050" lvl="1" indent="0" eaLnBrk="1" hangingPunct="1">
              <a:lnSpc>
                <a:spcPct val="150000"/>
              </a:lnSpc>
              <a:buFontTx/>
              <a:buNone/>
            </a:pPr>
            <a:r>
              <a:rPr lang="el-GR" b="1" smtClean="0"/>
              <a:t>Β. </a:t>
            </a:r>
            <a:r>
              <a:rPr lang="el-GR" smtClean="0"/>
              <a:t>Λεπτόουρα-Ομοιόμαλλα.</a:t>
            </a:r>
          </a:p>
          <a:p>
            <a:pPr marL="400050" lvl="1" indent="0" eaLnBrk="1" hangingPunct="1">
              <a:lnSpc>
                <a:spcPct val="150000"/>
              </a:lnSpc>
              <a:buFontTx/>
              <a:buNone/>
            </a:pPr>
            <a:r>
              <a:rPr lang="el-GR" b="1" smtClean="0"/>
              <a:t>Γ.  </a:t>
            </a:r>
            <a:r>
              <a:rPr lang="el-GR" smtClean="0"/>
              <a:t>Ημιπαχύουρα - ομοιόμαλλα &amp; ημιπαχύουρα-αναμικτόμαλλα.</a:t>
            </a:r>
          </a:p>
          <a:p>
            <a:pPr eaLnBrk="1" hangingPunct="1"/>
            <a:endParaRPr lang="el-GR"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288" y="434975"/>
            <a:ext cx="7924800" cy="960438"/>
          </a:xfrm>
        </p:spPr>
        <p:txBody>
          <a:bodyPr>
            <a:normAutofit fontScale="90000"/>
          </a:bodyPr>
          <a:lstStyle/>
          <a:p>
            <a:pPr eaLnBrk="1" hangingPunct="1">
              <a:defRPr/>
            </a:pPr>
            <a:r>
              <a:rPr lang="el-GR" dirty="0"/>
              <a:t> Α. </a:t>
            </a:r>
            <a:r>
              <a:rPr lang="el-GR" dirty="0" err="1"/>
              <a:t>Λεπτόουρα</a:t>
            </a:r>
            <a:r>
              <a:rPr lang="el-GR" dirty="0"/>
              <a:t> - </a:t>
            </a:r>
            <a:r>
              <a:rPr lang="el-GR" dirty="0" err="1"/>
              <a:t>Αναμικτόμαλλα</a:t>
            </a:r>
            <a:r>
              <a:rPr lang="el-GR" dirty="0"/>
              <a:t> </a:t>
            </a:r>
            <a:r>
              <a:rPr lang="el-GR" dirty="0" smtClean="0"/>
              <a:t>πρόβατα</a:t>
            </a:r>
            <a:endParaRPr lang="el-GR" dirty="0"/>
          </a:p>
        </p:txBody>
      </p:sp>
      <p:sp>
        <p:nvSpPr>
          <p:cNvPr id="23554" name="Θέση περιεχομένου 2"/>
          <p:cNvSpPr>
            <a:spLocks noGrp="1"/>
          </p:cNvSpPr>
          <p:nvPr>
            <p:ph idx="1"/>
          </p:nvPr>
        </p:nvSpPr>
        <p:spPr/>
        <p:txBody>
          <a:bodyPr/>
          <a:lstStyle/>
          <a:p>
            <a:pPr marL="609600" indent="-609600" eaLnBrk="1" hangingPunct="1">
              <a:lnSpc>
                <a:spcPct val="140000"/>
              </a:lnSpc>
            </a:pPr>
            <a:r>
              <a:rPr lang="el-GR" sz="2000" smtClean="0"/>
              <a:t>Αυτή η ομάδα προβάτων αποτελεί κλάδο της φυλής Zackel η οποία παλαιότερα είχε μεγάλη διάδοση στην ΝΑ Ευρώπη.</a:t>
            </a:r>
          </a:p>
          <a:p>
            <a:pPr marL="609600" indent="-609600" eaLnBrk="1" hangingPunct="1">
              <a:lnSpc>
                <a:spcPct val="140000"/>
              </a:lnSpc>
            </a:pPr>
            <a:r>
              <a:rPr lang="el-GR" sz="2000" smtClean="0"/>
              <a:t>Με τη δράση της φυσικής επιλογής έχουν δημιουργηθεί κυρίως δύο διαφορετικοί τύποι, με μεγάλες διαφορές στα μορφολογικά, φυσιολογικά και παραγωγικά χαρακτηριστικά τους, </a:t>
            </a:r>
            <a:r>
              <a:rPr lang="el-GR" sz="2000" u="sng" smtClean="0"/>
              <a:t>ο ορεινός</a:t>
            </a:r>
            <a:r>
              <a:rPr lang="el-GR" sz="2000" smtClean="0"/>
              <a:t> και </a:t>
            </a:r>
            <a:r>
              <a:rPr lang="el-GR" sz="2000" u="sng" smtClean="0"/>
              <a:t>ο πεδινός</a:t>
            </a:r>
            <a:r>
              <a:rPr lang="el-GR" sz="2000" smtClean="0"/>
              <a:t> τύπος.</a:t>
            </a:r>
          </a:p>
          <a:p>
            <a:pPr marL="609600" indent="-609600" eaLnBrk="1" hangingPunct="1">
              <a:lnSpc>
                <a:spcPct val="140000"/>
              </a:lnSpc>
            </a:pPr>
            <a:r>
              <a:rPr lang="el-GR" sz="2000" smtClean="0"/>
              <a:t>Στον "Εγχώριο" πληθυσμό προβάτων διακρίνονται οι φυλές: Σφακίων, Βλάχικο (Μπούτσικο), Κεφαλληνίας, Καρύστου, Πηλίου, Καλαρρύτικη, Κοκοβίτικη, Αστερουσίων, Ανωγείων, Καραγκούνικη, Κατσικά (Καραμάνικο), Αγρινίου και Ζακύνθου.</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EO_1_b_new">
  <a:themeElements>
    <a:clrScheme name="GEO_1_b_new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GEO_1_b_new">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aramond" panose="02020404030301010803"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400" b="0" i="0" u="none" strike="noStrike" cap="none" normalizeH="0" baseline="0" smtClean="0">
            <a:ln>
              <a:noFill/>
            </a:ln>
            <a:solidFill>
              <a:schemeClr val="tx1"/>
            </a:solidFill>
            <a:effectLst/>
            <a:latin typeface="Garamond" panose="02020404030301010803" pitchFamily="18" charset="0"/>
          </a:defRPr>
        </a:defPPr>
      </a:lstStyle>
    </a:lnDef>
  </a:objectDefaults>
  <a:extraClrSchemeLst>
    <a:extraClrScheme>
      <a:clrScheme name="GEO_1_b_new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GEO_1_b_new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GEO_1_b_new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GEO_1_b_new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GEO_1_b_new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GEO_1_b_new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GEO_1_b_new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GEO_1_b_new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Παρουσίαση2" id="{37156705-AD48-4DAC-A3DB-201641F40FC4}" vid="{4592052C-43C5-48FC-B72E-F41B7903523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zp_b</Template>
  <TotalTime>178</TotalTime>
  <Words>1990</Words>
  <Application>Microsoft Office PowerPoint</Application>
  <PresentationFormat>Προβολή στην οθόνη (4:3)</PresentationFormat>
  <Paragraphs>257</Paragraphs>
  <Slides>45</Slides>
  <Notes>0</Notes>
  <HiddenSlides>0</HiddenSlides>
  <MMClips>0</MMClips>
  <ScaleCrop>false</ScaleCrop>
  <HeadingPairs>
    <vt:vector size="6" baseType="variant">
      <vt:variant>
        <vt:lpstr>Fonts Used</vt:lpstr>
      </vt:variant>
      <vt:variant>
        <vt:i4>6</vt:i4>
      </vt:variant>
      <vt:variant>
        <vt:lpstr>Design Template</vt:lpstr>
      </vt:variant>
      <vt:variant>
        <vt:i4>2</vt:i4>
      </vt:variant>
      <vt:variant>
        <vt:lpstr>Slide Titles</vt:lpstr>
      </vt:variant>
      <vt:variant>
        <vt:i4>45</vt:i4>
      </vt:variant>
    </vt:vector>
  </HeadingPairs>
  <TitlesOfParts>
    <vt:vector size="53" baseType="lpstr">
      <vt:lpstr>Garamond</vt:lpstr>
      <vt:lpstr>Arial</vt:lpstr>
      <vt:lpstr>Wingdings</vt:lpstr>
      <vt:lpstr>Arial Unicode MS</vt:lpstr>
      <vt:lpstr>Times New Roman</vt:lpstr>
      <vt:lpstr>Tahoma</vt:lpstr>
      <vt:lpstr>GEO_1_b_new</vt:lpstr>
      <vt:lpstr>GEO_1_b_new</vt:lpstr>
      <vt:lpstr>Εισαγωγή στη Ζωοτεχνία</vt:lpstr>
      <vt:lpstr>Αντικειμενικοί στόχοι του μαθήματος</vt:lpstr>
      <vt:lpstr>Επιδιωκόμενα μαθησιακά αποτελέσματα</vt:lpstr>
      <vt:lpstr>Μαθησιακοί στόχοι</vt:lpstr>
      <vt:lpstr>Φυλές Προβάτων</vt:lpstr>
      <vt:lpstr>Ταξινόμηση των φυλών</vt:lpstr>
      <vt:lpstr>Προβατοτροφία</vt:lpstr>
      <vt:lpstr>Ελληνικές φυλές προβάτων</vt:lpstr>
      <vt:lpstr> Α. Λεπτόουρα - Αναμικτόμαλλα πρόβατα</vt:lpstr>
      <vt:lpstr> Β. Λεπτόουρα - Ομοιόμαλλα πρόβατα</vt:lpstr>
      <vt:lpstr>Γ.  Ημιπαχύουρα-ομοιόμαλλα και ημιπαχύουρα-αναμικτόμαλλα πρόβατα </vt:lpstr>
      <vt:lpstr>Ελληνικές φυλές προβάτων 1/2</vt:lpstr>
      <vt:lpstr>Ελληνικές φυλές προβάτων 2/2</vt:lpstr>
      <vt:lpstr>Καραγκούνικο πρόβατο 1/3</vt:lpstr>
      <vt:lpstr>Καραγκούνικο πρόβατο 2/3</vt:lpstr>
      <vt:lpstr>Καραγκούνικο πρόβατο 3/3</vt:lpstr>
      <vt:lpstr>Βλάχικο πρόβατο 1/4</vt:lpstr>
      <vt:lpstr>Βλάχικο πρόβατο 2/4</vt:lpstr>
      <vt:lpstr>Βλάχικο πρόβατο 3/4</vt:lpstr>
      <vt:lpstr>Βλάχικο πρόβατο 4/4</vt:lpstr>
      <vt:lpstr>Πρόβατο Σφακίων 1/3</vt:lpstr>
      <vt:lpstr>Πρόβατο Σφακίων 2/3</vt:lpstr>
      <vt:lpstr>Πρόβατο Σφακίων 3/3</vt:lpstr>
      <vt:lpstr>Πρόβατο Ζακύνθου 1/3</vt:lpstr>
      <vt:lpstr>Πρόβατο Ζακύνθου 2/3</vt:lpstr>
      <vt:lpstr>Πρόβατο Ζακύνθου 3/3</vt:lpstr>
      <vt:lpstr>Πρόβατο Σερρών 1/3</vt:lpstr>
      <vt:lpstr>Πρόβατο Σερρών 2/3</vt:lpstr>
      <vt:lpstr> Πρόβατο Σερρών 3/3</vt:lpstr>
      <vt:lpstr>Πρόβατο Σκοπέλου 1/3</vt:lpstr>
      <vt:lpstr>Πρόβατο Σκοπέλου 2/3</vt:lpstr>
      <vt:lpstr>Πρόβατο Σκοπέλου 3/3</vt:lpstr>
      <vt:lpstr>Πρόβατο Κύμης 1/3</vt:lpstr>
      <vt:lpstr>Πρόβατο Κύμης 2/3</vt:lpstr>
      <vt:lpstr>Πρόβατο Κύμης 3/3</vt:lpstr>
      <vt:lpstr>Πρόβατο Χίου 1/3</vt:lpstr>
      <vt:lpstr>Πρόβατο Χίου 2/3</vt:lpstr>
      <vt:lpstr>Πρόβατο Χίου 3/3</vt:lpstr>
      <vt:lpstr>Πρόβατο Μυτιλήνης (Λέσβου) 1/2</vt:lpstr>
      <vt:lpstr>Πρόβατο Μυτιλήνης (Λέσβου) 2/2</vt:lpstr>
      <vt:lpstr>Πρόβατο Άρτας (Φριζάρτα) 1/3</vt:lpstr>
      <vt:lpstr>Slide 42</vt:lpstr>
      <vt:lpstr>Πρόβατο Άρτας (Φριζάρτα) 3/3</vt:lpstr>
      <vt:lpstr>Βιβλιογραφία</vt:lpstr>
      <vt:lpstr>Λέξεις – έννοιες κλειδιά</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στη Ζωοτεχνία</dc:title>
  <dc:creator>Vanessa</dc:creator>
  <cp:lastModifiedBy>user</cp:lastModifiedBy>
  <cp:revision>30</cp:revision>
  <dcterms:created xsi:type="dcterms:W3CDTF">2013-06-18T22:50:08Z</dcterms:created>
  <dcterms:modified xsi:type="dcterms:W3CDTF">2014-01-27T08:18:21Z</dcterms:modified>
</cp:coreProperties>
</file>