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1"/>
  </p:notesMasterIdLst>
  <p:handoutMasterIdLst>
    <p:handoutMasterId r:id="rId22"/>
  </p:handout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60" r:id="rId19"/>
    <p:sldId id="261" r:id="rId20"/>
  </p:sldIdLst>
  <p:sldSz cx="9144000" cy="6858000" type="screen4x3"/>
  <p:notesSz cx="6858000" cy="9144000"/>
  <p:defaultTextStyle>
    <a:defPPr>
      <a:defRPr lang="en-GB"/>
    </a:defPPr>
    <a:lvl1pPr algn="l" rtl="0" eaLnBrk="0" fontAlgn="base" hangingPunct="0">
      <a:spcBef>
        <a:spcPct val="0"/>
      </a:spcBef>
      <a:spcAft>
        <a:spcPct val="0"/>
      </a:spcAft>
      <a:defRPr sz="1400"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sz="1400"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sz="1400"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sz="1400"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sz="1400"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6600"/>
    <a:srgbClr val="FFFF99"/>
    <a:srgbClr val="99FF33"/>
    <a:srgbClr val="993300"/>
    <a:srgbClr val="004646"/>
    <a:srgbClr val="006666"/>
    <a:srgbClr val="DBDB83"/>
    <a:srgbClr val="99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p:cViewPr>
        <p:scale>
          <a:sx n="81" d="100"/>
          <a:sy n="81" d="100"/>
        </p:scale>
        <p:origin x="-1080"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Unicode MS" pitchFamily="34" charset="-128"/>
                <a:cs typeface="+mn-cs"/>
              </a:defRPr>
            </a:lvl1pPr>
          </a:lstStyle>
          <a:p>
            <a:pPr>
              <a:defRPr/>
            </a:pPr>
            <a:endParaRPr lang="el-GR"/>
          </a:p>
        </p:txBody>
      </p:sp>
      <p:sp>
        <p:nvSpPr>
          <p:cNvPr id="2058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Unicode MS" pitchFamily="34" charset="-128"/>
                <a:cs typeface="+mn-cs"/>
              </a:defRPr>
            </a:lvl1pPr>
          </a:lstStyle>
          <a:p>
            <a:pPr>
              <a:defRPr/>
            </a:pPr>
            <a:endParaRPr lang="el-GR"/>
          </a:p>
        </p:txBody>
      </p:sp>
      <p:sp>
        <p:nvSpPr>
          <p:cNvPr id="2058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Unicode MS" pitchFamily="34" charset="-128"/>
                <a:cs typeface="+mn-cs"/>
              </a:defRPr>
            </a:lvl1pPr>
          </a:lstStyle>
          <a:p>
            <a:pPr>
              <a:defRPr/>
            </a:pPr>
            <a:endParaRPr lang="el-GR"/>
          </a:p>
        </p:txBody>
      </p:sp>
      <p:sp>
        <p:nvSpPr>
          <p:cNvPr id="2058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Unicode MS" panose="020B0604020202020204" pitchFamily="34" charset="-128"/>
                <a:cs typeface="+mn-cs"/>
              </a:defRPr>
            </a:lvl1pPr>
          </a:lstStyle>
          <a:p>
            <a:pPr>
              <a:defRPr/>
            </a:pPr>
            <a:fld id="{281C791E-039C-4190-B550-C86290FC47CB}" type="slidenum">
              <a:rPr lang="el-GR"/>
              <a:pPr>
                <a:defRPr/>
              </a:pPr>
              <a:t>‹#›</a:t>
            </a:fld>
            <a:endParaRPr lang="el-GR"/>
          </a:p>
        </p:txBody>
      </p:sp>
    </p:spTree>
    <p:extLst>
      <p:ext uri="{BB962C8B-B14F-4D97-AF65-F5344CB8AC3E}">
        <p14:creationId xmlns:p14="http://schemas.microsoft.com/office/powerpoint/2010/main" val="2935969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Unicode MS" pitchFamily="34" charset="-128"/>
                <a:cs typeface="+mn-cs"/>
              </a:defRPr>
            </a:lvl1pPr>
          </a:lstStyle>
          <a:p>
            <a:pPr>
              <a:defRPr/>
            </a:pPr>
            <a:endParaRPr lang="el-GR"/>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Unicode MS" pitchFamily="34" charset="-128"/>
                <a:cs typeface="+mn-cs"/>
              </a:defRPr>
            </a:lvl1pPr>
          </a:lstStyle>
          <a:p>
            <a:pPr>
              <a:defRPr/>
            </a:pPr>
            <a:endParaRPr lang="el-G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Unicode MS" pitchFamily="34" charset="-128"/>
                <a:cs typeface="+mn-cs"/>
              </a:defRPr>
            </a:lvl1pPr>
          </a:lstStyle>
          <a:p>
            <a:pPr>
              <a:defRPr/>
            </a:pPr>
            <a:endParaRPr lang="el-GR"/>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Unicode MS" panose="020B0604020202020204" pitchFamily="34" charset="-128"/>
                <a:cs typeface="+mn-cs"/>
              </a:defRPr>
            </a:lvl1pPr>
          </a:lstStyle>
          <a:p>
            <a:pPr>
              <a:defRPr/>
            </a:pPr>
            <a:fld id="{15336A22-75FB-47C9-B0D6-ED40BF1CEE73}" type="slidenum">
              <a:rPr lang="el-GR"/>
              <a:pPr>
                <a:defRPr/>
              </a:pPr>
              <a:t>‹#›</a:t>
            </a:fld>
            <a:endParaRPr lang="el-GR"/>
          </a:p>
        </p:txBody>
      </p:sp>
    </p:spTree>
    <p:extLst>
      <p:ext uri="{BB962C8B-B14F-4D97-AF65-F5344CB8AC3E}">
        <p14:creationId xmlns:p14="http://schemas.microsoft.com/office/powerpoint/2010/main" val="53218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eaLnBrk="1" hangingPunct="1"/>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eaLnBrk="1" hangingPunct="1"/>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grpSp>
      <p:pic>
        <p:nvPicPr>
          <p:cNvPr id="1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5830888"/>
            <a:ext cx="43100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LOGO3_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657225"/>
            <a:ext cx="554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LOGO3_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115888"/>
            <a:ext cx="736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pic>
        <p:nvPicPr>
          <p:cNvPr id="2" name="Εικόνα 1"/>
          <p:cNvPicPr>
            <a:picLocks noChangeAspect="1"/>
          </p:cNvPicPr>
          <p:nvPr userDrawn="1"/>
        </p:nvPicPr>
        <p:blipFill>
          <a:blip r:embed="rId5"/>
          <a:stretch>
            <a:fillRect/>
          </a:stretch>
        </p:blipFill>
        <p:spPr>
          <a:xfrm>
            <a:off x="7378700" y="6260953"/>
            <a:ext cx="1702172" cy="597047"/>
          </a:xfrm>
          <a:prstGeom prst="rect">
            <a:avLst/>
          </a:prstGeom>
        </p:spPr>
      </p:pic>
    </p:spTree>
    <p:extLst>
      <p:ext uri="{BB962C8B-B14F-4D97-AF65-F5344CB8AC3E}">
        <p14:creationId xmlns:p14="http://schemas.microsoft.com/office/powerpoint/2010/main" val="28978155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extLst>
      <p:ext uri="{BB962C8B-B14F-4D97-AF65-F5344CB8AC3E}">
        <p14:creationId xmlns:p14="http://schemas.microsoft.com/office/powerpoint/2010/main" val="4439613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5060766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2715383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601238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extLst>
      <p:ext uri="{BB962C8B-B14F-4D97-AF65-F5344CB8AC3E}">
        <p14:creationId xmlns:p14="http://schemas.microsoft.com/office/powerpoint/2010/main" val="29335776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02610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94675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40504441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4" name="Θέση κειμένου 3"/>
          <p:cNvSpPr>
            <a:spLocks noGrp="1"/>
          </p:cNvSpPr>
          <p:nvPr>
            <p:ph type="body" sz="quarter" idx="10"/>
          </p:nvPr>
        </p:nvSpPr>
        <p:spPr>
          <a:xfrm>
            <a:off x="468313" y="1700213"/>
            <a:ext cx="4608512" cy="50419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εικόνας 5"/>
          <p:cNvSpPr>
            <a:spLocks noGrp="1"/>
          </p:cNvSpPr>
          <p:nvPr>
            <p:ph type="pic" sz="quarter" idx="11"/>
          </p:nvPr>
        </p:nvSpPr>
        <p:spPr>
          <a:xfrm>
            <a:off x="5158135" y="1700212"/>
            <a:ext cx="3171825" cy="3168947"/>
          </a:xfrm>
        </p:spPr>
        <p:txBody>
          <a:bodyPr/>
          <a:lstStyle/>
          <a:p>
            <a:endParaRPr lang="el-GR"/>
          </a:p>
        </p:txBody>
      </p:sp>
      <p:sp>
        <p:nvSpPr>
          <p:cNvPr id="8" name="Θέση κειμένου 7"/>
          <p:cNvSpPr>
            <a:spLocks noGrp="1"/>
          </p:cNvSpPr>
          <p:nvPr>
            <p:ph type="body" sz="quarter" idx="12"/>
          </p:nvPr>
        </p:nvSpPr>
        <p:spPr>
          <a:xfrm>
            <a:off x="5157788" y="5157788"/>
            <a:ext cx="3171825" cy="15843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7607713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0766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extLst>
      <p:ext uri="{BB962C8B-B14F-4D97-AF65-F5344CB8AC3E}">
        <p14:creationId xmlns:p14="http://schemas.microsoft.com/office/powerpoint/2010/main" val="46821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0"/>
            <a:ext cx="323850" cy="6858000"/>
          </a:xfrm>
          <a:prstGeom prst="rect">
            <a:avLst/>
          </a:prstGeom>
          <a:pattFill prst="ltVert">
            <a:fgClr>
              <a:srgbClr val="99CC99"/>
            </a:fgClr>
            <a:bgClr>
              <a:srgbClr val="DBDB83"/>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sp>
        <p:nvSpPr>
          <p:cNvPr id="1027" name="Freeform 3"/>
          <p:cNvSpPr>
            <a:spLocks/>
          </p:cNvSpPr>
          <p:nvPr/>
        </p:nvSpPr>
        <p:spPr bwMode="auto">
          <a:xfrm>
            <a:off x="285750" y="-19049"/>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eaLnBrk="1" hangingPunct="1"/>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l-GR" dirty="0"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1513" y="-23812"/>
            <a:ext cx="554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LOGO3_a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44650" y="22225"/>
            <a:ext cx="288454" cy="34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7" r:id="rId1"/>
    <p:sldLayoutId id="2147483737" r:id="rId2"/>
    <p:sldLayoutId id="2147483738" r:id="rId3"/>
    <p:sldLayoutId id="2147483739" r:id="rId4"/>
    <p:sldLayoutId id="2147483740" r:id="rId5"/>
    <p:sldLayoutId id="2147483741" r:id="rId6"/>
    <p:sldLayoutId id="2147483748" r:id="rId7"/>
    <p:sldLayoutId id="2147483742" r:id="rId8"/>
    <p:sldLayoutId id="2147483743" r:id="rId9"/>
    <p:sldLayoutId id="2147483744" r:id="rId10"/>
    <p:sldLayoutId id="2147483745" r:id="rId11"/>
    <p:sldLayoutId id="2147483746"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rgbClr val="006666"/>
        </a:buClr>
        <a:buFont typeface="Wingdings" panose="05000000000000000000" pitchFamily="2" charset="2"/>
        <a:buChar char="l"/>
        <a:defRPr sz="2800" kern="1200">
          <a:solidFill>
            <a:srgbClr val="000000"/>
          </a:solidFill>
          <a:latin typeface="+mn-lt"/>
          <a:ea typeface="+mn-ea"/>
          <a:cs typeface="+mn-cs"/>
        </a:defRPr>
      </a:lvl1pPr>
      <a:lvl2pPr marL="742950" indent="-285750" algn="l" rtl="0" eaLnBrk="1" fontAlgn="base" hangingPunct="1">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006666"/>
        </a:buClr>
        <a:buFont typeface="Wingdings" panose="05000000000000000000" pitchFamily="2" charset="2"/>
        <a:buChar char="l"/>
        <a:defRPr sz="2000"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006666"/>
        </a:buClr>
        <a:buFont typeface="Wingdings" panose="05000000000000000000"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diastayrwseis.ppt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l-GR" dirty="0"/>
              <a:t>Εισαγωγή στη Ζωοτεχνία</a:t>
            </a:r>
            <a:endParaRPr lang="el-GR" dirty="0" smtClean="0"/>
          </a:p>
        </p:txBody>
      </p:sp>
      <p:sp>
        <p:nvSpPr>
          <p:cNvPr id="5123" name="Rectangle 3"/>
          <p:cNvSpPr>
            <a:spLocks noGrp="1" noChangeArrowheads="1"/>
          </p:cNvSpPr>
          <p:nvPr>
            <p:ph type="subTitle" idx="1"/>
          </p:nvPr>
        </p:nvSpPr>
        <p:spPr/>
        <p:txBody>
          <a:bodyPr/>
          <a:lstStyle/>
          <a:p>
            <a:pPr>
              <a:defRPr/>
            </a:pPr>
            <a:r>
              <a:rPr lang="el-GR" dirty="0"/>
              <a:t>Θεματική ενότητα </a:t>
            </a:r>
            <a:r>
              <a:rPr lang="en-US" dirty="0"/>
              <a:t>3</a:t>
            </a:r>
            <a:r>
              <a:rPr lang="el-GR" dirty="0"/>
              <a:t>. </a:t>
            </a:r>
            <a:br>
              <a:rPr lang="el-GR" dirty="0"/>
            </a:br>
            <a:r>
              <a:rPr lang="el-GR" dirty="0"/>
              <a:t>(</a:t>
            </a:r>
            <a:r>
              <a:rPr lang="en-US" dirty="0"/>
              <a:t>8. </a:t>
            </a:r>
            <a:r>
              <a:rPr lang="el-GR" dirty="0"/>
              <a:t>Σπάνιες φυλές των αγροτικών ζώων )</a:t>
            </a:r>
          </a:p>
        </p:txBody>
      </p:sp>
      <p:sp>
        <p:nvSpPr>
          <p:cNvPr id="4"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dirty="0">
                <a:solidFill>
                  <a:schemeClr val="bg1"/>
                </a:solidFill>
                <a:latin typeface="Arial" charset="0"/>
              </a:rPr>
              <a:t>Τμήμα: Επιστήμης Ζωικής Παραγωγής &amp; Υδατοκαλλιεργειών</a:t>
            </a:r>
          </a:p>
        </p:txBody>
      </p:sp>
      <p:sp>
        <p:nvSpPr>
          <p:cNvPr id="5" name="Text Box 5"/>
          <p:cNvSpPr txBox="1">
            <a:spLocks noChangeArrowheads="1"/>
          </p:cNvSpPr>
          <p:nvPr/>
        </p:nvSpPr>
        <p:spPr bwMode="auto">
          <a:xfrm>
            <a:off x="3563938" y="5303838"/>
            <a:ext cx="3084512" cy="292100"/>
          </a:xfrm>
          <a:prstGeom prst="rect">
            <a:avLst/>
          </a:prstGeom>
          <a:noFill/>
          <a:ln w="9525">
            <a:noFill/>
            <a:miter lim="800000"/>
            <a:headEnd/>
            <a:tailEnd/>
          </a:ln>
        </p:spPr>
        <p:txBody>
          <a:bodyPr wrap="none">
            <a:spAutoFit/>
          </a:bodyPr>
          <a:lstStyle/>
          <a:p>
            <a:r>
              <a:rPr lang="el-GR" sz="1300" b="1">
                <a:solidFill>
                  <a:schemeClr val="bg1"/>
                </a:solidFill>
                <a:latin typeface="Arial" charset="0"/>
              </a:rPr>
              <a:t>Διδάσκουσα: Κουτσούλη Παναγιώτα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2568"/>
            <a:ext cx="7924800" cy="960437"/>
          </a:xfrm>
        </p:spPr>
        <p:txBody>
          <a:bodyPr>
            <a:normAutofit fontScale="90000"/>
          </a:bodyPr>
          <a:lstStyle/>
          <a:p>
            <a:r>
              <a:rPr lang="el-GR" dirty="0"/>
              <a:t>Λόγοι υπέρ της διατήρησης των σπάνιων φυλών 3</a:t>
            </a:r>
            <a:r>
              <a:rPr lang="el-GR" dirty="0" smtClean="0"/>
              <a:t>/3</a:t>
            </a:r>
            <a:endParaRPr lang="el-GR" dirty="0"/>
          </a:p>
        </p:txBody>
      </p:sp>
      <p:sp>
        <p:nvSpPr>
          <p:cNvPr id="3" name="Θέση περιεχομένου 2"/>
          <p:cNvSpPr>
            <a:spLocks noGrp="1"/>
          </p:cNvSpPr>
          <p:nvPr>
            <p:ph idx="1"/>
          </p:nvPr>
        </p:nvSpPr>
        <p:spPr/>
        <p:txBody>
          <a:bodyPr/>
          <a:lstStyle/>
          <a:p>
            <a:pPr marL="0" indent="0">
              <a:lnSpc>
                <a:spcPct val="125000"/>
              </a:lnSpc>
              <a:spcBef>
                <a:spcPct val="0"/>
              </a:spcBef>
              <a:buNone/>
              <a:defRPr/>
            </a:pPr>
            <a:r>
              <a:rPr lang="el-GR" dirty="0"/>
              <a:t>Οι αυτόχθονες σπάνιες φυλές είναι σημαντικές διότι:</a:t>
            </a:r>
          </a:p>
          <a:p>
            <a:pPr>
              <a:lnSpc>
                <a:spcPct val="125000"/>
              </a:lnSpc>
              <a:spcBef>
                <a:spcPct val="0"/>
              </a:spcBef>
              <a:defRPr/>
            </a:pPr>
            <a:r>
              <a:rPr lang="el-GR" sz="2200" dirty="0"/>
              <a:t>Είναι χρήσιμες για ε</a:t>
            </a:r>
            <a:r>
              <a:rPr lang="el-GR" sz="2200" b="1" dirty="0"/>
              <a:t>πιστημονικούς λόγους </a:t>
            </a:r>
            <a:r>
              <a:rPr lang="el-GR" sz="2200" dirty="0"/>
              <a:t>αφού με τη διατήρησή τους ευνοείται η έρευνα και η μελέτη της γενετικής επιστήμης, της </a:t>
            </a:r>
            <a:r>
              <a:rPr lang="el-GR" sz="2200" dirty="0" err="1"/>
              <a:t>Φαινογενετικής</a:t>
            </a:r>
            <a:r>
              <a:rPr lang="el-GR" sz="2200" dirty="0"/>
              <a:t> των διαφόρων παραγωγικών ιδιοτήτων, της βιολογικής εξέλιξης στους διάφορους πληθυσμούς, της γονιδιακής τεχνολογίας κλπ.</a:t>
            </a:r>
          </a:p>
          <a:p>
            <a:pPr>
              <a:lnSpc>
                <a:spcPct val="125000"/>
              </a:lnSpc>
              <a:spcBef>
                <a:spcPct val="0"/>
              </a:spcBef>
              <a:defRPr/>
            </a:pPr>
            <a:r>
              <a:rPr lang="el-GR" sz="2200" dirty="0"/>
              <a:t>Είναι </a:t>
            </a:r>
            <a:r>
              <a:rPr lang="el-GR" sz="2200" dirty="0" smtClean="0"/>
              <a:t>μέρος της πολιτιστικής κληρονομιάς μιας περιοχής</a:t>
            </a:r>
            <a:r>
              <a:rPr lang="el-GR" sz="2200" dirty="0" smtClean="0"/>
              <a:t>. </a:t>
            </a:r>
            <a:r>
              <a:rPr lang="el-GR" sz="2200" dirty="0"/>
              <a:t>Προσφέρουν υπηρεσίες στην εκπαίδευση και την έρευνα σε ιστορικά και εθνολογικά θέματα.</a:t>
            </a:r>
          </a:p>
          <a:p>
            <a:pPr>
              <a:lnSpc>
                <a:spcPct val="120000"/>
              </a:lnSpc>
              <a:spcBef>
                <a:spcPct val="0"/>
              </a:spcBef>
              <a:defRPr/>
            </a:pPr>
            <a:endParaRPr lang="el-GR" dirty="0"/>
          </a:p>
        </p:txBody>
      </p:sp>
    </p:spTree>
    <p:extLst>
      <p:ext uri="{BB962C8B-B14F-4D97-AF65-F5344CB8AC3E}">
        <p14:creationId xmlns:p14="http://schemas.microsoft.com/office/powerpoint/2010/main" val="1440178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14837"/>
            <a:ext cx="7924800" cy="960437"/>
          </a:xfrm>
        </p:spPr>
        <p:txBody>
          <a:bodyPr>
            <a:normAutofit fontScale="90000"/>
          </a:bodyPr>
          <a:lstStyle/>
          <a:p>
            <a:r>
              <a:rPr lang="el-GR" dirty="0">
                <a:latin typeface="Arial" panose="020B0604020202020204" pitchFamily="34" charset="0"/>
              </a:rPr>
              <a:t>Κριτήρια για τη διατήρηση των αυτόχθονων φυλών 1/3</a:t>
            </a:r>
            <a:endParaRPr lang="el-GR" dirty="0"/>
          </a:p>
        </p:txBody>
      </p:sp>
      <p:sp>
        <p:nvSpPr>
          <p:cNvPr id="3" name="Θέση περιεχομένου 2"/>
          <p:cNvSpPr>
            <a:spLocks noGrp="1"/>
          </p:cNvSpPr>
          <p:nvPr>
            <p:ph idx="1"/>
          </p:nvPr>
        </p:nvSpPr>
        <p:spPr/>
        <p:txBody>
          <a:bodyPr/>
          <a:lstStyle/>
          <a:p>
            <a:pPr marL="609600" indent="-609600"/>
            <a:r>
              <a:rPr lang="el-GR" dirty="0">
                <a:latin typeface="Arial" panose="020B0604020202020204" pitchFamily="34" charset="0"/>
              </a:rPr>
              <a:t>Τίθεται το ερώτημα: είναι δυνατή η διατήρηση όλου του πλήθους των αυτόχθονων φυλών;</a:t>
            </a:r>
          </a:p>
          <a:p>
            <a:pPr marL="609600" indent="-609600"/>
            <a:r>
              <a:rPr lang="el-GR" dirty="0">
                <a:latin typeface="Arial" panose="020B0604020202020204" pitchFamily="34" charset="0"/>
              </a:rPr>
              <a:t>Εκ των πραγμάτων είναι αδύνατον, πιθανόν να μην είναι και τόσο απαραίτητο. Στην περίπτωση αυτή προέχει:</a:t>
            </a:r>
          </a:p>
          <a:p>
            <a:pPr marL="1371600" lvl="2" indent="-457200">
              <a:buFont typeface="Wingdings" panose="05000000000000000000" pitchFamily="2" charset="2"/>
              <a:buChar char="Ø"/>
            </a:pPr>
            <a:r>
              <a:rPr lang="el-GR" sz="2400" dirty="0">
                <a:latin typeface="Arial" panose="020B0604020202020204" pitchFamily="34" charset="0"/>
              </a:rPr>
              <a:t>Ο εντοπισμός των φυλών οι οποίες όντως απειλούνται από</a:t>
            </a:r>
            <a:r>
              <a:rPr lang="en-US" sz="2400" dirty="0">
                <a:latin typeface="Arial" panose="020B0604020202020204" pitchFamily="34" charset="0"/>
              </a:rPr>
              <a:t> </a:t>
            </a:r>
            <a:r>
              <a:rPr lang="el-GR" sz="2400" dirty="0">
                <a:latin typeface="Arial" panose="020B0604020202020204" pitchFamily="34" charset="0"/>
              </a:rPr>
              <a:t>εξαφάνιση &amp;</a:t>
            </a:r>
          </a:p>
          <a:p>
            <a:pPr marL="1371600" lvl="2" indent="-457200">
              <a:buFont typeface="Wingdings" panose="05000000000000000000" pitchFamily="2" charset="2"/>
              <a:buChar char="Ø"/>
            </a:pPr>
            <a:r>
              <a:rPr lang="el-GR" sz="2400" dirty="0">
                <a:latin typeface="Arial" panose="020B0604020202020204" pitchFamily="34" charset="0"/>
              </a:rPr>
              <a:t>Η αξιολόγηση τους (ποιες από αυτές ενδείκνυται να προστατευθούν).</a:t>
            </a:r>
          </a:p>
          <a:p>
            <a:pPr marL="609600" indent="-609600"/>
            <a:endParaRPr lang="el-GR" dirty="0"/>
          </a:p>
          <a:p>
            <a:endParaRPr lang="el-GR" dirty="0"/>
          </a:p>
        </p:txBody>
      </p:sp>
    </p:spTree>
    <p:extLst>
      <p:ext uri="{BB962C8B-B14F-4D97-AF65-F5344CB8AC3E}">
        <p14:creationId xmlns:p14="http://schemas.microsoft.com/office/powerpoint/2010/main" val="2318948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14837"/>
            <a:ext cx="7924800" cy="960437"/>
          </a:xfrm>
        </p:spPr>
        <p:txBody>
          <a:bodyPr>
            <a:normAutofit fontScale="90000"/>
          </a:bodyPr>
          <a:lstStyle/>
          <a:p>
            <a:r>
              <a:rPr lang="el-GR" dirty="0">
                <a:latin typeface="Arial" panose="020B0604020202020204" pitchFamily="34" charset="0"/>
              </a:rPr>
              <a:t>Κριτήρια για τη διατήρηση των αυτόχθονων φυλών </a:t>
            </a:r>
            <a:r>
              <a:rPr lang="el-GR" dirty="0" smtClean="0">
                <a:latin typeface="Arial" panose="020B0604020202020204" pitchFamily="34" charset="0"/>
              </a:rPr>
              <a:t>2/3</a:t>
            </a:r>
            <a:endParaRPr lang="el-GR" dirty="0"/>
          </a:p>
        </p:txBody>
      </p:sp>
      <p:sp>
        <p:nvSpPr>
          <p:cNvPr id="3" name="Θέση περιεχομένου 2"/>
          <p:cNvSpPr>
            <a:spLocks noGrp="1"/>
          </p:cNvSpPr>
          <p:nvPr>
            <p:ph idx="1"/>
          </p:nvPr>
        </p:nvSpPr>
        <p:spPr/>
        <p:txBody>
          <a:bodyPr/>
          <a:lstStyle/>
          <a:p>
            <a:pPr>
              <a:lnSpc>
                <a:spcPct val="120000"/>
              </a:lnSpc>
              <a:spcBef>
                <a:spcPct val="0"/>
              </a:spcBef>
            </a:pPr>
            <a:r>
              <a:rPr lang="el-GR" sz="2400" dirty="0"/>
              <a:t>Με </a:t>
            </a:r>
            <a:r>
              <a:rPr lang="el-GR" sz="2400" dirty="0" err="1"/>
              <a:t>ποιά</a:t>
            </a:r>
            <a:r>
              <a:rPr lang="el-GR" sz="2400" dirty="0"/>
              <a:t> κριτήρια θα αποφασιστεί </a:t>
            </a:r>
            <a:r>
              <a:rPr lang="el-GR" sz="2400" dirty="0" err="1"/>
              <a:t>ποιά</a:t>
            </a:r>
            <a:r>
              <a:rPr lang="el-GR" sz="2400" dirty="0"/>
              <a:t> φυλή θα διαφυλαχθεί</a:t>
            </a:r>
            <a:r>
              <a:rPr lang="en-US" sz="2400" dirty="0"/>
              <a:t>:</a:t>
            </a:r>
          </a:p>
          <a:p>
            <a:pPr lvl="1">
              <a:lnSpc>
                <a:spcPct val="120000"/>
              </a:lnSpc>
              <a:spcBef>
                <a:spcPct val="0"/>
              </a:spcBef>
            </a:pPr>
            <a:r>
              <a:rPr lang="el-GR" sz="2200" dirty="0"/>
              <a:t>Να είναι αμιγής (να μην έχει διασταυρωθεί τις τελευταίες γενεές με άλλες φυλές),</a:t>
            </a:r>
            <a:endParaRPr lang="en-US" sz="2200" dirty="0"/>
          </a:p>
          <a:p>
            <a:pPr lvl="1">
              <a:lnSpc>
                <a:spcPct val="120000"/>
              </a:lnSpc>
              <a:spcBef>
                <a:spcPct val="0"/>
              </a:spcBef>
            </a:pPr>
            <a:r>
              <a:rPr lang="el-GR" sz="2200" dirty="0"/>
              <a:t>να μη συγγενεύει γενετικώς στενά με άλλες φυλές,</a:t>
            </a:r>
            <a:endParaRPr lang="en-US" sz="2200" dirty="0"/>
          </a:p>
          <a:p>
            <a:pPr lvl="1">
              <a:lnSpc>
                <a:spcPct val="120000"/>
              </a:lnSpc>
              <a:spcBef>
                <a:spcPct val="0"/>
              </a:spcBef>
            </a:pPr>
            <a:r>
              <a:rPr lang="el-GR" sz="2200" dirty="0"/>
              <a:t>να διαφέρει από τις κυρίαρχες φυλές σε μία τουλάχιστον ιδιότητα με οικονομική σημασία (σωματικό μέγεθος, ανθεκτικότητα, συμπεριφορά κ.ά.) ή σε ιδιότητες οι οποίες είναι δυνατόν να αποκτήσουν οικονομική σημασία στο μέλλον (χρωματισμός, χαρακτηριστικά του τριχώματος, φυσιολογικά γνωρίσματα, συχνότητα μειζόνων γονιδίων κ.ά.),</a:t>
            </a:r>
            <a:endParaRPr lang="en-US" sz="2200" dirty="0"/>
          </a:p>
        </p:txBody>
      </p:sp>
    </p:spTree>
    <p:extLst>
      <p:ext uri="{BB962C8B-B14F-4D97-AF65-F5344CB8AC3E}">
        <p14:creationId xmlns:p14="http://schemas.microsoft.com/office/powerpoint/2010/main" val="4120994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14837"/>
            <a:ext cx="7924800" cy="960437"/>
          </a:xfrm>
        </p:spPr>
        <p:txBody>
          <a:bodyPr>
            <a:normAutofit fontScale="90000"/>
          </a:bodyPr>
          <a:lstStyle/>
          <a:p>
            <a:r>
              <a:rPr lang="el-GR" dirty="0">
                <a:latin typeface="Arial" panose="020B0604020202020204" pitchFamily="34" charset="0"/>
              </a:rPr>
              <a:t>Κριτήρια για τη διατήρηση των αυτόχθονων φυλών 3</a:t>
            </a:r>
            <a:r>
              <a:rPr lang="el-GR" dirty="0" smtClean="0">
                <a:latin typeface="Arial" panose="020B0604020202020204" pitchFamily="34" charset="0"/>
              </a:rPr>
              <a:t>/3</a:t>
            </a:r>
            <a:endParaRPr lang="el-GR" dirty="0"/>
          </a:p>
        </p:txBody>
      </p:sp>
      <p:sp>
        <p:nvSpPr>
          <p:cNvPr id="3" name="Θέση περιεχομένου 2"/>
          <p:cNvSpPr>
            <a:spLocks noGrp="1"/>
          </p:cNvSpPr>
          <p:nvPr>
            <p:ph idx="1"/>
          </p:nvPr>
        </p:nvSpPr>
        <p:spPr/>
        <p:txBody>
          <a:bodyPr/>
          <a:lstStyle/>
          <a:p>
            <a:pPr>
              <a:lnSpc>
                <a:spcPct val="120000"/>
              </a:lnSpc>
              <a:spcBef>
                <a:spcPct val="0"/>
              </a:spcBef>
            </a:pPr>
            <a:r>
              <a:rPr lang="el-GR" dirty="0"/>
              <a:t>Με </a:t>
            </a:r>
            <a:r>
              <a:rPr lang="el-GR" dirty="0" err="1"/>
              <a:t>ποιά</a:t>
            </a:r>
            <a:r>
              <a:rPr lang="el-GR" dirty="0"/>
              <a:t> κριτήρια θα αποφασιστεί </a:t>
            </a:r>
            <a:r>
              <a:rPr lang="el-GR" dirty="0" err="1"/>
              <a:t>ποιά</a:t>
            </a:r>
            <a:r>
              <a:rPr lang="el-GR" dirty="0"/>
              <a:t> φυλή θα διαφυλαχθεί </a:t>
            </a:r>
            <a:r>
              <a:rPr lang="en-US" dirty="0"/>
              <a:t>:</a:t>
            </a:r>
          </a:p>
          <a:p>
            <a:pPr lvl="1">
              <a:lnSpc>
                <a:spcPct val="120000"/>
              </a:lnSpc>
              <a:spcBef>
                <a:spcPct val="0"/>
              </a:spcBef>
            </a:pPr>
            <a:r>
              <a:rPr lang="el-GR" sz="2200" dirty="0"/>
              <a:t>να συνδέεται με την ιστορική και την πολιτιστική εξέλιξη μιας περιοχής,</a:t>
            </a:r>
            <a:endParaRPr lang="en-US" sz="2200" dirty="0"/>
          </a:p>
          <a:p>
            <a:pPr lvl="1">
              <a:lnSpc>
                <a:spcPct val="120000"/>
              </a:lnSpc>
              <a:spcBef>
                <a:spcPct val="0"/>
              </a:spcBef>
            </a:pPr>
            <a:r>
              <a:rPr lang="el-GR" sz="2200" dirty="0"/>
              <a:t>να συμβάλλει στην οικολογική ισορροπία μιας περιοχής και</a:t>
            </a:r>
            <a:endParaRPr lang="en-US" sz="2200" dirty="0"/>
          </a:p>
          <a:p>
            <a:pPr lvl="1">
              <a:lnSpc>
                <a:spcPct val="120000"/>
              </a:lnSpc>
              <a:spcBef>
                <a:spcPct val="0"/>
              </a:spcBef>
            </a:pPr>
            <a:r>
              <a:rPr lang="el-GR" sz="2200" dirty="0"/>
              <a:t>να συμβάλλει στη ψυχαγωγία του ανθρώπου.</a:t>
            </a:r>
          </a:p>
        </p:txBody>
      </p:sp>
    </p:spTree>
    <p:extLst>
      <p:ext uri="{BB962C8B-B14F-4D97-AF65-F5344CB8AC3E}">
        <p14:creationId xmlns:p14="http://schemas.microsoft.com/office/powerpoint/2010/main" val="4285268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latin typeface="Arial" panose="020B0604020202020204" pitchFamily="34" charset="0"/>
              </a:rPr>
              <a:t>Προληπτικά μέτρα για τη διατήρηση μιας σπάνιας φυλής 1/2</a:t>
            </a:r>
            <a:endParaRPr lang="el-GR" sz="3600" dirty="0"/>
          </a:p>
        </p:txBody>
      </p:sp>
      <p:sp>
        <p:nvSpPr>
          <p:cNvPr id="3" name="Θέση περιεχομένου 2"/>
          <p:cNvSpPr>
            <a:spLocks noGrp="1"/>
          </p:cNvSpPr>
          <p:nvPr>
            <p:ph idx="1"/>
          </p:nvPr>
        </p:nvSpPr>
        <p:spPr/>
        <p:txBody>
          <a:bodyPr/>
          <a:lstStyle/>
          <a:p>
            <a:pPr marL="381000" indent="-381000"/>
            <a:r>
              <a:rPr lang="el-GR" sz="2400" dirty="0" smtClean="0">
                <a:latin typeface="Arial" panose="020B0604020202020204" pitchFamily="34" charset="0"/>
              </a:rPr>
              <a:t>Αύξηση </a:t>
            </a:r>
            <a:r>
              <a:rPr lang="el-GR" sz="2400" dirty="0">
                <a:latin typeface="Arial" panose="020B0604020202020204" pitchFamily="34" charset="0"/>
              </a:rPr>
              <a:t>ανταγωνιστικότητας της έναντι των άλλων φυλών με μέτρα όπως η αύξηση των γνώσεων όσον</a:t>
            </a:r>
            <a:r>
              <a:rPr lang="el-GR" sz="2400" i="1" dirty="0">
                <a:latin typeface="Arial" panose="020B0604020202020204" pitchFamily="34" charset="0"/>
              </a:rPr>
              <a:t> </a:t>
            </a:r>
            <a:r>
              <a:rPr lang="el-GR" sz="2400" dirty="0">
                <a:latin typeface="Arial" panose="020B0604020202020204" pitchFamily="34" charset="0"/>
              </a:rPr>
              <a:t>αφορά την παραγωγικότητά της και οι πρωτοβουλίες για την προώθηση της φυλής. </a:t>
            </a:r>
          </a:p>
          <a:p>
            <a:pPr marL="381000" indent="-381000"/>
            <a:r>
              <a:rPr lang="el-GR" sz="2400" dirty="0">
                <a:latin typeface="Arial" panose="020B0604020202020204" pitchFamily="34" charset="0"/>
              </a:rPr>
              <a:t>Συγκεκριμένα μέτρα είναι:</a:t>
            </a:r>
          </a:p>
          <a:p>
            <a:pPr marL="800100" lvl="1" indent="-342900">
              <a:buClr>
                <a:schemeClr val="tx2"/>
              </a:buClr>
              <a:buFontTx/>
              <a:buAutoNum type="arabicPeriod"/>
            </a:pPr>
            <a:r>
              <a:rPr lang="el-GR" dirty="0" smtClean="0">
                <a:latin typeface="Arial" panose="020B0604020202020204" pitchFamily="34" charset="0"/>
              </a:rPr>
              <a:t>ο </a:t>
            </a:r>
            <a:r>
              <a:rPr lang="el-GR" dirty="0">
                <a:latin typeface="Arial" panose="020B0604020202020204" pitchFamily="34" charset="0"/>
              </a:rPr>
              <a:t>έλεγχος των αποδόσεων της φυλής,</a:t>
            </a:r>
          </a:p>
          <a:p>
            <a:pPr marL="800100" lvl="1" indent="-342900">
              <a:buClr>
                <a:schemeClr val="tx2"/>
              </a:buClr>
              <a:buFontTx/>
              <a:buAutoNum type="arabicPeriod"/>
            </a:pPr>
            <a:r>
              <a:rPr lang="el-GR" dirty="0">
                <a:latin typeface="Arial" panose="020B0604020202020204" pitchFamily="34" charset="0"/>
              </a:rPr>
              <a:t>η καλυτέρευση των περιβαλλοντικών συνθηκών εκτροφής της,</a:t>
            </a:r>
          </a:p>
          <a:p>
            <a:pPr marL="800100" lvl="1" indent="-342900">
              <a:buClr>
                <a:schemeClr val="tx2"/>
              </a:buClr>
              <a:buFontTx/>
              <a:buAutoNum type="arabicPeriod"/>
            </a:pPr>
            <a:r>
              <a:rPr lang="el-GR" dirty="0">
                <a:latin typeface="Arial" panose="020B0604020202020204" pitchFamily="34" charset="0"/>
              </a:rPr>
              <a:t>η γενετική βελτίωσή της,</a:t>
            </a:r>
          </a:p>
          <a:p>
            <a:pPr marL="800100" lvl="1" indent="-342900">
              <a:buClr>
                <a:schemeClr val="tx2"/>
              </a:buClr>
              <a:buFontTx/>
              <a:buAutoNum type="arabicPeriod"/>
            </a:pPr>
            <a:r>
              <a:rPr lang="el-GR" dirty="0">
                <a:latin typeface="Arial" panose="020B0604020202020204" pitchFamily="34" charset="0"/>
              </a:rPr>
              <a:t>η αριστοποίηση του παραγωγικού συστήματος αξιοποίησής της και η σύνδεση του παραγόμενου προϊόντος με την αγορά.</a:t>
            </a:r>
          </a:p>
          <a:p>
            <a:pPr marL="381000" indent="-381000">
              <a:buFontTx/>
              <a:buAutoNum type="arabicPeriod"/>
            </a:pPr>
            <a:endParaRPr lang="el-GR" sz="2400" dirty="0">
              <a:latin typeface="Arial" panose="020B0604020202020204" pitchFamily="34" charset="0"/>
            </a:endParaRPr>
          </a:p>
          <a:p>
            <a:endParaRPr lang="el-GR" dirty="0"/>
          </a:p>
        </p:txBody>
      </p:sp>
    </p:spTree>
    <p:extLst>
      <p:ext uri="{BB962C8B-B14F-4D97-AF65-F5344CB8AC3E}">
        <p14:creationId xmlns:p14="http://schemas.microsoft.com/office/powerpoint/2010/main" val="2937371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latin typeface="Arial" panose="020B0604020202020204" pitchFamily="34" charset="0"/>
              </a:rPr>
              <a:t>Προληπτικά μέτρα για τη διατήρηση μιας σπάνιας φυλής </a:t>
            </a:r>
            <a:r>
              <a:rPr lang="el-GR" sz="3600" dirty="0" smtClean="0">
                <a:latin typeface="Arial" panose="020B0604020202020204" pitchFamily="34" charset="0"/>
              </a:rPr>
              <a:t>2/2</a:t>
            </a:r>
            <a:endParaRPr lang="el-GR" sz="3600" dirty="0"/>
          </a:p>
        </p:txBody>
      </p:sp>
      <p:sp>
        <p:nvSpPr>
          <p:cNvPr id="3" name="Θέση περιεχομένου 2"/>
          <p:cNvSpPr>
            <a:spLocks noGrp="1"/>
          </p:cNvSpPr>
          <p:nvPr>
            <p:ph idx="1"/>
          </p:nvPr>
        </p:nvSpPr>
        <p:spPr/>
        <p:txBody>
          <a:bodyPr/>
          <a:lstStyle/>
          <a:p>
            <a:pPr marL="381000" indent="-381000">
              <a:lnSpc>
                <a:spcPct val="150000"/>
              </a:lnSpc>
            </a:pPr>
            <a:r>
              <a:rPr lang="el-GR" dirty="0" smtClean="0"/>
              <a:t>Επιπλέον</a:t>
            </a:r>
            <a:r>
              <a:rPr lang="el-GR" dirty="0"/>
              <a:t>, η διαφύλαξη του γενετικού πλάσματος μιας φυλής είναι δυνατή:</a:t>
            </a:r>
            <a:endParaRPr lang="en-US" dirty="0"/>
          </a:p>
          <a:p>
            <a:pPr lvl="1">
              <a:lnSpc>
                <a:spcPct val="150000"/>
              </a:lnSpc>
              <a:spcBef>
                <a:spcPct val="0"/>
              </a:spcBef>
            </a:pPr>
            <a:r>
              <a:rPr lang="el-GR" dirty="0" smtClean="0">
                <a:latin typeface="Arial" panose="020B0604020202020204" pitchFamily="34" charset="0"/>
              </a:rPr>
              <a:t>με </a:t>
            </a:r>
            <a:r>
              <a:rPr lang="el-GR" dirty="0">
                <a:latin typeface="Arial" panose="020B0604020202020204" pitchFamily="34" charset="0"/>
              </a:rPr>
              <a:t>τη διατήρηση ζώντων ζώων σε μονάδες παραγωγής, σε ζωολογικούς</a:t>
            </a:r>
            <a:r>
              <a:rPr lang="en-US" dirty="0">
                <a:latin typeface="Arial" panose="020B0604020202020204" pitchFamily="34" charset="0"/>
              </a:rPr>
              <a:t> </a:t>
            </a:r>
            <a:r>
              <a:rPr lang="el-GR" dirty="0">
                <a:latin typeface="Arial" panose="020B0604020202020204" pitchFamily="34" charset="0"/>
              </a:rPr>
              <a:t>κήπους ή σε ερευνητικά Ιδρύματα και</a:t>
            </a:r>
            <a:endParaRPr lang="en-US" dirty="0">
              <a:latin typeface="Arial" panose="020B0604020202020204" pitchFamily="34" charset="0"/>
            </a:endParaRPr>
          </a:p>
          <a:p>
            <a:pPr lvl="1">
              <a:lnSpc>
                <a:spcPct val="150000"/>
              </a:lnSpc>
              <a:spcBef>
                <a:spcPct val="0"/>
              </a:spcBef>
            </a:pPr>
            <a:r>
              <a:rPr lang="el-GR" dirty="0">
                <a:latin typeface="Arial" panose="020B0604020202020204" pitchFamily="34" charset="0"/>
              </a:rPr>
              <a:t>με την παραγωγή και τη διατήρηση αναπαραγωγικού υλικού,</a:t>
            </a:r>
            <a:r>
              <a:rPr lang="en-US" dirty="0">
                <a:latin typeface="Arial" panose="020B0604020202020204" pitchFamily="34" charset="0"/>
              </a:rPr>
              <a:t> </a:t>
            </a:r>
            <a:r>
              <a:rPr lang="el-GR" dirty="0">
                <a:latin typeface="Arial" panose="020B0604020202020204" pitchFamily="34" charset="0"/>
              </a:rPr>
              <a:t>απαλλαγμένου από μολυσματικές ασθένειες, σε υγρό </a:t>
            </a:r>
            <a:r>
              <a:rPr lang="el-GR" dirty="0" smtClean="0">
                <a:latin typeface="Arial" panose="020B0604020202020204" pitchFamily="34" charset="0"/>
              </a:rPr>
              <a:t>άζωτο</a:t>
            </a:r>
            <a:r>
              <a:rPr lang="en-US" dirty="0" smtClean="0">
                <a:latin typeface="Arial" panose="020B0604020202020204" pitchFamily="34" charset="0"/>
              </a:rPr>
              <a:t>.</a:t>
            </a:r>
            <a:endParaRPr lang="el-GR" dirty="0">
              <a:latin typeface="Arial" panose="020B0604020202020204" pitchFamily="34" charset="0"/>
            </a:endParaRPr>
          </a:p>
        </p:txBody>
      </p:sp>
    </p:spTree>
    <p:extLst>
      <p:ext uri="{BB962C8B-B14F-4D97-AF65-F5344CB8AC3E}">
        <p14:creationId xmlns:p14="http://schemas.microsoft.com/office/powerpoint/2010/main" val="277648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062"/>
            <a:ext cx="7924800" cy="960437"/>
          </a:xfrm>
        </p:spPr>
        <p:txBody>
          <a:bodyPr>
            <a:normAutofit fontScale="90000"/>
          </a:bodyPr>
          <a:lstStyle/>
          <a:p>
            <a:r>
              <a:rPr lang="el-GR" dirty="0"/>
              <a:t>Διατήρηση ζώντων ζώων σε μονάδες παραγωγής</a:t>
            </a:r>
          </a:p>
        </p:txBody>
      </p:sp>
      <p:sp>
        <p:nvSpPr>
          <p:cNvPr id="3" name="Θέση περιεχομένου 2"/>
          <p:cNvSpPr>
            <a:spLocks noGrp="1"/>
          </p:cNvSpPr>
          <p:nvPr>
            <p:ph idx="1"/>
          </p:nvPr>
        </p:nvSpPr>
        <p:spPr/>
        <p:txBody>
          <a:bodyPr/>
          <a:lstStyle/>
          <a:p>
            <a:r>
              <a:rPr lang="el-GR" dirty="0"/>
              <a:t>Πλεονεκτήματα: </a:t>
            </a:r>
          </a:p>
          <a:p>
            <a:pPr lvl="1"/>
            <a:r>
              <a:rPr lang="el-GR" dirty="0"/>
              <a:t>Τα ζώα διαβιούν στο φυσικό τους περιβάλλον, </a:t>
            </a:r>
            <a:endParaRPr lang="en-US" dirty="0"/>
          </a:p>
          <a:p>
            <a:pPr lvl="1"/>
            <a:r>
              <a:rPr lang="el-GR" dirty="0"/>
              <a:t>παρέχεται η δυνατότητα μελέτης των ιδιοτήτων τους, </a:t>
            </a:r>
            <a:endParaRPr lang="en-US" dirty="0"/>
          </a:p>
          <a:p>
            <a:pPr lvl="1"/>
            <a:r>
              <a:rPr lang="el-GR" dirty="0"/>
              <a:t>είναι άμεσα διαθέσιμα για επίδειξη, έρευνα και εκπαίδευση και επιπλέον, </a:t>
            </a:r>
            <a:endParaRPr lang="en-US" dirty="0"/>
          </a:p>
          <a:p>
            <a:pPr lvl="1"/>
            <a:r>
              <a:rPr lang="el-GR" dirty="0"/>
              <a:t>παράγουν προϊόντα. </a:t>
            </a:r>
            <a:endParaRPr lang="en-US" dirty="0"/>
          </a:p>
          <a:p>
            <a:r>
              <a:rPr lang="el-GR" dirty="0"/>
              <a:t>Μειονεκτήματα: </a:t>
            </a:r>
          </a:p>
          <a:p>
            <a:pPr lvl="1"/>
            <a:r>
              <a:rPr lang="el-GR" dirty="0"/>
              <a:t>το εισόδημα από την εκμετάλλευσή τους είναι σχετικά χαμηλό, με αποτέλεσμα υψηλό κόστος εκτροφής.</a:t>
            </a:r>
          </a:p>
          <a:p>
            <a:endParaRPr lang="el-GR" dirty="0"/>
          </a:p>
        </p:txBody>
      </p:sp>
    </p:spTree>
    <p:extLst>
      <p:ext uri="{BB962C8B-B14F-4D97-AF65-F5344CB8AC3E}">
        <p14:creationId xmlns:p14="http://schemas.microsoft.com/office/powerpoint/2010/main" val="3921836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500" dirty="0"/>
              <a:t>Διατήρηση αναπαραγωγικού υλικού (σπέρματος ή / και εμβρύων)</a:t>
            </a:r>
          </a:p>
        </p:txBody>
      </p:sp>
      <p:sp>
        <p:nvSpPr>
          <p:cNvPr id="3" name="Θέση περιεχομένου 2"/>
          <p:cNvSpPr>
            <a:spLocks noGrp="1"/>
          </p:cNvSpPr>
          <p:nvPr>
            <p:ph idx="1"/>
          </p:nvPr>
        </p:nvSpPr>
        <p:spPr/>
        <p:txBody>
          <a:bodyPr/>
          <a:lstStyle/>
          <a:p>
            <a:pPr>
              <a:lnSpc>
                <a:spcPct val="90000"/>
              </a:lnSpc>
            </a:pPr>
            <a:r>
              <a:rPr lang="el-GR" sz="2400" dirty="0">
                <a:latin typeface="Arial" panose="020B0604020202020204" pitchFamily="34" charset="0"/>
              </a:rPr>
              <a:t>Διατήρηση σε θερμοκρασία υγρού αζώτου.</a:t>
            </a:r>
          </a:p>
          <a:p>
            <a:pPr>
              <a:lnSpc>
                <a:spcPct val="90000"/>
              </a:lnSpc>
            </a:pPr>
            <a:r>
              <a:rPr lang="el-GR" sz="2400" dirty="0">
                <a:latin typeface="Arial" panose="020B0604020202020204" pitchFamily="34" charset="0"/>
              </a:rPr>
              <a:t>Με τη χρησιμοποίηση σπέρματος σε </a:t>
            </a:r>
            <a:r>
              <a:rPr lang="el-GR" sz="2400" b="1" dirty="0">
                <a:latin typeface="Arial" panose="020B0604020202020204" pitchFamily="34" charset="0"/>
                <a:hlinkClick r:id="rId2" action="ppaction://hlinkpres?slideindex=1&amp;slidetitle="/>
              </a:rPr>
              <a:t>διασταυρώσεις εκτοπισμού</a:t>
            </a:r>
            <a:r>
              <a:rPr lang="el-GR" sz="2400" dirty="0">
                <a:latin typeface="Arial" panose="020B0604020202020204" pitchFamily="34" charset="0"/>
              </a:rPr>
              <a:t>, επιτυγχάνεται η αναδημιουργία της πατρικής φυλής σε 4 έως 5 γενεές.</a:t>
            </a:r>
          </a:p>
          <a:p>
            <a:pPr>
              <a:lnSpc>
                <a:spcPct val="90000"/>
              </a:lnSpc>
            </a:pPr>
            <a:r>
              <a:rPr lang="el-GR" sz="2400" dirty="0">
                <a:latin typeface="Arial" panose="020B0604020202020204" pitchFamily="34" charset="0"/>
              </a:rPr>
              <a:t>Με τη χρησιμοποίηση κατεψυγμένων εμβρύων η αναβίωση είναι άμεση. Μελλοντικά θα είναι δυνατή η διαφύλαξη με την κατάψυξη DNA ή ωοκυττάρων.</a:t>
            </a:r>
          </a:p>
          <a:p>
            <a:pPr>
              <a:lnSpc>
                <a:spcPct val="90000"/>
              </a:lnSpc>
            </a:pPr>
            <a:r>
              <a:rPr lang="el-GR" sz="2400" dirty="0">
                <a:latin typeface="Arial" panose="020B0604020202020204" pitchFamily="34" charset="0"/>
              </a:rPr>
              <a:t>Η προστασία έχει νόημα μόνον εφόσον εξασφαλίζεται η γενετική σταθερότητα και η διατήρηση των βασικών γνωρισμάτων της φυλής στις γενεές που διαδέχονται η μία την άλλη.</a:t>
            </a:r>
          </a:p>
          <a:p>
            <a:pPr>
              <a:lnSpc>
                <a:spcPct val="90000"/>
              </a:lnSpc>
            </a:pPr>
            <a:r>
              <a:rPr lang="el-GR" sz="2400" dirty="0">
                <a:latin typeface="Arial" panose="020B0604020202020204" pitchFamily="34" charset="0"/>
              </a:rPr>
              <a:t>Η φθορά της γενετικής </a:t>
            </a:r>
            <a:r>
              <a:rPr lang="el-GR" sz="2400" dirty="0" err="1">
                <a:latin typeface="Arial" panose="020B0604020202020204" pitchFamily="34" charset="0"/>
              </a:rPr>
              <a:t>παραλλακτικότητας</a:t>
            </a:r>
            <a:r>
              <a:rPr lang="el-GR" sz="2400" dirty="0">
                <a:latin typeface="Arial" panose="020B0604020202020204" pitchFamily="34" charset="0"/>
              </a:rPr>
              <a:t> ενός πληθυσμού υπό προστασία εξαρτάται κυρίως από το μέγεθός του. </a:t>
            </a:r>
          </a:p>
        </p:txBody>
      </p:sp>
    </p:spTree>
    <p:extLst>
      <p:ext uri="{BB962C8B-B14F-4D97-AF65-F5344CB8AC3E}">
        <p14:creationId xmlns:p14="http://schemas.microsoft.com/office/powerpoint/2010/main" val="4172928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1"/>
          <p:cNvSpPr>
            <a:spLocks noGrp="1"/>
          </p:cNvSpPr>
          <p:nvPr>
            <p:ph type="title"/>
          </p:nvPr>
        </p:nvSpPr>
        <p:spPr/>
        <p:txBody>
          <a:bodyPr/>
          <a:lstStyle/>
          <a:p>
            <a:r>
              <a:rPr lang="el-GR" smtClean="0"/>
              <a:t>Βιβλιογραφία</a:t>
            </a:r>
          </a:p>
        </p:txBody>
      </p:sp>
      <p:sp>
        <p:nvSpPr>
          <p:cNvPr id="66562" name="Θέση περιεχομένου 2"/>
          <p:cNvSpPr>
            <a:spLocks noGrp="1"/>
          </p:cNvSpPr>
          <p:nvPr>
            <p:ph idx="1"/>
          </p:nvPr>
        </p:nvSpPr>
        <p:spPr/>
        <p:txBody>
          <a:bodyPr/>
          <a:lstStyle/>
          <a:p>
            <a:r>
              <a:rPr lang="en-US" sz="2000" dirty="0">
                <a:latin typeface="Arial" panose="020B0604020202020204" pitchFamily="34" charset="0"/>
              </a:rPr>
              <a:t>Alderson L &amp; I. </a:t>
            </a:r>
            <a:r>
              <a:rPr lang="en-US" sz="2000" dirty="0" err="1">
                <a:latin typeface="Arial" panose="020B0604020202020204" pitchFamily="34" charset="0"/>
              </a:rPr>
              <a:t>Bodó</a:t>
            </a:r>
            <a:r>
              <a:rPr lang="en-US" sz="2000" dirty="0">
                <a:latin typeface="Arial" panose="020B0604020202020204" pitchFamily="34" charset="0"/>
              </a:rPr>
              <a:t> (1992): “Genetic conservation of domestic livestock” </a:t>
            </a:r>
            <a:r>
              <a:rPr lang="en-US" sz="2000" dirty="0" err="1">
                <a:latin typeface="Arial" panose="020B0604020202020204" pitchFamily="34" charset="0"/>
              </a:rPr>
              <a:t>Vol</a:t>
            </a:r>
            <a:r>
              <a:rPr lang="en-US" sz="2000" dirty="0">
                <a:latin typeface="Arial" panose="020B0604020202020204" pitchFamily="34" charset="0"/>
              </a:rPr>
              <a:t> 2, CAB International</a:t>
            </a:r>
          </a:p>
          <a:p>
            <a:r>
              <a:rPr lang="en-US" sz="2000" dirty="0" err="1">
                <a:latin typeface="Arial" panose="020B0604020202020204" pitchFamily="34" charset="0"/>
              </a:rPr>
              <a:t>Audiot</a:t>
            </a:r>
            <a:r>
              <a:rPr lang="en-US" sz="2000" dirty="0">
                <a:latin typeface="Arial" panose="020B0604020202020204" pitchFamily="34" charset="0"/>
              </a:rPr>
              <a:t> Ann. (1995)</a:t>
            </a:r>
            <a:r>
              <a:rPr lang="el-GR" sz="2000" dirty="0">
                <a:latin typeface="Arial" panose="020B0604020202020204" pitchFamily="34" charset="0"/>
              </a:rPr>
              <a:t>: </a:t>
            </a:r>
            <a:r>
              <a:rPr lang="en-US" sz="2000" dirty="0">
                <a:latin typeface="Arial" panose="020B0604020202020204" pitchFamily="34" charset="0"/>
              </a:rPr>
              <a:t>“Races d’ </a:t>
            </a:r>
            <a:r>
              <a:rPr lang="en-US" sz="2000" dirty="0" err="1">
                <a:latin typeface="Arial" panose="020B0604020202020204" pitchFamily="34" charset="0"/>
              </a:rPr>
              <a:t>hier</a:t>
            </a:r>
            <a:r>
              <a:rPr lang="en-US" sz="2000" dirty="0">
                <a:latin typeface="Arial" panose="020B0604020202020204" pitchFamily="34" charset="0"/>
              </a:rPr>
              <a:t> pour l’ </a:t>
            </a:r>
            <a:r>
              <a:rPr lang="en-US" sz="2000" dirty="0" err="1">
                <a:latin typeface="Arial" panose="020B0604020202020204" pitchFamily="34" charset="0"/>
              </a:rPr>
              <a:t>elevage</a:t>
            </a:r>
            <a:r>
              <a:rPr lang="en-US" sz="2000" dirty="0">
                <a:latin typeface="Arial" panose="020B0604020202020204" pitchFamily="34" charset="0"/>
              </a:rPr>
              <a:t> de </a:t>
            </a:r>
            <a:r>
              <a:rPr lang="en-US" sz="2000" dirty="0" err="1">
                <a:latin typeface="Arial" panose="020B0604020202020204" pitchFamily="34" charset="0"/>
              </a:rPr>
              <a:t>demain</a:t>
            </a:r>
            <a:r>
              <a:rPr lang="en-US" sz="2000" dirty="0">
                <a:latin typeface="Arial" panose="020B0604020202020204" pitchFamily="34" charset="0"/>
              </a:rPr>
              <a:t>”</a:t>
            </a:r>
            <a:r>
              <a:rPr lang="el-GR" sz="2000" dirty="0">
                <a:latin typeface="Arial" panose="020B0604020202020204" pitchFamily="34" charset="0"/>
              </a:rPr>
              <a:t>, </a:t>
            </a:r>
            <a:r>
              <a:rPr lang="en-US" sz="2000" dirty="0">
                <a:latin typeface="Arial" panose="020B0604020202020204" pitchFamily="34" charset="0"/>
              </a:rPr>
              <a:t>INRA editions</a:t>
            </a:r>
            <a:r>
              <a:rPr lang="el-GR" sz="2000" dirty="0">
                <a:latin typeface="Arial" panose="020B0604020202020204" pitchFamily="34" charset="0"/>
              </a:rPr>
              <a:t> </a:t>
            </a:r>
            <a:endParaRPr lang="en-US" sz="2000" dirty="0">
              <a:latin typeface="Arial" panose="020B0604020202020204" pitchFamily="34" charset="0"/>
            </a:endParaRPr>
          </a:p>
          <a:p>
            <a:r>
              <a:rPr lang="en-US" sz="2000" dirty="0">
                <a:latin typeface="Arial" panose="020B0604020202020204" pitchFamily="34" charset="0"/>
              </a:rPr>
              <a:t>Committee on Managing Global Genetic Resources (1993): Managing Global Livestock Genetic Resources, </a:t>
            </a:r>
            <a:r>
              <a:rPr lang="en-US" sz="2000">
                <a:latin typeface="Arial" panose="020B0604020202020204" pitchFamily="34" charset="0"/>
              </a:rPr>
              <a:t>National </a:t>
            </a:r>
            <a:r>
              <a:rPr lang="en-US" sz="2000" smtClean="0">
                <a:latin typeface="Arial" panose="020B0604020202020204" pitchFamily="34" charset="0"/>
              </a:rPr>
              <a:t>Research </a:t>
            </a:r>
            <a:r>
              <a:rPr lang="en-US" sz="2000" dirty="0">
                <a:latin typeface="Arial" panose="020B0604020202020204" pitchFamily="34" charset="0"/>
              </a:rPr>
              <a:t>Council, National Academy Press, Washington D.C.</a:t>
            </a:r>
          </a:p>
          <a:p>
            <a:r>
              <a:rPr lang="en-US" sz="2000" dirty="0">
                <a:latin typeface="Arial" panose="020B0604020202020204" pitchFamily="34" charset="0"/>
              </a:rPr>
              <a:t>Mason I.L. (1967): “Sheep breeds of the Mediterranean”, FAO, CAB.</a:t>
            </a:r>
          </a:p>
          <a:p>
            <a:r>
              <a:rPr lang="el-GR" sz="2000" dirty="0">
                <a:latin typeface="Arial" panose="020B0604020202020204" pitchFamily="34" charset="0"/>
              </a:rPr>
              <a:t>Ρογδάκης </a:t>
            </a:r>
            <a:r>
              <a:rPr lang="el-GR" sz="2000" dirty="0" err="1">
                <a:latin typeface="Arial" panose="020B0604020202020204" pitchFamily="34" charset="0"/>
              </a:rPr>
              <a:t>Εμμ</a:t>
            </a:r>
            <a:r>
              <a:rPr lang="el-GR" sz="2000" dirty="0">
                <a:latin typeface="Arial" panose="020B0604020202020204" pitchFamily="34" charset="0"/>
              </a:rPr>
              <a:t>. (2002): «Εγχώριες φυλές προβάτων», εκδόσεις </a:t>
            </a:r>
            <a:r>
              <a:rPr lang="el-GR" sz="2000" dirty="0" err="1">
                <a:latin typeface="Arial" panose="020B0604020202020204" pitchFamily="34" charset="0"/>
              </a:rPr>
              <a:t>Αγροτύπος</a:t>
            </a:r>
            <a:endParaRPr lang="el-GR" sz="2000" dirty="0">
              <a:latin typeface="Arial" panose="020B0604020202020204" pitchFamily="34" charset="0"/>
            </a:endParaRPr>
          </a:p>
          <a:p>
            <a:r>
              <a:rPr lang="el-GR" sz="2000" dirty="0">
                <a:latin typeface="Arial" panose="020B0604020202020204" pitchFamily="34" charset="0"/>
              </a:rPr>
              <a:t>Ρογδάκης </a:t>
            </a:r>
            <a:r>
              <a:rPr lang="el-GR" sz="2000" dirty="0" err="1">
                <a:latin typeface="Arial" panose="020B0604020202020204" pitchFamily="34" charset="0"/>
              </a:rPr>
              <a:t>Εμμ</a:t>
            </a:r>
            <a:r>
              <a:rPr lang="el-GR" sz="2000" dirty="0">
                <a:latin typeface="Arial" panose="020B0604020202020204" pitchFamily="34" charset="0"/>
              </a:rPr>
              <a:t>. (2006): κεφάλαιο</a:t>
            </a:r>
            <a:r>
              <a:rPr lang="en-US" sz="2000" dirty="0">
                <a:latin typeface="Arial" panose="020B0604020202020204" pitchFamily="34" charset="0"/>
              </a:rPr>
              <a:t> </a:t>
            </a:r>
            <a:r>
              <a:rPr lang="el-GR" sz="2000" dirty="0">
                <a:latin typeface="Arial" panose="020B0604020202020204" pitchFamily="34" charset="0"/>
              </a:rPr>
              <a:t>4</a:t>
            </a:r>
            <a:r>
              <a:rPr lang="en-US" sz="2000" dirty="0">
                <a:latin typeface="Arial" panose="020B0604020202020204" pitchFamily="34" charset="0"/>
              </a:rPr>
              <a:t> </a:t>
            </a:r>
            <a:r>
              <a:rPr lang="el-GR" sz="2000" dirty="0">
                <a:latin typeface="Arial" panose="020B0604020202020204" pitchFamily="34" charset="0"/>
              </a:rPr>
              <a:t>από «Γενική Ζωοτεχνία», εκδόσεις </a:t>
            </a:r>
            <a:r>
              <a:rPr lang="el-GR" sz="2000" dirty="0" err="1">
                <a:latin typeface="Arial" panose="020B0604020202020204" pitchFamily="34" charset="0"/>
              </a:rPr>
              <a:t>Αθ</a:t>
            </a:r>
            <a:r>
              <a:rPr lang="el-GR" sz="2000" dirty="0">
                <a:latin typeface="Arial" panose="020B0604020202020204" pitchFamily="34" charset="0"/>
              </a:rPr>
              <a:t>. Σταμούλης</a:t>
            </a:r>
          </a:p>
          <a:p>
            <a:endParaRPr lang="el-GR" sz="2000" dirty="0">
              <a:latin typeface="Arial" panose="020B0604020202020204" pitchFamily="34" charset="0"/>
            </a:endParaRPr>
          </a:p>
        </p:txBody>
      </p:sp>
    </p:spTree>
    <p:extLst>
      <p:ext uri="{BB962C8B-B14F-4D97-AF65-F5344CB8AC3E}">
        <p14:creationId xmlns:p14="http://schemas.microsoft.com/office/powerpoint/2010/main" val="2328241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Τίτλος 1"/>
          <p:cNvSpPr>
            <a:spLocks noGrp="1"/>
          </p:cNvSpPr>
          <p:nvPr>
            <p:ph type="title"/>
          </p:nvPr>
        </p:nvSpPr>
        <p:spPr/>
        <p:txBody>
          <a:bodyPr/>
          <a:lstStyle/>
          <a:p>
            <a:r>
              <a:rPr lang="el-GR" smtClean="0"/>
              <a:t>Λέξεις – έννοιες κλειδιά</a:t>
            </a:r>
          </a:p>
        </p:txBody>
      </p:sp>
      <p:sp>
        <p:nvSpPr>
          <p:cNvPr id="67586" name="Θέση περιεχομένου 2"/>
          <p:cNvSpPr>
            <a:spLocks noGrp="1"/>
          </p:cNvSpPr>
          <p:nvPr>
            <p:ph idx="1"/>
          </p:nvPr>
        </p:nvSpPr>
        <p:spPr/>
        <p:txBody>
          <a:bodyPr/>
          <a:lstStyle/>
          <a:p>
            <a:r>
              <a:rPr lang="el-GR" sz="2600" dirty="0">
                <a:latin typeface="Arial" panose="020B0604020202020204" pitchFamily="34" charset="0"/>
              </a:rPr>
              <a:t>Σπάνιες φυλές, αυτόχθονες φυλές, γενετικοί πόροι, διατήρηση φυλής, διαφύλαξη φυλής, βελτιωμένες φυλές, διατήρηση γενετικού υλικού, διατήρηση εμβρύων, διατήρηση σπέρματος.</a:t>
            </a:r>
          </a:p>
          <a:p>
            <a:r>
              <a:rPr lang="en-US" sz="2600" dirty="0">
                <a:latin typeface="Arial" panose="020B0604020202020204" pitchFamily="34" charset="0"/>
              </a:rPr>
              <a:t>Conservation of domestic livestock, preservation of autochthonous breeds, local breeds, native populations, rare breeds, improved breeds, gene bank, genetic variation, domestic animal genetic resources, gene conservation, conservation </a:t>
            </a:r>
            <a:r>
              <a:rPr lang="en-US" sz="2600" dirty="0" err="1">
                <a:latin typeface="Arial" panose="020B0604020202020204" pitchFamily="34" charset="0"/>
              </a:rPr>
              <a:t>programmes</a:t>
            </a:r>
            <a:r>
              <a:rPr lang="el-GR" sz="2600" dirty="0" smtClean="0">
                <a:latin typeface="Arial" panose="020B0604020202020204" pitchFamily="34" charset="0"/>
              </a:rPr>
              <a:t>.</a:t>
            </a:r>
            <a:endParaRPr lang="en-US" sz="2600" dirty="0">
              <a:latin typeface="Arial" panose="020B0604020202020204" pitchFamily="34" charset="0"/>
            </a:endParaRPr>
          </a:p>
        </p:txBody>
      </p:sp>
    </p:spTree>
    <p:extLst>
      <p:ext uri="{BB962C8B-B14F-4D97-AF65-F5344CB8AC3E}">
        <p14:creationId xmlns:p14="http://schemas.microsoft.com/office/powerpoint/2010/main" val="3155042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Αντικειμενικοί στόχοι του </a:t>
            </a:r>
            <a:r>
              <a:rPr lang="el-GR" dirty="0" smtClean="0"/>
              <a:t>μαθήματος</a:t>
            </a:r>
            <a:endParaRPr lang="el-GR" dirty="0"/>
          </a:p>
        </p:txBody>
      </p:sp>
      <p:sp>
        <p:nvSpPr>
          <p:cNvPr id="17410" name="Θέση περιεχομένου 3"/>
          <p:cNvSpPr>
            <a:spLocks noGrp="1"/>
          </p:cNvSpPr>
          <p:nvPr>
            <p:ph idx="1"/>
          </p:nvPr>
        </p:nvSpPr>
        <p:spPr/>
        <p:txBody>
          <a:bodyPr/>
          <a:lstStyle/>
          <a:p>
            <a:pPr>
              <a:lnSpc>
                <a:spcPct val="150000"/>
              </a:lnSpc>
            </a:pPr>
            <a:r>
              <a:rPr lang="el-GR" dirty="0">
                <a:latin typeface="Arial" panose="020B0604020202020204" pitchFamily="34" charset="0"/>
              </a:rPr>
              <a:t>Στα πλαίσια της διατήρησης των φυσικών πόρων μιας περιοχής σχολιάζεται η σημασία διαφύλαξης των αυτόχθονων σπάνιων φυλών και παρουσιάζονται τα ορθολογικά κριτήρια στα οποία πρέπει να βασίζονται οι πρωτοβουλίες που αναλαμβάνονται για τη διατήρησή τους.</a:t>
            </a:r>
            <a:endParaRPr lang="el-GR" sz="2000" dirty="0">
              <a:latin typeface="Arial" panose="020B0604020202020204" pitchFamily="34" charset="0"/>
            </a:endParaRPr>
          </a:p>
        </p:txBody>
      </p:sp>
    </p:spTree>
    <p:extLst>
      <p:ext uri="{BB962C8B-B14F-4D97-AF65-F5344CB8AC3E}">
        <p14:creationId xmlns:p14="http://schemas.microsoft.com/office/powerpoint/2010/main" val="1948212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Επιδιωκόμενα μαθησιακά </a:t>
            </a:r>
            <a:r>
              <a:rPr lang="el-GR" dirty="0" smtClean="0"/>
              <a:t>αποτελέσματα</a:t>
            </a:r>
            <a:endParaRPr lang="el-GR" dirty="0"/>
          </a:p>
        </p:txBody>
      </p:sp>
      <p:sp>
        <p:nvSpPr>
          <p:cNvPr id="18434" name="Θέση περιεχομένου 3"/>
          <p:cNvSpPr>
            <a:spLocks noGrp="1"/>
          </p:cNvSpPr>
          <p:nvPr>
            <p:ph idx="1"/>
          </p:nvPr>
        </p:nvSpPr>
        <p:spPr/>
        <p:txBody>
          <a:bodyPr/>
          <a:lstStyle/>
          <a:p>
            <a:pPr>
              <a:defRPr/>
            </a:pPr>
            <a:r>
              <a:rPr lang="el-GR" dirty="0" smtClean="0">
                <a:latin typeface="Arial" pitchFamily="34" charset="0"/>
              </a:rPr>
              <a:t>Με </a:t>
            </a:r>
            <a:r>
              <a:rPr lang="el-GR" dirty="0">
                <a:latin typeface="Arial" pitchFamily="34" charset="0"/>
              </a:rPr>
              <a:t>την ανάπτυξη του παρόντος μαθήματος της τρίτης θεματικής ενότητας σχολιάζεται η σημασία διατήρησης των σπάνιων φυλών. Παραθέτονται τα κριτήρια που πρέπει να πληρούνται κατά τη διαδικασία λήψης πρωτοβουλιών για τη διαφύλαξη μιας σπάνιας φυλής. </a:t>
            </a:r>
            <a:r>
              <a:rPr lang="el-GR" dirty="0" smtClean="0">
                <a:latin typeface="Arial" pitchFamily="34" charset="0"/>
              </a:rPr>
              <a:t>Τέλος</a:t>
            </a:r>
            <a:r>
              <a:rPr lang="en-US" dirty="0" smtClean="0">
                <a:latin typeface="Arial" pitchFamily="34" charset="0"/>
              </a:rPr>
              <a:t>,</a:t>
            </a:r>
            <a:r>
              <a:rPr lang="el-GR" dirty="0" smtClean="0">
                <a:latin typeface="Arial" pitchFamily="34" charset="0"/>
              </a:rPr>
              <a:t> </a:t>
            </a:r>
            <a:r>
              <a:rPr lang="el-GR" dirty="0">
                <a:latin typeface="Arial" pitchFamily="34" charset="0"/>
              </a:rPr>
              <a:t>αναφέρονται οι εναλλακτικές δυνατότητες διατήρησης αναπαραγωγικού υλικού σε περίπτωση που δεν είναι δυνατή η διατήρηση των ζώντων ζώων. </a:t>
            </a:r>
          </a:p>
        </p:txBody>
      </p:sp>
    </p:spTree>
    <p:extLst>
      <p:ext uri="{BB962C8B-B14F-4D97-AF65-F5344CB8AC3E}">
        <p14:creationId xmlns:p14="http://schemas.microsoft.com/office/powerpoint/2010/main" val="1854397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395288" y="309563"/>
            <a:ext cx="7924800" cy="960437"/>
          </a:xfrm>
        </p:spPr>
        <p:txBody>
          <a:bodyPr/>
          <a:lstStyle/>
          <a:p>
            <a:r>
              <a:rPr lang="el-GR" dirty="0" smtClean="0"/>
              <a:t>Μαθησιακοί στόχοι</a:t>
            </a:r>
          </a:p>
        </p:txBody>
      </p:sp>
      <p:sp>
        <p:nvSpPr>
          <p:cNvPr id="19458" name="Θέση περιεχομένου 3"/>
          <p:cNvSpPr>
            <a:spLocks noGrp="1"/>
          </p:cNvSpPr>
          <p:nvPr>
            <p:ph idx="1"/>
          </p:nvPr>
        </p:nvSpPr>
        <p:spPr>
          <a:xfrm>
            <a:off x="323529" y="1628477"/>
            <a:ext cx="8712967" cy="4968875"/>
          </a:xfrm>
        </p:spPr>
        <p:txBody>
          <a:bodyPr/>
          <a:lstStyle/>
          <a:p>
            <a:pPr>
              <a:buNone/>
              <a:defRPr/>
            </a:pPr>
            <a:r>
              <a:rPr lang="el-GR" sz="2000" dirty="0"/>
              <a:t>	Με το πέρας της μελέτης του παρόντος μαθήματος της τρίτης θεματικής ενότητας ο φοιτητής θα είναι σε θέση να γνωρίζει ότι: </a:t>
            </a:r>
          </a:p>
          <a:p>
            <a:pPr>
              <a:defRPr/>
            </a:pPr>
            <a:r>
              <a:rPr lang="el-GR" sz="2000" dirty="0"/>
              <a:t>Οι αυτόχθονες φυλές των αγροτικών ζώων αποτελούν προϊόντα της μακροχρόνιας δράσης της φυσικής και ζωοτεχνικής επιλογής και διαθέτουν μοναδικά χαρακτηριστικά ανθεκτικότητας σε ασθένειες και γενικότερα αντίξοες συνθήκες. Οι γονιδιακές δεξαμενές των παραπάνω φυλών περιέχουν γονίδια, τα οποία δεν φαίνεται να έχουν σήμερα οικονομική αξία όμως είναι δυνατόν στο μέλλον να αποβούν σημαντικά και πολύτιμα με την αλλαγή των οικολογικών και κοινωνικοοικονομικών συνθηκών άσκησης της εκτροφής τους.</a:t>
            </a:r>
          </a:p>
          <a:p>
            <a:pPr>
              <a:defRPr/>
            </a:pPr>
            <a:r>
              <a:rPr lang="el-GR" sz="2000" dirty="0"/>
              <a:t>Η συνεχής μείωση του αριθμού των γηγενών φυλών και η αντικατάστασή τους από λίγες βελτιωμένες και περισσότερο παραγωγικές συνεπάγεται ελάττωση της γενετικής ποικιλομορφίας στα διάφορα είδη ζώων.</a:t>
            </a:r>
          </a:p>
          <a:p>
            <a:pPr>
              <a:defRPr/>
            </a:pPr>
            <a:r>
              <a:rPr lang="el-GR" sz="2000" dirty="0"/>
              <a:t>Η ανάληψη πρωτοβουλίας για την προστασία των απειλούμενων φυλών επιβάλλεται για οικονομικούς, επιστημονικούς και πολιτιστικούς λόγους και θα πρέπει να βασίζεται σε ορθολογικά κριτήρια.</a:t>
            </a:r>
          </a:p>
        </p:txBody>
      </p:sp>
    </p:spTree>
    <p:extLst>
      <p:ext uri="{BB962C8B-B14F-4D97-AF65-F5344CB8AC3E}">
        <p14:creationId xmlns:p14="http://schemas.microsoft.com/office/powerpoint/2010/main" val="3776036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Arial" panose="020B0604020202020204" pitchFamily="34" charset="0"/>
              </a:rPr>
              <a:t>Διαφύλαξη σπάνιων φυλών 1/2</a:t>
            </a:r>
            <a:endParaRPr lang="el-GR" dirty="0"/>
          </a:p>
        </p:txBody>
      </p:sp>
      <p:sp>
        <p:nvSpPr>
          <p:cNvPr id="3" name="Θέση περιεχομένου 2"/>
          <p:cNvSpPr>
            <a:spLocks noGrp="1"/>
          </p:cNvSpPr>
          <p:nvPr>
            <p:ph idx="1"/>
          </p:nvPr>
        </p:nvSpPr>
        <p:spPr/>
        <p:txBody>
          <a:bodyPr/>
          <a:lstStyle/>
          <a:p>
            <a:r>
              <a:rPr lang="el-GR" dirty="0">
                <a:latin typeface="Arial" panose="020B0604020202020204" pitchFamily="34" charset="0"/>
              </a:rPr>
              <a:t>Τα παραγωγικά ζώα αποτελούν φυσικό πόρο.</a:t>
            </a:r>
          </a:p>
          <a:p>
            <a:r>
              <a:rPr lang="en-US" dirty="0">
                <a:latin typeface="Arial" panose="020B0604020202020204" pitchFamily="34" charset="0"/>
              </a:rPr>
              <a:t>T</a:t>
            </a:r>
            <a:r>
              <a:rPr lang="el-GR" dirty="0" err="1">
                <a:latin typeface="Arial" panose="020B0604020202020204" pitchFamily="34" charset="0"/>
              </a:rPr>
              <a:t>ις</a:t>
            </a:r>
            <a:r>
              <a:rPr lang="el-GR" dirty="0">
                <a:latin typeface="Arial" panose="020B0604020202020204" pitchFamily="34" charset="0"/>
              </a:rPr>
              <a:t> τελευταίες δεκαετίες συνεχώς μειώνεται ο αριθμός των φυλών των παραγωγικών ζώων και πτηνών και συνεπώς ελαττώνεται η γενετική ποικιλομορφία στα διάφορα είδη ζώων.</a:t>
            </a:r>
          </a:p>
          <a:p>
            <a:r>
              <a:rPr lang="el-GR" dirty="0">
                <a:latin typeface="Arial" panose="020B0604020202020204" pitchFamily="34" charset="0"/>
              </a:rPr>
              <a:t>Γηγενείς (αυτόχθονες) φυλές αντικαθίστανται από βελτιωμένες και πιο παραγωγικές, που αν και σχετικά λίγες, διαδόθηκαν ευρέως και κυριαρχούν παντού</a:t>
            </a:r>
            <a:r>
              <a:rPr lang="el-GR" dirty="0" smtClean="0">
                <a:latin typeface="Arial" panose="020B0604020202020204" pitchFamily="34" charset="0"/>
              </a:rPr>
              <a:t>.</a:t>
            </a:r>
            <a:endParaRPr lang="el-GR" dirty="0">
              <a:latin typeface="Arial" panose="020B0604020202020204" pitchFamily="34" charset="0"/>
            </a:endParaRPr>
          </a:p>
        </p:txBody>
      </p:sp>
    </p:spTree>
    <p:extLst>
      <p:ext uri="{BB962C8B-B14F-4D97-AF65-F5344CB8AC3E}">
        <p14:creationId xmlns:p14="http://schemas.microsoft.com/office/powerpoint/2010/main" val="3210709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latin typeface="Arial" panose="020B0604020202020204" pitchFamily="34" charset="0"/>
              </a:rPr>
              <a:t>Διαφύλαξη σπάνιων φυλών 2/2</a:t>
            </a:r>
            <a:endParaRPr lang="el-GR" dirty="0"/>
          </a:p>
        </p:txBody>
      </p:sp>
      <p:sp>
        <p:nvSpPr>
          <p:cNvPr id="3" name="Θέση περιεχομένου 2"/>
          <p:cNvSpPr>
            <a:spLocks noGrp="1"/>
          </p:cNvSpPr>
          <p:nvPr>
            <p:ph idx="1"/>
          </p:nvPr>
        </p:nvSpPr>
        <p:spPr/>
        <p:txBody>
          <a:bodyPr/>
          <a:lstStyle/>
          <a:p>
            <a:pPr>
              <a:spcBef>
                <a:spcPts val="2400"/>
              </a:spcBef>
            </a:pPr>
            <a:r>
              <a:rPr lang="el-GR" dirty="0"/>
              <a:t>Πριν έναν αιώνα υπήρχαν συνολικά 3.830 φυλές βοοειδών, προβάτων, αιγών, χοίρων, αλόγων και γαϊδάρων.</a:t>
            </a:r>
          </a:p>
          <a:p>
            <a:pPr>
              <a:spcBef>
                <a:spcPts val="2400"/>
              </a:spcBef>
            </a:pPr>
            <a:r>
              <a:rPr lang="el-GR" dirty="0"/>
              <a:t>Σήμερα: 620 εξαφανισμένες &amp; 470 σπάνιες και υπό εξαφάνιση.</a:t>
            </a:r>
          </a:p>
          <a:p>
            <a:pPr>
              <a:spcBef>
                <a:spcPts val="2400"/>
              </a:spcBef>
            </a:pPr>
            <a:endParaRPr lang="el-GR" dirty="0">
              <a:latin typeface="Arial" panose="020B0604020202020204" pitchFamily="34" charset="0"/>
            </a:endParaRPr>
          </a:p>
          <a:p>
            <a:pPr>
              <a:spcBef>
                <a:spcPts val="2400"/>
              </a:spcBef>
            </a:pPr>
            <a:endParaRPr lang="el-GR" dirty="0"/>
          </a:p>
        </p:txBody>
      </p:sp>
    </p:spTree>
    <p:extLst>
      <p:ext uri="{BB962C8B-B14F-4D97-AF65-F5344CB8AC3E}">
        <p14:creationId xmlns:p14="http://schemas.microsoft.com/office/powerpoint/2010/main" val="3133989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351797"/>
            <a:ext cx="7924800" cy="960437"/>
          </a:xfrm>
        </p:spPr>
        <p:txBody>
          <a:bodyPr>
            <a:noAutofit/>
          </a:bodyPr>
          <a:lstStyle/>
          <a:p>
            <a:r>
              <a:rPr lang="el-GR" sz="3600" dirty="0">
                <a:latin typeface="Arial" panose="020B0604020202020204" pitchFamily="34" charset="0"/>
              </a:rPr>
              <a:t>Δύο αντίθετες απόψεις σχετικά με τη διαφύλαξη των σπάνιων φυλών</a:t>
            </a:r>
            <a:endParaRPr lang="el-GR" sz="3600" dirty="0"/>
          </a:p>
        </p:txBody>
      </p:sp>
      <p:sp>
        <p:nvSpPr>
          <p:cNvPr id="3" name="Θέση περιεχομένου 2"/>
          <p:cNvSpPr>
            <a:spLocks noGrp="1"/>
          </p:cNvSpPr>
          <p:nvPr>
            <p:ph sz="half" idx="1"/>
          </p:nvPr>
        </p:nvSpPr>
        <p:spPr/>
        <p:txBody>
          <a:bodyPr/>
          <a:lstStyle/>
          <a:p>
            <a:pPr>
              <a:lnSpc>
                <a:spcPct val="115000"/>
              </a:lnSpc>
              <a:spcBef>
                <a:spcPct val="0"/>
              </a:spcBef>
            </a:pPr>
            <a:r>
              <a:rPr lang="el-GR" sz="2000" dirty="0"/>
              <a:t>ΚΑΤΑ ΤΗΣ ΔΙΑΤΗΡΗΣΗΣ</a:t>
            </a:r>
          </a:p>
          <a:p>
            <a:pPr>
              <a:lnSpc>
                <a:spcPct val="115000"/>
              </a:lnSpc>
              <a:spcBef>
                <a:spcPct val="0"/>
              </a:spcBef>
            </a:pPr>
            <a:r>
              <a:rPr lang="el-GR" sz="2000" dirty="0"/>
              <a:t>Η εξαφάνιση των αυτόχθονων φυλών είναι φυσιολογική και δικαιολογημένη εξέλιξη, αφού οι οικονομικά μη ανταγωνιστικές φυλές δεν παρουσιάζουν ενδιαφέρον και με τον ίδιο τρόπο που δημιουργήθηκαν μπορούν να αγνοηθούν αφού δεν ανταποκρίνονται στις απαιτήσεις του ανθρώπου.</a:t>
            </a:r>
          </a:p>
          <a:p>
            <a:endParaRPr lang="el-GR" sz="2000" dirty="0"/>
          </a:p>
        </p:txBody>
      </p:sp>
      <p:sp>
        <p:nvSpPr>
          <p:cNvPr id="4" name="Θέση περιεχομένου 3"/>
          <p:cNvSpPr>
            <a:spLocks noGrp="1"/>
          </p:cNvSpPr>
          <p:nvPr>
            <p:ph sz="half" idx="2"/>
          </p:nvPr>
        </p:nvSpPr>
        <p:spPr/>
        <p:txBody>
          <a:bodyPr/>
          <a:lstStyle/>
          <a:p>
            <a:pPr>
              <a:lnSpc>
                <a:spcPct val="120000"/>
              </a:lnSpc>
              <a:spcBef>
                <a:spcPct val="0"/>
              </a:spcBef>
              <a:defRPr/>
            </a:pPr>
            <a:r>
              <a:rPr lang="el-GR" sz="2000" dirty="0">
                <a:latin typeface="Arial" pitchFamily="34" charset="0"/>
              </a:rPr>
              <a:t>ΥΠΕΡ ΤΗΣ ΔΙΑΤΗΡΗΣΗΣ</a:t>
            </a:r>
          </a:p>
          <a:p>
            <a:pPr>
              <a:lnSpc>
                <a:spcPct val="120000"/>
              </a:lnSpc>
              <a:spcBef>
                <a:spcPct val="0"/>
              </a:spcBef>
              <a:defRPr/>
            </a:pPr>
            <a:r>
              <a:rPr lang="el-GR" sz="2000" dirty="0">
                <a:latin typeface="Arial" pitchFamily="34" charset="0"/>
              </a:rPr>
              <a:t>Οι αυτόχθονες σπάνιες φυλές έχουν μεγάλη σημασία και πρέπει να θεσμοθετηθούν μέτρα για την προστασίας τους.</a:t>
            </a:r>
          </a:p>
          <a:p>
            <a:endParaRPr lang="el-GR" sz="2000" dirty="0"/>
          </a:p>
        </p:txBody>
      </p:sp>
    </p:spTree>
    <p:extLst>
      <p:ext uri="{BB962C8B-B14F-4D97-AF65-F5344CB8AC3E}">
        <p14:creationId xmlns:p14="http://schemas.microsoft.com/office/powerpoint/2010/main" val="4030500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2568"/>
            <a:ext cx="7924800" cy="960437"/>
          </a:xfrm>
        </p:spPr>
        <p:txBody>
          <a:bodyPr>
            <a:normAutofit fontScale="90000"/>
          </a:bodyPr>
          <a:lstStyle/>
          <a:p>
            <a:r>
              <a:rPr lang="el-GR" dirty="0"/>
              <a:t>Λόγοι υπέρ της διατήρησης των σπάνιων φυλών 1/3</a:t>
            </a:r>
          </a:p>
        </p:txBody>
      </p:sp>
      <p:sp>
        <p:nvSpPr>
          <p:cNvPr id="3" name="Θέση περιεχομένου 2"/>
          <p:cNvSpPr>
            <a:spLocks noGrp="1"/>
          </p:cNvSpPr>
          <p:nvPr>
            <p:ph idx="1"/>
          </p:nvPr>
        </p:nvSpPr>
        <p:spPr/>
        <p:txBody>
          <a:bodyPr/>
          <a:lstStyle/>
          <a:p>
            <a:pPr marL="0" indent="0">
              <a:lnSpc>
                <a:spcPct val="120000"/>
              </a:lnSpc>
              <a:spcBef>
                <a:spcPct val="0"/>
              </a:spcBef>
              <a:buNone/>
              <a:defRPr/>
            </a:pPr>
            <a:r>
              <a:rPr lang="el-GR" dirty="0" smtClean="0"/>
              <a:t>Οι </a:t>
            </a:r>
            <a:r>
              <a:rPr lang="el-GR" dirty="0"/>
              <a:t>αυτόχθονες σπάνιες φυλές είναι σημαντικές διότι:</a:t>
            </a:r>
          </a:p>
          <a:p>
            <a:pPr>
              <a:lnSpc>
                <a:spcPct val="120000"/>
              </a:lnSpc>
              <a:spcBef>
                <a:spcPct val="0"/>
              </a:spcBef>
              <a:defRPr/>
            </a:pPr>
            <a:r>
              <a:rPr lang="el-GR" sz="2400" dirty="0"/>
              <a:t>Η ύπαρξη </a:t>
            </a:r>
            <a:r>
              <a:rPr lang="el-GR" sz="2400" b="1" dirty="0"/>
              <a:t>γενετικής </a:t>
            </a:r>
            <a:r>
              <a:rPr lang="el-GR" sz="2400" b="1" dirty="0" err="1"/>
              <a:t>παραλλακτικότητας</a:t>
            </a:r>
            <a:r>
              <a:rPr lang="el-GR" sz="2400" dirty="0"/>
              <a:t> μεταξύ και εντός των φυλών είναι αναγκαία για τη βελτίωση των αποδόσεών τους.</a:t>
            </a:r>
          </a:p>
          <a:p>
            <a:pPr>
              <a:lnSpc>
                <a:spcPct val="120000"/>
              </a:lnSpc>
              <a:spcBef>
                <a:spcPct val="0"/>
              </a:spcBef>
              <a:defRPr/>
            </a:pPr>
            <a:r>
              <a:rPr lang="el-GR" sz="2400" dirty="0"/>
              <a:t>Ως προϊόντα μακροχρόνιας πίεσης της φυσικής και της ζωοτεχνικής επιλογής, σε ένα κατά κανόνα αντίξοο περιβάλλον, έχουν </a:t>
            </a:r>
            <a:r>
              <a:rPr lang="el-GR" sz="2400" b="1" dirty="0"/>
              <a:t>μοναδικά χαρακτηριστικά</a:t>
            </a:r>
            <a:r>
              <a:rPr lang="el-GR" sz="2400" dirty="0"/>
              <a:t>, κυρίως την ανθεκτικότητα σε ασθένειες, σε δύσκολες καιρικές συνθήκες, την ικανότητα αξιοποίησης πτωχών βοσκοτόπων κλπ.</a:t>
            </a:r>
          </a:p>
          <a:p>
            <a:endParaRPr lang="el-GR" dirty="0"/>
          </a:p>
        </p:txBody>
      </p:sp>
    </p:spTree>
    <p:extLst>
      <p:ext uri="{BB962C8B-B14F-4D97-AF65-F5344CB8AC3E}">
        <p14:creationId xmlns:p14="http://schemas.microsoft.com/office/powerpoint/2010/main" val="87942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2568"/>
            <a:ext cx="7924800" cy="960437"/>
          </a:xfrm>
        </p:spPr>
        <p:txBody>
          <a:bodyPr>
            <a:normAutofit fontScale="90000"/>
          </a:bodyPr>
          <a:lstStyle/>
          <a:p>
            <a:r>
              <a:rPr lang="el-GR" dirty="0"/>
              <a:t>Λόγοι υπέρ της διατήρησης των σπάνιων φυλών </a:t>
            </a:r>
            <a:r>
              <a:rPr lang="el-GR" dirty="0" smtClean="0"/>
              <a:t>2/3</a:t>
            </a:r>
            <a:endParaRPr lang="el-GR" dirty="0"/>
          </a:p>
        </p:txBody>
      </p:sp>
      <p:sp>
        <p:nvSpPr>
          <p:cNvPr id="3" name="Θέση περιεχομένου 2"/>
          <p:cNvSpPr>
            <a:spLocks noGrp="1"/>
          </p:cNvSpPr>
          <p:nvPr>
            <p:ph idx="1"/>
          </p:nvPr>
        </p:nvSpPr>
        <p:spPr/>
        <p:txBody>
          <a:bodyPr/>
          <a:lstStyle/>
          <a:p>
            <a:pPr marL="0" indent="0">
              <a:lnSpc>
                <a:spcPct val="120000"/>
              </a:lnSpc>
              <a:spcBef>
                <a:spcPct val="0"/>
              </a:spcBef>
              <a:buNone/>
              <a:defRPr/>
            </a:pPr>
            <a:r>
              <a:rPr lang="el-GR" dirty="0" smtClean="0"/>
              <a:t>Οι </a:t>
            </a:r>
            <a:r>
              <a:rPr lang="el-GR" dirty="0"/>
              <a:t>αυτόχθονες σπάνιες φυλές είναι σημαντικές διότι:</a:t>
            </a:r>
          </a:p>
          <a:p>
            <a:pPr>
              <a:lnSpc>
                <a:spcPct val="120000"/>
              </a:lnSpc>
              <a:spcBef>
                <a:spcPts val="1200"/>
              </a:spcBef>
              <a:defRPr/>
            </a:pPr>
            <a:r>
              <a:rPr lang="el-GR" sz="2400" dirty="0"/>
              <a:t>Έχουν </a:t>
            </a:r>
            <a:r>
              <a:rPr lang="el-GR" sz="2400" b="1" dirty="0"/>
              <a:t>γονίδια</a:t>
            </a:r>
            <a:r>
              <a:rPr lang="el-GR" sz="2400" dirty="0"/>
              <a:t> που είναι δυνατόν στο μέλλον να αποβούν </a:t>
            </a:r>
            <a:r>
              <a:rPr lang="el-GR" sz="2400" b="1" dirty="0"/>
              <a:t>πολύτιμα</a:t>
            </a:r>
            <a:r>
              <a:rPr lang="el-GR" sz="2400" dirty="0"/>
              <a:t>, </a:t>
            </a:r>
            <a:r>
              <a:rPr lang="el-GR" sz="2400" u="sng" dirty="0"/>
              <a:t>εάν μεταβληθούν οι κοινωνικοοικονομικές, επιστημονικές και οικολογικές συνθήκες</a:t>
            </a:r>
            <a:r>
              <a:rPr lang="el-GR" sz="2400" dirty="0"/>
              <a:t> π.χ. </a:t>
            </a:r>
            <a:r>
              <a:rPr lang="el-GR" sz="2400" dirty="0" err="1"/>
              <a:t>Finnsheep</a:t>
            </a:r>
            <a:r>
              <a:rPr lang="el-GR" sz="2400" dirty="0"/>
              <a:t> (πρόβατο Φιλανδίας), χοίρος </a:t>
            </a:r>
            <a:r>
              <a:rPr lang="el-GR" sz="2400" dirty="0" err="1"/>
              <a:t>Pietrain</a:t>
            </a:r>
            <a:r>
              <a:rPr lang="el-GR" sz="2400" dirty="0"/>
              <a:t>.</a:t>
            </a:r>
          </a:p>
        </p:txBody>
      </p:sp>
    </p:spTree>
    <p:extLst>
      <p:ext uri="{BB962C8B-B14F-4D97-AF65-F5344CB8AC3E}">
        <p14:creationId xmlns:p14="http://schemas.microsoft.com/office/powerpoint/2010/main" val="2463843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191</TotalTime>
  <Words>1165</Words>
  <Application>Microsoft Office PowerPoint</Application>
  <PresentationFormat>Προβολή στην οθόνη (4:3)</PresentationFormat>
  <Paragraphs>86</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GEO_1_b_new</vt:lpstr>
      <vt:lpstr>Εισαγωγή στη Ζωοτεχνία</vt:lpstr>
      <vt:lpstr>Αντικειμενικοί στόχοι του μαθήματος</vt:lpstr>
      <vt:lpstr>Επιδιωκόμενα μαθησιακά αποτελέσματα</vt:lpstr>
      <vt:lpstr>Μαθησιακοί στόχοι</vt:lpstr>
      <vt:lpstr>Διαφύλαξη σπάνιων φυλών 1/2</vt:lpstr>
      <vt:lpstr>Διαφύλαξη σπάνιων φυλών 2/2</vt:lpstr>
      <vt:lpstr>Δύο αντίθετες απόψεις σχετικά με τη διαφύλαξη των σπάνιων φυλών</vt:lpstr>
      <vt:lpstr>Λόγοι υπέρ της διατήρησης των σπάνιων φυλών 1/3</vt:lpstr>
      <vt:lpstr>Λόγοι υπέρ της διατήρησης των σπάνιων φυλών 2/3</vt:lpstr>
      <vt:lpstr>Λόγοι υπέρ της διατήρησης των σπάνιων φυλών 3/3</vt:lpstr>
      <vt:lpstr>Κριτήρια για τη διατήρηση των αυτόχθονων φυλών 1/3</vt:lpstr>
      <vt:lpstr>Κριτήρια για τη διατήρηση των αυτόχθονων φυλών 2/3</vt:lpstr>
      <vt:lpstr>Κριτήρια για τη διατήρηση των αυτόχθονων φυλών 3/3</vt:lpstr>
      <vt:lpstr>Προληπτικά μέτρα για τη διατήρηση μιας σπάνιας φυλής 1/2</vt:lpstr>
      <vt:lpstr>Προληπτικά μέτρα για τη διατήρηση μιας σπάνιας φυλής 2/2</vt:lpstr>
      <vt:lpstr>Διατήρηση ζώντων ζώων σε μονάδες παραγωγής</vt:lpstr>
      <vt:lpstr>Διατήρηση αναπαραγωγικού υλικού (σπέρματος ή / και εμβρύων)</vt:lpstr>
      <vt:lpstr>Βιβλιογραφία</vt:lpstr>
      <vt:lpstr>Λέξεις – έννοιες κλειδιά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Ζωοτεχνία</dc:title>
  <dc:creator>Vanessa</dc:creator>
  <cp:lastModifiedBy>user</cp:lastModifiedBy>
  <cp:revision>42</cp:revision>
  <dcterms:created xsi:type="dcterms:W3CDTF">2013-06-18T22:50:08Z</dcterms:created>
  <dcterms:modified xsi:type="dcterms:W3CDTF">2013-07-04T22:20:03Z</dcterms:modified>
</cp:coreProperties>
</file>