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4"/>
  </p:notesMasterIdLst>
  <p:sldIdLst>
    <p:sldId id="256" r:id="rId2"/>
    <p:sldId id="257" r:id="rId3"/>
    <p:sldId id="258" r:id="rId4"/>
    <p:sldId id="259" r:id="rId5"/>
    <p:sldId id="262" r:id="rId6"/>
    <p:sldId id="263" r:id="rId7"/>
    <p:sldId id="265" r:id="rId8"/>
    <p:sldId id="273" r:id="rId9"/>
    <p:sldId id="274" r:id="rId10"/>
    <p:sldId id="275" r:id="rId11"/>
    <p:sldId id="276" r:id="rId12"/>
    <p:sldId id="27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564"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10753F-2829-4140-83E2-674C6A2FA8C2}" type="datetimeFigureOut">
              <a:rPr lang="el-GR" smtClean="0"/>
              <a:t>21/11/2023</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4934BA-C2E1-422C-9096-48C29DE7E658}" type="slidenum">
              <a:rPr lang="el-GR" smtClean="0"/>
              <a:t>‹#›</a:t>
            </a:fld>
            <a:endParaRPr lang="el-GR"/>
          </a:p>
        </p:txBody>
      </p:sp>
    </p:spTree>
    <p:extLst>
      <p:ext uri="{BB962C8B-B14F-4D97-AF65-F5344CB8AC3E}">
        <p14:creationId xmlns:p14="http://schemas.microsoft.com/office/powerpoint/2010/main" val="3787358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mtClean="0">
                <a:latin typeface="Arial" panose="020B0604020202020204" pitchFamily="34" charset="0"/>
                <a:ea typeface="ＭＳ Ｐゴシック" panose="020B0600070205080204" pitchFamily="34" charset="-128"/>
              </a:rPr>
              <a:t>To make this more active, provide students with a blank map to fill in OR pass out sets of these shapes and have students arrange them into a map.  </a:t>
            </a: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5D5E6692-8950-4DDD-B12C-10F157C605EA}" type="slidenum">
              <a:rPr lang="en-US" altLang="zh-CN"/>
              <a:pPr eaLnBrk="1" hangingPunct="1"/>
              <a:t>9</a:t>
            </a:fld>
            <a:endParaRPr lang="en-US" altLang="zh-CN"/>
          </a:p>
        </p:txBody>
      </p:sp>
    </p:spTree>
    <p:extLst>
      <p:ext uri="{BB962C8B-B14F-4D97-AF65-F5344CB8AC3E}">
        <p14:creationId xmlns:p14="http://schemas.microsoft.com/office/powerpoint/2010/main" val="2462606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5CB88BE1-FC13-4F15-A8FE-38EA269339E3}" type="slidenum">
              <a:rPr lang="en-US" altLang="zh-CN">
                <a:latin typeface="Times" panose="02020603050405020304" pitchFamily="18" charset="0"/>
              </a:rPr>
              <a:pPr eaLnBrk="1" hangingPunct="1"/>
              <a:t>10</a:t>
            </a:fld>
            <a:endParaRPr lang="en-US" altLang="zh-CN">
              <a:latin typeface="Times" panose="02020603050405020304" pitchFamily="18"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238145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A7297A2-CD15-45B6-A099-C332AC162786}" type="datetimeFigureOut">
              <a:rPr lang="en-US" smtClean="0"/>
              <a:pPr/>
              <a:t>11/21/2023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F34B0-35A5-4FA1-B15F-3BB617AEBE18}" type="slidenum">
              <a:rPr lang="en-US" smtClean="0"/>
              <a:pPr/>
              <a:t>‹#›</a:t>
            </a:fld>
            <a:endParaRPr lang="en-US"/>
          </a:p>
        </p:txBody>
      </p:sp>
    </p:spTree>
    <p:extLst>
      <p:ext uri="{BB962C8B-B14F-4D97-AF65-F5344CB8AC3E}">
        <p14:creationId xmlns:p14="http://schemas.microsoft.com/office/powerpoint/2010/main" val="1166538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A7297A2-CD15-45B6-A099-C332AC162786}" type="datetimeFigureOut">
              <a:rPr lang="en-US" smtClean="0"/>
              <a:pPr/>
              <a:t>11/21/2023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5F34B0-35A5-4FA1-B15F-3BB617AEBE18}" type="slidenum">
              <a:rPr lang="en-US" smtClean="0"/>
              <a:pPr/>
              <a:t>‹#›</a:t>
            </a:fld>
            <a:endParaRPr lang="en-US"/>
          </a:p>
        </p:txBody>
      </p:sp>
    </p:spTree>
    <p:extLst>
      <p:ext uri="{BB962C8B-B14F-4D97-AF65-F5344CB8AC3E}">
        <p14:creationId xmlns:p14="http://schemas.microsoft.com/office/powerpoint/2010/main" val="1023589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5A7297A2-CD15-45B6-A099-C332AC162786}" type="datetimeFigureOut">
              <a:rPr lang="en-US" smtClean="0"/>
              <a:pPr/>
              <a:t>11/21/2023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F34B0-35A5-4FA1-B15F-3BB617AEBE18}" type="slidenum">
              <a:rPr lang="en-US" smtClean="0"/>
              <a:pPr/>
              <a:t>‹#›</a:t>
            </a:fld>
            <a:endParaRPr lang="en-US"/>
          </a:p>
        </p:txBody>
      </p:sp>
    </p:spTree>
    <p:extLst>
      <p:ext uri="{BB962C8B-B14F-4D97-AF65-F5344CB8AC3E}">
        <p14:creationId xmlns:p14="http://schemas.microsoft.com/office/powerpoint/2010/main" val="3262349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5A7297A2-CD15-45B6-A099-C332AC162786}" type="datetimeFigureOut">
              <a:rPr lang="en-US" smtClean="0"/>
              <a:pPr/>
              <a:t>11/21/2023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F34B0-35A5-4FA1-B15F-3BB617AEBE18}" type="slidenum">
              <a:rPr lang="en-US" smtClean="0"/>
              <a:pPr/>
              <a:t>‹#›</a:t>
            </a:fld>
            <a:endParaRPr 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270660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A7297A2-CD15-45B6-A099-C332AC162786}" type="datetimeFigureOut">
              <a:rPr lang="en-US" smtClean="0"/>
              <a:pPr/>
              <a:t>11/21/2023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F34B0-35A5-4FA1-B15F-3BB617AEBE18}" type="slidenum">
              <a:rPr lang="en-US" smtClean="0"/>
              <a:pPr/>
              <a:t>‹#›</a:t>
            </a:fld>
            <a:endParaRPr lang="en-US"/>
          </a:p>
        </p:txBody>
      </p:sp>
    </p:spTree>
    <p:extLst>
      <p:ext uri="{BB962C8B-B14F-4D97-AF65-F5344CB8AC3E}">
        <p14:creationId xmlns:p14="http://schemas.microsoft.com/office/powerpoint/2010/main" val="9266698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A7297A2-CD15-45B6-A099-C332AC162786}" type="datetimeFigureOut">
              <a:rPr lang="en-US" smtClean="0"/>
              <a:pPr/>
              <a:t>11/21/2023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F34B0-35A5-4FA1-B15F-3BB617AEBE18}" type="slidenum">
              <a:rPr lang="en-US" smtClean="0"/>
              <a:pPr/>
              <a:t>‹#›</a:t>
            </a:fld>
            <a:endParaRPr lang="en-US"/>
          </a:p>
        </p:txBody>
      </p:sp>
    </p:spTree>
    <p:extLst>
      <p:ext uri="{BB962C8B-B14F-4D97-AF65-F5344CB8AC3E}">
        <p14:creationId xmlns:p14="http://schemas.microsoft.com/office/powerpoint/2010/main" val="3534818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A7297A2-CD15-45B6-A099-C332AC162786}" type="datetimeFigureOut">
              <a:rPr lang="en-US" smtClean="0"/>
              <a:pPr/>
              <a:t>11/21/2023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F34B0-35A5-4FA1-B15F-3BB617AEBE18}" type="slidenum">
              <a:rPr lang="en-US" smtClean="0"/>
              <a:pPr/>
              <a:t>‹#›</a:t>
            </a:fld>
            <a:endParaRPr lang="en-US"/>
          </a:p>
        </p:txBody>
      </p:sp>
    </p:spTree>
    <p:extLst>
      <p:ext uri="{BB962C8B-B14F-4D97-AF65-F5344CB8AC3E}">
        <p14:creationId xmlns:p14="http://schemas.microsoft.com/office/powerpoint/2010/main" val="32519947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A7297A2-CD15-45B6-A099-C332AC162786}" type="datetimeFigureOut">
              <a:rPr lang="en-US" smtClean="0"/>
              <a:pPr/>
              <a:t>11/21/2023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F34B0-35A5-4FA1-B15F-3BB617AEBE18}" type="slidenum">
              <a:rPr lang="en-US" smtClean="0"/>
              <a:pPr/>
              <a:t>‹#›</a:t>
            </a:fld>
            <a:endParaRPr lang="en-US"/>
          </a:p>
        </p:txBody>
      </p:sp>
    </p:spTree>
    <p:extLst>
      <p:ext uri="{BB962C8B-B14F-4D97-AF65-F5344CB8AC3E}">
        <p14:creationId xmlns:p14="http://schemas.microsoft.com/office/powerpoint/2010/main" val="11726437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A7297A2-CD15-45B6-A099-C332AC162786}" type="datetimeFigureOut">
              <a:rPr lang="en-US" smtClean="0"/>
              <a:pPr/>
              <a:t>11/21/2023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F34B0-35A5-4FA1-B15F-3BB617AEBE18}" type="slidenum">
              <a:rPr lang="en-US" smtClean="0"/>
              <a:pPr/>
              <a:t>‹#›</a:t>
            </a:fld>
            <a:endParaRPr lang="en-US"/>
          </a:p>
        </p:txBody>
      </p:sp>
    </p:spTree>
    <p:extLst>
      <p:ext uri="{BB962C8B-B14F-4D97-AF65-F5344CB8AC3E}">
        <p14:creationId xmlns:p14="http://schemas.microsoft.com/office/powerpoint/2010/main" val="2984732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A7297A2-CD15-45B6-A099-C332AC162786}" type="datetimeFigureOut">
              <a:rPr lang="en-US" smtClean="0"/>
              <a:pPr/>
              <a:t>11/21/2023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F34B0-35A5-4FA1-B15F-3BB617AEBE18}" type="slidenum">
              <a:rPr lang="en-US" smtClean="0"/>
              <a:pPr/>
              <a:t>‹#›</a:t>
            </a:fld>
            <a:endParaRPr lang="en-US"/>
          </a:p>
        </p:txBody>
      </p:sp>
    </p:spTree>
    <p:extLst>
      <p:ext uri="{BB962C8B-B14F-4D97-AF65-F5344CB8AC3E}">
        <p14:creationId xmlns:p14="http://schemas.microsoft.com/office/powerpoint/2010/main" val="2845528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A7297A2-CD15-45B6-A099-C332AC162786}" type="datetimeFigureOut">
              <a:rPr lang="en-US" smtClean="0"/>
              <a:pPr/>
              <a:t>11/21/2023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F34B0-35A5-4FA1-B15F-3BB617AEBE18}" type="slidenum">
              <a:rPr lang="en-US" smtClean="0"/>
              <a:pPr/>
              <a:t>‹#›</a:t>
            </a:fld>
            <a:endParaRPr lang="en-US"/>
          </a:p>
        </p:txBody>
      </p:sp>
    </p:spTree>
    <p:extLst>
      <p:ext uri="{BB962C8B-B14F-4D97-AF65-F5344CB8AC3E}">
        <p14:creationId xmlns:p14="http://schemas.microsoft.com/office/powerpoint/2010/main" val="1764403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A7297A2-CD15-45B6-A099-C332AC162786}" type="datetimeFigureOut">
              <a:rPr lang="en-US" smtClean="0"/>
              <a:pPr/>
              <a:t>11/21/2023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5F34B0-35A5-4FA1-B15F-3BB617AEBE18}" type="slidenum">
              <a:rPr lang="en-US" smtClean="0"/>
              <a:pPr/>
              <a:t>‹#›</a:t>
            </a:fld>
            <a:endParaRPr lang="en-US"/>
          </a:p>
        </p:txBody>
      </p:sp>
    </p:spTree>
    <p:extLst>
      <p:ext uri="{BB962C8B-B14F-4D97-AF65-F5344CB8AC3E}">
        <p14:creationId xmlns:p14="http://schemas.microsoft.com/office/powerpoint/2010/main" val="2984298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A7297A2-CD15-45B6-A099-C332AC162786}" type="datetimeFigureOut">
              <a:rPr lang="en-US" smtClean="0"/>
              <a:pPr/>
              <a:t>11/21/2023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5F34B0-35A5-4FA1-B15F-3BB617AEBE18}" type="slidenum">
              <a:rPr lang="en-US" smtClean="0"/>
              <a:pPr/>
              <a:t>‹#›</a:t>
            </a:fld>
            <a:endParaRPr lang="en-US"/>
          </a:p>
        </p:txBody>
      </p:sp>
    </p:spTree>
    <p:extLst>
      <p:ext uri="{BB962C8B-B14F-4D97-AF65-F5344CB8AC3E}">
        <p14:creationId xmlns:p14="http://schemas.microsoft.com/office/powerpoint/2010/main" val="3312549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5A7297A2-CD15-45B6-A099-C332AC162786}" type="datetimeFigureOut">
              <a:rPr lang="en-US" smtClean="0"/>
              <a:pPr/>
              <a:t>11/21/2023</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a:xfrm>
            <a:off x="10384238" y="157185"/>
            <a:ext cx="838199" cy="767687"/>
          </a:xfrm>
        </p:spPr>
        <p:txBody>
          <a:bodyPr/>
          <a:lstStyle/>
          <a:p>
            <a:fld id="{EE5F34B0-35A5-4FA1-B15F-3BB617AEBE18}" type="slidenum">
              <a:rPr lang="en-US" smtClean="0"/>
              <a:pPr/>
              <a:t>‹#›</a:t>
            </a:fld>
            <a:endParaRPr lang="en-US" dirty="0"/>
          </a:p>
        </p:txBody>
      </p:sp>
    </p:spTree>
    <p:extLst>
      <p:ext uri="{BB962C8B-B14F-4D97-AF65-F5344CB8AC3E}">
        <p14:creationId xmlns:p14="http://schemas.microsoft.com/office/powerpoint/2010/main" val="1189872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A7297A2-CD15-45B6-A099-C332AC162786}" type="datetimeFigureOut">
              <a:rPr lang="en-US" smtClean="0"/>
              <a:pPr/>
              <a:t>11/21/2023</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a:xfrm>
            <a:off x="10352540" y="249547"/>
            <a:ext cx="838199" cy="767687"/>
          </a:xfrm>
        </p:spPr>
        <p:txBody>
          <a:bodyPr/>
          <a:lstStyle/>
          <a:p>
            <a:fld id="{EE5F34B0-35A5-4FA1-B15F-3BB617AEBE18}" type="slidenum">
              <a:rPr lang="en-US" smtClean="0"/>
              <a:pPr/>
              <a:t>‹#›</a:t>
            </a:fld>
            <a:endParaRPr lang="en-US"/>
          </a:p>
        </p:txBody>
      </p:sp>
    </p:spTree>
    <p:extLst>
      <p:ext uri="{BB962C8B-B14F-4D97-AF65-F5344CB8AC3E}">
        <p14:creationId xmlns:p14="http://schemas.microsoft.com/office/powerpoint/2010/main" val="475110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5A7297A2-CD15-45B6-A099-C332AC162786}" type="datetimeFigureOut">
              <a:rPr lang="en-US" smtClean="0"/>
              <a:pPr/>
              <a:t>11/21/2023</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EE5F34B0-35A5-4FA1-B15F-3BB617AEBE18}" type="slidenum">
              <a:rPr lang="en-US" smtClean="0"/>
              <a:pPr/>
              <a:t>‹#›</a:t>
            </a:fld>
            <a:endParaRPr lang="en-US"/>
          </a:p>
        </p:txBody>
      </p:sp>
    </p:spTree>
    <p:extLst>
      <p:ext uri="{BB962C8B-B14F-4D97-AF65-F5344CB8AC3E}">
        <p14:creationId xmlns:p14="http://schemas.microsoft.com/office/powerpoint/2010/main" val="892121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A7297A2-CD15-45B6-A099-C332AC162786}" type="datetimeFigureOut">
              <a:rPr lang="en-US" smtClean="0"/>
              <a:pPr/>
              <a:t>11/21/2023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5F34B0-35A5-4FA1-B15F-3BB617AEBE18}" type="slidenum">
              <a:rPr lang="en-US" smtClean="0"/>
              <a:pPr/>
              <a:t>‹#›</a:t>
            </a:fld>
            <a:endParaRPr lang="en-US"/>
          </a:p>
        </p:txBody>
      </p:sp>
    </p:spTree>
    <p:extLst>
      <p:ext uri="{BB962C8B-B14F-4D97-AF65-F5344CB8AC3E}">
        <p14:creationId xmlns:p14="http://schemas.microsoft.com/office/powerpoint/2010/main" val="3402674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A7297A2-CD15-45B6-A099-C332AC162786}" type="datetimeFigureOut">
              <a:rPr lang="en-US" smtClean="0"/>
              <a:pPr/>
              <a:t>11/21/2023</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EE5F34B0-35A5-4FA1-B15F-3BB617AEBE18}" type="slidenum">
              <a:rPr lang="en-US" smtClean="0"/>
              <a:pPr/>
              <a:t>‹#›</a:t>
            </a:fld>
            <a:endParaRPr lang="en-US"/>
          </a:p>
        </p:txBody>
      </p:sp>
    </p:spTree>
    <p:extLst>
      <p:ext uri="{BB962C8B-B14F-4D97-AF65-F5344CB8AC3E}">
        <p14:creationId xmlns:p14="http://schemas.microsoft.com/office/powerpoint/2010/main" val="3391576711"/>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8883" y="1898090"/>
            <a:ext cx="10681990" cy="2027365"/>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a:cs typeface="Calibri"/>
              </a:rPr>
              <a:t>Dietary Reference Intake (DRI)</a:t>
            </a:r>
            <a:r>
              <a:rPr lang="el-GR"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a:cs typeface="Calibri"/>
              </a:rPr>
              <a:t/>
            </a:r>
            <a:br>
              <a:rPr lang="el-GR"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a:cs typeface="Calibri"/>
              </a:rPr>
            </a:br>
            <a:r>
              <a:rPr lang="el-GR"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a:cs typeface="Calibri"/>
              </a:rPr>
              <a:t>Διαιτητική πρόσληψη αναφοράς</a:t>
            </a:r>
            <a:endParaRPr lang="en-US"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a:cs typeface="Calibri"/>
            </a:endParaRPr>
          </a:p>
        </p:txBody>
      </p:sp>
    </p:spTree>
    <p:extLst>
      <p:ext uri="{BB962C8B-B14F-4D97-AF65-F5344CB8AC3E}">
        <p14:creationId xmlns:p14="http://schemas.microsoft.com/office/powerpoint/2010/main" val="7677873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smln2_fig_02_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1" y="1536700"/>
            <a:ext cx="8531225" cy="377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25744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3"/>
          <p:cNvSpPr>
            <a:spLocks noGrp="1"/>
          </p:cNvSpPr>
          <p:nvPr>
            <p:ph type="title"/>
          </p:nvPr>
        </p:nvSpPr>
        <p:spPr>
          <a:xfrm>
            <a:off x="0" y="76200"/>
            <a:ext cx="12192000" cy="838200"/>
          </a:xfrm>
        </p:spPr>
        <p:txBody>
          <a:bodyPr>
            <a:normAutofit/>
          </a:bodyPr>
          <a:lstStyle/>
          <a:p>
            <a:pPr algn="ctr" eaLnBrk="1" hangingPunct="1"/>
            <a:r>
              <a:rPr lang="el-GR" sz="4000" b="1" dirty="0" smtClean="0">
                <a:solidFill>
                  <a:schemeClr val="accent2"/>
                </a:solidFill>
                <a:latin typeface="Calibri"/>
                <a:cs typeface="Calibri"/>
              </a:rPr>
              <a:t>Η σωστή οπτική του </a:t>
            </a:r>
            <a:r>
              <a:rPr lang="en-US" sz="4000" b="1" dirty="0" smtClean="0">
                <a:solidFill>
                  <a:schemeClr val="accent2"/>
                </a:solidFill>
                <a:latin typeface="Calibri"/>
                <a:cs typeface="Calibri"/>
              </a:rPr>
              <a:t>DRI</a:t>
            </a:r>
          </a:p>
        </p:txBody>
      </p:sp>
      <p:pic>
        <p:nvPicPr>
          <p:cNvPr id="24578" name="Picture 1"/>
          <p:cNvPicPr>
            <a:picLocks noGrp="1"/>
          </p:cNvPicPr>
          <p:nvPr>
            <p:ph idx="1"/>
          </p:nvPr>
        </p:nvPicPr>
        <p:blipFill>
          <a:blip r:embed="rId2" cstate="print">
            <a:extLst>
              <a:ext uri="{28A0092B-C50C-407E-A947-70E740481C1C}">
                <a14:useLocalDpi xmlns:a14="http://schemas.microsoft.com/office/drawing/2010/main" val="0"/>
              </a:ext>
            </a:extLst>
          </a:blip>
          <a:srcRect t="-5846" b="-5846"/>
          <a:stretch>
            <a:fillRect/>
          </a:stretch>
        </p:blipFill>
        <p:spPr>
          <a:xfrm>
            <a:off x="295835" y="726140"/>
            <a:ext cx="11613943" cy="6004859"/>
          </a:xfrm>
          <a:noFill/>
        </p:spPr>
      </p:pic>
    </p:spTree>
    <p:extLst>
      <p:ext uri="{BB962C8B-B14F-4D97-AF65-F5344CB8AC3E}">
        <p14:creationId xmlns:p14="http://schemas.microsoft.com/office/powerpoint/2010/main" val="774487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https://ods.od.nih.gov/HealthInformation/nutrientrecommendations.aspx#dri</a:t>
            </a:r>
            <a:endParaRPr lang="el-GR" dirty="0"/>
          </a:p>
        </p:txBody>
      </p:sp>
      <p:sp>
        <p:nvSpPr>
          <p:cNvPr id="3" name="Text Placeholder 2"/>
          <p:cNvSpPr>
            <a:spLocks noGrp="1"/>
          </p:cNvSpPr>
          <p:nvPr>
            <p:ph type="body" idx="1"/>
          </p:nvPr>
        </p:nvSpPr>
        <p:spPr>
          <a:xfrm>
            <a:off x="291613" y="1256146"/>
            <a:ext cx="11808023" cy="908763"/>
          </a:xfrm>
        </p:spPr>
        <p:txBody>
          <a:bodyPr>
            <a:noAutofit/>
          </a:bodyPr>
          <a:lstStyle/>
          <a:p>
            <a:r>
              <a:rPr lang="en-US" sz="4000" b="1" dirty="0"/>
              <a:t>Nutrient Recommendations and Databases</a:t>
            </a:r>
          </a:p>
        </p:txBody>
      </p:sp>
    </p:spTree>
    <p:extLst>
      <p:ext uri="{BB962C8B-B14F-4D97-AF65-F5344CB8AC3E}">
        <p14:creationId xmlns:p14="http://schemas.microsoft.com/office/powerpoint/2010/main" val="793942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idx="4294967295"/>
          </p:nvPr>
        </p:nvSpPr>
        <p:spPr>
          <a:xfrm>
            <a:off x="0" y="161925"/>
            <a:ext cx="7772400" cy="676275"/>
          </a:xfrm>
        </p:spPr>
        <p:txBody>
          <a:bodyPr>
            <a:noAutofit/>
          </a:bodyPr>
          <a:lstStyle/>
          <a:p>
            <a:pPr algn="ctr" eaLnBrk="1" hangingPunct="1"/>
            <a:r>
              <a:rPr lang="el-GR" sz="4000" b="1" dirty="0">
                <a:solidFill>
                  <a:schemeClr val="accent2"/>
                </a:solidFill>
                <a:latin typeface="Calibri"/>
                <a:cs typeface="Calibri"/>
              </a:rPr>
              <a:t>Συστάσεις θρεπτικών συστατικών</a:t>
            </a:r>
            <a:endParaRPr lang="en-US" sz="4000" b="1" dirty="0">
              <a:solidFill>
                <a:schemeClr val="accent2"/>
              </a:solidFill>
              <a:latin typeface="Calibri"/>
              <a:cs typeface="Calibri"/>
            </a:endParaRPr>
          </a:p>
        </p:txBody>
      </p:sp>
      <p:sp>
        <p:nvSpPr>
          <p:cNvPr id="21506" name="Rectangle 3"/>
          <p:cNvSpPr>
            <a:spLocks noGrp="1" noChangeArrowheads="1"/>
          </p:cNvSpPr>
          <p:nvPr>
            <p:ph type="body" idx="4294967295"/>
          </p:nvPr>
        </p:nvSpPr>
        <p:spPr>
          <a:xfrm>
            <a:off x="0" y="838200"/>
            <a:ext cx="11794836" cy="5525077"/>
          </a:xfrm>
        </p:spPr>
        <p:txBody>
          <a:bodyPr>
            <a:noAutofit/>
          </a:bodyPr>
          <a:lstStyle/>
          <a:p>
            <a:pPr eaLnBrk="1" hangingPunct="1">
              <a:lnSpc>
                <a:spcPct val="90000"/>
              </a:lnSpc>
            </a:pPr>
            <a:r>
              <a:rPr lang="en-US" sz="2800" b="1" dirty="0" smtClean="0">
                <a:solidFill>
                  <a:schemeClr val="tx2"/>
                </a:solidFill>
                <a:latin typeface="Calibri"/>
                <a:cs typeface="Calibri"/>
              </a:rPr>
              <a:t>Dietary Reference Intake (DRI</a:t>
            </a:r>
            <a:r>
              <a:rPr lang="en-US" sz="2800" b="1" dirty="0">
                <a:solidFill>
                  <a:schemeClr val="tx2"/>
                </a:solidFill>
                <a:latin typeface="Calibri"/>
                <a:cs typeface="Calibri"/>
              </a:rPr>
              <a:t>)</a:t>
            </a:r>
          </a:p>
          <a:p>
            <a:pPr eaLnBrk="1" hangingPunct="1">
              <a:lnSpc>
                <a:spcPct val="90000"/>
              </a:lnSpc>
              <a:buFontTx/>
              <a:buNone/>
            </a:pPr>
            <a:r>
              <a:rPr lang="en-US" sz="2800" b="1" dirty="0">
                <a:solidFill>
                  <a:schemeClr val="tx2"/>
                </a:solidFill>
                <a:latin typeface="Calibri"/>
                <a:cs typeface="Calibri"/>
              </a:rPr>
              <a:t>   </a:t>
            </a:r>
            <a:r>
              <a:rPr lang="el-GR" sz="2800" i="1" dirty="0">
                <a:solidFill>
                  <a:schemeClr val="tx2"/>
                </a:solidFill>
                <a:latin typeface="Calibri"/>
                <a:cs typeface="Calibri"/>
              </a:rPr>
              <a:t>Ένα σετ τιμών αναφοράς για ενέργεια και θρεπτικά συστατικά το οποίο μπορεί να χρησιμοποιηθεί για το σχεδιασμό και την αξιολόγηση διαιτών που απευθύνονται σε </a:t>
            </a:r>
            <a:r>
              <a:rPr lang="el-GR" sz="2800" b="1" i="1" dirty="0" smtClean="0">
                <a:solidFill>
                  <a:schemeClr val="tx2"/>
                </a:solidFill>
                <a:latin typeface="Calibri"/>
                <a:cs typeface="Calibri"/>
              </a:rPr>
              <a:t>υγιείς</a:t>
            </a:r>
            <a:r>
              <a:rPr lang="el-GR" sz="2800" i="1" dirty="0" smtClean="0">
                <a:solidFill>
                  <a:schemeClr val="tx2"/>
                </a:solidFill>
                <a:latin typeface="Calibri"/>
                <a:cs typeface="Calibri"/>
              </a:rPr>
              <a:t> ανθρώπους.</a:t>
            </a:r>
            <a:endParaRPr lang="en-US" sz="2800" i="1" dirty="0" smtClean="0">
              <a:solidFill>
                <a:schemeClr val="tx2"/>
              </a:solidFill>
              <a:latin typeface="Calibri"/>
              <a:cs typeface="Calibri"/>
            </a:endParaRPr>
          </a:p>
          <a:p>
            <a:pPr eaLnBrk="1" hangingPunct="1">
              <a:lnSpc>
                <a:spcPct val="90000"/>
              </a:lnSpc>
              <a:buFont typeface="Wingdings" panose="05000000000000000000" pitchFamily="2" charset="2"/>
              <a:buChar char="ü"/>
            </a:pPr>
            <a:r>
              <a:rPr lang="el-GR" sz="2800" dirty="0" smtClean="0">
                <a:solidFill>
                  <a:schemeClr val="tx2"/>
                </a:solidFill>
                <a:latin typeface="Calibri"/>
                <a:cs typeface="Calibri"/>
              </a:rPr>
              <a:t>Καθιερώθηκαν από μια επιτροπή ειδικών στη διατροφή που επιλέχθηκε από την </a:t>
            </a:r>
            <a:r>
              <a:rPr lang="en-US" sz="2800" dirty="0" smtClean="0">
                <a:solidFill>
                  <a:schemeClr val="tx2"/>
                </a:solidFill>
                <a:latin typeface="Calibri"/>
                <a:cs typeface="Calibri"/>
              </a:rPr>
              <a:t>National Academy of Sciences (NAS)</a:t>
            </a:r>
          </a:p>
          <a:p>
            <a:pPr eaLnBrk="1" hangingPunct="1">
              <a:lnSpc>
                <a:spcPct val="90000"/>
              </a:lnSpc>
              <a:buFont typeface="Wingdings" panose="05000000000000000000" pitchFamily="2" charset="2"/>
              <a:buChar char="ü"/>
            </a:pPr>
            <a:r>
              <a:rPr lang="el-GR" sz="2800" dirty="0" smtClean="0">
                <a:solidFill>
                  <a:schemeClr val="tx2"/>
                </a:solidFill>
                <a:latin typeface="Calibri"/>
                <a:cs typeface="Calibri"/>
              </a:rPr>
              <a:t>Βασισμένες στα τελευταία επιστημονικά δεδομένα σχετικά με τη διατροφή και την υγεία.</a:t>
            </a:r>
            <a:endParaRPr lang="en-US" sz="2800" dirty="0">
              <a:solidFill>
                <a:schemeClr val="tx2"/>
              </a:solidFill>
              <a:latin typeface="Calibri"/>
              <a:cs typeface="Calibri"/>
            </a:endParaRPr>
          </a:p>
          <a:p>
            <a:pPr eaLnBrk="1" hangingPunct="1">
              <a:lnSpc>
                <a:spcPct val="90000"/>
              </a:lnSpc>
              <a:buFont typeface="Wingdings" panose="05000000000000000000" pitchFamily="2" charset="2"/>
              <a:buChar char="ü"/>
            </a:pPr>
            <a:r>
              <a:rPr lang="el-GR" sz="2800" dirty="0" smtClean="0">
                <a:solidFill>
                  <a:schemeClr val="tx2"/>
                </a:solidFill>
                <a:latin typeface="Calibri"/>
                <a:cs typeface="Calibri"/>
              </a:rPr>
              <a:t>Σκοπός η πρόληψη ελλείψεων σε θρεπτικά συστατικά</a:t>
            </a:r>
            <a:endParaRPr lang="en-US" sz="2800" dirty="0">
              <a:solidFill>
                <a:schemeClr val="tx2"/>
              </a:solidFill>
              <a:latin typeface="Calibri"/>
              <a:cs typeface="Calibri"/>
            </a:endParaRPr>
          </a:p>
          <a:p>
            <a:pPr eaLnBrk="1" hangingPunct="1">
              <a:lnSpc>
                <a:spcPct val="90000"/>
              </a:lnSpc>
              <a:buFont typeface="Wingdings" panose="05000000000000000000" pitchFamily="2" charset="2"/>
              <a:buChar char="ü"/>
            </a:pPr>
            <a:r>
              <a:rPr lang="el-GR" sz="2800" dirty="0" smtClean="0">
                <a:solidFill>
                  <a:schemeClr val="tx2"/>
                </a:solidFill>
                <a:latin typeface="Calibri"/>
                <a:cs typeface="Calibri"/>
              </a:rPr>
              <a:t>Διαφορετικές συστάσεις για τα διαφορετικές ομάδες του πληθυσμού.</a:t>
            </a:r>
            <a:endParaRPr lang="en-US" sz="2800" dirty="0">
              <a:solidFill>
                <a:schemeClr val="tx2"/>
              </a:solidFill>
              <a:latin typeface="Calibri"/>
              <a:cs typeface="Calibri"/>
            </a:endParaRPr>
          </a:p>
          <a:p>
            <a:pPr eaLnBrk="1" hangingPunct="1">
              <a:buFont typeface="Wingdings" panose="05000000000000000000" pitchFamily="2" charset="2"/>
              <a:buChar char="ü"/>
            </a:pPr>
            <a:r>
              <a:rPr lang="el-GR" sz="2800" dirty="0" smtClean="0">
                <a:solidFill>
                  <a:schemeClr val="tx2"/>
                </a:solidFill>
                <a:latin typeface="Calibri"/>
                <a:cs typeface="Calibri"/>
              </a:rPr>
              <a:t>Οι </a:t>
            </a:r>
            <a:r>
              <a:rPr lang="en-US" sz="2800" dirty="0" smtClean="0">
                <a:solidFill>
                  <a:schemeClr val="tx2"/>
                </a:solidFill>
                <a:latin typeface="Calibri"/>
                <a:cs typeface="Calibri"/>
              </a:rPr>
              <a:t>DRI </a:t>
            </a:r>
            <a:r>
              <a:rPr lang="el-GR" sz="2800" dirty="0" smtClean="0">
                <a:solidFill>
                  <a:schemeClr val="tx2"/>
                </a:solidFill>
                <a:latin typeface="Calibri"/>
                <a:cs typeface="Calibri"/>
              </a:rPr>
              <a:t>λαμβάνουν υπόψη τις διαφορές μεταξύ των ανθρώπων και καθιερώνουν ένα φάσμα μέσα στο οποίο οι διατροφικές ανάγκες κατ’ ουσίαν όλων των υγειών ανθρώπων σε συγκεκριμένα γκρουπ ανάλογα με την ηλικία και το φύλο καλύπτονται</a:t>
            </a:r>
            <a:r>
              <a:rPr lang="el-GR" sz="2400" dirty="0" smtClean="0">
                <a:solidFill>
                  <a:schemeClr val="tx2"/>
                </a:solidFill>
                <a:latin typeface="Calibri"/>
                <a:cs typeface="Calibri"/>
              </a:rPr>
              <a:t>.</a:t>
            </a:r>
            <a:endParaRPr lang="en-US" sz="2400" dirty="0">
              <a:solidFill>
                <a:schemeClr val="tx2"/>
              </a:solidFill>
              <a:latin typeface="Calibri"/>
              <a:cs typeface="Calibri"/>
            </a:endParaRPr>
          </a:p>
        </p:txBody>
      </p:sp>
    </p:spTree>
    <p:extLst>
      <p:ext uri="{BB962C8B-B14F-4D97-AF65-F5344CB8AC3E}">
        <p14:creationId xmlns:p14="http://schemas.microsoft.com/office/powerpoint/2010/main" val="6439599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4"/>
          <p:cNvSpPr>
            <a:spLocks noGrp="1" noChangeArrowheads="1"/>
          </p:cNvSpPr>
          <p:nvPr>
            <p:ph type="title"/>
          </p:nvPr>
        </p:nvSpPr>
        <p:spPr/>
        <p:txBody>
          <a:bodyPr>
            <a:normAutofit/>
          </a:bodyPr>
          <a:lstStyle/>
          <a:p>
            <a:pPr algn="ctr"/>
            <a:r>
              <a:rPr lang="el-GR" sz="4000" b="1" dirty="0">
                <a:solidFill>
                  <a:schemeClr val="accent2"/>
                </a:solidFill>
                <a:latin typeface="Calibri"/>
                <a:cs typeface="Calibri"/>
              </a:rPr>
              <a:t>Συστάσεις θρεπτικών συστατικών</a:t>
            </a:r>
            <a:endParaRPr lang="en-US" sz="4000" b="1" dirty="0" smtClean="0">
              <a:solidFill>
                <a:schemeClr val="accent2"/>
              </a:solidFill>
              <a:latin typeface="Calibri"/>
              <a:cs typeface="Calibri"/>
            </a:endParaRPr>
          </a:p>
        </p:txBody>
      </p:sp>
      <p:sp>
        <p:nvSpPr>
          <p:cNvPr id="22530" name="Rectangle 5"/>
          <p:cNvSpPr>
            <a:spLocks noGrp="1" noChangeArrowheads="1"/>
          </p:cNvSpPr>
          <p:nvPr>
            <p:ph sz="half" idx="1"/>
          </p:nvPr>
        </p:nvSpPr>
        <p:spPr>
          <a:xfrm>
            <a:off x="363071" y="1690688"/>
            <a:ext cx="6454588" cy="4405312"/>
          </a:xfrm>
        </p:spPr>
        <p:txBody>
          <a:bodyPr>
            <a:normAutofit/>
          </a:bodyPr>
          <a:lstStyle/>
          <a:p>
            <a:pPr eaLnBrk="1" hangingPunct="1">
              <a:lnSpc>
                <a:spcPct val="90000"/>
              </a:lnSpc>
            </a:pPr>
            <a:r>
              <a:rPr lang="en-US" sz="2800" b="1" dirty="0">
                <a:solidFill>
                  <a:schemeClr val="tx2"/>
                </a:solidFill>
                <a:latin typeface="Calibri"/>
                <a:cs typeface="Calibri"/>
              </a:rPr>
              <a:t>EAR</a:t>
            </a:r>
            <a:r>
              <a:rPr lang="en-US" sz="2800" dirty="0">
                <a:solidFill>
                  <a:schemeClr val="tx2"/>
                </a:solidFill>
                <a:latin typeface="Calibri"/>
                <a:cs typeface="Calibri"/>
              </a:rPr>
              <a:t>:  Estimated Average Requirements </a:t>
            </a:r>
          </a:p>
          <a:p>
            <a:pPr eaLnBrk="1" hangingPunct="1">
              <a:lnSpc>
                <a:spcPct val="90000"/>
              </a:lnSpc>
            </a:pPr>
            <a:r>
              <a:rPr lang="en-US" sz="2800" b="1" dirty="0">
                <a:solidFill>
                  <a:schemeClr val="tx2"/>
                </a:solidFill>
                <a:latin typeface="Calibri"/>
                <a:cs typeface="Calibri"/>
              </a:rPr>
              <a:t>RDA</a:t>
            </a:r>
            <a:r>
              <a:rPr lang="en-US" sz="2800" dirty="0">
                <a:solidFill>
                  <a:schemeClr val="tx2"/>
                </a:solidFill>
                <a:latin typeface="Calibri"/>
                <a:cs typeface="Calibri"/>
              </a:rPr>
              <a:t>:  Recommended Dietary Allowances </a:t>
            </a:r>
          </a:p>
          <a:p>
            <a:pPr eaLnBrk="1" hangingPunct="1">
              <a:lnSpc>
                <a:spcPct val="90000"/>
              </a:lnSpc>
            </a:pPr>
            <a:r>
              <a:rPr lang="en-US" sz="2800" b="1" dirty="0">
                <a:solidFill>
                  <a:schemeClr val="tx2"/>
                </a:solidFill>
                <a:latin typeface="Calibri"/>
                <a:cs typeface="Calibri"/>
              </a:rPr>
              <a:t>AI</a:t>
            </a:r>
            <a:r>
              <a:rPr lang="en-US" sz="2800" dirty="0">
                <a:solidFill>
                  <a:schemeClr val="tx2"/>
                </a:solidFill>
                <a:latin typeface="Calibri"/>
                <a:cs typeface="Calibri"/>
              </a:rPr>
              <a:t>: Adequate Intakes </a:t>
            </a:r>
          </a:p>
          <a:p>
            <a:pPr eaLnBrk="1" hangingPunct="1">
              <a:lnSpc>
                <a:spcPct val="90000"/>
              </a:lnSpc>
            </a:pPr>
            <a:r>
              <a:rPr lang="en-US" sz="2800" b="1" dirty="0">
                <a:solidFill>
                  <a:schemeClr val="tx2"/>
                </a:solidFill>
                <a:latin typeface="Calibri"/>
                <a:cs typeface="Calibri"/>
              </a:rPr>
              <a:t>TUL</a:t>
            </a:r>
            <a:r>
              <a:rPr lang="en-US" sz="2800" dirty="0">
                <a:solidFill>
                  <a:schemeClr val="tx2"/>
                </a:solidFill>
                <a:latin typeface="Calibri"/>
                <a:cs typeface="Calibri"/>
              </a:rPr>
              <a:t>: Tolerable Upper Intake Levels </a:t>
            </a:r>
          </a:p>
          <a:p>
            <a:pPr eaLnBrk="1" hangingPunct="1">
              <a:lnSpc>
                <a:spcPct val="90000"/>
              </a:lnSpc>
            </a:pPr>
            <a:r>
              <a:rPr lang="en-US" sz="2800" b="1" dirty="0">
                <a:solidFill>
                  <a:schemeClr val="tx2"/>
                </a:solidFill>
                <a:latin typeface="Calibri"/>
                <a:cs typeface="Calibri"/>
              </a:rPr>
              <a:t>EER</a:t>
            </a:r>
            <a:r>
              <a:rPr lang="en-US" sz="2800" dirty="0">
                <a:solidFill>
                  <a:schemeClr val="tx2"/>
                </a:solidFill>
                <a:latin typeface="Calibri"/>
                <a:cs typeface="Calibri"/>
              </a:rPr>
              <a:t>:  Estimated Energy Requirements </a:t>
            </a:r>
          </a:p>
          <a:p>
            <a:pPr eaLnBrk="1" hangingPunct="1">
              <a:lnSpc>
                <a:spcPct val="90000"/>
              </a:lnSpc>
            </a:pPr>
            <a:r>
              <a:rPr lang="en-US" sz="2800" b="1" dirty="0">
                <a:solidFill>
                  <a:schemeClr val="tx2"/>
                </a:solidFill>
                <a:latin typeface="Calibri"/>
                <a:cs typeface="Calibri"/>
              </a:rPr>
              <a:t>AMDR</a:t>
            </a:r>
            <a:r>
              <a:rPr lang="en-US" sz="2800" dirty="0">
                <a:solidFill>
                  <a:schemeClr val="tx2"/>
                </a:solidFill>
                <a:latin typeface="Calibri"/>
                <a:cs typeface="Calibri"/>
              </a:rPr>
              <a:t>:  Acceptable Macronutrient Distribution </a:t>
            </a:r>
            <a:r>
              <a:rPr lang="en-US" sz="2800" dirty="0" smtClean="0">
                <a:solidFill>
                  <a:schemeClr val="tx2"/>
                </a:solidFill>
                <a:latin typeface="Calibri"/>
                <a:cs typeface="Calibri"/>
              </a:rPr>
              <a:t>  Ranges </a:t>
            </a:r>
            <a:endParaRPr lang="en-US" sz="2800" dirty="0">
              <a:solidFill>
                <a:schemeClr val="tx2"/>
              </a:solidFill>
              <a:latin typeface="Calibri"/>
              <a:cs typeface="Calibri"/>
            </a:endParaRPr>
          </a:p>
        </p:txBody>
      </p:sp>
      <p:pic>
        <p:nvPicPr>
          <p:cNvPr id="22531" name="Picture 1"/>
          <p:cNvPicPr>
            <a:picLocks noGrp="1"/>
          </p:cNvPicPr>
          <p:nvPr>
            <p:ph sz="half" idx="2"/>
          </p:nvPr>
        </p:nvPicPr>
        <p:blipFill>
          <a:blip r:embed="rId2" cstate="print">
            <a:extLst>
              <a:ext uri="{28A0092B-C50C-407E-A947-70E740481C1C}">
                <a14:useLocalDpi xmlns:a14="http://schemas.microsoft.com/office/drawing/2010/main" val="0"/>
              </a:ext>
            </a:extLst>
          </a:blip>
          <a:srcRect l="-1440" r="-1440"/>
          <a:stretch>
            <a:fillRect/>
          </a:stretch>
        </p:blipFill>
        <p:spPr>
          <a:xfrm>
            <a:off x="6817659" y="1690688"/>
            <a:ext cx="5181600" cy="4351338"/>
          </a:xfrm>
          <a:noFill/>
        </p:spPr>
      </p:pic>
    </p:spTree>
    <p:extLst>
      <p:ext uri="{BB962C8B-B14F-4D97-AF65-F5344CB8AC3E}">
        <p14:creationId xmlns:p14="http://schemas.microsoft.com/office/powerpoint/2010/main" val="32625387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idx="4294967295"/>
          </p:nvPr>
        </p:nvSpPr>
        <p:spPr>
          <a:xfrm>
            <a:off x="0" y="365125"/>
            <a:ext cx="10515600" cy="1325563"/>
          </a:xfrm>
        </p:spPr>
        <p:txBody>
          <a:bodyPr>
            <a:normAutofit/>
          </a:bodyPr>
          <a:lstStyle/>
          <a:p>
            <a:pPr algn="ctr"/>
            <a:r>
              <a:rPr lang="el-GR" sz="4000" b="1" dirty="0">
                <a:solidFill>
                  <a:schemeClr val="accent2"/>
                </a:solidFill>
                <a:latin typeface="Calibri"/>
                <a:cs typeface="Calibri"/>
              </a:rPr>
              <a:t>Συστάσεις θρεπτικών συστατικών</a:t>
            </a:r>
            <a:endParaRPr lang="en-US" sz="4000" b="1" dirty="0" smtClean="0">
              <a:solidFill>
                <a:schemeClr val="accent2"/>
              </a:solidFill>
              <a:latin typeface="Calibri"/>
              <a:cs typeface="Calibri"/>
            </a:endParaRPr>
          </a:p>
        </p:txBody>
      </p:sp>
      <p:sp>
        <p:nvSpPr>
          <p:cNvPr id="23554" name="Rectangle 3"/>
          <p:cNvSpPr>
            <a:spLocks noGrp="1" noChangeArrowheads="1"/>
          </p:cNvSpPr>
          <p:nvPr>
            <p:ph type="body" idx="4294967295"/>
          </p:nvPr>
        </p:nvSpPr>
        <p:spPr>
          <a:xfrm>
            <a:off x="0" y="1825625"/>
            <a:ext cx="10515600" cy="4351338"/>
          </a:xfrm>
        </p:spPr>
        <p:txBody>
          <a:bodyPr>
            <a:normAutofit/>
          </a:bodyPr>
          <a:lstStyle/>
          <a:p>
            <a:pPr eaLnBrk="1" hangingPunct="1">
              <a:lnSpc>
                <a:spcPct val="120000"/>
              </a:lnSpc>
            </a:pPr>
            <a:r>
              <a:rPr lang="en-US" sz="2800" b="1" dirty="0" smtClean="0">
                <a:solidFill>
                  <a:schemeClr val="tx2"/>
                </a:solidFill>
                <a:latin typeface="Calibri"/>
                <a:cs typeface="Calibri"/>
              </a:rPr>
              <a:t>Requirement</a:t>
            </a:r>
            <a:r>
              <a:rPr lang="el-GR" sz="2800" b="1" dirty="0" smtClean="0">
                <a:solidFill>
                  <a:schemeClr val="tx2"/>
                </a:solidFill>
                <a:latin typeface="Calibri"/>
                <a:cs typeface="Calibri"/>
              </a:rPr>
              <a:t> (Ανάγκες)</a:t>
            </a:r>
            <a:endParaRPr lang="en-US" sz="2800" b="1" dirty="0">
              <a:solidFill>
                <a:schemeClr val="tx2"/>
              </a:solidFill>
              <a:latin typeface="Calibri"/>
              <a:cs typeface="Calibri"/>
            </a:endParaRPr>
          </a:p>
          <a:p>
            <a:pPr eaLnBrk="1" hangingPunct="1">
              <a:lnSpc>
                <a:spcPct val="120000"/>
              </a:lnSpc>
              <a:buFontTx/>
              <a:buNone/>
            </a:pPr>
            <a:r>
              <a:rPr lang="en-US" sz="2800" dirty="0">
                <a:solidFill>
                  <a:schemeClr val="tx2"/>
                </a:solidFill>
                <a:latin typeface="Calibri"/>
                <a:cs typeface="Calibri"/>
              </a:rPr>
              <a:t>   </a:t>
            </a:r>
            <a:r>
              <a:rPr lang="el-GR" sz="2800" dirty="0" smtClean="0">
                <a:solidFill>
                  <a:schemeClr val="tx2"/>
                </a:solidFill>
                <a:latin typeface="Calibri"/>
                <a:cs typeface="Calibri"/>
              </a:rPr>
              <a:t>Η ελάχιστη ποσότητα ενός θρεπτικού συστατικού που θα προλάβει την εμφάνιση συμπτωμάτων έλλειψης.</a:t>
            </a:r>
            <a:r>
              <a:rPr lang="en-US" sz="2800" i="1" dirty="0" smtClean="0">
                <a:solidFill>
                  <a:schemeClr val="tx2"/>
                </a:solidFill>
                <a:latin typeface="Calibri"/>
                <a:cs typeface="Calibri"/>
              </a:rPr>
              <a:t> </a:t>
            </a:r>
            <a:endParaRPr lang="en-US" sz="2800" i="1" dirty="0">
              <a:solidFill>
                <a:schemeClr val="tx2"/>
              </a:solidFill>
              <a:latin typeface="Calibri"/>
              <a:cs typeface="Calibri"/>
            </a:endParaRPr>
          </a:p>
          <a:p>
            <a:pPr eaLnBrk="1" hangingPunct="1">
              <a:lnSpc>
                <a:spcPct val="120000"/>
              </a:lnSpc>
              <a:buFont typeface="Wingdings" panose="05000000000000000000" pitchFamily="2" charset="2"/>
              <a:buChar char="ü"/>
            </a:pPr>
            <a:r>
              <a:rPr lang="el-GR" sz="2800" dirty="0" smtClean="0">
                <a:solidFill>
                  <a:schemeClr val="tx2"/>
                </a:solidFill>
                <a:latin typeface="Calibri"/>
                <a:cs typeface="Calibri"/>
              </a:rPr>
              <a:t>Οι ανάγκες διαφέρουν από το </a:t>
            </a:r>
            <a:r>
              <a:rPr lang="en-US" sz="2800" dirty="0" smtClean="0">
                <a:solidFill>
                  <a:schemeClr val="tx2"/>
                </a:solidFill>
                <a:latin typeface="Calibri"/>
                <a:cs typeface="Calibri"/>
              </a:rPr>
              <a:t>RDA</a:t>
            </a:r>
            <a:r>
              <a:rPr lang="el-GR" sz="2800" dirty="0" smtClean="0">
                <a:solidFill>
                  <a:schemeClr val="tx2"/>
                </a:solidFill>
                <a:latin typeface="Calibri"/>
                <a:cs typeface="Calibri"/>
              </a:rPr>
              <a:t> και το </a:t>
            </a:r>
            <a:r>
              <a:rPr lang="en-US" sz="2800" dirty="0" smtClean="0">
                <a:solidFill>
                  <a:schemeClr val="tx2"/>
                </a:solidFill>
                <a:latin typeface="Calibri"/>
                <a:cs typeface="Calibri"/>
              </a:rPr>
              <a:t>AI, </a:t>
            </a:r>
            <a:r>
              <a:rPr lang="el-GR" sz="2800" dirty="0" smtClean="0">
                <a:solidFill>
                  <a:schemeClr val="tx2"/>
                </a:solidFill>
                <a:latin typeface="Calibri"/>
                <a:cs typeface="Calibri"/>
              </a:rPr>
              <a:t>τα οποία περιλαμβάνουν ένα σημαντικό περιθώριο ασφάλειας για να καλυφθούν οι ανάγκες διαφορετικών ατόμων.</a:t>
            </a:r>
            <a:endParaRPr lang="en-US" sz="2800" dirty="0">
              <a:solidFill>
                <a:schemeClr val="tx2"/>
              </a:solidFill>
              <a:latin typeface="Calibri"/>
              <a:cs typeface="Calibri"/>
            </a:endParaRPr>
          </a:p>
        </p:txBody>
      </p:sp>
    </p:spTree>
    <p:extLst>
      <p:ext uri="{BB962C8B-B14F-4D97-AF65-F5344CB8AC3E}">
        <p14:creationId xmlns:p14="http://schemas.microsoft.com/office/powerpoint/2010/main" val="21087530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idx="4294967295"/>
          </p:nvPr>
        </p:nvSpPr>
        <p:spPr>
          <a:xfrm>
            <a:off x="403225" y="76200"/>
            <a:ext cx="11788775" cy="762000"/>
          </a:xfrm>
        </p:spPr>
        <p:txBody>
          <a:bodyPr>
            <a:normAutofit/>
          </a:bodyPr>
          <a:lstStyle/>
          <a:p>
            <a:pPr algn="ctr" eaLnBrk="1" hangingPunct="1"/>
            <a:r>
              <a:rPr lang="en-US" b="1" dirty="0">
                <a:solidFill>
                  <a:schemeClr val="accent2"/>
                </a:solidFill>
                <a:latin typeface="Calibri"/>
                <a:cs typeface="Calibri"/>
              </a:rPr>
              <a:t>O</a:t>
            </a:r>
            <a:r>
              <a:rPr lang="el-GR" b="1" dirty="0" err="1">
                <a:solidFill>
                  <a:schemeClr val="accent2"/>
                </a:solidFill>
                <a:latin typeface="Calibri"/>
                <a:cs typeface="Calibri"/>
              </a:rPr>
              <a:t>ρολογία</a:t>
            </a:r>
            <a:endParaRPr lang="en-US" b="1" dirty="0">
              <a:solidFill>
                <a:schemeClr val="accent2"/>
              </a:solidFill>
              <a:latin typeface="Calibri"/>
              <a:cs typeface="Calibri"/>
            </a:endParaRPr>
          </a:p>
        </p:txBody>
      </p:sp>
      <p:sp>
        <p:nvSpPr>
          <p:cNvPr id="26626" name="Rectangle 3"/>
          <p:cNvSpPr>
            <a:spLocks noGrp="1" noChangeArrowheads="1"/>
          </p:cNvSpPr>
          <p:nvPr>
            <p:ph type="body" idx="4294967295"/>
          </p:nvPr>
        </p:nvSpPr>
        <p:spPr>
          <a:xfrm>
            <a:off x="0" y="838200"/>
            <a:ext cx="11483975" cy="5486400"/>
          </a:xfrm>
        </p:spPr>
        <p:txBody>
          <a:bodyPr>
            <a:noAutofit/>
          </a:bodyPr>
          <a:lstStyle/>
          <a:p>
            <a:pPr eaLnBrk="1" hangingPunct="1">
              <a:lnSpc>
                <a:spcPct val="120000"/>
              </a:lnSpc>
              <a:spcBef>
                <a:spcPct val="0"/>
              </a:spcBef>
            </a:pPr>
            <a:r>
              <a:rPr lang="en-US" sz="2600" b="1" dirty="0">
                <a:solidFill>
                  <a:schemeClr val="tx2"/>
                </a:solidFill>
                <a:latin typeface="Calibri"/>
                <a:cs typeface="Calibri"/>
              </a:rPr>
              <a:t>Estimated average requirement (EAR):</a:t>
            </a:r>
            <a:r>
              <a:rPr lang="en-US" sz="2600" dirty="0">
                <a:solidFill>
                  <a:schemeClr val="tx2"/>
                </a:solidFill>
                <a:latin typeface="Calibri"/>
                <a:cs typeface="Calibri"/>
              </a:rPr>
              <a:t> </a:t>
            </a:r>
            <a:r>
              <a:rPr lang="el-GR" sz="2600" dirty="0" smtClean="0">
                <a:solidFill>
                  <a:schemeClr val="tx2"/>
                </a:solidFill>
                <a:latin typeface="Calibri"/>
                <a:cs typeface="Calibri"/>
              </a:rPr>
              <a:t>Η ποσότητα ενός θρεπτικού συστατικού που υπολογίζεται πως ανταποκρίνεται στις ανάγκες για το συγκεκριμένο θρεπτικό συστατικό στους μισούς ανθρώπους για τη συγκεκριμένη ηλικία και φύλο. </a:t>
            </a:r>
            <a:r>
              <a:rPr lang="en-US" sz="2600" i="1" dirty="0" smtClean="0">
                <a:solidFill>
                  <a:schemeClr val="tx2"/>
                </a:solidFill>
                <a:latin typeface="Calibri"/>
                <a:cs typeface="Calibri"/>
              </a:rPr>
              <a:t> </a:t>
            </a:r>
            <a:endParaRPr lang="en-US" sz="2600" i="1" dirty="0">
              <a:solidFill>
                <a:schemeClr val="tx2"/>
              </a:solidFill>
              <a:latin typeface="Calibri"/>
              <a:cs typeface="Calibri"/>
            </a:endParaRPr>
          </a:p>
          <a:p>
            <a:pPr lvl="1" eaLnBrk="1" hangingPunct="1">
              <a:lnSpc>
                <a:spcPct val="120000"/>
              </a:lnSpc>
              <a:spcBef>
                <a:spcPct val="0"/>
              </a:spcBef>
            </a:pPr>
            <a:r>
              <a:rPr lang="el-GR" sz="2600" dirty="0" smtClean="0">
                <a:solidFill>
                  <a:schemeClr val="tx2"/>
                </a:solidFill>
                <a:latin typeface="Calibri"/>
                <a:cs typeface="Calibri"/>
              </a:rPr>
              <a:t>Το </a:t>
            </a:r>
            <a:r>
              <a:rPr lang="en-US" sz="2600" dirty="0" smtClean="0">
                <a:solidFill>
                  <a:schemeClr val="tx2"/>
                </a:solidFill>
                <a:latin typeface="Calibri"/>
                <a:cs typeface="Calibri"/>
              </a:rPr>
              <a:t>EAR </a:t>
            </a:r>
            <a:r>
              <a:rPr lang="el-GR" sz="2600" dirty="0" smtClean="0">
                <a:solidFill>
                  <a:schemeClr val="tx2"/>
                </a:solidFill>
                <a:latin typeface="Calibri"/>
                <a:cs typeface="Calibri"/>
              </a:rPr>
              <a:t>χρησιμοποιείται για τον υπολογισμό του</a:t>
            </a:r>
            <a:r>
              <a:rPr lang="en-US" sz="2600" dirty="0" smtClean="0">
                <a:solidFill>
                  <a:schemeClr val="tx2"/>
                </a:solidFill>
                <a:latin typeface="Calibri"/>
                <a:cs typeface="Calibri"/>
              </a:rPr>
              <a:t> </a:t>
            </a:r>
            <a:r>
              <a:rPr lang="en-US" sz="2600" dirty="0">
                <a:solidFill>
                  <a:schemeClr val="tx2"/>
                </a:solidFill>
                <a:latin typeface="Calibri"/>
                <a:cs typeface="Calibri"/>
              </a:rPr>
              <a:t>RDA.</a:t>
            </a:r>
          </a:p>
          <a:p>
            <a:pPr eaLnBrk="1" hangingPunct="1">
              <a:lnSpc>
                <a:spcPct val="120000"/>
              </a:lnSpc>
              <a:spcBef>
                <a:spcPct val="0"/>
              </a:spcBef>
            </a:pPr>
            <a:r>
              <a:rPr lang="en-US" sz="2600" b="1" dirty="0">
                <a:solidFill>
                  <a:schemeClr val="tx2"/>
                </a:solidFill>
                <a:latin typeface="Calibri"/>
                <a:cs typeface="Calibri"/>
              </a:rPr>
              <a:t>Recommended dietary allowance (RDA):</a:t>
            </a:r>
            <a:r>
              <a:rPr lang="en-US" sz="2600" dirty="0">
                <a:solidFill>
                  <a:schemeClr val="tx2"/>
                </a:solidFill>
                <a:latin typeface="Calibri"/>
                <a:cs typeface="Calibri"/>
              </a:rPr>
              <a:t> </a:t>
            </a:r>
            <a:r>
              <a:rPr lang="el-GR" sz="2600" dirty="0" smtClean="0">
                <a:solidFill>
                  <a:schemeClr val="tx2"/>
                </a:solidFill>
                <a:latin typeface="Calibri"/>
                <a:cs typeface="Calibri"/>
              </a:rPr>
              <a:t>Η μέση ημερήσια ποσότητα ενός θρεπτικού συστατικού που είναι επαρκής για την κάλυψη των αναγκών σχεδόν όλων (97-98%) των υγιών ατόμων συγκεκριμένης ηλικίας και φύλου. </a:t>
            </a:r>
            <a:endParaRPr lang="en-US" sz="2600" i="1" dirty="0" smtClean="0">
              <a:solidFill>
                <a:schemeClr val="tx2"/>
              </a:solidFill>
              <a:latin typeface="Calibri"/>
              <a:cs typeface="Calibri"/>
            </a:endParaRPr>
          </a:p>
          <a:p>
            <a:pPr eaLnBrk="1" hangingPunct="1">
              <a:lnSpc>
                <a:spcPct val="120000"/>
              </a:lnSpc>
              <a:spcBef>
                <a:spcPct val="0"/>
              </a:spcBef>
            </a:pPr>
            <a:r>
              <a:rPr lang="en-US" sz="2600" b="1" dirty="0" smtClean="0">
                <a:solidFill>
                  <a:schemeClr val="tx2"/>
                </a:solidFill>
                <a:latin typeface="Calibri"/>
                <a:cs typeface="Calibri"/>
              </a:rPr>
              <a:t>Adequate intake (AI):</a:t>
            </a:r>
            <a:r>
              <a:rPr lang="en-US" sz="2600" dirty="0" smtClean="0">
                <a:solidFill>
                  <a:schemeClr val="tx2"/>
                </a:solidFill>
                <a:latin typeface="Calibri"/>
                <a:cs typeface="Calibri"/>
              </a:rPr>
              <a:t> </a:t>
            </a:r>
            <a:r>
              <a:rPr lang="el-GR" sz="2600" dirty="0" smtClean="0">
                <a:solidFill>
                  <a:schemeClr val="tx2"/>
                </a:solidFill>
                <a:latin typeface="Calibri"/>
                <a:cs typeface="Calibri"/>
              </a:rPr>
              <a:t>Η μέση ποσότητα ενός θρεπτικού συστατικού που φαίνεται να είναι επαρκής για τους καταναλωτές, όταν δεν υπάρχει επαρκής επιστημονική έρευνα για τον υπολογισμό του </a:t>
            </a:r>
            <a:r>
              <a:rPr lang="en-US" sz="2600" dirty="0" smtClean="0">
                <a:solidFill>
                  <a:schemeClr val="tx2"/>
                </a:solidFill>
                <a:latin typeface="Calibri"/>
                <a:cs typeface="Calibri"/>
              </a:rPr>
              <a:t>RDA.</a:t>
            </a:r>
            <a:r>
              <a:rPr lang="en-US" sz="2600" i="1" dirty="0" smtClean="0">
                <a:solidFill>
                  <a:schemeClr val="tx2"/>
                </a:solidFill>
                <a:latin typeface="Calibri"/>
                <a:cs typeface="Calibri"/>
              </a:rPr>
              <a:t> </a:t>
            </a:r>
            <a:endParaRPr lang="en-US" sz="2600" i="1" dirty="0">
              <a:solidFill>
                <a:schemeClr val="tx2"/>
              </a:solidFill>
              <a:latin typeface="Calibri"/>
              <a:cs typeface="Calibri"/>
            </a:endParaRPr>
          </a:p>
          <a:p>
            <a:pPr lvl="1" eaLnBrk="1" hangingPunct="1">
              <a:lnSpc>
                <a:spcPct val="120000"/>
              </a:lnSpc>
              <a:spcBef>
                <a:spcPct val="0"/>
              </a:spcBef>
            </a:pPr>
            <a:r>
              <a:rPr lang="el-GR" sz="2600" dirty="0" smtClean="0">
                <a:solidFill>
                  <a:schemeClr val="tx2"/>
                </a:solidFill>
                <a:latin typeface="Calibri"/>
                <a:cs typeface="Calibri"/>
              </a:rPr>
              <a:t>Το</a:t>
            </a:r>
            <a:r>
              <a:rPr lang="en-US" sz="2600" dirty="0" smtClean="0">
                <a:solidFill>
                  <a:schemeClr val="tx2"/>
                </a:solidFill>
                <a:latin typeface="Calibri"/>
                <a:cs typeface="Calibri"/>
              </a:rPr>
              <a:t> AI</a:t>
            </a:r>
            <a:r>
              <a:rPr lang="el-GR" sz="2600" dirty="0" smtClean="0">
                <a:solidFill>
                  <a:schemeClr val="tx2"/>
                </a:solidFill>
                <a:latin typeface="Calibri"/>
                <a:cs typeface="Calibri"/>
              </a:rPr>
              <a:t> υπερβαίνει το </a:t>
            </a:r>
            <a:r>
              <a:rPr lang="en-US" sz="2600" dirty="0" smtClean="0">
                <a:solidFill>
                  <a:schemeClr val="tx2"/>
                </a:solidFill>
                <a:latin typeface="Calibri"/>
                <a:cs typeface="Calibri"/>
              </a:rPr>
              <a:t>EAR </a:t>
            </a:r>
            <a:r>
              <a:rPr lang="el-GR" sz="2600" dirty="0" smtClean="0">
                <a:solidFill>
                  <a:schemeClr val="tx2"/>
                </a:solidFill>
                <a:latin typeface="Calibri"/>
                <a:cs typeface="Calibri"/>
              </a:rPr>
              <a:t>και πιθανότητα και το </a:t>
            </a:r>
            <a:r>
              <a:rPr lang="en-US" sz="2600" dirty="0" smtClean="0">
                <a:solidFill>
                  <a:schemeClr val="tx2"/>
                </a:solidFill>
                <a:latin typeface="Calibri"/>
                <a:cs typeface="Calibri"/>
              </a:rPr>
              <a:t>RDA</a:t>
            </a:r>
            <a:r>
              <a:rPr lang="en-US" sz="2600" dirty="0">
                <a:solidFill>
                  <a:schemeClr val="tx2"/>
                </a:solidFill>
                <a:latin typeface="Calibri"/>
                <a:cs typeface="Calibri"/>
              </a:rPr>
              <a:t>.</a:t>
            </a:r>
          </a:p>
        </p:txBody>
      </p:sp>
    </p:spTree>
    <p:extLst>
      <p:ext uri="{BB962C8B-B14F-4D97-AF65-F5344CB8AC3E}">
        <p14:creationId xmlns:p14="http://schemas.microsoft.com/office/powerpoint/2010/main" val="15786434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idx="4294967295"/>
          </p:nvPr>
        </p:nvSpPr>
        <p:spPr>
          <a:xfrm>
            <a:off x="0" y="99147"/>
            <a:ext cx="12192000" cy="990600"/>
          </a:xfrm>
        </p:spPr>
        <p:txBody>
          <a:bodyPr/>
          <a:lstStyle/>
          <a:p>
            <a:pPr algn="ctr" eaLnBrk="1" hangingPunct="1"/>
            <a:r>
              <a:rPr lang="el-GR" b="1" dirty="0" smtClean="0">
                <a:solidFill>
                  <a:schemeClr val="accent2"/>
                </a:solidFill>
                <a:latin typeface="Calibri"/>
                <a:cs typeface="Calibri"/>
              </a:rPr>
              <a:t>Ορολογία</a:t>
            </a:r>
            <a:endParaRPr lang="en-US" b="1" dirty="0" smtClean="0">
              <a:solidFill>
                <a:schemeClr val="accent2"/>
              </a:solidFill>
              <a:latin typeface="Calibri"/>
              <a:cs typeface="Calibri"/>
            </a:endParaRPr>
          </a:p>
        </p:txBody>
      </p:sp>
      <p:sp>
        <p:nvSpPr>
          <p:cNvPr id="27650" name="Rectangle 3"/>
          <p:cNvSpPr>
            <a:spLocks noGrp="1" noChangeArrowheads="1"/>
          </p:cNvSpPr>
          <p:nvPr>
            <p:ph type="body" idx="4294967295"/>
          </p:nvPr>
        </p:nvSpPr>
        <p:spPr>
          <a:xfrm>
            <a:off x="1" y="1261052"/>
            <a:ext cx="12118108" cy="5033963"/>
          </a:xfrm>
        </p:spPr>
        <p:txBody>
          <a:bodyPr>
            <a:noAutofit/>
          </a:bodyPr>
          <a:lstStyle/>
          <a:p>
            <a:pPr eaLnBrk="1" hangingPunct="1">
              <a:lnSpc>
                <a:spcPct val="120000"/>
              </a:lnSpc>
              <a:spcBef>
                <a:spcPct val="40000"/>
              </a:spcBef>
            </a:pPr>
            <a:r>
              <a:rPr lang="en-US" sz="2800" b="1" dirty="0">
                <a:solidFill>
                  <a:schemeClr val="tx2"/>
                </a:solidFill>
                <a:latin typeface="Calibri"/>
                <a:cs typeface="Calibri"/>
              </a:rPr>
              <a:t>Tolerable upper intake level (UL):</a:t>
            </a:r>
            <a:r>
              <a:rPr lang="en-US" sz="2800" dirty="0">
                <a:solidFill>
                  <a:schemeClr val="tx2"/>
                </a:solidFill>
                <a:latin typeface="Calibri"/>
                <a:cs typeface="Calibri"/>
              </a:rPr>
              <a:t> </a:t>
            </a:r>
          </a:p>
          <a:p>
            <a:pPr eaLnBrk="1" hangingPunct="1">
              <a:lnSpc>
                <a:spcPct val="120000"/>
              </a:lnSpc>
              <a:spcBef>
                <a:spcPct val="40000"/>
              </a:spcBef>
              <a:buFontTx/>
              <a:buNone/>
            </a:pPr>
            <a:r>
              <a:rPr lang="en-US" sz="2800" dirty="0">
                <a:solidFill>
                  <a:schemeClr val="tx2"/>
                </a:solidFill>
                <a:latin typeface="Calibri"/>
                <a:cs typeface="Calibri"/>
              </a:rPr>
              <a:t>   </a:t>
            </a:r>
            <a:r>
              <a:rPr lang="el-GR" sz="2800" dirty="0" smtClean="0">
                <a:solidFill>
                  <a:schemeClr val="tx2"/>
                </a:solidFill>
                <a:latin typeface="Calibri"/>
                <a:cs typeface="Calibri"/>
              </a:rPr>
              <a:t>Η μέγιστη ποσότητα ενός θρεπτικού συστατικού που είναι απίθανο να αποτελεί οποιοδήποτε ρίσκο δυσμενών επιπτώσεων στην υγεία για τους περισσότερους υγιής ανθρώπους.</a:t>
            </a:r>
            <a:r>
              <a:rPr lang="en-US" sz="2800" i="1" dirty="0" smtClean="0">
                <a:solidFill>
                  <a:schemeClr val="tx2"/>
                </a:solidFill>
                <a:latin typeface="Calibri"/>
                <a:cs typeface="Calibri"/>
              </a:rPr>
              <a:t> </a:t>
            </a:r>
            <a:endParaRPr lang="en-US" sz="2800" i="1" dirty="0">
              <a:solidFill>
                <a:schemeClr val="tx2"/>
              </a:solidFill>
              <a:latin typeface="Calibri"/>
              <a:cs typeface="Calibri"/>
            </a:endParaRPr>
          </a:p>
          <a:p>
            <a:pPr eaLnBrk="1" hangingPunct="1">
              <a:lnSpc>
                <a:spcPct val="120000"/>
              </a:lnSpc>
              <a:spcBef>
                <a:spcPct val="40000"/>
              </a:spcBef>
            </a:pPr>
            <a:r>
              <a:rPr lang="el-GR" sz="2800" dirty="0" smtClean="0">
                <a:solidFill>
                  <a:schemeClr val="tx2"/>
                </a:solidFill>
                <a:latin typeface="Calibri"/>
                <a:cs typeface="Calibri"/>
              </a:rPr>
              <a:t>Το </a:t>
            </a:r>
            <a:r>
              <a:rPr lang="en-US" sz="2800" dirty="0" smtClean="0">
                <a:solidFill>
                  <a:schemeClr val="tx2"/>
                </a:solidFill>
                <a:latin typeface="Calibri"/>
                <a:cs typeface="Calibri"/>
              </a:rPr>
              <a:t>UL </a:t>
            </a:r>
            <a:r>
              <a:rPr lang="el-GR" sz="2800" dirty="0" smtClean="0">
                <a:solidFill>
                  <a:schemeClr val="tx2"/>
                </a:solidFill>
                <a:latin typeface="Calibri"/>
                <a:cs typeface="Calibri"/>
              </a:rPr>
              <a:t>δεν προορίζεται να είναι συνιστώμενο επίπεδο πρόσληψης</a:t>
            </a:r>
            <a:r>
              <a:rPr lang="en-US" sz="2800" dirty="0" smtClean="0">
                <a:solidFill>
                  <a:schemeClr val="tx2"/>
                </a:solidFill>
                <a:latin typeface="Calibri"/>
                <a:cs typeface="Calibri"/>
              </a:rPr>
              <a:t>.</a:t>
            </a:r>
            <a:endParaRPr lang="en-US" sz="2800" dirty="0">
              <a:solidFill>
                <a:schemeClr val="tx2"/>
              </a:solidFill>
              <a:latin typeface="Calibri"/>
              <a:cs typeface="Calibri"/>
            </a:endParaRPr>
          </a:p>
          <a:p>
            <a:pPr lvl="1" eaLnBrk="1" hangingPunct="1">
              <a:lnSpc>
                <a:spcPct val="120000"/>
              </a:lnSpc>
            </a:pPr>
            <a:r>
              <a:rPr lang="el-GR" sz="2800" dirty="0" smtClean="0">
                <a:solidFill>
                  <a:schemeClr val="tx2"/>
                </a:solidFill>
                <a:latin typeface="Calibri"/>
                <a:cs typeface="Calibri"/>
              </a:rPr>
              <a:t>Η ανάγκη για τον προσδιορισμό του </a:t>
            </a:r>
            <a:r>
              <a:rPr lang="en-US" sz="2800" dirty="0" smtClean="0">
                <a:solidFill>
                  <a:schemeClr val="tx2"/>
                </a:solidFill>
                <a:latin typeface="Calibri"/>
                <a:cs typeface="Calibri"/>
              </a:rPr>
              <a:t>UL</a:t>
            </a:r>
            <a:r>
              <a:rPr lang="el-GR" sz="2800" dirty="0" smtClean="0">
                <a:solidFill>
                  <a:schemeClr val="tx2"/>
                </a:solidFill>
                <a:latin typeface="Calibri"/>
                <a:cs typeface="Calibri"/>
              </a:rPr>
              <a:t> είναι το αποτέλεσμα του γεγονότος ότι όλο και περισσότεροι άνθρωποι χρησιμοποιούν μεγάλες δόσεις διατροφικών συμπληρωμάτων καθώς και η αυξανόμενη διαθεσιμότητα εμπλουτισμένων προϊόντων.</a:t>
            </a:r>
            <a:endParaRPr lang="en-US" sz="2800" dirty="0">
              <a:solidFill>
                <a:schemeClr val="tx2"/>
              </a:solidFill>
              <a:latin typeface="Calibri"/>
              <a:cs typeface="Calibri"/>
            </a:endParaRPr>
          </a:p>
        </p:txBody>
      </p:sp>
    </p:spTree>
    <p:extLst>
      <p:ext uri="{BB962C8B-B14F-4D97-AF65-F5344CB8AC3E}">
        <p14:creationId xmlns:p14="http://schemas.microsoft.com/office/powerpoint/2010/main" val="17423231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idx="4294967295"/>
          </p:nvPr>
        </p:nvSpPr>
        <p:spPr>
          <a:xfrm>
            <a:off x="-1" y="228600"/>
            <a:ext cx="12118109" cy="990600"/>
          </a:xfrm>
        </p:spPr>
        <p:txBody>
          <a:bodyPr>
            <a:normAutofit/>
          </a:bodyPr>
          <a:lstStyle/>
          <a:p>
            <a:pPr algn="ctr" eaLnBrk="1" hangingPunct="1"/>
            <a:r>
              <a:rPr lang="el-GR" sz="4000" b="1" dirty="0" smtClean="0">
                <a:solidFill>
                  <a:schemeClr val="accent2"/>
                </a:solidFill>
                <a:latin typeface="Calibri"/>
                <a:cs typeface="Calibri"/>
              </a:rPr>
              <a:t>Ορολογία</a:t>
            </a:r>
            <a:endParaRPr lang="en-US" sz="4000" b="1" dirty="0" smtClean="0">
              <a:solidFill>
                <a:schemeClr val="accent2"/>
              </a:solidFill>
              <a:latin typeface="Calibri"/>
              <a:cs typeface="Calibri"/>
            </a:endParaRPr>
          </a:p>
        </p:txBody>
      </p:sp>
      <p:sp>
        <p:nvSpPr>
          <p:cNvPr id="29698" name="Rectangle 3"/>
          <p:cNvSpPr>
            <a:spLocks noGrp="1" noChangeArrowheads="1"/>
          </p:cNvSpPr>
          <p:nvPr>
            <p:ph type="body" idx="4294967295"/>
          </p:nvPr>
        </p:nvSpPr>
        <p:spPr>
          <a:xfrm>
            <a:off x="145040" y="1108364"/>
            <a:ext cx="12120851" cy="4876800"/>
          </a:xfrm>
        </p:spPr>
        <p:txBody>
          <a:bodyPr>
            <a:noAutofit/>
          </a:bodyPr>
          <a:lstStyle/>
          <a:p>
            <a:pPr marL="0" indent="0" eaLnBrk="1" hangingPunct="1">
              <a:lnSpc>
                <a:spcPct val="80000"/>
              </a:lnSpc>
              <a:spcBef>
                <a:spcPct val="40000"/>
              </a:spcBef>
              <a:buNone/>
            </a:pPr>
            <a:endParaRPr lang="en-US" dirty="0">
              <a:latin typeface="Times New Roman" panose="02020603050405020304" pitchFamily="18" charset="0"/>
              <a:cs typeface="Times New Roman" panose="02020603050405020304" pitchFamily="18" charset="0"/>
            </a:endParaRPr>
          </a:p>
          <a:p>
            <a:pPr eaLnBrk="1" hangingPunct="1">
              <a:lnSpc>
                <a:spcPct val="120000"/>
              </a:lnSpc>
              <a:spcBef>
                <a:spcPct val="40000"/>
              </a:spcBef>
            </a:pPr>
            <a:r>
              <a:rPr lang="en-US" sz="2600" b="1" dirty="0">
                <a:solidFill>
                  <a:schemeClr val="tx2"/>
                </a:solidFill>
                <a:latin typeface="Calibri"/>
                <a:cs typeface="Calibri"/>
              </a:rPr>
              <a:t>Estimated energy requirement: (EER):</a:t>
            </a:r>
            <a:r>
              <a:rPr lang="en-US" sz="2600" dirty="0">
                <a:solidFill>
                  <a:schemeClr val="tx2"/>
                </a:solidFill>
                <a:latin typeface="Calibri"/>
                <a:cs typeface="Calibri"/>
              </a:rPr>
              <a:t> </a:t>
            </a:r>
          </a:p>
          <a:p>
            <a:pPr eaLnBrk="1" hangingPunct="1">
              <a:lnSpc>
                <a:spcPct val="120000"/>
              </a:lnSpc>
              <a:spcBef>
                <a:spcPct val="40000"/>
              </a:spcBef>
              <a:buFontTx/>
              <a:buNone/>
            </a:pPr>
            <a:r>
              <a:rPr lang="en-US" sz="2600" dirty="0">
                <a:solidFill>
                  <a:schemeClr val="tx2"/>
                </a:solidFill>
                <a:latin typeface="Calibri"/>
                <a:cs typeface="Calibri"/>
              </a:rPr>
              <a:t>   </a:t>
            </a:r>
            <a:r>
              <a:rPr lang="el-GR" sz="2600" dirty="0" smtClean="0">
                <a:solidFill>
                  <a:schemeClr val="tx2"/>
                </a:solidFill>
                <a:latin typeface="Calibri"/>
                <a:cs typeface="Calibri"/>
              </a:rPr>
              <a:t>Η μέση πρόσληψη θερμίδων που προβλέπεται να διατηρεί την ενεργειακή ισορροπία σε έναν υγιή ενήλικα, καθορισμένης ηλικίας, φύλου, βάρους, ύψους και επιπέδου φυσικής δραστηριότητας σύμφωνα με την καλή υγεία. </a:t>
            </a:r>
            <a:endParaRPr lang="en-US" sz="2600" i="1" dirty="0">
              <a:solidFill>
                <a:schemeClr val="tx2"/>
              </a:solidFill>
              <a:latin typeface="Calibri"/>
              <a:cs typeface="Calibri"/>
            </a:endParaRPr>
          </a:p>
          <a:p>
            <a:pPr eaLnBrk="1" hangingPunct="1">
              <a:lnSpc>
                <a:spcPct val="120000"/>
              </a:lnSpc>
              <a:spcBef>
                <a:spcPct val="40000"/>
              </a:spcBef>
            </a:pPr>
            <a:r>
              <a:rPr lang="en-US" sz="2600" b="1" dirty="0">
                <a:solidFill>
                  <a:schemeClr val="tx2"/>
                </a:solidFill>
                <a:latin typeface="Calibri"/>
                <a:cs typeface="Calibri"/>
              </a:rPr>
              <a:t>Acceptable macronutrient distribution range (AMDR):</a:t>
            </a:r>
            <a:r>
              <a:rPr lang="en-US" sz="2600" dirty="0">
                <a:solidFill>
                  <a:schemeClr val="tx2"/>
                </a:solidFill>
                <a:latin typeface="Calibri"/>
                <a:cs typeface="Calibri"/>
              </a:rPr>
              <a:t> </a:t>
            </a:r>
          </a:p>
          <a:p>
            <a:pPr eaLnBrk="1" hangingPunct="1">
              <a:lnSpc>
                <a:spcPct val="120000"/>
              </a:lnSpc>
              <a:spcBef>
                <a:spcPct val="40000"/>
              </a:spcBef>
              <a:buFontTx/>
              <a:buNone/>
            </a:pPr>
            <a:r>
              <a:rPr lang="en-US" sz="2600" dirty="0">
                <a:solidFill>
                  <a:schemeClr val="tx2"/>
                </a:solidFill>
                <a:latin typeface="Calibri"/>
                <a:cs typeface="Calibri"/>
              </a:rPr>
              <a:t>	</a:t>
            </a:r>
            <a:r>
              <a:rPr lang="el-GR" sz="2600" dirty="0" smtClean="0">
                <a:solidFill>
                  <a:schemeClr val="tx2"/>
                </a:solidFill>
                <a:latin typeface="Calibri"/>
                <a:cs typeface="Calibri"/>
              </a:rPr>
              <a:t>Μια σειρά από προσλήψεις για μια συγκεκριμένη πηγή ενέργειας (υδατάνθρακες, λίπος, πρωτεΐνη) που σχετίζεται με μειωμένο κίνδυνο χρόνιων νοσημάτων, ενώ παρέχει επαρκή πρόσληψη των απαραίτητων θρεπτικών συστατικών.</a:t>
            </a:r>
            <a:endParaRPr lang="en-US" sz="2600" i="1" dirty="0">
              <a:solidFill>
                <a:schemeClr val="tx2"/>
              </a:solidFill>
              <a:latin typeface="Calibri"/>
              <a:cs typeface="Calibri"/>
            </a:endParaRPr>
          </a:p>
        </p:txBody>
      </p:sp>
    </p:spTree>
    <p:extLst>
      <p:ext uri="{BB962C8B-B14F-4D97-AF65-F5344CB8AC3E}">
        <p14:creationId xmlns:p14="http://schemas.microsoft.com/office/powerpoint/2010/main" val="38047090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1639" y="743479"/>
            <a:ext cx="6108721" cy="5371042"/>
          </a:xfrm>
          <a:prstGeom prst="rect">
            <a:avLst/>
          </a:prstGeom>
        </p:spPr>
      </p:pic>
    </p:spTree>
    <p:extLst>
      <p:ext uri="{BB962C8B-B14F-4D97-AF65-F5344CB8AC3E}">
        <p14:creationId xmlns:p14="http://schemas.microsoft.com/office/powerpoint/2010/main" val="11531626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a:xfrm>
            <a:off x="5010150" y="6309299"/>
            <a:ext cx="2895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CN" dirty="0" smtClean="0">
                <a:latin typeface="Garamond" panose="02020404030301010803" pitchFamily="18" charset="0"/>
              </a:rPr>
              <a:t>Copyright 2011, John Wiley &amp; Sons, Inc.</a:t>
            </a:r>
          </a:p>
        </p:txBody>
      </p:sp>
      <p:sp>
        <p:nvSpPr>
          <p:cNvPr id="15363" name="Rectangle 4"/>
          <p:cNvSpPr>
            <a:spLocks noGrp="1" noChangeArrowheads="1"/>
          </p:cNvSpPr>
          <p:nvPr>
            <p:ph type="title"/>
          </p:nvPr>
        </p:nvSpPr>
        <p:spPr>
          <a:xfrm>
            <a:off x="1981200" y="259341"/>
            <a:ext cx="8229600" cy="1139825"/>
          </a:xfrm>
        </p:spPr>
        <p:txBody>
          <a:bodyPr/>
          <a:lstStyle/>
          <a:p>
            <a:pPr eaLnBrk="1" hangingPunct="1"/>
            <a:r>
              <a:rPr lang="en-US" altLang="zh-CN" smtClean="0">
                <a:ea typeface="ＭＳ Ｐゴシック" panose="020B0600070205080204" pitchFamily="34" charset="-128"/>
              </a:rPr>
              <a:t>DRIs: 4 sets of values(p.37-38)</a:t>
            </a:r>
          </a:p>
        </p:txBody>
      </p:sp>
      <p:sp>
        <p:nvSpPr>
          <p:cNvPr id="7" name="Flowchart: Process 6"/>
          <p:cNvSpPr/>
          <p:nvPr/>
        </p:nvSpPr>
        <p:spPr>
          <a:xfrm>
            <a:off x="4648200" y="1143000"/>
            <a:ext cx="2895600" cy="990600"/>
          </a:xfrm>
          <a:prstGeom prst="flowChartProcess">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bg1"/>
                </a:solidFill>
                <a:ea typeface="ＭＳ Ｐゴシック" pitchFamily="55" charset="-128"/>
              </a:rPr>
              <a:t>Dietary Reference Intakes (DRIs</a:t>
            </a:r>
            <a:r>
              <a:rPr lang="en-US" dirty="0">
                <a:solidFill>
                  <a:srgbClr val="FFFFFF"/>
                </a:solidFill>
                <a:ea typeface="ＭＳ Ｐゴシック" pitchFamily="55" charset="-128"/>
              </a:rPr>
              <a:t>)</a:t>
            </a:r>
          </a:p>
        </p:txBody>
      </p:sp>
      <p:cxnSp>
        <p:nvCxnSpPr>
          <p:cNvPr id="15365" name="Straight Connector 72"/>
          <p:cNvCxnSpPr>
            <a:cxnSpLocks noChangeShapeType="1"/>
            <a:stCxn id="7" idx="2"/>
          </p:cNvCxnSpPr>
          <p:nvPr/>
        </p:nvCxnSpPr>
        <p:spPr bwMode="auto">
          <a:xfrm rot="5400000">
            <a:off x="4038600" y="762000"/>
            <a:ext cx="685800" cy="3429000"/>
          </a:xfrm>
          <a:prstGeom prst="line">
            <a:avLst/>
          </a:prstGeom>
          <a:noFill/>
          <a:ln w="25400">
            <a:solidFill>
              <a:schemeClr val="accent1"/>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5366" name="Straight Connector 77"/>
          <p:cNvCxnSpPr>
            <a:cxnSpLocks noChangeShapeType="1"/>
            <a:stCxn id="7" idx="2"/>
            <a:endCxn id="55" idx="0"/>
          </p:cNvCxnSpPr>
          <p:nvPr/>
        </p:nvCxnSpPr>
        <p:spPr bwMode="auto">
          <a:xfrm rot="5400000">
            <a:off x="5335588" y="1827213"/>
            <a:ext cx="454025" cy="1066800"/>
          </a:xfrm>
          <a:prstGeom prst="line">
            <a:avLst/>
          </a:prstGeom>
          <a:noFill/>
          <a:ln w="25400">
            <a:solidFill>
              <a:schemeClr val="accent1"/>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3" name="Flowchart: Process 6"/>
          <p:cNvSpPr/>
          <p:nvPr/>
        </p:nvSpPr>
        <p:spPr>
          <a:xfrm>
            <a:off x="1782618" y="3962399"/>
            <a:ext cx="2027382" cy="2419927"/>
          </a:xfrm>
          <a:prstGeom prst="flowChartProcess">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FFFF"/>
                </a:solidFill>
                <a:ea typeface="ＭＳ Ｐゴシック" pitchFamily="55" charset="-128"/>
              </a:rPr>
              <a:t>estimated to meet the needs of 50% of healthy individuals within a gender and life-stage group</a:t>
            </a:r>
          </a:p>
        </p:txBody>
      </p:sp>
      <p:sp>
        <p:nvSpPr>
          <p:cNvPr id="55" name="Flowchart: Alternate Process 7"/>
          <p:cNvSpPr/>
          <p:nvPr/>
        </p:nvSpPr>
        <p:spPr>
          <a:xfrm>
            <a:off x="4038600" y="2587625"/>
            <a:ext cx="1981200" cy="1219200"/>
          </a:xfrm>
          <a:prstGeom prst="flowChartAlternateProcess">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FFFF"/>
                </a:solidFill>
                <a:ea typeface="ＭＳ Ｐゴシック" pitchFamily="55" charset="-128"/>
              </a:rPr>
              <a:t>Recommended Daily Allowances</a:t>
            </a:r>
          </a:p>
          <a:p>
            <a:pPr algn="ctr">
              <a:defRPr/>
            </a:pPr>
            <a:r>
              <a:rPr lang="en-US" dirty="0">
                <a:solidFill>
                  <a:srgbClr val="FFFFFF"/>
                </a:solidFill>
                <a:ea typeface="ＭＳ Ｐゴシック" pitchFamily="55" charset="-128"/>
              </a:rPr>
              <a:t>(RDAs)</a:t>
            </a:r>
          </a:p>
        </p:txBody>
      </p:sp>
      <p:sp>
        <p:nvSpPr>
          <p:cNvPr id="70" name="Flowchart: Alternate Process 7"/>
          <p:cNvSpPr/>
          <p:nvPr/>
        </p:nvSpPr>
        <p:spPr>
          <a:xfrm>
            <a:off x="6172200" y="2590800"/>
            <a:ext cx="1981200" cy="1219200"/>
          </a:xfrm>
          <a:prstGeom prst="flowChartAlternateProcess">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rgbClr val="FFFFFF"/>
                </a:solidFill>
                <a:ea typeface="ＭＳ Ｐゴシック" pitchFamily="55" charset="-128"/>
              </a:rPr>
              <a:t>Adequate Intakes</a:t>
            </a:r>
          </a:p>
          <a:p>
            <a:pPr algn="ctr">
              <a:defRPr/>
            </a:pPr>
            <a:r>
              <a:rPr lang="en-US">
                <a:solidFill>
                  <a:srgbClr val="FFFFFF"/>
                </a:solidFill>
                <a:ea typeface="ＭＳ Ｐゴシック" pitchFamily="55" charset="-128"/>
              </a:rPr>
              <a:t> (AIs)</a:t>
            </a:r>
          </a:p>
        </p:txBody>
      </p:sp>
      <p:sp>
        <p:nvSpPr>
          <p:cNvPr id="77" name="Flowchart: Alternate Process 7"/>
          <p:cNvSpPr/>
          <p:nvPr/>
        </p:nvSpPr>
        <p:spPr>
          <a:xfrm>
            <a:off x="8305800" y="2590800"/>
            <a:ext cx="1981200" cy="1219200"/>
          </a:xfrm>
          <a:prstGeom prst="flowChartAlternateProcess">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solidFill>
                  <a:srgbClr val="FFFFFF"/>
                </a:solidFill>
                <a:ea typeface="ＭＳ Ｐゴシック" pitchFamily="55" charset="-128"/>
              </a:rPr>
              <a:t>Tolerable</a:t>
            </a:r>
          </a:p>
          <a:p>
            <a:pPr algn="ctr">
              <a:defRPr/>
            </a:pPr>
            <a:r>
              <a:rPr lang="en-US">
                <a:solidFill>
                  <a:srgbClr val="FFFFFF"/>
                </a:solidFill>
                <a:ea typeface="ＭＳ Ｐゴシック" pitchFamily="55" charset="-128"/>
              </a:rPr>
              <a:t>Upper Intake Levels</a:t>
            </a:r>
          </a:p>
          <a:p>
            <a:pPr algn="ctr">
              <a:defRPr/>
            </a:pPr>
            <a:r>
              <a:rPr lang="en-US">
                <a:solidFill>
                  <a:srgbClr val="FFFFFF"/>
                </a:solidFill>
                <a:ea typeface="ＭＳ Ｐゴシック" pitchFamily="55" charset="-128"/>
              </a:rPr>
              <a:t> (ULs)</a:t>
            </a:r>
          </a:p>
        </p:txBody>
      </p:sp>
      <p:cxnSp>
        <p:nvCxnSpPr>
          <p:cNvPr id="15371" name="Straight Connector 83"/>
          <p:cNvCxnSpPr>
            <a:cxnSpLocks noChangeShapeType="1"/>
            <a:stCxn id="7" idx="2"/>
            <a:endCxn id="70" idx="0"/>
          </p:cNvCxnSpPr>
          <p:nvPr/>
        </p:nvCxnSpPr>
        <p:spPr bwMode="auto">
          <a:xfrm rot="16200000" flipH="1">
            <a:off x="6400800" y="1828800"/>
            <a:ext cx="457200" cy="1066800"/>
          </a:xfrm>
          <a:prstGeom prst="line">
            <a:avLst/>
          </a:prstGeom>
          <a:noFill/>
          <a:ln w="25400">
            <a:solidFill>
              <a:schemeClr val="accent1"/>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5372" name="Straight Connector 86"/>
          <p:cNvCxnSpPr>
            <a:cxnSpLocks noChangeShapeType="1"/>
            <a:stCxn id="7" idx="2"/>
            <a:endCxn id="77" idx="0"/>
          </p:cNvCxnSpPr>
          <p:nvPr/>
        </p:nvCxnSpPr>
        <p:spPr bwMode="auto">
          <a:xfrm rot="16200000" flipH="1">
            <a:off x="7467600" y="762000"/>
            <a:ext cx="457200" cy="3200400"/>
          </a:xfrm>
          <a:prstGeom prst="line">
            <a:avLst/>
          </a:prstGeom>
          <a:noFill/>
          <a:ln w="25400">
            <a:solidFill>
              <a:schemeClr val="accent1"/>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5373" name="Straight Connector 134"/>
          <p:cNvCxnSpPr>
            <a:cxnSpLocks noChangeShapeType="1"/>
            <a:stCxn id="33" idx="0"/>
            <a:endCxn id="54" idx="2"/>
          </p:cNvCxnSpPr>
          <p:nvPr/>
        </p:nvCxnSpPr>
        <p:spPr bwMode="auto">
          <a:xfrm rot="5400000" flipH="1" flipV="1">
            <a:off x="2800350" y="3867150"/>
            <a:ext cx="152400" cy="38100"/>
          </a:xfrm>
          <a:prstGeom prst="line">
            <a:avLst/>
          </a:prstGeom>
          <a:noFill/>
          <a:ln w="25400">
            <a:solidFill>
              <a:schemeClr val="accent1"/>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4" name="Flowchart: Alternate Process 7"/>
          <p:cNvSpPr/>
          <p:nvPr/>
        </p:nvSpPr>
        <p:spPr>
          <a:xfrm>
            <a:off x="1905000" y="2590800"/>
            <a:ext cx="1981200" cy="1219200"/>
          </a:xfrm>
          <a:prstGeom prst="flowChartAlternateProcess">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FFFF"/>
                </a:solidFill>
                <a:ea typeface="ＭＳ Ｐゴシック" pitchFamily="55" charset="-128"/>
              </a:rPr>
              <a:t>Estimated Average</a:t>
            </a:r>
          </a:p>
          <a:p>
            <a:pPr algn="ctr">
              <a:defRPr/>
            </a:pPr>
            <a:r>
              <a:rPr lang="en-US" dirty="0">
                <a:solidFill>
                  <a:srgbClr val="FFFFFF"/>
                </a:solidFill>
                <a:ea typeface="ＭＳ Ｐゴシック" pitchFamily="55" charset="-128"/>
              </a:rPr>
              <a:t>Requirements</a:t>
            </a:r>
          </a:p>
          <a:p>
            <a:pPr algn="ctr">
              <a:defRPr/>
            </a:pPr>
            <a:r>
              <a:rPr lang="en-US" dirty="0">
                <a:solidFill>
                  <a:srgbClr val="FFFFFF"/>
                </a:solidFill>
                <a:ea typeface="ＭＳ Ｐゴシック" pitchFamily="55" charset="-128"/>
              </a:rPr>
              <a:t>(EARs)</a:t>
            </a:r>
          </a:p>
        </p:txBody>
      </p:sp>
      <p:sp>
        <p:nvSpPr>
          <p:cNvPr id="100" name="Flowchart: Process 6"/>
          <p:cNvSpPr/>
          <p:nvPr/>
        </p:nvSpPr>
        <p:spPr>
          <a:xfrm>
            <a:off x="4038600" y="3962400"/>
            <a:ext cx="1904999" cy="2499300"/>
          </a:xfrm>
          <a:prstGeom prst="flowChartProcess">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FFFF"/>
                </a:solidFill>
                <a:ea typeface="ＭＳ Ｐゴシック" pitchFamily="55" charset="-128"/>
              </a:rPr>
              <a:t>sufficient to</a:t>
            </a:r>
          </a:p>
          <a:p>
            <a:pPr algn="ctr">
              <a:defRPr/>
            </a:pPr>
            <a:r>
              <a:rPr lang="en-US" dirty="0">
                <a:solidFill>
                  <a:srgbClr val="FFFFFF"/>
                </a:solidFill>
                <a:ea typeface="ＭＳ Ｐゴシック" pitchFamily="55" charset="-128"/>
              </a:rPr>
              <a:t>meet the needs of </a:t>
            </a:r>
          </a:p>
          <a:p>
            <a:pPr algn="ctr">
              <a:defRPr/>
            </a:pPr>
            <a:r>
              <a:rPr lang="en-US" dirty="0">
                <a:solidFill>
                  <a:srgbClr val="FFFFFF"/>
                </a:solidFill>
                <a:ea typeface="ＭＳ Ｐゴシック" pitchFamily="55" charset="-128"/>
              </a:rPr>
              <a:t>healthy individuals within a gender and life-stage group</a:t>
            </a:r>
          </a:p>
        </p:txBody>
      </p:sp>
      <p:cxnSp>
        <p:nvCxnSpPr>
          <p:cNvPr id="15376" name="Straight Connector 100"/>
          <p:cNvCxnSpPr>
            <a:cxnSpLocks noChangeShapeType="1"/>
            <a:stCxn id="100" idx="0"/>
            <a:endCxn id="55" idx="2"/>
          </p:cNvCxnSpPr>
          <p:nvPr/>
        </p:nvCxnSpPr>
        <p:spPr bwMode="auto">
          <a:xfrm rot="5400000" flipH="1" flipV="1">
            <a:off x="4932363" y="3865563"/>
            <a:ext cx="155575" cy="38100"/>
          </a:xfrm>
          <a:prstGeom prst="line">
            <a:avLst/>
          </a:prstGeom>
          <a:noFill/>
          <a:ln w="25400">
            <a:solidFill>
              <a:schemeClr val="accent1"/>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04" name="Flowchart: Process 6"/>
          <p:cNvSpPr/>
          <p:nvPr/>
        </p:nvSpPr>
        <p:spPr>
          <a:xfrm>
            <a:off x="6248397" y="3965574"/>
            <a:ext cx="1905003" cy="2416751"/>
          </a:xfrm>
          <a:prstGeom prst="flowChartProcess">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defTabSz="914400" fontAlgn="base">
              <a:spcBef>
                <a:spcPct val="0"/>
              </a:spcBef>
              <a:spcAft>
                <a:spcPct val="0"/>
              </a:spcAft>
              <a:defRPr/>
            </a:pPr>
            <a:r>
              <a:rPr lang="en-US" dirty="0" smtClean="0">
                <a:solidFill>
                  <a:schemeClr val="bg1"/>
                </a:solidFill>
                <a:ea typeface="ＭＳ Ｐゴシック" pitchFamily="55" charset="-128"/>
              </a:rPr>
              <a:t>used when not </a:t>
            </a:r>
            <a:r>
              <a:rPr lang="en-US" dirty="0" smtClean="0">
                <a:solidFill>
                  <a:srgbClr val="FFFFFF"/>
                </a:solidFill>
                <a:latin typeface="Arial"/>
                <a:ea typeface="ＭＳ Ｐゴシック" pitchFamily="55" charset="-128"/>
              </a:rPr>
              <a:t>used </a:t>
            </a:r>
            <a:r>
              <a:rPr lang="en-US" dirty="0">
                <a:solidFill>
                  <a:srgbClr val="FFFFFF"/>
                </a:solidFill>
                <a:latin typeface="Arial"/>
                <a:ea typeface="ＭＳ Ｐゴシック" pitchFamily="55" charset="-128"/>
              </a:rPr>
              <a:t>when not enough data are available to set RDAs </a:t>
            </a:r>
          </a:p>
          <a:p>
            <a:pPr algn="ctr">
              <a:defRPr/>
            </a:pPr>
            <a:r>
              <a:rPr lang="en-US" dirty="0" smtClean="0">
                <a:solidFill>
                  <a:schemeClr val="bg1"/>
                </a:solidFill>
                <a:ea typeface="ＭＳ Ｐゴシック" pitchFamily="55" charset="-128"/>
              </a:rPr>
              <a:t>ugh data are available to set RDAs </a:t>
            </a:r>
            <a:endParaRPr lang="en-US" dirty="0">
              <a:solidFill>
                <a:schemeClr val="bg1"/>
              </a:solidFill>
              <a:ea typeface="ＭＳ Ｐゴシック" pitchFamily="55" charset="-128"/>
            </a:endParaRPr>
          </a:p>
        </p:txBody>
      </p:sp>
      <p:cxnSp>
        <p:nvCxnSpPr>
          <p:cNvPr id="15378" name="Straight Connector 104"/>
          <p:cNvCxnSpPr>
            <a:cxnSpLocks noChangeShapeType="1"/>
            <a:stCxn id="104" idx="0"/>
            <a:endCxn id="70" idx="2"/>
          </p:cNvCxnSpPr>
          <p:nvPr/>
        </p:nvCxnSpPr>
        <p:spPr bwMode="auto">
          <a:xfrm rot="16200000" flipV="1">
            <a:off x="7104063" y="3868738"/>
            <a:ext cx="155575" cy="38100"/>
          </a:xfrm>
          <a:prstGeom prst="line">
            <a:avLst/>
          </a:prstGeom>
          <a:noFill/>
          <a:ln w="25400">
            <a:solidFill>
              <a:schemeClr val="accent1"/>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07" name="Flowchart: Process 6"/>
          <p:cNvSpPr/>
          <p:nvPr/>
        </p:nvSpPr>
        <p:spPr>
          <a:xfrm>
            <a:off x="8458198" y="3965574"/>
            <a:ext cx="1960420" cy="2305917"/>
          </a:xfrm>
          <a:prstGeom prst="flowChartProcess">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FFFF"/>
                </a:solidFill>
                <a:ea typeface="ＭＳ Ｐゴシック" pitchFamily="55" charset="-128"/>
              </a:rPr>
              <a:t>maximum daily intake to avoid adverse effects for almost all</a:t>
            </a:r>
          </a:p>
          <a:p>
            <a:pPr algn="ctr">
              <a:defRPr/>
            </a:pPr>
            <a:r>
              <a:rPr lang="en-US" dirty="0">
                <a:solidFill>
                  <a:srgbClr val="FFFFFF"/>
                </a:solidFill>
                <a:ea typeface="ＭＳ Ｐゴシック" pitchFamily="55" charset="-128"/>
              </a:rPr>
              <a:t>individuals within a gender and life-stage group</a:t>
            </a:r>
          </a:p>
        </p:txBody>
      </p:sp>
      <p:cxnSp>
        <p:nvCxnSpPr>
          <p:cNvPr id="15380" name="Straight Connector 107"/>
          <p:cNvCxnSpPr>
            <a:cxnSpLocks noChangeShapeType="1"/>
            <a:stCxn id="107" idx="0"/>
            <a:endCxn id="77" idx="2"/>
          </p:cNvCxnSpPr>
          <p:nvPr/>
        </p:nvCxnSpPr>
        <p:spPr bwMode="auto">
          <a:xfrm rot="16200000" flipV="1">
            <a:off x="9237663" y="3868738"/>
            <a:ext cx="155575" cy="38100"/>
          </a:xfrm>
          <a:prstGeom prst="line">
            <a:avLst/>
          </a:prstGeom>
          <a:noFill/>
          <a:ln w="25400">
            <a:solidFill>
              <a:schemeClr val="accent1"/>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41052054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684</TotalTime>
  <Words>651</Words>
  <Application>Microsoft Office PowerPoint</Application>
  <PresentationFormat>Widescreen</PresentationFormat>
  <Paragraphs>64</Paragraphs>
  <Slides>12</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ＭＳ Ｐゴシック</vt:lpstr>
      <vt:lpstr>Arial</vt:lpstr>
      <vt:lpstr>Calibri</vt:lpstr>
      <vt:lpstr>Century Gothic</vt:lpstr>
      <vt:lpstr>Garamond</vt:lpstr>
      <vt:lpstr>Times</vt:lpstr>
      <vt:lpstr>Times New Roman</vt:lpstr>
      <vt:lpstr>Wingdings</vt:lpstr>
      <vt:lpstr>Wingdings 3</vt:lpstr>
      <vt:lpstr>Ion</vt:lpstr>
      <vt:lpstr>Dietary Reference Intake (DRI) Διαιτητική πρόσληψη αναφοράς</vt:lpstr>
      <vt:lpstr>Συστάσεις θρεπτικών συστατικών</vt:lpstr>
      <vt:lpstr>Συστάσεις θρεπτικών συστατικών</vt:lpstr>
      <vt:lpstr>Συστάσεις θρεπτικών συστατικών</vt:lpstr>
      <vt:lpstr>Oρολογία</vt:lpstr>
      <vt:lpstr>Ορολογία</vt:lpstr>
      <vt:lpstr>Ορολογία</vt:lpstr>
      <vt:lpstr>PowerPoint Presentation</vt:lpstr>
      <vt:lpstr>DRIs: 4 sets of values(p.37-38)</vt:lpstr>
      <vt:lpstr>PowerPoint Presentation</vt:lpstr>
      <vt:lpstr>Η σωστή οπτική του DRI</vt:lpstr>
      <vt:lpstr>https://ods.od.nih.gov/HealthInformation/nutrientrecommendations.aspx#dri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Dietary Reference Intake (DRI)</dc:title>
  <dc:creator>Huda Mostafa Al Hourani</dc:creator>
  <cp:lastModifiedBy>ΜΑΡΙΑ ΚΑΨΟΚΕΦΑΛΟΥ</cp:lastModifiedBy>
  <cp:revision>49</cp:revision>
  <dcterms:created xsi:type="dcterms:W3CDTF">2013-10-09T10:16:15Z</dcterms:created>
  <dcterms:modified xsi:type="dcterms:W3CDTF">2023-11-21T11:31:47Z</dcterms:modified>
</cp:coreProperties>
</file>