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57" r:id="rId3"/>
    <p:sldId id="258" r:id="rId4"/>
    <p:sldId id="259" r:id="rId5"/>
    <p:sldId id="262" r:id="rId6"/>
    <p:sldId id="263" r:id="rId7"/>
    <p:sldId id="265" r:id="rId8"/>
    <p:sldId id="273" r:id="rId9"/>
    <p:sldId id="274" r:id="rId10"/>
    <p:sldId id="275" r:id="rId11"/>
    <p:sldId id="276" r:id="rId12"/>
    <p:sldId id="277" r:id="rId13"/>
    <p:sldId id="279" r:id="rId14"/>
    <p:sldId id="280" r:id="rId15"/>
    <p:sldId id="278" r:id="rId16"/>
    <p:sldId id="282" r:id="rId17"/>
    <p:sldId id="281" r:id="rId18"/>
    <p:sldId id="283"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27" y="26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753F-2829-4140-83E2-674C6A2FA8C2}" type="datetimeFigureOut">
              <a:rPr lang="el-GR" smtClean="0"/>
              <a:t>12/11/2024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934BA-C2E1-422C-9096-48C29DE7E658}" type="slidenum">
              <a:rPr lang="el-GR" smtClean="0"/>
              <a:t>‹#›</a:t>
            </a:fld>
            <a:endParaRPr lang="el-GR"/>
          </a:p>
        </p:txBody>
      </p:sp>
    </p:spTree>
    <p:extLst>
      <p:ext uri="{BB962C8B-B14F-4D97-AF65-F5344CB8AC3E}">
        <p14:creationId xmlns:p14="http://schemas.microsoft.com/office/powerpoint/2010/main" val="378735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ＭＳ Ｐゴシック" panose="020B0600070205080204" pitchFamily="34" charset="-128"/>
              </a:rPr>
              <a:t>To make this more active, provide students with a blank map to fill in OR pass out sets of these shapes and have students arrange them into a map.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D5E6692-8950-4DDD-B12C-10F157C605EA}" type="slidenum">
              <a:rPr lang="en-US" altLang="zh-CN"/>
              <a:pPr eaLnBrk="1" hangingPunct="1"/>
              <a:t>9</a:t>
            </a:fld>
            <a:endParaRPr lang="en-US" altLang="zh-CN"/>
          </a:p>
        </p:txBody>
      </p:sp>
    </p:spTree>
    <p:extLst>
      <p:ext uri="{BB962C8B-B14F-4D97-AF65-F5344CB8AC3E}">
        <p14:creationId xmlns:p14="http://schemas.microsoft.com/office/powerpoint/2010/main" val="246260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CB88BE1-FC13-4F15-A8FE-38EA269339E3}" type="slidenum">
              <a:rPr lang="en-US" altLang="zh-CN">
                <a:latin typeface="Times" panose="02020603050405020304" pitchFamily="18" charset="0"/>
              </a:rPr>
              <a:pPr eaLnBrk="1" hangingPunct="1"/>
              <a:t>10</a:t>
            </a:fld>
            <a:endParaRPr lang="en-US" altLang="zh-CN">
              <a:latin typeface="Times"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3814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16653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0235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26234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7066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92666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53481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251994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17264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298473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284552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76440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298429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31254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10384238" y="157185"/>
            <a:ext cx="838199" cy="767687"/>
          </a:xfrm>
        </p:spPr>
        <p:txBody>
          <a:bodyPr/>
          <a:lstStyle/>
          <a:p>
            <a:fld id="{EE5F34B0-35A5-4FA1-B15F-3BB617AEBE18}" type="slidenum">
              <a:rPr lang="en-US" smtClean="0"/>
              <a:pPr/>
              <a:t>‹#›</a:t>
            </a:fld>
            <a:endParaRPr lang="en-US" dirty="0"/>
          </a:p>
        </p:txBody>
      </p:sp>
    </p:spTree>
    <p:extLst>
      <p:ext uri="{BB962C8B-B14F-4D97-AF65-F5344CB8AC3E}">
        <p14:creationId xmlns:p14="http://schemas.microsoft.com/office/powerpoint/2010/main" val="118987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a:xfrm>
            <a:off x="10352540" y="249547"/>
            <a:ext cx="838199" cy="767687"/>
          </a:xfrm>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47511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89212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7297A2-CD15-45B6-A099-C332AC162786}"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40267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7297A2-CD15-45B6-A099-C332AC162786}" type="datetimeFigureOut">
              <a:rPr lang="en-US" smtClean="0"/>
              <a:pPr/>
              <a:t>11/12/2024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E5F34B0-35A5-4FA1-B15F-3BB617AEBE18}" type="slidenum">
              <a:rPr lang="en-US" smtClean="0"/>
              <a:pPr/>
              <a:t>‹#›</a:t>
            </a:fld>
            <a:endParaRPr lang="en-US"/>
          </a:p>
        </p:txBody>
      </p:sp>
    </p:spTree>
    <p:extLst>
      <p:ext uri="{BB962C8B-B14F-4D97-AF65-F5344CB8AC3E}">
        <p14:creationId xmlns:p14="http://schemas.microsoft.com/office/powerpoint/2010/main" val="339157671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books/NBK545442/table/appJ_tab9/?report=objectonly" TargetMode="External"/><Relationship Id="rId3" Type="http://schemas.openxmlformats.org/officeDocument/2006/relationships/hyperlink" Target="https://www.ncbi.nlm.nih.gov/books/NBK56068/table/summarytables.t2/?report=objectonly" TargetMode="External"/><Relationship Id="rId7" Type="http://schemas.openxmlformats.org/officeDocument/2006/relationships/hyperlink" Target="https://www.ncbi.nlm.nih.gov/books/NBK56068/table/summarytables.t7/?report=objectonly" TargetMode="External"/><Relationship Id="rId2" Type="http://schemas.openxmlformats.org/officeDocument/2006/relationships/hyperlink" Target="https://www.ncbi.nlm.nih.gov/books/NBK545442/table/appJ_tab3/?report=objectonly" TargetMode="External"/><Relationship Id="rId1" Type="http://schemas.openxmlformats.org/officeDocument/2006/relationships/slideLayout" Target="../slideLayouts/slideLayout2.xml"/><Relationship Id="rId6" Type="http://schemas.openxmlformats.org/officeDocument/2006/relationships/hyperlink" Target="https://www.ncbi.nlm.nih.gov/books/NBK56068/table/summarytables.t5/?report=objectonly" TargetMode="External"/><Relationship Id="rId5" Type="http://schemas.openxmlformats.org/officeDocument/2006/relationships/hyperlink" Target="https://www.ncbi.nlm.nih.gov/books/NBK545442/table/appJ_tab1/?report=objectonly" TargetMode="External"/><Relationship Id="rId4" Type="http://schemas.openxmlformats.org/officeDocument/2006/relationships/hyperlink" Target="https://www.ncbi.nlm.nih.gov/books/NBK56068/table/summarytables.t4/?report=objectonly"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books.nap.edu/openbook.php?record_id=10026" TargetMode="External"/><Relationship Id="rId3" Type="http://schemas.openxmlformats.org/officeDocument/2006/relationships/hyperlink" Target="https://books.nap.edu/openbook.php?record_id=13050" TargetMode="External"/><Relationship Id="rId7" Type="http://schemas.openxmlformats.org/officeDocument/2006/relationships/hyperlink" Target="https://books.nap.edu/openbook.php?record_id=9810" TargetMode="External"/><Relationship Id="rId12" Type="http://schemas.openxmlformats.org/officeDocument/2006/relationships/image" Target="../media/image10.png"/><Relationship Id="rId2" Type="http://schemas.openxmlformats.org/officeDocument/2006/relationships/hyperlink" Target="https://www.nationalacademies.org/hmd/Reports/2019/dietary-reference-intakes-sodium-potassium.aspx" TargetMode="External"/><Relationship Id="rId1" Type="http://schemas.openxmlformats.org/officeDocument/2006/relationships/slideLayout" Target="../slideLayouts/slideLayout2.xml"/><Relationship Id="rId6" Type="http://schemas.openxmlformats.org/officeDocument/2006/relationships/hyperlink" Target="https://books.nap.edu/openbook.php?record_id=6015" TargetMode="External"/><Relationship Id="rId11" Type="http://schemas.openxmlformats.org/officeDocument/2006/relationships/hyperlink" Target="https://ods.od.nih.gov/About/exit_disclaimer.aspx" TargetMode="External"/><Relationship Id="rId5" Type="http://schemas.openxmlformats.org/officeDocument/2006/relationships/hyperlink" Target="https://books.nap.edu/openbook.php?record_id=5776" TargetMode="External"/><Relationship Id="rId10" Type="http://schemas.openxmlformats.org/officeDocument/2006/relationships/hyperlink" Target="https://books.nap.edu/openbook.php?record_id=10925" TargetMode="External"/><Relationship Id="rId4" Type="http://schemas.openxmlformats.org/officeDocument/2006/relationships/hyperlink" Target="https://www.nap.edu/catalog.php?record_id=9956#toc" TargetMode="External"/><Relationship Id="rId9" Type="http://schemas.openxmlformats.org/officeDocument/2006/relationships/hyperlink" Target="https://books.nap.edu/openbook.php?record_id=1049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nal.usda.gov/human-nutrition-and-food-safety/dri-calculato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ultimedia.efsa.europa.eu/drvs/index.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8883" y="1898090"/>
            <a:ext cx="10681990" cy="202736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rPr>
              <a:t>Dietary Reference Intake (DRI)</a:t>
            </a:r>
            <a:b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rPr>
            </a:br>
            <a: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rPr>
              <a:t>Διαιτητική πρόσληψη αναφοράς</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endParaRPr>
          </a:p>
        </p:txBody>
      </p:sp>
    </p:spTree>
    <p:extLst>
      <p:ext uri="{BB962C8B-B14F-4D97-AF65-F5344CB8AC3E}">
        <p14:creationId xmlns:p14="http://schemas.microsoft.com/office/powerpoint/2010/main" val="76778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mln2_fig_0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536700"/>
            <a:ext cx="85312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7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a:xfrm>
            <a:off x="0" y="76200"/>
            <a:ext cx="12192000" cy="838200"/>
          </a:xfrm>
        </p:spPr>
        <p:txBody>
          <a:bodyPr>
            <a:normAutofit/>
          </a:bodyPr>
          <a:lstStyle/>
          <a:p>
            <a:pPr algn="ctr" eaLnBrk="1" hangingPunct="1"/>
            <a:r>
              <a:rPr lang="el-GR" sz="4000" b="1" dirty="0">
                <a:solidFill>
                  <a:schemeClr val="accent2"/>
                </a:solidFill>
                <a:latin typeface="Calibri"/>
                <a:cs typeface="Calibri"/>
              </a:rPr>
              <a:t>Η σωστή οπτική του </a:t>
            </a:r>
            <a:r>
              <a:rPr lang="en-US" sz="4000" b="1" dirty="0">
                <a:solidFill>
                  <a:schemeClr val="accent2"/>
                </a:solidFill>
                <a:latin typeface="Calibri"/>
                <a:cs typeface="Calibri"/>
              </a:rPr>
              <a:t>DRI</a:t>
            </a:r>
          </a:p>
        </p:txBody>
      </p:sp>
      <p:pic>
        <p:nvPicPr>
          <p:cNvPr id="24578" name="Picture 1"/>
          <p:cNvPicPr>
            <a:picLocks noGrp="1"/>
          </p:cNvPicPr>
          <p:nvPr>
            <p:ph idx="1"/>
          </p:nvPr>
        </p:nvPicPr>
        <p:blipFill>
          <a:blip r:embed="rId2" cstate="print">
            <a:extLst>
              <a:ext uri="{28A0092B-C50C-407E-A947-70E740481C1C}">
                <a14:useLocalDpi xmlns:a14="http://schemas.microsoft.com/office/drawing/2010/main" val="0"/>
              </a:ext>
            </a:extLst>
          </a:blip>
          <a:srcRect t="-5846" b="-5846"/>
          <a:stretch>
            <a:fillRect/>
          </a:stretch>
        </p:blipFill>
        <p:spPr>
          <a:xfrm>
            <a:off x="295835" y="726140"/>
            <a:ext cx="11613943" cy="6004859"/>
          </a:xfrm>
          <a:noFill/>
        </p:spPr>
      </p:pic>
    </p:spTree>
    <p:extLst>
      <p:ext uri="{BB962C8B-B14F-4D97-AF65-F5344CB8AC3E}">
        <p14:creationId xmlns:p14="http://schemas.microsoft.com/office/powerpoint/2010/main" val="7744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https://ods.od.nih.gov/HealthInformation/nutrientrecommendations.aspx#dri</a:t>
            </a:r>
            <a:endParaRPr lang="el-GR" dirty="0"/>
          </a:p>
        </p:txBody>
      </p:sp>
      <p:sp>
        <p:nvSpPr>
          <p:cNvPr id="3" name="Text Placeholder 2"/>
          <p:cNvSpPr>
            <a:spLocks noGrp="1"/>
          </p:cNvSpPr>
          <p:nvPr>
            <p:ph type="body" idx="1"/>
          </p:nvPr>
        </p:nvSpPr>
        <p:spPr>
          <a:xfrm>
            <a:off x="291613" y="1256146"/>
            <a:ext cx="11808023" cy="908763"/>
          </a:xfrm>
        </p:spPr>
        <p:txBody>
          <a:bodyPr>
            <a:noAutofit/>
          </a:bodyPr>
          <a:lstStyle/>
          <a:p>
            <a:r>
              <a:rPr lang="en-US" sz="4000" b="1" dirty="0"/>
              <a:t>Nutrient Recommendations and Databases</a:t>
            </a:r>
          </a:p>
        </p:txBody>
      </p:sp>
    </p:spTree>
    <p:extLst>
      <p:ext uri="{BB962C8B-B14F-4D97-AF65-F5344CB8AC3E}">
        <p14:creationId xmlns:p14="http://schemas.microsoft.com/office/powerpoint/2010/main" val="79394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F464-B195-865D-58F7-DAB7C1639017}"/>
              </a:ext>
            </a:extLst>
          </p:cNvPr>
          <p:cNvSpPr>
            <a:spLocks noGrp="1"/>
          </p:cNvSpPr>
          <p:nvPr>
            <p:ph type="title"/>
          </p:nvPr>
        </p:nvSpPr>
        <p:spPr/>
        <p:txBody>
          <a:bodyPr/>
          <a:lstStyle/>
          <a:p>
            <a:r>
              <a:rPr lang="ca-ES" sz="4000" b="1" cap="all" dirty="0">
                <a:solidFill>
                  <a:schemeClr val="accent1"/>
                </a:solidFill>
              </a:rPr>
              <a:t>DRI Tables</a:t>
            </a:r>
            <a:br>
              <a:rPr lang="ca-ES" b="1" i="0" dirty="0">
                <a:solidFill>
                  <a:srgbClr val="333333"/>
                </a:solidFill>
                <a:effectLst/>
                <a:latin typeface="Roboto" panose="02000000000000000000" pitchFamily="2" charset="0"/>
              </a:rPr>
            </a:br>
            <a:endParaRPr lang="el-GR" dirty="0"/>
          </a:p>
        </p:txBody>
      </p:sp>
      <p:sp>
        <p:nvSpPr>
          <p:cNvPr id="3" name="Content Placeholder 2">
            <a:extLst>
              <a:ext uri="{FF2B5EF4-FFF2-40B4-BE49-F238E27FC236}">
                <a16:creationId xmlns:a16="http://schemas.microsoft.com/office/drawing/2014/main" id="{BA149248-9951-53CC-57BD-BB708FA89089}"/>
              </a:ext>
            </a:extLst>
          </p:cNvPr>
          <p:cNvSpPr>
            <a:spLocks noGrp="1"/>
          </p:cNvSpPr>
          <p:nvPr>
            <p:ph idx="1"/>
          </p:nvPr>
        </p:nvSpPr>
        <p:spPr/>
        <p:txBody>
          <a:bodyPr/>
          <a:lstStyle/>
          <a:p>
            <a:pPr algn="l">
              <a:lnSpc>
                <a:spcPts val="1800"/>
              </a:lnSpc>
              <a:buFont typeface="Arial" panose="020B0604020202020204" pitchFamily="34" charset="0"/>
              <a:buChar char="•"/>
            </a:pPr>
            <a:r>
              <a:rPr lang="ca-ES" b="0" i="0" dirty="0">
                <a:solidFill>
                  <a:srgbClr val="205488"/>
                </a:solidFill>
                <a:effectLst/>
                <a:latin typeface="Roboto" panose="02000000000000000000" pitchFamily="2" charset="0"/>
                <a:hlinkClick r:id="rId2"/>
              </a:rPr>
              <a:t>Recommended Dietary Allowances and Adequate Intakes, Elements</a:t>
            </a:r>
            <a:endParaRPr lang="ca-ES" b="0" i="0" dirty="0">
              <a:solidFill>
                <a:srgbClr val="333333"/>
              </a:solidFill>
              <a:effectLst/>
              <a:latin typeface="Roboto" panose="02000000000000000000" pitchFamily="2" charset="0"/>
            </a:endParaRPr>
          </a:p>
          <a:p>
            <a:pPr algn="l">
              <a:lnSpc>
                <a:spcPts val="1800"/>
              </a:lnSpc>
              <a:buFont typeface="Arial" panose="020B0604020202020204" pitchFamily="34" charset="0"/>
              <a:buChar char="•"/>
            </a:pPr>
            <a:r>
              <a:rPr lang="ca-ES" b="0" i="0" dirty="0">
                <a:solidFill>
                  <a:srgbClr val="205488"/>
                </a:solidFill>
                <a:effectLst/>
                <a:latin typeface="Roboto" panose="02000000000000000000" pitchFamily="2" charset="0"/>
                <a:hlinkClick r:id="rId3"/>
              </a:rPr>
              <a:t>Recommended Dietary Allowances and Adequate Intakes, Vitamins</a:t>
            </a:r>
            <a:endParaRPr lang="ca-ES" b="0" i="0" dirty="0">
              <a:solidFill>
                <a:srgbClr val="333333"/>
              </a:solidFill>
              <a:effectLst/>
              <a:latin typeface="Roboto" panose="02000000000000000000" pitchFamily="2" charset="0"/>
            </a:endParaRPr>
          </a:p>
          <a:p>
            <a:pPr algn="l">
              <a:lnSpc>
                <a:spcPts val="1800"/>
              </a:lnSpc>
              <a:buFont typeface="Arial" panose="020B0604020202020204" pitchFamily="34" charset="0"/>
              <a:buChar char="•"/>
            </a:pPr>
            <a:r>
              <a:rPr lang="ca-ES" b="0" i="0" dirty="0">
                <a:solidFill>
                  <a:srgbClr val="205488"/>
                </a:solidFill>
                <a:effectLst/>
                <a:latin typeface="Roboto" panose="02000000000000000000" pitchFamily="2" charset="0"/>
                <a:hlinkClick r:id="rId4"/>
              </a:rPr>
              <a:t>Recommended Dietary Allowances and Adequate Intakes, Total Water and Macronutrients</a:t>
            </a:r>
            <a:endParaRPr lang="ca-ES" b="0" i="0" dirty="0">
              <a:solidFill>
                <a:srgbClr val="333333"/>
              </a:solidFill>
              <a:effectLst/>
              <a:latin typeface="Roboto" panose="02000000000000000000" pitchFamily="2" charset="0"/>
            </a:endParaRPr>
          </a:p>
          <a:p>
            <a:pPr algn="l">
              <a:lnSpc>
                <a:spcPts val="1800"/>
              </a:lnSpc>
              <a:buFont typeface="Arial" panose="020B0604020202020204" pitchFamily="34" charset="0"/>
              <a:buChar char="•"/>
            </a:pPr>
            <a:r>
              <a:rPr lang="ca-ES" b="0" i="0" dirty="0">
                <a:solidFill>
                  <a:srgbClr val="205488"/>
                </a:solidFill>
                <a:effectLst/>
                <a:latin typeface="Roboto" panose="02000000000000000000" pitchFamily="2" charset="0"/>
                <a:hlinkClick r:id="rId5"/>
              </a:rPr>
              <a:t>Estimated Average Requirements</a:t>
            </a:r>
            <a:endParaRPr lang="ca-ES" b="0" i="0" dirty="0">
              <a:solidFill>
                <a:srgbClr val="333333"/>
              </a:solidFill>
              <a:effectLst/>
              <a:latin typeface="Roboto" panose="02000000000000000000" pitchFamily="2" charset="0"/>
            </a:endParaRPr>
          </a:p>
          <a:p>
            <a:pPr algn="l">
              <a:lnSpc>
                <a:spcPts val="1800"/>
              </a:lnSpc>
              <a:buFont typeface="Arial" panose="020B0604020202020204" pitchFamily="34" charset="0"/>
              <a:buChar char="•"/>
            </a:pPr>
            <a:r>
              <a:rPr lang="ca-ES" b="0" i="0" dirty="0">
                <a:solidFill>
                  <a:srgbClr val="205488"/>
                </a:solidFill>
                <a:effectLst/>
                <a:latin typeface="Roboto" panose="02000000000000000000" pitchFamily="2" charset="0"/>
                <a:hlinkClick r:id="rId6"/>
              </a:rPr>
              <a:t>Acceptable Macronutrient Distribution Ranges</a:t>
            </a:r>
            <a:endParaRPr lang="ca-ES" b="0" i="0" dirty="0">
              <a:solidFill>
                <a:srgbClr val="333333"/>
              </a:solidFill>
              <a:effectLst/>
              <a:latin typeface="Roboto" panose="02000000000000000000" pitchFamily="2" charset="0"/>
            </a:endParaRPr>
          </a:p>
          <a:p>
            <a:pPr algn="l">
              <a:lnSpc>
                <a:spcPts val="1800"/>
              </a:lnSpc>
              <a:buFont typeface="Arial" panose="020B0604020202020204" pitchFamily="34" charset="0"/>
              <a:buChar char="•"/>
            </a:pPr>
            <a:r>
              <a:rPr lang="ca-ES" b="0" i="0" dirty="0">
                <a:solidFill>
                  <a:srgbClr val="205488"/>
                </a:solidFill>
                <a:effectLst/>
                <a:latin typeface="Roboto" panose="02000000000000000000" pitchFamily="2" charset="0"/>
                <a:hlinkClick r:id="rId7"/>
              </a:rPr>
              <a:t>Tolerable Upper Intake Levels, Vitamins</a:t>
            </a:r>
            <a:endParaRPr lang="ca-ES" b="0" i="0" dirty="0">
              <a:solidFill>
                <a:srgbClr val="333333"/>
              </a:solidFill>
              <a:effectLst/>
              <a:latin typeface="Roboto" panose="02000000000000000000" pitchFamily="2" charset="0"/>
            </a:endParaRPr>
          </a:p>
          <a:p>
            <a:pPr algn="l">
              <a:lnSpc>
                <a:spcPts val="1800"/>
              </a:lnSpc>
              <a:buFont typeface="Arial" panose="020B0604020202020204" pitchFamily="34" charset="0"/>
              <a:buChar char="•"/>
            </a:pPr>
            <a:r>
              <a:rPr lang="ca-ES" b="0" i="0" dirty="0">
                <a:solidFill>
                  <a:srgbClr val="205488"/>
                </a:solidFill>
                <a:effectLst/>
                <a:latin typeface="Roboto" panose="02000000000000000000" pitchFamily="2" charset="0"/>
                <a:hlinkClick r:id="rId8"/>
              </a:rPr>
              <a:t>Tolerable Upper Intake Levels, Elements</a:t>
            </a:r>
            <a:endParaRPr lang="ca-ES" b="0" i="0" dirty="0">
              <a:solidFill>
                <a:srgbClr val="333333"/>
              </a:solidFill>
              <a:effectLst/>
              <a:latin typeface="Roboto" panose="02000000000000000000" pitchFamily="2" charset="0"/>
            </a:endParaRPr>
          </a:p>
          <a:p>
            <a:endParaRPr lang="el-GR" dirty="0"/>
          </a:p>
        </p:txBody>
      </p:sp>
    </p:spTree>
    <p:extLst>
      <p:ext uri="{BB962C8B-B14F-4D97-AF65-F5344CB8AC3E}">
        <p14:creationId xmlns:p14="http://schemas.microsoft.com/office/powerpoint/2010/main" val="291263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281A-472C-BD02-A6EA-E82FF3DDEB6E}"/>
              </a:ext>
            </a:extLst>
          </p:cNvPr>
          <p:cNvSpPr>
            <a:spLocks noGrp="1"/>
          </p:cNvSpPr>
          <p:nvPr>
            <p:ph type="title"/>
          </p:nvPr>
        </p:nvSpPr>
        <p:spPr/>
        <p:txBody>
          <a:bodyPr/>
          <a:lstStyle/>
          <a:p>
            <a:r>
              <a:rPr lang="en-US" dirty="0"/>
              <a:t>DRI Reports</a:t>
            </a:r>
            <a:endParaRPr lang="el-GR" dirty="0"/>
          </a:p>
        </p:txBody>
      </p:sp>
      <p:sp>
        <p:nvSpPr>
          <p:cNvPr id="3" name="Content Placeholder 2">
            <a:extLst>
              <a:ext uri="{FF2B5EF4-FFF2-40B4-BE49-F238E27FC236}">
                <a16:creationId xmlns:a16="http://schemas.microsoft.com/office/drawing/2014/main" id="{49ECE35B-B6EC-9905-7A9B-E6DF686A5297}"/>
              </a:ext>
            </a:extLst>
          </p:cNvPr>
          <p:cNvSpPr>
            <a:spLocks noGrp="1"/>
          </p:cNvSpPr>
          <p:nvPr>
            <p:ph idx="1"/>
          </p:nvPr>
        </p:nvSpPr>
        <p:spPr/>
        <p:txBody>
          <a:bodyPr/>
          <a:lstStyle/>
          <a:p>
            <a:r>
              <a:rPr lang="en-US" dirty="0"/>
              <a:t>   </a:t>
            </a:r>
            <a:endParaRPr lang="el-GR" dirty="0"/>
          </a:p>
        </p:txBody>
      </p:sp>
      <p:sp>
        <p:nvSpPr>
          <p:cNvPr id="9" name="Rectangle 51">
            <a:extLst>
              <a:ext uri="{FF2B5EF4-FFF2-40B4-BE49-F238E27FC236}">
                <a16:creationId xmlns:a16="http://schemas.microsoft.com/office/drawing/2014/main" id="{9AF2D97F-9E42-0470-49B4-843CBAFF8E7D}"/>
              </a:ext>
            </a:extLst>
          </p:cNvPr>
          <p:cNvSpPr>
            <a:spLocks noChangeArrowheads="1"/>
          </p:cNvSpPr>
          <p:nvPr/>
        </p:nvSpPr>
        <p:spPr bwMode="auto">
          <a:xfrm>
            <a:off x="1317711" y="2648866"/>
            <a:ext cx="6022803"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2"/>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2"/>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2"/>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2"/>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2"/>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2"/>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2"/>
              </a:rPr>
              <a:t>Sodium</a:t>
            </a:r>
            <a:r>
              <a:rPr kumimoji="0" lang="el-GR" altLang="el-GR" sz="1200" b="0" i="0" u="none" strike="noStrike" cap="none" normalizeH="0" baseline="0" dirty="0">
                <a:ln>
                  <a:noFill/>
                </a:ln>
                <a:solidFill>
                  <a:srgbClr val="205488"/>
                </a:solidFill>
                <a:effectLst/>
                <a:latin typeface="Roboto" panose="02000000000000000000" pitchFamily="2" charset="0"/>
                <a:hlinkClick r:id="rId2"/>
              </a:rPr>
              <a:t>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2"/>
              </a:rPr>
              <a:t>Potassium</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3"/>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3"/>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3"/>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3"/>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3"/>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3"/>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3"/>
              </a:rPr>
              <a:t>Calcium</a:t>
            </a:r>
            <a:r>
              <a:rPr kumimoji="0" lang="el-GR" altLang="el-GR" sz="1200" b="0" i="0" u="none" strike="noStrike" cap="none" normalizeH="0" baseline="0" dirty="0">
                <a:ln>
                  <a:noFill/>
                </a:ln>
                <a:solidFill>
                  <a:srgbClr val="205488"/>
                </a:solidFill>
                <a:effectLst/>
                <a:latin typeface="Roboto" panose="02000000000000000000" pitchFamily="2" charset="0"/>
                <a:hlinkClick r:id="rId3"/>
              </a:rPr>
              <a:t>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3"/>
              </a:rPr>
              <a:t>Vitamin</a:t>
            </a:r>
            <a:r>
              <a:rPr kumimoji="0" lang="el-GR" altLang="el-GR" sz="1200" b="0" i="0" u="none" strike="noStrike" cap="none" normalizeH="0" baseline="0" dirty="0">
                <a:ln>
                  <a:noFill/>
                </a:ln>
                <a:solidFill>
                  <a:srgbClr val="205488"/>
                </a:solidFill>
                <a:effectLst/>
                <a:latin typeface="Roboto" panose="02000000000000000000" pitchFamily="2" charset="0"/>
                <a:hlinkClick r:id="rId3"/>
              </a:rPr>
              <a:t> D</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4"/>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4"/>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4"/>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4"/>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4"/>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4"/>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4"/>
              </a:rPr>
              <a:t>Applications</a:t>
            </a:r>
            <a:r>
              <a:rPr kumimoji="0" lang="el-GR" altLang="el-GR" sz="1200" b="0" i="0" u="none" strike="noStrike" cap="none" normalizeH="0" baseline="0" dirty="0">
                <a:ln>
                  <a:noFill/>
                </a:ln>
                <a:solidFill>
                  <a:srgbClr val="205488"/>
                </a:solidFill>
                <a:effectLst/>
                <a:latin typeface="Roboto" panose="02000000000000000000" pitchFamily="2" charset="0"/>
                <a:hlinkClick r:id="rId4"/>
              </a:rPr>
              <a:t> in </a:t>
            </a:r>
            <a:r>
              <a:rPr kumimoji="0" lang="el-GR" altLang="el-GR" sz="1200" b="0" i="0" u="none" strike="noStrike" cap="none" normalizeH="0" baseline="0" dirty="0" err="1">
                <a:ln>
                  <a:noFill/>
                </a:ln>
                <a:solidFill>
                  <a:srgbClr val="205488"/>
                </a:solidFill>
                <a:effectLst/>
                <a:latin typeface="Roboto" panose="02000000000000000000" pitchFamily="2" charset="0"/>
                <a:hlinkClick r:id="rId4"/>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4"/>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4"/>
              </a:rPr>
              <a:t>Assessment</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5"/>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5"/>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5"/>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5"/>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5"/>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5"/>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5"/>
              </a:rPr>
              <a:t>Calcium</a:t>
            </a:r>
            <a:r>
              <a:rPr kumimoji="0" lang="el-GR" altLang="el-GR" sz="1200" b="0" i="0" u="none" strike="noStrike" cap="none" normalizeH="0" baseline="0" dirty="0">
                <a:ln>
                  <a:noFill/>
                </a:ln>
                <a:solidFill>
                  <a:srgbClr val="205488"/>
                </a:solidFill>
                <a:effectLst/>
                <a:latin typeface="Roboto" panose="02000000000000000000" pitchFamily="2" charset="0"/>
                <a:hlinkClick r:id="rId5"/>
              </a:rPr>
              <a:t>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5"/>
              </a:rPr>
              <a:t>Related</a:t>
            </a:r>
            <a:r>
              <a:rPr kumimoji="0" lang="el-GR" altLang="el-GR" sz="1200" b="0" i="0" u="none" strike="noStrike" cap="none" normalizeH="0" baseline="0" dirty="0">
                <a:ln>
                  <a:noFill/>
                </a:ln>
                <a:solidFill>
                  <a:srgbClr val="205488"/>
                </a:solidFill>
                <a:effectLst/>
                <a:latin typeface="Roboto" panose="02000000000000000000" pitchFamily="2" charset="0"/>
                <a:hlinkClick r:id="rId5"/>
              </a:rPr>
              <a:t> Nutrients</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6"/>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6"/>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6"/>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6"/>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6"/>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6"/>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6"/>
              </a:rPr>
              <a:t>Folate</a:t>
            </a:r>
            <a:r>
              <a:rPr kumimoji="0" lang="el-GR" altLang="el-GR" sz="1200" b="0" i="0" u="none" strike="noStrike" cap="none" normalizeH="0" baseline="0" dirty="0">
                <a:ln>
                  <a:noFill/>
                </a:ln>
                <a:solidFill>
                  <a:srgbClr val="205488"/>
                </a:solidFill>
                <a:effectLst/>
                <a:latin typeface="Roboto" panose="02000000000000000000" pitchFamily="2" charset="0"/>
                <a:hlinkClick r:id="rId6"/>
              </a:rPr>
              <a:t>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6"/>
              </a:rPr>
              <a:t>Other</a:t>
            </a:r>
            <a:r>
              <a:rPr kumimoji="0" lang="el-GR" altLang="el-GR" sz="1200" b="0" i="0" u="none" strike="noStrike" cap="none" normalizeH="0" baseline="0" dirty="0">
                <a:ln>
                  <a:noFill/>
                </a:ln>
                <a:solidFill>
                  <a:srgbClr val="205488"/>
                </a:solidFill>
                <a:effectLst/>
                <a:latin typeface="Roboto" panose="02000000000000000000" pitchFamily="2" charset="0"/>
                <a:hlinkClick r:id="rId6"/>
              </a:rPr>
              <a:t> B </a:t>
            </a:r>
            <a:r>
              <a:rPr kumimoji="0" lang="el-GR" altLang="el-GR" sz="1200" b="0" i="0" u="none" strike="noStrike" cap="none" normalizeH="0" baseline="0" dirty="0" err="1">
                <a:ln>
                  <a:noFill/>
                </a:ln>
                <a:solidFill>
                  <a:srgbClr val="205488"/>
                </a:solidFill>
                <a:effectLst/>
                <a:latin typeface="Roboto" panose="02000000000000000000" pitchFamily="2" charset="0"/>
                <a:hlinkClick r:id="rId6"/>
              </a:rPr>
              <a:t>Vitamins</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7"/>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7"/>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7"/>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7"/>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7"/>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7"/>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7"/>
              </a:rPr>
              <a:t>Vitamins</a:t>
            </a:r>
            <a:r>
              <a:rPr kumimoji="0" lang="el-GR" altLang="el-GR" sz="1200" b="0" i="0" u="none" strike="noStrike" cap="none" normalizeH="0" baseline="0" dirty="0">
                <a:ln>
                  <a:noFill/>
                </a:ln>
                <a:solidFill>
                  <a:srgbClr val="205488"/>
                </a:solidFill>
                <a:effectLst/>
                <a:latin typeface="Roboto" panose="02000000000000000000" pitchFamily="2" charset="0"/>
                <a:hlinkClick r:id="rId7"/>
              </a:rPr>
              <a:t> C, E, </a:t>
            </a:r>
            <a:r>
              <a:rPr kumimoji="0" lang="el-GR" altLang="el-GR" sz="1200" b="0" i="0" u="none" strike="noStrike" cap="none" normalizeH="0" baseline="0" dirty="0" err="1">
                <a:ln>
                  <a:noFill/>
                </a:ln>
                <a:solidFill>
                  <a:srgbClr val="205488"/>
                </a:solidFill>
                <a:effectLst/>
                <a:latin typeface="Roboto" panose="02000000000000000000" pitchFamily="2" charset="0"/>
                <a:hlinkClick r:id="rId7"/>
              </a:rPr>
              <a:t>Selenium</a:t>
            </a:r>
            <a:r>
              <a:rPr kumimoji="0" lang="el-GR" altLang="el-GR" sz="1200" b="0" i="0" u="none" strike="noStrike" cap="none" normalizeH="0" baseline="0" dirty="0">
                <a:ln>
                  <a:noFill/>
                </a:ln>
                <a:solidFill>
                  <a:srgbClr val="205488"/>
                </a:solidFill>
                <a:effectLst/>
                <a:latin typeface="Roboto" panose="02000000000000000000" pitchFamily="2" charset="0"/>
                <a:hlinkClick r:id="rId7"/>
              </a:rPr>
              <a:t>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7"/>
              </a:rPr>
              <a:t>Carotenoids</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8"/>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8"/>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8"/>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8"/>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8"/>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8"/>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8"/>
              </a:rPr>
              <a:t>Vitamins</a:t>
            </a:r>
            <a:r>
              <a:rPr kumimoji="0" lang="el-GR" altLang="el-GR" sz="1200" b="0" i="0" u="none" strike="noStrike" cap="none" normalizeH="0" baseline="0" dirty="0">
                <a:ln>
                  <a:noFill/>
                </a:ln>
                <a:solidFill>
                  <a:srgbClr val="205488"/>
                </a:solidFill>
                <a:effectLst/>
                <a:latin typeface="Roboto" panose="02000000000000000000" pitchFamily="2" charset="0"/>
                <a:hlinkClick r:id="rId8"/>
              </a:rPr>
              <a:t> A, K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8"/>
              </a:rPr>
              <a:t>Trace</a:t>
            </a:r>
            <a:r>
              <a:rPr kumimoji="0" lang="el-GR" altLang="el-GR" sz="1200" b="0" i="0" u="none" strike="noStrike" cap="none" normalizeH="0" baseline="0" dirty="0">
                <a:ln>
                  <a:noFill/>
                </a:ln>
                <a:solidFill>
                  <a:srgbClr val="205488"/>
                </a:solidFill>
                <a:effectLst/>
                <a:latin typeface="Roboto" panose="02000000000000000000" pitchFamily="2" charset="0"/>
                <a:hlinkClick r:id="rId8"/>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8"/>
              </a:rPr>
              <a:t>Elements</a:t>
            </a:r>
            <a:r>
              <a:rPr kumimoji="0" lang="el-GR" altLang="el-GR" sz="1200" b="0" i="0" u="none" strike="noStrike" cap="none" normalizeH="0" baseline="0" dirty="0">
                <a:ln>
                  <a:noFill/>
                </a:ln>
                <a:solidFill>
                  <a:srgbClr val="205488"/>
                </a:solidFill>
                <a:effectLst/>
                <a:latin typeface="Roboto" panose="02000000000000000000" pitchFamily="2" charset="0"/>
                <a:hlinkClick r:id="rId8"/>
              </a:rPr>
              <a:t> </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Macronutrients</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e.g</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protein</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fat</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9"/>
              </a:rPr>
              <a:t>carbohydrates</a:t>
            </a:r>
            <a:r>
              <a:rPr kumimoji="0" lang="el-GR" altLang="el-GR" sz="1200" b="0" i="0" u="none" strike="noStrike" cap="none" normalizeH="0" baseline="0" dirty="0">
                <a:ln>
                  <a:noFill/>
                </a:ln>
                <a:solidFill>
                  <a:srgbClr val="205488"/>
                </a:solidFill>
                <a:effectLst/>
                <a:latin typeface="Roboto" panose="02000000000000000000" pitchFamily="2" charset="0"/>
                <a:hlinkClick r:id="rId9"/>
              </a:rPr>
              <a:t>)</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0" i="0" u="none" strike="noStrike" cap="none" normalizeH="0" baseline="0" dirty="0" err="1">
                <a:ln>
                  <a:noFill/>
                </a:ln>
                <a:solidFill>
                  <a:srgbClr val="205488"/>
                </a:solidFill>
                <a:effectLst/>
                <a:latin typeface="Roboto" panose="02000000000000000000" pitchFamily="2" charset="0"/>
                <a:hlinkClick r:id="rId10"/>
              </a:rPr>
              <a:t>Dietary</a:t>
            </a:r>
            <a:r>
              <a:rPr kumimoji="0" lang="el-GR" altLang="el-GR" sz="1200" b="0" i="0" u="none" strike="noStrike" cap="none" normalizeH="0" baseline="0" dirty="0">
                <a:ln>
                  <a:noFill/>
                </a:ln>
                <a:solidFill>
                  <a:srgbClr val="205488"/>
                </a:solidFill>
                <a:effectLst/>
                <a:latin typeface="Roboto" panose="02000000000000000000" pitchFamily="2" charset="0"/>
                <a:hlinkClick r:id="rId10"/>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10"/>
              </a:rPr>
              <a:t>Reference</a:t>
            </a:r>
            <a:r>
              <a:rPr kumimoji="0" lang="el-GR" altLang="el-GR" sz="1200" b="0" i="0" u="none" strike="noStrike" cap="none" normalizeH="0" baseline="0" dirty="0">
                <a:ln>
                  <a:noFill/>
                </a:ln>
                <a:solidFill>
                  <a:srgbClr val="205488"/>
                </a:solidFill>
                <a:effectLst/>
                <a:latin typeface="Roboto" panose="02000000000000000000" pitchFamily="2" charset="0"/>
                <a:hlinkClick r:id="rId10"/>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10"/>
              </a:rPr>
              <a:t>Intakes</a:t>
            </a:r>
            <a:r>
              <a:rPr kumimoji="0" lang="el-GR" altLang="el-GR" sz="1200" b="0" i="0" u="none" strike="noStrike" cap="none" normalizeH="0" baseline="0" dirty="0">
                <a:ln>
                  <a:noFill/>
                </a:ln>
                <a:solidFill>
                  <a:srgbClr val="205488"/>
                </a:solidFill>
                <a:effectLst/>
                <a:latin typeface="Roboto" panose="02000000000000000000" pitchFamily="2" charset="0"/>
                <a:hlinkClick r:id="rId10"/>
              </a:rPr>
              <a:t> for </a:t>
            </a:r>
            <a:r>
              <a:rPr kumimoji="0" lang="el-GR" altLang="el-GR" sz="1200" b="0" i="0" u="none" strike="noStrike" cap="none" normalizeH="0" baseline="0" dirty="0" err="1">
                <a:ln>
                  <a:noFill/>
                </a:ln>
                <a:solidFill>
                  <a:srgbClr val="205488"/>
                </a:solidFill>
                <a:effectLst/>
                <a:latin typeface="Roboto" panose="02000000000000000000" pitchFamily="2" charset="0"/>
                <a:hlinkClick r:id="rId10"/>
              </a:rPr>
              <a:t>Water</a:t>
            </a:r>
            <a:r>
              <a:rPr kumimoji="0" lang="el-GR" altLang="el-GR" sz="1200" b="0" i="0" u="none" strike="noStrike" cap="none" normalizeH="0" baseline="0" dirty="0">
                <a:ln>
                  <a:noFill/>
                </a:ln>
                <a:solidFill>
                  <a:srgbClr val="205488"/>
                </a:solidFill>
                <a:effectLst/>
                <a:latin typeface="Roboto" panose="02000000000000000000" pitchFamily="2" charset="0"/>
                <a:hlinkClick r:id="rId10"/>
              </a:rPr>
              <a:t> and </a:t>
            </a:r>
            <a:r>
              <a:rPr kumimoji="0" lang="el-GR" altLang="el-GR" sz="1200" b="0" i="0" u="none" strike="noStrike" cap="none" normalizeH="0" baseline="0" dirty="0" err="1">
                <a:ln>
                  <a:noFill/>
                </a:ln>
                <a:solidFill>
                  <a:srgbClr val="205488"/>
                </a:solidFill>
                <a:effectLst/>
                <a:latin typeface="Roboto" panose="02000000000000000000" pitchFamily="2" charset="0"/>
                <a:hlinkClick r:id="rId10"/>
              </a:rPr>
              <a:t>Electrolytes</a:t>
            </a:r>
            <a:r>
              <a:rPr kumimoji="0" lang="el-GR" altLang="el-GR" sz="1200" b="0" i="0" u="none" strike="noStrike" cap="none" normalizeH="0" baseline="0" dirty="0">
                <a:ln>
                  <a:noFill/>
                </a:ln>
                <a:solidFill>
                  <a:srgbClr val="205488"/>
                </a:solidFill>
                <a:effectLst/>
                <a:latin typeface="Roboto" panose="02000000000000000000" pitchFamily="2" charset="0"/>
                <a:hlinkClick r:id="rId10"/>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10"/>
              </a:rPr>
              <a:t>e.g</a:t>
            </a:r>
            <a:r>
              <a:rPr kumimoji="0" lang="el-GR" altLang="el-GR" sz="1200" b="0" i="0" u="none" strike="noStrike" cap="none" normalizeH="0" baseline="0" dirty="0">
                <a:ln>
                  <a:noFill/>
                </a:ln>
                <a:solidFill>
                  <a:srgbClr val="205488"/>
                </a:solidFill>
                <a:effectLst/>
                <a:latin typeface="Roboto" panose="02000000000000000000" pitchFamily="2" charset="0"/>
                <a:hlinkClick r:id="rId10"/>
              </a:rPr>
              <a:t>. </a:t>
            </a:r>
            <a:r>
              <a:rPr kumimoji="0" lang="el-GR" altLang="el-GR" sz="1200" b="0" i="0" u="none" strike="noStrike" cap="none" normalizeH="0" baseline="0" dirty="0" err="1">
                <a:ln>
                  <a:noFill/>
                </a:ln>
                <a:solidFill>
                  <a:srgbClr val="205488"/>
                </a:solidFill>
                <a:effectLst/>
                <a:latin typeface="Roboto" panose="02000000000000000000" pitchFamily="2" charset="0"/>
                <a:hlinkClick r:id="rId10"/>
              </a:rPr>
              <a:t>chloride</a:t>
            </a:r>
            <a:r>
              <a:rPr kumimoji="0" lang="el-GR" altLang="el-GR" sz="1200" b="0" i="0" u="none" strike="noStrike" cap="none" normalizeH="0" baseline="0" dirty="0">
                <a:ln>
                  <a:noFill/>
                </a:ln>
                <a:solidFill>
                  <a:srgbClr val="205488"/>
                </a:solidFill>
                <a:effectLst/>
                <a:latin typeface="Roboto" panose="02000000000000000000" pitchFamily="2" charset="0"/>
                <a:hlinkClick r:id="rId10"/>
              </a:rPr>
              <a:t>)</a:t>
            </a:r>
            <a:r>
              <a:rPr kumimoji="0" lang="el-GR" altLang="el-GR" sz="1200" b="0" i="0" u="none" strike="noStrike" cap="none" normalizeH="0" baseline="0" dirty="0">
                <a:ln>
                  <a:noFill/>
                </a:ln>
                <a:solidFill>
                  <a:srgbClr val="205488"/>
                </a:solidFill>
                <a:effectLst/>
                <a:latin typeface="Roboto" panose="02000000000000000000" pitchFamily="2" charset="0"/>
              </a:rPr>
              <a:t>  </a:t>
            </a:r>
            <a:r>
              <a:rPr kumimoji="0" lang="el-GR" altLang="el-GR" sz="700" b="0" i="0" u="none" strike="noStrike" cap="none" normalizeH="0" baseline="0" dirty="0">
                <a:ln>
                  <a:noFill/>
                </a:ln>
                <a:solidFill>
                  <a:srgbClr val="205488"/>
                </a:solidFill>
                <a:effectLst/>
                <a:latin typeface="Roboto" panose="02000000000000000000" pitchFamily="2" charset="0"/>
              </a:rPr>
              <a:t>      </a:t>
            </a:r>
            <a:endParaRPr kumimoji="0" lang="el-GR" altLang="el-GR" sz="1200" b="0" i="0" u="none" strike="noStrike" cap="none" normalizeH="0" baseline="0" dirty="0">
              <a:ln>
                <a:noFill/>
              </a:ln>
              <a:solidFill>
                <a:srgbClr val="33333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1076" name="Picture 52" descr="external link disclaimer">
            <a:hlinkClick r:id="rId11" tooltip="External Website"/>
            <a:extLst>
              <a:ext uri="{FF2B5EF4-FFF2-40B4-BE49-F238E27FC236}">
                <a16:creationId xmlns:a16="http://schemas.microsoft.com/office/drawing/2014/main" id="{F55AF907-B40F-5646-976D-DD0AE9FC67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0463" y="-8223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external link disclaimer">
            <a:hlinkClick r:id="rId11" tooltip="External Website"/>
            <a:extLst>
              <a:ext uri="{FF2B5EF4-FFF2-40B4-BE49-F238E27FC236}">
                <a16:creationId xmlns:a16="http://schemas.microsoft.com/office/drawing/2014/main" id="{682C41BD-6078-41EF-CB10-574F8A09F7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2363" y="-639763"/>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external link disclaimer">
            <a:hlinkClick r:id="rId11" tooltip="External Website"/>
            <a:extLst>
              <a:ext uri="{FF2B5EF4-FFF2-40B4-BE49-F238E27FC236}">
                <a16:creationId xmlns:a16="http://schemas.microsoft.com/office/drawing/2014/main" id="{74C862AD-25A0-B3F9-1578-293C01A9D9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9113" y="-45720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external link disclaimer">
            <a:hlinkClick r:id="rId11" tooltip="External Website"/>
            <a:extLst>
              <a:ext uri="{FF2B5EF4-FFF2-40B4-BE49-F238E27FC236}">
                <a16:creationId xmlns:a16="http://schemas.microsoft.com/office/drawing/2014/main" id="{A76C572E-F30A-7BBB-1AC7-6D8E1DE3F5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6713" y="-274638"/>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external link disclaimer">
            <a:hlinkClick r:id="rId11" tooltip="External Website"/>
            <a:extLst>
              <a:ext uri="{FF2B5EF4-FFF2-40B4-BE49-F238E27FC236}">
                <a16:creationId xmlns:a16="http://schemas.microsoft.com/office/drawing/2014/main" id="{5941491C-D94A-503C-CD17-E184E8B919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6375" y="-9207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external link disclaimer">
            <a:hlinkClick r:id="rId11" tooltip="External Website"/>
            <a:extLst>
              <a:ext uri="{FF2B5EF4-FFF2-40B4-BE49-F238E27FC236}">
                <a16:creationId xmlns:a16="http://schemas.microsoft.com/office/drawing/2014/main" id="{C5D65CEB-35D0-54EA-ED8E-8C0637E86F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4100" y="9207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external link disclaimer">
            <a:hlinkClick r:id="rId11" tooltip="External Website"/>
            <a:extLst>
              <a:ext uri="{FF2B5EF4-FFF2-40B4-BE49-F238E27FC236}">
                <a16:creationId xmlns:a16="http://schemas.microsoft.com/office/drawing/2014/main" id="{E407B832-52D8-250C-87F6-5D7435EC24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8175" y="274638"/>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external link disclaimer">
            <a:hlinkClick r:id="rId11" tooltip="External Website"/>
            <a:extLst>
              <a:ext uri="{FF2B5EF4-FFF2-40B4-BE49-F238E27FC236}">
                <a16:creationId xmlns:a16="http://schemas.microsoft.com/office/drawing/2014/main" id="{3F16208A-ADDF-8141-72F0-026BCB8721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8325" y="45720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external link disclaimer">
            <a:hlinkClick r:id="rId11" tooltip="External Website"/>
            <a:extLst>
              <a:ext uri="{FF2B5EF4-FFF2-40B4-BE49-F238E27FC236}">
                <a16:creationId xmlns:a16="http://schemas.microsoft.com/office/drawing/2014/main" id="{15141386-6BAF-53B4-6627-DDA4861CE8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4863" y="639763"/>
            <a:ext cx="1143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5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F433-C749-BA12-CD15-9E71240225DE}"/>
              </a:ext>
            </a:extLst>
          </p:cNvPr>
          <p:cNvSpPr>
            <a:spLocks noGrp="1"/>
          </p:cNvSpPr>
          <p:nvPr>
            <p:ph type="title"/>
          </p:nvPr>
        </p:nvSpPr>
        <p:spPr/>
        <p:txBody>
          <a:bodyPr/>
          <a:lstStyle/>
          <a:p>
            <a:r>
              <a:rPr lang="en-US" sz="4000" b="1" cap="all" dirty="0">
                <a:solidFill>
                  <a:schemeClr val="accent1"/>
                </a:solidFill>
              </a:rPr>
              <a:t>DRI Calculator for Healthcare Professionals</a:t>
            </a:r>
            <a:br>
              <a:rPr lang="en-US" b="1" i="0" dirty="0">
                <a:solidFill>
                  <a:srgbClr val="333333"/>
                </a:solidFill>
                <a:effectLst/>
                <a:latin typeface="Merriweather" panose="00000500000000000000" pitchFamily="2" charset="0"/>
              </a:rPr>
            </a:br>
            <a:endParaRPr lang="el-GR" dirty="0"/>
          </a:p>
        </p:txBody>
      </p:sp>
      <p:sp>
        <p:nvSpPr>
          <p:cNvPr id="3" name="Content Placeholder 2">
            <a:extLst>
              <a:ext uri="{FF2B5EF4-FFF2-40B4-BE49-F238E27FC236}">
                <a16:creationId xmlns:a16="http://schemas.microsoft.com/office/drawing/2014/main" id="{C50CA0F5-2B8F-22E2-E3C9-06F564B12FCC}"/>
              </a:ext>
            </a:extLst>
          </p:cNvPr>
          <p:cNvSpPr>
            <a:spLocks noGrp="1"/>
          </p:cNvSpPr>
          <p:nvPr>
            <p:ph idx="1"/>
          </p:nvPr>
        </p:nvSpPr>
        <p:spPr/>
        <p:txBody>
          <a:bodyPr/>
          <a:lstStyle/>
          <a:p>
            <a:r>
              <a:rPr lang="ca-ES" dirty="0">
                <a:hlinkClick r:id="rId2">
                  <a:extLst>
                    <a:ext uri="{A12FA001-AC4F-418D-AE19-62706E023703}">
                      <ahyp:hlinkClr xmlns:ahyp="http://schemas.microsoft.com/office/drawing/2018/hyperlinkcolor" val="tx"/>
                    </a:ext>
                  </a:extLst>
                </a:hlinkClick>
              </a:rPr>
              <a:t>https://www.nal.usda.gov/human-nutrition-and-food-safety/dri-calculator</a:t>
            </a:r>
            <a:endParaRPr lang="ca-ES" dirty="0"/>
          </a:p>
          <a:p>
            <a:pPr marL="0" indent="0">
              <a:buNone/>
            </a:pPr>
            <a:endParaRPr lang="ca-ES" dirty="0"/>
          </a:p>
          <a:p>
            <a:pPr marL="0" indent="0">
              <a:buNone/>
            </a:pPr>
            <a:r>
              <a:rPr lang="en-US" b="0" i="0" dirty="0">
                <a:effectLst/>
                <a:latin typeface="Source Sans Pro" panose="020B0503030403020204" pitchFamily="34" charset="0"/>
              </a:rPr>
              <a:t>This tool will calculate daily nutrient recommendations based on the Dietary Reference Intakes (DRIs) established by the Health and Medicine Division of the National Academies of Sciences, Engineering and Medicine. The data represents the most current scientific knowledge on nutrient needs. Individual requirements may be higher or lower than DRI recommendations</a:t>
            </a:r>
            <a:r>
              <a:rPr lang="en-US" b="0" i="0" dirty="0">
                <a:solidFill>
                  <a:srgbClr val="333333"/>
                </a:solidFill>
                <a:effectLst/>
                <a:latin typeface="Source Sans Pro" panose="020B0503030403020204" pitchFamily="34" charset="0"/>
              </a:rPr>
              <a:t>.</a:t>
            </a:r>
            <a:endParaRPr lang="el-GR" dirty="0"/>
          </a:p>
        </p:txBody>
      </p:sp>
    </p:spTree>
    <p:extLst>
      <p:ext uri="{BB962C8B-B14F-4D97-AF65-F5344CB8AC3E}">
        <p14:creationId xmlns:p14="http://schemas.microsoft.com/office/powerpoint/2010/main" val="278959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7C70-47A4-54DC-1A13-4244B1B29E8C}"/>
              </a:ext>
            </a:extLst>
          </p:cNvPr>
          <p:cNvSpPr>
            <a:spLocks noGrp="1"/>
          </p:cNvSpPr>
          <p:nvPr>
            <p:ph type="title"/>
          </p:nvPr>
        </p:nvSpPr>
        <p:spPr/>
        <p:txBody>
          <a:bodyPr/>
          <a:lstStyle/>
          <a:p>
            <a:r>
              <a:rPr lang="ca-ES" b="1" i="0" dirty="0">
                <a:solidFill>
                  <a:schemeClr val="accent1"/>
                </a:solidFill>
                <a:effectLst/>
                <a:latin typeface="Roboto" panose="02000000000000000000" pitchFamily="2" charset="0"/>
              </a:rPr>
              <a:t>Dietary reference values in Europe</a:t>
            </a:r>
            <a:br>
              <a:rPr lang="ca-ES" b="1" i="0" dirty="0">
                <a:solidFill>
                  <a:srgbClr val="22294D"/>
                </a:solidFill>
                <a:effectLst/>
                <a:latin typeface="Roboto" panose="02000000000000000000" pitchFamily="2" charset="0"/>
              </a:rPr>
            </a:br>
            <a:endParaRPr lang="el-GR" dirty="0"/>
          </a:p>
        </p:txBody>
      </p:sp>
      <p:sp>
        <p:nvSpPr>
          <p:cNvPr id="3" name="Content Placeholder 2">
            <a:extLst>
              <a:ext uri="{FF2B5EF4-FFF2-40B4-BE49-F238E27FC236}">
                <a16:creationId xmlns:a16="http://schemas.microsoft.com/office/drawing/2014/main" id="{434872F7-6F79-E2CC-FD74-B2C7079EB207}"/>
              </a:ext>
            </a:extLst>
          </p:cNvPr>
          <p:cNvSpPr>
            <a:spLocks noGrp="1"/>
          </p:cNvSpPr>
          <p:nvPr>
            <p:ph idx="1"/>
          </p:nvPr>
        </p:nvSpPr>
        <p:spPr/>
        <p:txBody>
          <a:bodyPr/>
          <a:lstStyle/>
          <a:p>
            <a:r>
              <a:rPr lang="en-US" b="0" i="0" dirty="0">
                <a:effectLst/>
                <a:latin typeface="Roboto" panose="02000000000000000000" pitchFamily="2" charset="0"/>
              </a:rPr>
              <a:t>Dietary reference values (DRVs) is an umbrella term for a set of nutrient reference values that includes </a:t>
            </a:r>
          </a:p>
          <a:p>
            <a:pPr lvl="1"/>
            <a:r>
              <a:rPr lang="en-US" b="0" i="0" dirty="0">
                <a:effectLst/>
                <a:latin typeface="Roboto" panose="02000000000000000000" pitchFamily="2" charset="0"/>
              </a:rPr>
              <a:t>the </a:t>
            </a:r>
            <a:r>
              <a:rPr lang="en-US" b="0" i="1" u="none" strike="noStrike" dirty="0">
                <a:effectLst/>
                <a:latin typeface="Roboto" panose="02000000000000000000" pitchFamily="2" charset="0"/>
              </a:rPr>
              <a:t>average requirement</a:t>
            </a:r>
            <a:r>
              <a:rPr lang="en-US" b="0" i="0" dirty="0">
                <a:effectLst/>
                <a:latin typeface="Roboto" panose="02000000000000000000" pitchFamily="2" charset="0"/>
              </a:rPr>
              <a:t> (</a:t>
            </a:r>
            <a:r>
              <a:rPr lang="en-US" b="0" i="1" u="none" strike="noStrike" dirty="0">
                <a:effectLst/>
                <a:latin typeface="Roboto" panose="02000000000000000000" pitchFamily="2" charset="0"/>
              </a:rPr>
              <a:t>AR</a:t>
            </a:r>
            <a:r>
              <a:rPr lang="en-US" b="0" i="0" dirty="0">
                <a:effectLst/>
                <a:latin typeface="Roboto" panose="02000000000000000000" pitchFamily="2" charset="0"/>
              </a:rPr>
              <a:t> ), </a:t>
            </a:r>
          </a:p>
          <a:p>
            <a:pPr lvl="1"/>
            <a:r>
              <a:rPr lang="en-US" b="0" i="0" dirty="0">
                <a:effectLst/>
                <a:latin typeface="Roboto" panose="02000000000000000000" pitchFamily="2" charset="0"/>
              </a:rPr>
              <a:t>the </a:t>
            </a:r>
            <a:r>
              <a:rPr lang="en-US" b="0" i="1" u="none" strike="noStrike" dirty="0">
                <a:effectLst/>
                <a:latin typeface="Roboto" panose="02000000000000000000" pitchFamily="2" charset="0"/>
              </a:rPr>
              <a:t>population reference intake</a:t>
            </a:r>
            <a:r>
              <a:rPr lang="en-US" b="0" i="0" dirty="0">
                <a:effectLst/>
                <a:latin typeface="Roboto" panose="02000000000000000000" pitchFamily="2" charset="0"/>
              </a:rPr>
              <a:t> (</a:t>
            </a:r>
            <a:r>
              <a:rPr lang="en-US" b="0" i="1" u="none" strike="noStrike" dirty="0">
                <a:effectLst/>
                <a:latin typeface="Roboto" panose="02000000000000000000" pitchFamily="2" charset="0"/>
              </a:rPr>
              <a:t>PRI</a:t>
            </a:r>
            <a:r>
              <a:rPr lang="en-US" b="0" i="0" dirty="0">
                <a:effectLst/>
                <a:latin typeface="Roboto" panose="02000000000000000000" pitchFamily="2" charset="0"/>
              </a:rPr>
              <a:t> ), </a:t>
            </a:r>
          </a:p>
          <a:p>
            <a:pPr lvl="1"/>
            <a:r>
              <a:rPr lang="en-US" b="0" i="0" dirty="0">
                <a:effectLst/>
                <a:latin typeface="Roboto" panose="02000000000000000000" pitchFamily="2" charset="0"/>
              </a:rPr>
              <a:t>the </a:t>
            </a:r>
            <a:r>
              <a:rPr lang="en-US" b="0" i="1" u="none" strike="noStrike" dirty="0">
                <a:effectLst/>
                <a:latin typeface="Roboto" panose="02000000000000000000" pitchFamily="2" charset="0"/>
              </a:rPr>
              <a:t>adequate intake</a:t>
            </a:r>
            <a:r>
              <a:rPr lang="en-US" b="0" i="0" dirty="0">
                <a:effectLst/>
                <a:latin typeface="Roboto" panose="02000000000000000000" pitchFamily="2" charset="0"/>
              </a:rPr>
              <a:t> (</a:t>
            </a:r>
            <a:r>
              <a:rPr lang="en-US" b="0" i="1" u="none" strike="noStrike" dirty="0">
                <a:effectLst/>
                <a:latin typeface="Roboto" panose="02000000000000000000" pitchFamily="2" charset="0"/>
              </a:rPr>
              <a:t>AI</a:t>
            </a:r>
            <a:r>
              <a:rPr lang="en-US" b="0" i="0" dirty="0">
                <a:effectLst/>
                <a:latin typeface="Roboto" panose="02000000000000000000" pitchFamily="2" charset="0"/>
              </a:rPr>
              <a:t> ) and </a:t>
            </a:r>
          </a:p>
          <a:p>
            <a:pPr lvl="1"/>
            <a:r>
              <a:rPr lang="en-US" b="0" i="0" dirty="0">
                <a:effectLst/>
                <a:latin typeface="Roboto" panose="02000000000000000000" pitchFamily="2" charset="0"/>
              </a:rPr>
              <a:t>the reference </a:t>
            </a:r>
            <a:r>
              <a:rPr lang="en-US" b="0" i="1" u="none" strike="noStrike" dirty="0">
                <a:effectLst/>
                <a:latin typeface="Roboto" panose="02000000000000000000" pitchFamily="2" charset="0"/>
              </a:rPr>
              <a:t>intake</a:t>
            </a:r>
            <a:r>
              <a:rPr lang="en-US" b="0" i="0" dirty="0">
                <a:effectLst/>
                <a:latin typeface="Roboto" panose="02000000000000000000" pitchFamily="2" charset="0"/>
              </a:rPr>
              <a:t> range for macronutrients (RI). </a:t>
            </a:r>
          </a:p>
          <a:p>
            <a:pPr lvl="1"/>
            <a:endParaRPr lang="en-US" dirty="0">
              <a:latin typeface="Roboto" panose="02000000000000000000" pitchFamily="2" charset="0"/>
            </a:endParaRPr>
          </a:p>
          <a:p>
            <a:pPr marL="457200" lvl="1" indent="0">
              <a:buNone/>
            </a:pPr>
            <a:r>
              <a:rPr lang="en-US" b="0" i="0" dirty="0">
                <a:effectLst/>
                <a:latin typeface="Roboto" panose="02000000000000000000" pitchFamily="2" charset="0"/>
              </a:rPr>
              <a:t>These values guide professionals on the amount of a nutrient needed to maintain health in an otherwise healthy individual or group of people. DRVs also include the </a:t>
            </a:r>
            <a:r>
              <a:rPr lang="en-US" b="0" i="1" u="none" strike="noStrike" dirty="0">
                <a:effectLst/>
                <a:latin typeface="Roboto" panose="02000000000000000000" pitchFamily="2" charset="0"/>
              </a:rPr>
              <a:t>tolerable upper intake level</a:t>
            </a:r>
            <a:r>
              <a:rPr lang="en-US" b="0" i="0" dirty="0">
                <a:effectLst/>
                <a:latin typeface="Roboto" panose="02000000000000000000" pitchFamily="2" charset="0"/>
              </a:rPr>
              <a:t> (UL), which is the maximum amount of a nutrient that can be consumed safely over a long period of time.</a:t>
            </a:r>
            <a:endParaRPr lang="el-GR" dirty="0"/>
          </a:p>
        </p:txBody>
      </p:sp>
      <p:pic>
        <p:nvPicPr>
          <p:cNvPr id="5" name="Picture 4">
            <a:extLst>
              <a:ext uri="{FF2B5EF4-FFF2-40B4-BE49-F238E27FC236}">
                <a16:creationId xmlns:a16="http://schemas.microsoft.com/office/drawing/2014/main" id="{A21F40BC-EB2D-1C7F-DAB9-1EECA66446BA}"/>
              </a:ext>
            </a:extLst>
          </p:cNvPr>
          <p:cNvPicPr>
            <a:picLocks noChangeAspect="1"/>
          </p:cNvPicPr>
          <p:nvPr/>
        </p:nvPicPr>
        <p:blipFill>
          <a:blip r:embed="rId2"/>
          <a:stretch>
            <a:fillRect/>
          </a:stretch>
        </p:blipFill>
        <p:spPr>
          <a:xfrm>
            <a:off x="9240190" y="400508"/>
            <a:ext cx="2857500" cy="752475"/>
          </a:xfrm>
          <a:prstGeom prst="rect">
            <a:avLst/>
          </a:prstGeom>
          <a:solidFill>
            <a:schemeClr val="tx1"/>
          </a:solidFill>
        </p:spPr>
      </p:pic>
      <p:sp>
        <p:nvSpPr>
          <p:cNvPr id="7" name="TextBox 6">
            <a:extLst>
              <a:ext uri="{FF2B5EF4-FFF2-40B4-BE49-F238E27FC236}">
                <a16:creationId xmlns:a16="http://schemas.microsoft.com/office/drawing/2014/main" id="{50213590-4B79-4BCC-42C4-298B264ADD94}"/>
              </a:ext>
            </a:extLst>
          </p:cNvPr>
          <p:cNvSpPr txBox="1"/>
          <p:nvPr/>
        </p:nvSpPr>
        <p:spPr>
          <a:xfrm>
            <a:off x="3929270" y="6272826"/>
            <a:ext cx="8050695" cy="369332"/>
          </a:xfrm>
          <a:prstGeom prst="rect">
            <a:avLst/>
          </a:prstGeom>
          <a:noFill/>
        </p:spPr>
        <p:txBody>
          <a:bodyPr wrap="square">
            <a:spAutoFit/>
          </a:bodyPr>
          <a:lstStyle/>
          <a:p>
            <a:r>
              <a:rPr lang="el-GR" dirty="0"/>
              <a:t>https://www.efsa.europa.eu/en/topics/topic/dietary-reference-values</a:t>
            </a:r>
          </a:p>
        </p:txBody>
      </p:sp>
    </p:spTree>
    <p:extLst>
      <p:ext uri="{BB962C8B-B14F-4D97-AF65-F5344CB8AC3E}">
        <p14:creationId xmlns:p14="http://schemas.microsoft.com/office/powerpoint/2010/main" val="551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8971E-38F2-AA45-9670-80AD32CCCC9E}"/>
              </a:ext>
            </a:extLst>
          </p:cNvPr>
          <p:cNvSpPr>
            <a:spLocks noGrp="1"/>
          </p:cNvSpPr>
          <p:nvPr>
            <p:ph idx="1"/>
          </p:nvPr>
        </p:nvSpPr>
        <p:spPr>
          <a:xfrm>
            <a:off x="242711" y="666045"/>
            <a:ext cx="11271955" cy="6152443"/>
          </a:xfrm>
        </p:spPr>
        <p:txBody>
          <a:bodyPr>
            <a:normAutofit fontScale="92500" lnSpcReduction="10000"/>
          </a:bodyPr>
          <a:lstStyle/>
          <a:p>
            <a:r>
              <a:rPr lang="en-US" dirty="0"/>
              <a:t>• The Population Reference Intake (PRI), which is the level of (nutrient) intake that is adequate for virtually all people in a population group. On the assumption that the individual requirements for a nutrient are normally distributed within a population and the interindividual variation is known, the PRI is calculated on the basis of the AR plus twice its standard deviation (SD). This will meet the requirements of 97.5% of the individuals in the population. </a:t>
            </a:r>
          </a:p>
          <a:p>
            <a:r>
              <a:rPr lang="en-US" dirty="0"/>
              <a:t>• The Average Requirement (AR), which is the level of (nutrient) intake estimated to satisfy the physiological requirement or metabolic demand, as defined by the specified criterion for adequacy for that nutrient, in half of the people in a population group, given a normal distribution of requirement. </a:t>
            </a:r>
          </a:p>
          <a:p>
            <a:r>
              <a:rPr lang="en-US" dirty="0"/>
              <a:t>• The Adequate Intake (AI), which is the value estimated when a PRI cannot be established because an AR cannot be determined. An Adequate Intake is the average observed or experimentally determined approximations or estimates of nutrient intake by a population group (or groups) of apparently healthy people that is assumed to be adequate. The practical implication of an AI is similar to that of a PRI, i.e. describe the level of intake that is considered adequate for health reasons. The terminological distinction relates to the different way in which these values are derived and to the resultant difference in the “firmness” of the value. </a:t>
            </a:r>
          </a:p>
          <a:p>
            <a:r>
              <a:rPr lang="en-US" dirty="0"/>
              <a:t>• The Reference Intake range (RI), which is the intake range for macronutrients, expressed as % of the energy intake. These apply to ranges of intakes that are adequate for maintaining health and associated with a low risk of selected chronic diseases. </a:t>
            </a:r>
            <a:endParaRPr lang="el-GR" dirty="0"/>
          </a:p>
        </p:txBody>
      </p:sp>
    </p:spTree>
    <p:extLst>
      <p:ext uri="{BB962C8B-B14F-4D97-AF65-F5344CB8AC3E}">
        <p14:creationId xmlns:p14="http://schemas.microsoft.com/office/powerpoint/2010/main" val="115970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8DDE-89E8-88DF-6D7E-2F851EE40DE8}"/>
              </a:ext>
            </a:extLst>
          </p:cNvPr>
          <p:cNvSpPr>
            <a:spLocks noGrp="1"/>
          </p:cNvSpPr>
          <p:nvPr>
            <p:ph type="title"/>
          </p:nvPr>
        </p:nvSpPr>
        <p:spPr/>
        <p:txBody>
          <a:bodyPr/>
          <a:lstStyle/>
          <a:p>
            <a:r>
              <a:rPr lang="en-US" dirty="0"/>
              <a:t>Attention!</a:t>
            </a:r>
            <a:endParaRPr lang="el-GR" dirty="0"/>
          </a:p>
        </p:txBody>
      </p:sp>
      <p:sp>
        <p:nvSpPr>
          <p:cNvPr id="3" name="Content Placeholder 2">
            <a:extLst>
              <a:ext uri="{FF2B5EF4-FFF2-40B4-BE49-F238E27FC236}">
                <a16:creationId xmlns:a16="http://schemas.microsoft.com/office/drawing/2014/main" id="{C4030E10-8A17-66AB-4D84-9D99E727AB05}"/>
              </a:ext>
            </a:extLst>
          </p:cNvPr>
          <p:cNvSpPr>
            <a:spLocks noGrp="1"/>
          </p:cNvSpPr>
          <p:nvPr>
            <p:ph idx="1"/>
          </p:nvPr>
        </p:nvSpPr>
        <p:spPr/>
        <p:txBody>
          <a:bodyPr/>
          <a:lstStyle/>
          <a:p>
            <a:pPr algn="l"/>
            <a:r>
              <a:rPr lang="en-US" b="0" i="0" dirty="0">
                <a:effectLst/>
                <a:latin typeface="Roboto" panose="02000000000000000000" pitchFamily="2" charset="0"/>
              </a:rPr>
              <a:t>DRVs are not nutrient goals or recommendations for individuals (see FAQs). They are used by policy makers in the EU and its Member States to issue recommendations on nutrient intake to consumers. DRVs are also used as the basis for information on food labels and for establishing dietary guidelines. Such guidelines can help consumers make healthy dietary choices.</a:t>
            </a:r>
          </a:p>
          <a:p>
            <a:pPr algn="l"/>
            <a:r>
              <a:rPr lang="en-US" b="0" i="0" dirty="0">
                <a:effectLst/>
                <a:latin typeface="Roboto" panose="02000000000000000000" pitchFamily="2" charset="0"/>
              </a:rPr>
              <a:t>DRVs are intended for healthy people. Those who suffer from diseases may have different needs. Health professionals provide guidance to individuals or groups with specific needs.</a:t>
            </a:r>
          </a:p>
          <a:p>
            <a:endParaRPr lang="el-GR" dirty="0"/>
          </a:p>
        </p:txBody>
      </p:sp>
      <p:sp>
        <p:nvSpPr>
          <p:cNvPr id="5" name="TextBox 4">
            <a:extLst>
              <a:ext uri="{FF2B5EF4-FFF2-40B4-BE49-F238E27FC236}">
                <a16:creationId xmlns:a16="http://schemas.microsoft.com/office/drawing/2014/main" id="{28E9C4AC-312A-B02A-426A-1A21337C2626}"/>
              </a:ext>
            </a:extLst>
          </p:cNvPr>
          <p:cNvSpPr txBox="1"/>
          <p:nvPr/>
        </p:nvSpPr>
        <p:spPr>
          <a:xfrm>
            <a:off x="2776329" y="5683383"/>
            <a:ext cx="8236227" cy="369332"/>
          </a:xfrm>
          <a:prstGeom prst="rect">
            <a:avLst/>
          </a:prstGeom>
          <a:noFill/>
        </p:spPr>
        <p:txBody>
          <a:bodyPr wrap="square">
            <a:spAutoFit/>
          </a:bodyPr>
          <a:lstStyle/>
          <a:p>
            <a:r>
              <a:rPr lang="el-GR" dirty="0"/>
              <a:t>https://www.efsa.europa.eu/en/topics/topic/dietary-reference-values</a:t>
            </a:r>
          </a:p>
        </p:txBody>
      </p:sp>
    </p:spTree>
    <p:extLst>
      <p:ext uri="{BB962C8B-B14F-4D97-AF65-F5344CB8AC3E}">
        <p14:creationId xmlns:p14="http://schemas.microsoft.com/office/powerpoint/2010/main" val="88635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D587-B4A3-572A-90BA-76D8DB86FAB3}"/>
              </a:ext>
            </a:extLst>
          </p:cNvPr>
          <p:cNvSpPr>
            <a:spLocks noGrp="1"/>
          </p:cNvSpPr>
          <p:nvPr>
            <p:ph type="title"/>
          </p:nvPr>
        </p:nvSpPr>
        <p:spPr/>
        <p:txBody>
          <a:bodyPr/>
          <a:lstStyle/>
          <a:p>
            <a:r>
              <a:rPr lang="en-US" dirty="0"/>
              <a:t>DRV Finder</a:t>
            </a:r>
            <a:endParaRPr lang="el-GR" dirty="0"/>
          </a:p>
        </p:txBody>
      </p:sp>
      <p:sp>
        <p:nvSpPr>
          <p:cNvPr id="3" name="Content Placeholder 2">
            <a:extLst>
              <a:ext uri="{FF2B5EF4-FFF2-40B4-BE49-F238E27FC236}">
                <a16:creationId xmlns:a16="http://schemas.microsoft.com/office/drawing/2014/main" id="{E007377F-9A41-6478-D5BA-A381CFB41218}"/>
              </a:ext>
            </a:extLst>
          </p:cNvPr>
          <p:cNvSpPr>
            <a:spLocks noGrp="1"/>
          </p:cNvSpPr>
          <p:nvPr>
            <p:ph idx="1"/>
          </p:nvPr>
        </p:nvSpPr>
        <p:spPr/>
        <p:txBody>
          <a:bodyPr/>
          <a:lstStyle/>
          <a:p>
            <a:r>
              <a:rPr lang="ca-ES" dirty="0">
                <a:hlinkClick r:id="rId2"/>
              </a:rPr>
              <a:t>https://multimedia.efsa.europa.eu/drvs/index.htm</a:t>
            </a:r>
            <a:r>
              <a:rPr lang="ca-ES" dirty="0"/>
              <a:t>  </a:t>
            </a:r>
          </a:p>
          <a:p>
            <a:endParaRPr lang="ca-ES" dirty="0"/>
          </a:p>
          <a:p>
            <a:endParaRPr lang="ca-ES" dirty="0"/>
          </a:p>
          <a:p>
            <a:r>
              <a:rPr lang="en-US" b="0" i="0" dirty="0">
                <a:effectLst/>
                <a:latin typeface="Roboto" panose="02000000000000000000" pitchFamily="2" charset="0"/>
              </a:rPr>
              <a:t>The DRV Finder* is an interactive tool that gives quick and easy access to EFSA’s Dietary reference values (DRVs) for nutrients. It is intended for end users of these values, </a:t>
            </a:r>
            <a:r>
              <a:rPr lang="en-US" b="1" i="0" dirty="0">
                <a:effectLst/>
                <a:latin typeface="Roboto" panose="02000000000000000000" pitchFamily="2" charset="0"/>
              </a:rPr>
              <a:t>such as nutrition and health professionals, risk managers, policy-makers, food manufacturers and scientists.</a:t>
            </a:r>
            <a:endParaRPr lang="el-GR" dirty="0"/>
          </a:p>
        </p:txBody>
      </p:sp>
    </p:spTree>
    <p:extLst>
      <p:ext uri="{BB962C8B-B14F-4D97-AF65-F5344CB8AC3E}">
        <p14:creationId xmlns:p14="http://schemas.microsoft.com/office/powerpoint/2010/main" val="191009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0" y="161925"/>
            <a:ext cx="7772400" cy="676275"/>
          </a:xfrm>
        </p:spPr>
        <p:txBody>
          <a:bodyPr>
            <a:noAutofit/>
          </a:bodyPr>
          <a:lstStyle/>
          <a:p>
            <a:pPr algn="ctr" eaLnBrk="1" hangingPunct="1"/>
            <a:r>
              <a:rPr lang="el-GR" sz="4000" b="1" dirty="0">
                <a:solidFill>
                  <a:schemeClr val="accent2"/>
                </a:solidFill>
                <a:latin typeface="Calibri"/>
                <a:cs typeface="Calibri"/>
              </a:rPr>
              <a:t>Συστάσεις θρεπτικών συστατικών</a:t>
            </a:r>
            <a:endParaRPr lang="en-US" sz="4000" b="1" dirty="0">
              <a:solidFill>
                <a:schemeClr val="accent2"/>
              </a:solidFill>
              <a:latin typeface="Calibri"/>
              <a:cs typeface="Calibri"/>
            </a:endParaRPr>
          </a:p>
        </p:txBody>
      </p:sp>
      <p:sp>
        <p:nvSpPr>
          <p:cNvPr id="21506" name="Rectangle 3"/>
          <p:cNvSpPr>
            <a:spLocks noGrp="1" noChangeArrowheads="1"/>
          </p:cNvSpPr>
          <p:nvPr>
            <p:ph type="body" idx="4294967295"/>
          </p:nvPr>
        </p:nvSpPr>
        <p:spPr>
          <a:xfrm>
            <a:off x="0" y="838200"/>
            <a:ext cx="11794836" cy="5525077"/>
          </a:xfrm>
        </p:spPr>
        <p:txBody>
          <a:bodyPr>
            <a:noAutofit/>
          </a:bodyPr>
          <a:lstStyle/>
          <a:p>
            <a:pPr eaLnBrk="1" hangingPunct="1">
              <a:lnSpc>
                <a:spcPct val="90000"/>
              </a:lnSpc>
            </a:pPr>
            <a:r>
              <a:rPr lang="en-US" sz="2800" b="1" dirty="0">
                <a:solidFill>
                  <a:schemeClr val="tx2"/>
                </a:solidFill>
                <a:latin typeface="Calibri"/>
                <a:cs typeface="Calibri"/>
              </a:rPr>
              <a:t>Dietary Reference Intake (DRI)</a:t>
            </a:r>
          </a:p>
          <a:p>
            <a:pPr eaLnBrk="1" hangingPunct="1">
              <a:lnSpc>
                <a:spcPct val="90000"/>
              </a:lnSpc>
              <a:buFontTx/>
              <a:buNone/>
            </a:pPr>
            <a:r>
              <a:rPr lang="en-US" sz="2800" b="1" dirty="0">
                <a:solidFill>
                  <a:schemeClr val="tx2"/>
                </a:solidFill>
                <a:latin typeface="Calibri"/>
                <a:cs typeface="Calibri"/>
              </a:rPr>
              <a:t>   </a:t>
            </a:r>
            <a:r>
              <a:rPr lang="el-GR" sz="2800" i="1" dirty="0">
                <a:solidFill>
                  <a:schemeClr val="tx2"/>
                </a:solidFill>
                <a:latin typeface="Calibri"/>
                <a:cs typeface="Calibri"/>
              </a:rPr>
              <a:t>Ένα σετ τιμών αναφοράς για ενέργεια και θρεπτικά συστατικά το οποίο μπορεί να χρησιμοποιηθεί για το σχεδιασμό και την αξιολόγηση διαιτών που απευθύνονται σε </a:t>
            </a:r>
            <a:r>
              <a:rPr lang="el-GR" sz="2800" b="1" i="1" dirty="0">
                <a:solidFill>
                  <a:schemeClr val="tx2"/>
                </a:solidFill>
                <a:latin typeface="Calibri"/>
                <a:cs typeface="Calibri"/>
              </a:rPr>
              <a:t>υγιείς</a:t>
            </a:r>
            <a:r>
              <a:rPr lang="el-GR" sz="2800" i="1" dirty="0">
                <a:solidFill>
                  <a:schemeClr val="tx2"/>
                </a:solidFill>
                <a:latin typeface="Calibri"/>
                <a:cs typeface="Calibri"/>
              </a:rPr>
              <a:t> ανθρώπους.</a:t>
            </a:r>
            <a:endParaRPr lang="en-US" sz="2800" i="1" dirty="0">
              <a:solidFill>
                <a:schemeClr val="tx2"/>
              </a:solidFill>
              <a:latin typeface="Calibri"/>
              <a:cs typeface="Calibri"/>
            </a:endParaRPr>
          </a:p>
          <a:p>
            <a:pPr eaLnBrk="1" hangingPunct="1">
              <a:lnSpc>
                <a:spcPct val="90000"/>
              </a:lnSpc>
              <a:buFont typeface="Wingdings" panose="05000000000000000000" pitchFamily="2" charset="2"/>
              <a:buChar char="ü"/>
            </a:pPr>
            <a:r>
              <a:rPr lang="el-GR" sz="2800" dirty="0">
                <a:solidFill>
                  <a:schemeClr val="tx2"/>
                </a:solidFill>
                <a:latin typeface="Calibri"/>
                <a:cs typeface="Calibri"/>
              </a:rPr>
              <a:t>Καθιερώθηκαν από μια επιτροπή ειδικών στη διατροφή που επιλέχθηκε από την </a:t>
            </a:r>
            <a:r>
              <a:rPr lang="en-US" sz="2800" dirty="0">
                <a:solidFill>
                  <a:schemeClr val="tx2"/>
                </a:solidFill>
                <a:latin typeface="Calibri"/>
                <a:cs typeface="Calibri"/>
              </a:rPr>
              <a:t>National Academy of Sciences (NAS)</a:t>
            </a:r>
          </a:p>
          <a:p>
            <a:pPr eaLnBrk="1" hangingPunct="1">
              <a:lnSpc>
                <a:spcPct val="90000"/>
              </a:lnSpc>
              <a:buFont typeface="Wingdings" panose="05000000000000000000" pitchFamily="2" charset="2"/>
              <a:buChar char="ü"/>
            </a:pPr>
            <a:r>
              <a:rPr lang="el-GR" sz="2800" dirty="0">
                <a:solidFill>
                  <a:schemeClr val="tx2"/>
                </a:solidFill>
                <a:latin typeface="Calibri"/>
                <a:cs typeface="Calibri"/>
              </a:rPr>
              <a:t>Βασισμένες στα τελευταία επιστημονικά δεδομένα σχετικά με τη διατροφή και την υγεία.</a:t>
            </a:r>
            <a:endParaRPr lang="en-US" sz="2800" dirty="0">
              <a:solidFill>
                <a:schemeClr val="tx2"/>
              </a:solidFill>
              <a:latin typeface="Calibri"/>
              <a:cs typeface="Calibri"/>
            </a:endParaRPr>
          </a:p>
          <a:p>
            <a:pPr eaLnBrk="1" hangingPunct="1">
              <a:lnSpc>
                <a:spcPct val="90000"/>
              </a:lnSpc>
              <a:buFont typeface="Wingdings" panose="05000000000000000000" pitchFamily="2" charset="2"/>
              <a:buChar char="ü"/>
            </a:pPr>
            <a:r>
              <a:rPr lang="el-GR" sz="2800" dirty="0">
                <a:solidFill>
                  <a:schemeClr val="tx2"/>
                </a:solidFill>
                <a:latin typeface="Calibri"/>
                <a:cs typeface="Calibri"/>
              </a:rPr>
              <a:t>Σκοπός η πρόληψη ελλείψεων σε θρεπτικά συστατικά</a:t>
            </a:r>
            <a:endParaRPr lang="en-US" sz="2800" dirty="0">
              <a:solidFill>
                <a:schemeClr val="tx2"/>
              </a:solidFill>
              <a:latin typeface="Calibri"/>
              <a:cs typeface="Calibri"/>
            </a:endParaRPr>
          </a:p>
          <a:p>
            <a:pPr eaLnBrk="1" hangingPunct="1">
              <a:lnSpc>
                <a:spcPct val="90000"/>
              </a:lnSpc>
              <a:buFont typeface="Wingdings" panose="05000000000000000000" pitchFamily="2" charset="2"/>
              <a:buChar char="ü"/>
            </a:pPr>
            <a:r>
              <a:rPr lang="el-GR" sz="2800" dirty="0">
                <a:solidFill>
                  <a:schemeClr val="tx2"/>
                </a:solidFill>
                <a:latin typeface="Calibri"/>
                <a:cs typeface="Calibri"/>
              </a:rPr>
              <a:t>Διαφορετικές συστάσεις για τα διαφορετικές ομάδες του πληθυσμού.</a:t>
            </a:r>
            <a:endParaRPr lang="en-US" sz="2800" dirty="0">
              <a:solidFill>
                <a:schemeClr val="tx2"/>
              </a:solidFill>
              <a:latin typeface="Calibri"/>
              <a:cs typeface="Calibri"/>
            </a:endParaRPr>
          </a:p>
          <a:p>
            <a:pPr eaLnBrk="1" hangingPunct="1">
              <a:buFont typeface="Wingdings" panose="05000000000000000000" pitchFamily="2" charset="2"/>
              <a:buChar char="ü"/>
            </a:pPr>
            <a:r>
              <a:rPr lang="el-GR" sz="2800" dirty="0">
                <a:solidFill>
                  <a:schemeClr val="tx2"/>
                </a:solidFill>
                <a:latin typeface="Calibri"/>
                <a:cs typeface="Calibri"/>
              </a:rPr>
              <a:t>Οι </a:t>
            </a:r>
            <a:r>
              <a:rPr lang="en-US" sz="2800" dirty="0">
                <a:solidFill>
                  <a:schemeClr val="tx2"/>
                </a:solidFill>
                <a:latin typeface="Calibri"/>
                <a:cs typeface="Calibri"/>
              </a:rPr>
              <a:t>DRI </a:t>
            </a:r>
            <a:r>
              <a:rPr lang="el-GR" sz="2800" dirty="0">
                <a:solidFill>
                  <a:schemeClr val="tx2"/>
                </a:solidFill>
                <a:latin typeface="Calibri"/>
                <a:cs typeface="Calibri"/>
              </a:rPr>
              <a:t>λαμβάνουν υπόψη τις διαφορές μεταξύ των ανθρώπων και καθιερώνουν ένα φάσμα μέσα στο οποίο οι διατροφικές ανάγκες κατ’ ουσίαν όλων των υγειών ανθρώπων σε συγκεκριμένα γκρουπ ανάλογα με την ηλικία και το φύλο καλύπτονται</a:t>
            </a:r>
            <a:r>
              <a:rPr lang="el-GR" sz="2400" dirty="0">
                <a:solidFill>
                  <a:schemeClr val="tx2"/>
                </a:solidFill>
                <a:latin typeface="Calibri"/>
                <a:cs typeface="Calibri"/>
              </a:rPr>
              <a:t>.</a:t>
            </a:r>
            <a:endParaRPr lang="en-US" sz="2400" dirty="0">
              <a:solidFill>
                <a:schemeClr val="tx2"/>
              </a:solidFill>
              <a:latin typeface="Calibri"/>
              <a:cs typeface="Calibri"/>
            </a:endParaRPr>
          </a:p>
        </p:txBody>
      </p:sp>
    </p:spTree>
    <p:extLst>
      <p:ext uri="{BB962C8B-B14F-4D97-AF65-F5344CB8AC3E}">
        <p14:creationId xmlns:p14="http://schemas.microsoft.com/office/powerpoint/2010/main" val="64395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p:txBody>
          <a:bodyPr>
            <a:normAutofit/>
          </a:bodyPr>
          <a:lstStyle/>
          <a:p>
            <a:pPr algn="ctr"/>
            <a:r>
              <a:rPr lang="el-GR" sz="4000" b="1" dirty="0">
                <a:solidFill>
                  <a:schemeClr val="accent2"/>
                </a:solidFill>
                <a:latin typeface="Calibri"/>
                <a:cs typeface="Calibri"/>
              </a:rPr>
              <a:t>Συστάσεις θρεπτικών συστατικών</a:t>
            </a:r>
            <a:endParaRPr lang="en-US" sz="4000" b="1" dirty="0">
              <a:solidFill>
                <a:schemeClr val="accent2"/>
              </a:solidFill>
              <a:latin typeface="Calibri"/>
              <a:cs typeface="Calibri"/>
            </a:endParaRPr>
          </a:p>
        </p:txBody>
      </p:sp>
      <p:sp>
        <p:nvSpPr>
          <p:cNvPr id="22530" name="Rectangle 5"/>
          <p:cNvSpPr>
            <a:spLocks noGrp="1" noChangeArrowheads="1"/>
          </p:cNvSpPr>
          <p:nvPr>
            <p:ph sz="half" idx="1"/>
          </p:nvPr>
        </p:nvSpPr>
        <p:spPr>
          <a:xfrm>
            <a:off x="363071" y="1690688"/>
            <a:ext cx="6454588" cy="4405312"/>
          </a:xfrm>
        </p:spPr>
        <p:txBody>
          <a:bodyPr>
            <a:normAutofit/>
          </a:bodyPr>
          <a:lstStyle/>
          <a:p>
            <a:pPr eaLnBrk="1" hangingPunct="1">
              <a:lnSpc>
                <a:spcPct val="90000"/>
              </a:lnSpc>
            </a:pPr>
            <a:r>
              <a:rPr lang="en-US" sz="2800" b="1" dirty="0">
                <a:solidFill>
                  <a:schemeClr val="tx2"/>
                </a:solidFill>
                <a:latin typeface="Calibri"/>
                <a:cs typeface="Calibri"/>
              </a:rPr>
              <a:t>EAR</a:t>
            </a:r>
            <a:r>
              <a:rPr lang="en-US" sz="2800" dirty="0">
                <a:solidFill>
                  <a:schemeClr val="tx2"/>
                </a:solidFill>
                <a:latin typeface="Calibri"/>
                <a:cs typeface="Calibri"/>
              </a:rPr>
              <a:t>:  Estimated Average Requirements </a:t>
            </a:r>
          </a:p>
          <a:p>
            <a:pPr eaLnBrk="1" hangingPunct="1">
              <a:lnSpc>
                <a:spcPct val="90000"/>
              </a:lnSpc>
            </a:pPr>
            <a:r>
              <a:rPr lang="en-US" sz="2800" b="1" dirty="0">
                <a:solidFill>
                  <a:schemeClr val="tx2"/>
                </a:solidFill>
                <a:latin typeface="Calibri"/>
                <a:cs typeface="Calibri"/>
              </a:rPr>
              <a:t>RDA</a:t>
            </a:r>
            <a:r>
              <a:rPr lang="en-US" sz="2800" dirty="0">
                <a:solidFill>
                  <a:schemeClr val="tx2"/>
                </a:solidFill>
                <a:latin typeface="Calibri"/>
                <a:cs typeface="Calibri"/>
              </a:rPr>
              <a:t>:  Recommended Dietary Allowances </a:t>
            </a:r>
          </a:p>
          <a:p>
            <a:pPr eaLnBrk="1" hangingPunct="1">
              <a:lnSpc>
                <a:spcPct val="90000"/>
              </a:lnSpc>
            </a:pPr>
            <a:r>
              <a:rPr lang="en-US" sz="2800" b="1" dirty="0">
                <a:solidFill>
                  <a:schemeClr val="tx2"/>
                </a:solidFill>
                <a:latin typeface="Calibri"/>
                <a:cs typeface="Calibri"/>
              </a:rPr>
              <a:t>AI</a:t>
            </a:r>
            <a:r>
              <a:rPr lang="en-US" sz="2800" dirty="0">
                <a:solidFill>
                  <a:schemeClr val="tx2"/>
                </a:solidFill>
                <a:latin typeface="Calibri"/>
                <a:cs typeface="Calibri"/>
              </a:rPr>
              <a:t>: Adequate Intakes </a:t>
            </a:r>
          </a:p>
          <a:p>
            <a:pPr eaLnBrk="1" hangingPunct="1">
              <a:lnSpc>
                <a:spcPct val="90000"/>
              </a:lnSpc>
            </a:pPr>
            <a:r>
              <a:rPr lang="en-US" sz="2800" b="1" dirty="0">
                <a:solidFill>
                  <a:schemeClr val="tx2"/>
                </a:solidFill>
                <a:latin typeface="Calibri"/>
                <a:cs typeface="Calibri"/>
              </a:rPr>
              <a:t>TUL</a:t>
            </a:r>
            <a:r>
              <a:rPr lang="en-US" sz="2800" dirty="0">
                <a:solidFill>
                  <a:schemeClr val="tx2"/>
                </a:solidFill>
                <a:latin typeface="Calibri"/>
                <a:cs typeface="Calibri"/>
              </a:rPr>
              <a:t>: Tolerable Upper Intake Levels </a:t>
            </a:r>
          </a:p>
          <a:p>
            <a:pPr eaLnBrk="1" hangingPunct="1">
              <a:lnSpc>
                <a:spcPct val="90000"/>
              </a:lnSpc>
            </a:pPr>
            <a:r>
              <a:rPr lang="en-US" sz="2800" b="1" dirty="0">
                <a:solidFill>
                  <a:schemeClr val="tx2"/>
                </a:solidFill>
                <a:latin typeface="Calibri"/>
                <a:cs typeface="Calibri"/>
              </a:rPr>
              <a:t>EER</a:t>
            </a:r>
            <a:r>
              <a:rPr lang="en-US" sz="2800" dirty="0">
                <a:solidFill>
                  <a:schemeClr val="tx2"/>
                </a:solidFill>
                <a:latin typeface="Calibri"/>
                <a:cs typeface="Calibri"/>
              </a:rPr>
              <a:t>:  Estimated Energy Requirements </a:t>
            </a:r>
          </a:p>
          <a:p>
            <a:pPr eaLnBrk="1" hangingPunct="1">
              <a:lnSpc>
                <a:spcPct val="90000"/>
              </a:lnSpc>
            </a:pPr>
            <a:r>
              <a:rPr lang="en-US" sz="2800" b="1" dirty="0">
                <a:solidFill>
                  <a:schemeClr val="tx2"/>
                </a:solidFill>
                <a:latin typeface="Calibri"/>
                <a:cs typeface="Calibri"/>
              </a:rPr>
              <a:t>AMDR</a:t>
            </a:r>
            <a:r>
              <a:rPr lang="en-US" sz="2800" dirty="0">
                <a:solidFill>
                  <a:schemeClr val="tx2"/>
                </a:solidFill>
                <a:latin typeface="Calibri"/>
                <a:cs typeface="Calibri"/>
              </a:rPr>
              <a:t>:  Acceptable Macronutrient Distribution   Ranges </a:t>
            </a:r>
          </a:p>
        </p:txBody>
      </p:sp>
      <p:pic>
        <p:nvPicPr>
          <p:cNvPr id="22531" name="Picture 1"/>
          <p:cNvPicPr>
            <a:picLocks noGrp="1"/>
          </p:cNvPicPr>
          <p:nvPr>
            <p:ph sz="half" idx="2"/>
          </p:nvPr>
        </p:nvPicPr>
        <p:blipFill>
          <a:blip r:embed="rId2" cstate="print">
            <a:extLst>
              <a:ext uri="{28A0092B-C50C-407E-A947-70E740481C1C}">
                <a14:useLocalDpi xmlns:a14="http://schemas.microsoft.com/office/drawing/2010/main" val="0"/>
              </a:ext>
            </a:extLst>
          </a:blip>
          <a:srcRect l="-1440" r="-1440"/>
          <a:stretch>
            <a:fillRect/>
          </a:stretch>
        </p:blipFill>
        <p:spPr>
          <a:xfrm>
            <a:off x="6817659" y="1690688"/>
            <a:ext cx="5181600" cy="4351338"/>
          </a:xfrm>
          <a:noFill/>
        </p:spPr>
      </p:pic>
    </p:spTree>
    <p:extLst>
      <p:ext uri="{BB962C8B-B14F-4D97-AF65-F5344CB8AC3E}">
        <p14:creationId xmlns:p14="http://schemas.microsoft.com/office/powerpoint/2010/main" val="326253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0" y="365125"/>
            <a:ext cx="10515600" cy="1325563"/>
          </a:xfrm>
        </p:spPr>
        <p:txBody>
          <a:bodyPr>
            <a:normAutofit/>
          </a:bodyPr>
          <a:lstStyle/>
          <a:p>
            <a:pPr algn="ctr"/>
            <a:r>
              <a:rPr lang="el-GR" sz="4000" b="1" dirty="0">
                <a:solidFill>
                  <a:schemeClr val="accent2"/>
                </a:solidFill>
                <a:latin typeface="Calibri"/>
                <a:cs typeface="Calibri"/>
              </a:rPr>
              <a:t>Συστάσεις θρεπτικών συστατικών</a:t>
            </a:r>
            <a:endParaRPr lang="en-US" sz="4000" b="1" dirty="0">
              <a:solidFill>
                <a:schemeClr val="accent2"/>
              </a:solidFill>
              <a:latin typeface="Calibri"/>
              <a:cs typeface="Calibri"/>
            </a:endParaRPr>
          </a:p>
        </p:txBody>
      </p:sp>
      <p:sp>
        <p:nvSpPr>
          <p:cNvPr id="23554" name="Rectangle 3"/>
          <p:cNvSpPr>
            <a:spLocks noGrp="1" noChangeArrowheads="1"/>
          </p:cNvSpPr>
          <p:nvPr>
            <p:ph type="body" idx="4294967295"/>
          </p:nvPr>
        </p:nvSpPr>
        <p:spPr>
          <a:xfrm>
            <a:off x="0" y="1825625"/>
            <a:ext cx="10515600" cy="4351338"/>
          </a:xfrm>
        </p:spPr>
        <p:txBody>
          <a:bodyPr>
            <a:normAutofit/>
          </a:bodyPr>
          <a:lstStyle/>
          <a:p>
            <a:pPr eaLnBrk="1" hangingPunct="1">
              <a:lnSpc>
                <a:spcPct val="120000"/>
              </a:lnSpc>
            </a:pPr>
            <a:r>
              <a:rPr lang="en-US" sz="2800" b="1" dirty="0">
                <a:solidFill>
                  <a:schemeClr val="tx2"/>
                </a:solidFill>
                <a:latin typeface="Calibri"/>
                <a:cs typeface="Calibri"/>
              </a:rPr>
              <a:t>Requirement</a:t>
            </a:r>
            <a:r>
              <a:rPr lang="el-GR" sz="2800" b="1" dirty="0">
                <a:solidFill>
                  <a:schemeClr val="tx2"/>
                </a:solidFill>
                <a:latin typeface="Calibri"/>
                <a:cs typeface="Calibri"/>
              </a:rPr>
              <a:t> (Ανάγκες)</a:t>
            </a:r>
            <a:endParaRPr lang="en-US" sz="2800" b="1" dirty="0">
              <a:solidFill>
                <a:schemeClr val="tx2"/>
              </a:solidFill>
              <a:latin typeface="Calibri"/>
              <a:cs typeface="Calibri"/>
            </a:endParaRPr>
          </a:p>
          <a:p>
            <a:pPr eaLnBrk="1" hangingPunct="1">
              <a:lnSpc>
                <a:spcPct val="120000"/>
              </a:lnSpc>
              <a:buFontTx/>
              <a:buNone/>
            </a:pPr>
            <a:r>
              <a:rPr lang="en-US" sz="2800" dirty="0">
                <a:solidFill>
                  <a:schemeClr val="tx2"/>
                </a:solidFill>
                <a:latin typeface="Calibri"/>
                <a:cs typeface="Calibri"/>
              </a:rPr>
              <a:t>   </a:t>
            </a:r>
            <a:r>
              <a:rPr lang="el-GR" sz="2800" dirty="0">
                <a:solidFill>
                  <a:schemeClr val="tx2"/>
                </a:solidFill>
                <a:latin typeface="Calibri"/>
                <a:cs typeface="Calibri"/>
              </a:rPr>
              <a:t>Η ελάχιστη ποσότητα ενός θρεπτικού συστατικού που θα προλάβει την εμφάνιση συμπτωμάτων έλλειψης.</a:t>
            </a:r>
            <a:r>
              <a:rPr lang="en-US" sz="2800" i="1" dirty="0">
                <a:solidFill>
                  <a:schemeClr val="tx2"/>
                </a:solidFill>
                <a:latin typeface="Calibri"/>
                <a:cs typeface="Calibri"/>
              </a:rPr>
              <a:t> </a:t>
            </a:r>
          </a:p>
          <a:p>
            <a:pPr eaLnBrk="1" hangingPunct="1">
              <a:lnSpc>
                <a:spcPct val="120000"/>
              </a:lnSpc>
              <a:buFont typeface="Wingdings" panose="05000000000000000000" pitchFamily="2" charset="2"/>
              <a:buChar char="ü"/>
            </a:pPr>
            <a:r>
              <a:rPr lang="el-GR" sz="2800" dirty="0">
                <a:solidFill>
                  <a:schemeClr val="tx2"/>
                </a:solidFill>
                <a:latin typeface="Calibri"/>
                <a:cs typeface="Calibri"/>
              </a:rPr>
              <a:t>Οι ανάγκες διαφέρουν από το </a:t>
            </a:r>
            <a:r>
              <a:rPr lang="en-US" sz="2800" dirty="0">
                <a:solidFill>
                  <a:schemeClr val="tx2"/>
                </a:solidFill>
                <a:latin typeface="Calibri"/>
                <a:cs typeface="Calibri"/>
              </a:rPr>
              <a:t>RDA</a:t>
            </a:r>
            <a:r>
              <a:rPr lang="el-GR" sz="2800" dirty="0">
                <a:solidFill>
                  <a:schemeClr val="tx2"/>
                </a:solidFill>
                <a:latin typeface="Calibri"/>
                <a:cs typeface="Calibri"/>
              </a:rPr>
              <a:t> και το </a:t>
            </a:r>
            <a:r>
              <a:rPr lang="en-US" sz="2800" dirty="0">
                <a:solidFill>
                  <a:schemeClr val="tx2"/>
                </a:solidFill>
                <a:latin typeface="Calibri"/>
                <a:cs typeface="Calibri"/>
              </a:rPr>
              <a:t>AI, </a:t>
            </a:r>
            <a:r>
              <a:rPr lang="el-GR" sz="2800" dirty="0">
                <a:solidFill>
                  <a:schemeClr val="tx2"/>
                </a:solidFill>
                <a:latin typeface="Calibri"/>
                <a:cs typeface="Calibri"/>
              </a:rPr>
              <a:t>τα οποία περιλαμβάνουν ένα σημαντικό περιθώριο ασφάλειας για να καλυφθούν οι ανάγκες διαφορετικών ατόμων.</a:t>
            </a:r>
            <a:endParaRPr lang="en-US" sz="2800" dirty="0">
              <a:solidFill>
                <a:schemeClr val="tx2"/>
              </a:solidFill>
              <a:latin typeface="Calibri"/>
              <a:cs typeface="Calibri"/>
            </a:endParaRPr>
          </a:p>
        </p:txBody>
      </p:sp>
    </p:spTree>
    <p:extLst>
      <p:ext uri="{BB962C8B-B14F-4D97-AF65-F5344CB8AC3E}">
        <p14:creationId xmlns:p14="http://schemas.microsoft.com/office/powerpoint/2010/main" val="210875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403225" y="76200"/>
            <a:ext cx="11788775" cy="762000"/>
          </a:xfrm>
        </p:spPr>
        <p:txBody>
          <a:bodyPr>
            <a:normAutofit/>
          </a:bodyPr>
          <a:lstStyle/>
          <a:p>
            <a:pPr algn="ctr" eaLnBrk="1" hangingPunct="1"/>
            <a:r>
              <a:rPr lang="en-US" b="1" dirty="0">
                <a:solidFill>
                  <a:schemeClr val="accent2"/>
                </a:solidFill>
                <a:latin typeface="Calibri"/>
                <a:cs typeface="Calibri"/>
              </a:rPr>
              <a:t>O</a:t>
            </a:r>
            <a:r>
              <a:rPr lang="el-GR" b="1" dirty="0" err="1">
                <a:solidFill>
                  <a:schemeClr val="accent2"/>
                </a:solidFill>
                <a:latin typeface="Calibri"/>
                <a:cs typeface="Calibri"/>
              </a:rPr>
              <a:t>ρολογία</a:t>
            </a:r>
            <a:endParaRPr lang="en-US" b="1" dirty="0">
              <a:solidFill>
                <a:schemeClr val="accent2"/>
              </a:solidFill>
              <a:latin typeface="Calibri"/>
              <a:cs typeface="Calibri"/>
            </a:endParaRPr>
          </a:p>
        </p:txBody>
      </p:sp>
      <p:sp>
        <p:nvSpPr>
          <p:cNvPr id="26626" name="Rectangle 3"/>
          <p:cNvSpPr>
            <a:spLocks noGrp="1" noChangeArrowheads="1"/>
          </p:cNvSpPr>
          <p:nvPr>
            <p:ph type="body" idx="4294967295"/>
          </p:nvPr>
        </p:nvSpPr>
        <p:spPr>
          <a:xfrm>
            <a:off x="0" y="838200"/>
            <a:ext cx="11483975" cy="5486400"/>
          </a:xfrm>
        </p:spPr>
        <p:txBody>
          <a:bodyPr>
            <a:noAutofit/>
          </a:bodyPr>
          <a:lstStyle/>
          <a:p>
            <a:pPr eaLnBrk="1" hangingPunct="1">
              <a:lnSpc>
                <a:spcPct val="120000"/>
              </a:lnSpc>
              <a:spcBef>
                <a:spcPct val="0"/>
              </a:spcBef>
            </a:pPr>
            <a:r>
              <a:rPr lang="en-US" sz="2600" b="1" dirty="0">
                <a:solidFill>
                  <a:schemeClr val="tx2"/>
                </a:solidFill>
                <a:latin typeface="Calibri"/>
                <a:cs typeface="Calibri"/>
              </a:rPr>
              <a:t>Estimated average requirement (EAR):</a:t>
            </a:r>
            <a:r>
              <a:rPr lang="en-US" sz="2600" dirty="0">
                <a:solidFill>
                  <a:schemeClr val="tx2"/>
                </a:solidFill>
                <a:latin typeface="Calibri"/>
                <a:cs typeface="Calibri"/>
              </a:rPr>
              <a:t> </a:t>
            </a:r>
            <a:r>
              <a:rPr lang="el-GR" sz="2600" dirty="0">
                <a:solidFill>
                  <a:schemeClr val="tx2"/>
                </a:solidFill>
                <a:latin typeface="Calibri"/>
                <a:cs typeface="Calibri"/>
              </a:rPr>
              <a:t>Η ποσότητα ενός θρεπτικού συστατικού που υπολογίζεται πως ανταποκρίνεται στις ανάγκες για το συγκεκριμένο θρεπτικό συστατικό στους μισούς ανθρώπους για τη συγκεκριμένη ηλικία και φύλο. </a:t>
            </a:r>
            <a:r>
              <a:rPr lang="en-US" sz="2600" i="1" dirty="0">
                <a:solidFill>
                  <a:schemeClr val="tx2"/>
                </a:solidFill>
                <a:latin typeface="Calibri"/>
                <a:cs typeface="Calibri"/>
              </a:rPr>
              <a:t> </a:t>
            </a:r>
          </a:p>
          <a:p>
            <a:pPr lvl="1" eaLnBrk="1" hangingPunct="1">
              <a:lnSpc>
                <a:spcPct val="120000"/>
              </a:lnSpc>
              <a:spcBef>
                <a:spcPct val="0"/>
              </a:spcBef>
            </a:pPr>
            <a:r>
              <a:rPr lang="el-GR" sz="2600" dirty="0">
                <a:solidFill>
                  <a:schemeClr val="tx2"/>
                </a:solidFill>
                <a:latin typeface="Calibri"/>
                <a:cs typeface="Calibri"/>
              </a:rPr>
              <a:t>Το </a:t>
            </a:r>
            <a:r>
              <a:rPr lang="en-US" sz="2600" dirty="0">
                <a:solidFill>
                  <a:schemeClr val="tx2"/>
                </a:solidFill>
                <a:latin typeface="Calibri"/>
                <a:cs typeface="Calibri"/>
              </a:rPr>
              <a:t>EAR </a:t>
            </a:r>
            <a:r>
              <a:rPr lang="el-GR" sz="2600" dirty="0">
                <a:solidFill>
                  <a:schemeClr val="tx2"/>
                </a:solidFill>
                <a:latin typeface="Calibri"/>
                <a:cs typeface="Calibri"/>
              </a:rPr>
              <a:t>χρησιμοποιείται για τον υπολογισμό του</a:t>
            </a:r>
            <a:r>
              <a:rPr lang="en-US" sz="2600" dirty="0">
                <a:solidFill>
                  <a:schemeClr val="tx2"/>
                </a:solidFill>
                <a:latin typeface="Calibri"/>
                <a:cs typeface="Calibri"/>
              </a:rPr>
              <a:t> RDA.</a:t>
            </a:r>
          </a:p>
          <a:p>
            <a:pPr eaLnBrk="1" hangingPunct="1">
              <a:lnSpc>
                <a:spcPct val="120000"/>
              </a:lnSpc>
              <a:spcBef>
                <a:spcPct val="0"/>
              </a:spcBef>
            </a:pPr>
            <a:r>
              <a:rPr lang="en-US" sz="2600" b="1" dirty="0">
                <a:solidFill>
                  <a:schemeClr val="tx2"/>
                </a:solidFill>
                <a:latin typeface="Calibri"/>
                <a:cs typeface="Calibri"/>
              </a:rPr>
              <a:t>Recommended dietary allowance (RDA):</a:t>
            </a:r>
            <a:r>
              <a:rPr lang="en-US" sz="2600" dirty="0">
                <a:solidFill>
                  <a:schemeClr val="tx2"/>
                </a:solidFill>
                <a:latin typeface="Calibri"/>
                <a:cs typeface="Calibri"/>
              </a:rPr>
              <a:t> </a:t>
            </a:r>
            <a:r>
              <a:rPr lang="el-GR" sz="2600" dirty="0">
                <a:solidFill>
                  <a:schemeClr val="tx2"/>
                </a:solidFill>
                <a:latin typeface="Calibri"/>
                <a:cs typeface="Calibri"/>
              </a:rPr>
              <a:t>Η μέση ημερήσια ποσότητα ενός θρεπτικού συστατικού που είναι επαρκής για την κάλυψη των αναγκών σχεδόν όλων (97-98%) των υγιών ατόμων συγκεκριμένης ηλικίας και φύλου. </a:t>
            </a:r>
            <a:endParaRPr lang="en-US" sz="2600" i="1" dirty="0">
              <a:solidFill>
                <a:schemeClr val="tx2"/>
              </a:solidFill>
              <a:latin typeface="Calibri"/>
              <a:cs typeface="Calibri"/>
            </a:endParaRPr>
          </a:p>
          <a:p>
            <a:pPr eaLnBrk="1" hangingPunct="1">
              <a:lnSpc>
                <a:spcPct val="120000"/>
              </a:lnSpc>
              <a:spcBef>
                <a:spcPct val="0"/>
              </a:spcBef>
            </a:pPr>
            <a:r>
              <a:rPr lang="en-US" sz="2600" b="1" dirty="0">
                <a:solidFill>
                  <a:schemeClr val="tx2"/>
                </a:solidFill>
                <a:latin typeface="Calibri"/>
                <a:cs typeface="Calibri"/>
              </a:rPr>
              <a:t>Adequate intake (AI):</a:t>
            </a:r>
            <a:r>
              <a:rPr lang="en-US" sz="2600" dirty="0">
                <a:solidFill>
                  <a:schemeClr val="tx2"/>
                </a:solidFill>
                <a:latin typeface="Calibri"/>
                <a:cs typeface="Calibri"/>
              </a:rPr>
              <a:t> </a:t>
            </a:r>
            <a:r>
              <a:rPr lang="el-GR" sz="2600" dirty="0">
                <a:solidFill>
                  <a:schemeClr val="tx2"/>
                </a:solidFill>
                <a:latin typeface="Calibri"/>
                <a:cs typeface="Calibri"/>
              </a:rPr>
              <a:t>Η μέση ποσότητα ενός θρεπτικού συστατικού που φαίνεται να είναι επαρκής για τους καταναλωτές, όταν δεν υπάρχει επαρκής επιστημονική έρευνα για τον υπολογισμό του </a:t>
            </a:r>
            <a:r>
              <a:rPr lang="en-US" sz="2600" dirty="0">
                <a:solidFill>
                  <a:schemeClr val="tx2"/>
                </a:solidFill>
                <a:latin typeface="Calibri"/>
                <a:cs typeface="Calibri"/>
              </a:rPr>
              <a:t>RDA.</a:t>
            </a:r>
            <a:r>
              <a:rPr lang="en-US" sz="2600" i="1" dirty="0">
                <a:solidFill>
                  <a:schemeClr val="tx2"/>
                </a:solidFill>
                <a:latin typeface="Calibri"/>
                <a:cs typeface="Calibri"/>
              </a:rPr>
              <a:t> </a:t>
            </a:r>
          </a:p>
          <a:p>
            <a:pPr lvl="1" eaLnBrk="1" hangingPunct="1">
              <a:lnSpc>
                <a:spcPct val="120000"/>
              </a:lnSpc>
              <a:spcBef>
                <a:spcPct val="0"/>
              </a:spcBef>
            </a:pPr>
            <a:r>
              <a:rPr lang="el-GR" sz="2600" dirty="0">
                <a:solidFill>
                  <a:schemeClr val="tx2"/>
                </a:solidFill>
                <a:latin typeface="Calibri"/>
                <a:cs typeface="Calibri"/>
              </a:rPr>
              <a:t>Το</a:t>
            </a:r>
            <a:r>
              <a:rPr lang="en-US" sz="2600" dirty="0">
                <a:solidFill>
                  <a:schemeClr val="tx2"/>
                </a:solidFill>
                <a:latin typeface="Calibri"/>
                <a:cs typeface="Calibri"/>
              </a:rPr>
              <a:t> AI</a:t>
            </a:r>
            <a:r>
              <a:rPr lang="el-GR" sz="2600" dirty="0">
                <a:solidFill>
                  <a:schemeClr val="tx2"/>
                </a:solidFill>
                <a:latin typeface="Calibri"/>
                <a:cs typeface="Calibri"/>
              </a:rPr>
              <a:t> υπερβαίνει το </a:t>
            </a:r>
            <a:r>
              <a:rPr lang="en-US" sz="2600" dirty="0">
                <a:solidFill>
                  <a:schemeClr val="tx2"/>
                </a:solidFill>
                <a:latin typeface="Calibri"/>
                <a:cs typeface="Calibri"/>
              </a:rPr>
              <a:t>EAR </a:t>
            </a:r>
            <a:r>
              <a:rPr lang="el-GR" sz="2600" dirty="0">
                <a:solidFill>
                  <a:schemeClr val="tx2"/>
                </a:solidFill>
                <a:latin typeface="Calibri"/>
                <a:cs typeface="Calibri"/>
              </a:rPr>
              <a:t>και πιθανότητα και το </a:t>
            </a:r>
            <a:r>
              <a:rPr lang="en-US" sz="2600" dirty="0">
                <a:solidFill>
                  <a:schemeClr val="tx2"/>
                </a:solidFill>
                <a:latin typeface="Calibri"/>
                <a:cs typeface="Calibri"/>
              </a:rPr>
              <a:t>RDA.</a:t>
            </a:r>
          </a:p>
        </p:txBody>
      </p:sp>
    </p:spTree>
    <p:extLst>
      <p:ext uri="{BB962C8B-B14F-4D97-AF65-F5344CB8AC3E}">
        <p14:creationId xmlns:p14="http://schemas.microsoft.com/office/powerpoint/2010/main" val="157864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99147"/>
            <a:ext cx="12192000" cy="990600"/>
          </a:xfrm>
        </p:spPr>
        <p:txBody>
          <a:bodyPr/>
          <a:lstStyle/>
          <a:p>
            <a:pPr algn="ctr" eaLnBrk="1" hangingPunct="1"/>
            <a:r>
              <a:rPr lang="el-GR" b="1" dirty="0">
                <a:solidFill>
                  <a:schemeClr val="accent2"/>
                </a:solidFill>
                <a:latin typeface="Calibri"/>
                <a:cs typeface="Calibri"/>
              </a:rPr>
              <a:t>Ορολογία</a:t>
            </a:r>
            <a:endParaRPr lang="en-US" b="1" dirty="0">
              <a:solidFill>
                <a:schemeClr val="accent2"/>
              </a:solidFill>
              <a:latin typeface="Calibri"/>
              <a:cs typeface="Calibri"/>
            </a:endParaRPr>
          </a:p>
        </p:txBody>
      </p:sp>
      <p:sp>
        <p:nvSpPr>
          <p:cNvPr id="27650" name="Rectangle 3"/>
          <p:cNvSpPr>
            <a:spLocks noGrp="1" noChangeArrowheads="1"/>
          </p:cNvSpPr>
          <p:nvPr>
            <p:ph type="body" idx="4294967295"/>
          </p:nvPr>
        </p:nvSpPr>
        <p:spPr>
          <a:xfrm>
            <a:off x="1" y="1261052"/>
            <a:ext cx="12118108" cy="5033963"/>
          </a:xfrm>
        </p:spPr>
        <p:txBody>
          <a:bodyPr>
            <a:noAutofit/>
          </a:bodyPr>
          <a:lstStyle/>
          <a:p>
            <a:pPr eaLnBrk="1" hangingPunct="1">
              <a:lnSpc>
                <a:spcPct val="120000"/>
              </a:lnSpc>
              <a:spcBef>
                <a:spcPct val="40000"/>
              </a:spcBef>
            </a:pPr>
            <a:r>
              <a:rPr lang="en-US" sz="2800" b="1" dirty="0">
                <a:solidFill>
                  <a:schemeClr val="tx2"/>
                </a:solidFill>
                <a:latin typeface="Calibri"/>
                <a:cs typeface="Calibri"/>
              </a:rPr>
              <a:t>Tolerable upper intake level (UL):</a:t>
            </a:r>
            <a:r>
              <a:rPr lang="en-US" sz="2800" dirty="0">
                <a:solidFill>
                  <a:schemeClr val="tx2"/>
                </a:solidFill>
                <a:latin typeface="Calibri"/>
                <a:cs typeface="Calibri"/>
              </a:rPr>
              <a:t> </a:t>
            </a:r>
          </a:p>
          <a:p>
            <a:pPr eaLnBrk="1" hangingPunct="1">
              <a:lnSpc>
                <a:spcPct val="120000"/>
              </a:lnSpc>
              <a:spcBef>
                <a:spcPct val="40000"/>
              </a:spcBef>
              <a:buFontTx/>
              <a:buNone/>
            </a:pPr>
            <a:r>
              <a:rPr lang="en-US" sz="2800" dirty="0">
                <a:solidFill>
                  <a:schemeClr val="tx2"/>
                </a:solidFill>
                <a:latin typeface="Calibri"/>
                <a:cs typeface="Calibri"/>
              </a:rPr>
              <a:t>   </a:t>
            </a:r>
            <a:r>
              <a:rPr lang="el-GR" sz="2800" dirty="0">
                <a:solidFill>
                  <a:schemeClr val="tx2"/>
                </a:solidFill>
                <a:latin typeface="Calibri"/>
                <a:cs typeface="Calibri"/>
              </a:rPr>
              <a:t>Η μέγιστη ποσότητα ενός θρεπτικού συστατικού που είναι απίθανο να αποτελεί οποιοδήποτε ρίσκο δυσμενών επιπτώσεων στην υγεία για τους περισσότερους υγιής ανθρώπους.</a:t>
            </a:r>
            <a:r>
              <a:rPr lang="en-US" sz="2800" i="1" dirty="0">
                <a:solidFill>
                  <a:schemeClr val="tx2"/>
                </a:solidFill>
                <a:latin typeface="Calibri"/>
                <a:cs typeface="Calibri"/>
              </a:rPr>
              <a:t> </a:t>
            </a:r>
          </a:p>
          <a:p>
            <a:pPr eaLnBrk="1" hangingPunct="1">
              <a:lnSpc>
                <a:spcPct val="120000"/>
              </a:lnSpc>
              <a:spcBef>
                <a:spcPct val="40000"/>
              </a:spcBef>
            </a:pPr>
            <a:r>
              <a:rPr lang="el-GR" sz="2800" dirty="0">
                <a:solidFill>
                  <a:schemeClr val="tx2"/>
                </a:solidFill>
                <a:latin typeface="Calibri"/>
                <a:cs typeface="Calibri"/>
              </a:rPr>
              <a:t>Το </a:t>
            </a:r>
            <a:r>
              <a:rPr lang="en-US" sz="2800" dirty="0">
                <a:solidFill>
                  <a:schemeClr val="tx2"/>
                </a:solidFill>
                <a:latin typeface="Calibri"/>
                <a:cs typeface="Calibri"/>
              </a:rPr>
              <a:t>UL </a:t>
            </a:r>
            <a:r>
              <a:rPr lang="el-GR" sz="2800" dirty="0">
                <a:solidFill>
                  <a:schemeClr val="tx2"/>
                </a:solidFill>
                <a:latin typeface="Calibri"/>
                <a:cs typeface="Calibri"/>
              </a:rPr>
              <a:t>δεν προορίζεται να είναι συνιστώμενο επίπεδο πρόσληψης</a:t>
            </a:r>
            <a:r>
              <a:rPr lang="en-US" sz="2800" dirty="0">
                <a:solidFill>
                  <a:schemeClr val="tx2"/>
                </a:solidFill>
                <a:latin typeface="Calibri"/>
                <a:cs typeface="Calibri"/>
              </a:rPr>
              <a:t>.</a:t>
            </a:r>
          </a:p>
          <a:p>
            <a:pPr lvl="1" eaLnBrk="1" hangingPunct="1">
              <a:lnSpc>
                <a:spcPct val="120000"/>
              </a:lnSpc>
            </a:pPr>
            <a:r>
              <a:rPr lang="el-GR" sz="2800" dirty="0">
                <a:solidFill>
                  <a:schemeClr val="tx2"/>
                </a:solidFill>
                <a:latin typeface="Calibri"/>
                <a:cs typeface="Calibri"/>
              </a:rPr>
              <a:t>Η ανάγκη για τον προσδιορισμό του </a:t>
            </a:r>
            <a:r>
              <a:rPr lang="en-US" sz="2800" dirty="0">
                <a:solidFill>
                  <a:schemeClr val="tx2"/>
                </a:solidFill>
                <a:latin typeface="Calibri"/>
                <a:cs typeface="Calibri"/>
              </a:rPr>
              <a:t>UL</a:t>
            </a:r>
            <a:r>
              <a:rPr lang="el-GR" sz="2800" dirty="0">
                <a:solidFill>
                  <a:schemeClr val="tx2"/>
                </a:solidFill>
                <a:latin typeface="Calibri"/>
                <a:cs typeface="Calibri"/>
              </a:rPr>
              <a:t> είναι το αποτέλεσμα του γεγονότος ότι όλο και περισσότεροι άνθρωποι χρησιμοποιούν μεγάλες δόσεις διατροφικών συμπληρωμάτων καθώς και η αυξανόμενη διαθεσιμότητα εμπλουτισμένων προϊόντων.</a:t>
            </a:r>
            <a:endParaRPr lang="en-US" sz="2800" dirty="0">
              <a:solidFill>
                <a:schemeClr val="tx2"/>
              </a:solidFill>
              <a:latin typeface="Calibri"/>
              <a:cs typeface="Calibri"/>
            </a:endParaRPr>
          </a:p>
        </p:txBody>
      </p:sp>
    </p:spTree>
    <p:extLst>
      <p:ext uri="{BB962C8B-B14F-4D97-AF65-F5344CB8AC3E}">
        <p14:creationId xmlns:p14="http://schemas.microsoft.com/office/powerpoint/2010/main" val="174232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 y="228600"/>
            <a:ext cx="12118109" cy="990600"/>
          </a:xfrm>
        </p:spPr>
        <p:txBody>
          <a:bodyPr>
            <a:normAutofit/>
          </a:bodyPr>
          <a:lstStyle/>
          <a:p>
            <a:pPr algn="ctr" eaLnBrk="1" hangingPunct="1"/>
            <a:r>
              <a:rPr lang="el-GR" sz="4000" b="1" dirty="0">
                <a:solidFill>
                  <a:schemeClr val="accent2"/>
                </a:solidFill>
                <a:latin typeface="Calibri"/>
                <a:cs typeface="Calibri"/>
              </a:rPr>
              <a:t>Ορολογία</a:t>
            </a:r>
            <a:endParaRPr lang="en-US" sz="4000" b="1" dirty="0">
              <a:solidFill>
                <a:schemeClr val="accent2"/>
              </a:solidFill>
              <a:latin typeface="Calibri"/>
              <a:cs typeface="Calibri"/>
            </a:endParaRPr>
          </a:p>
        </p:txBody>
      </p:sp>
      <p:sp>
        <p:nvSpPr>
          <p:cNvPr id="29698" name="Rectangle 3"/>
          <p:cNvSpPr>
            <a:spLocks noGrp="1" noChangeArrowheads="1"/>
          </p:cNvSpPr>
          <p:nvPr>
            <p:ph type="body" idx="4294967295"/>
          </p:nvPr>
        </p:nvSpPr>
        <p:spPr>
          <a:xfrm>
            <a:off x="145040" y="1108364"/>
            <a:ext cx="12120851" cy="4876800"/>
          </a:xfrm>
        </p:spPr>
        <p:txBody>
          <a:bodyPr>
            <a:noAutofit/>
          </a:bodyPr>
          <a:lstStyle/>
          <a:p>
            <a:pPr marL="0" indent="0" eaLnBrk="1" hangingPunct="1">
              <a:lnSpc>
                <a:spcPct val="80000"/>
              </a:lnSpc>
              <a:spcBef>
                <a:spcPct val="40000"/>
              </a:spcBef>
              <a:buNone/>
            </a:pPr>
            <a:endParaRPr lang="en-US" dirty="0">
              <a:latin typeface="Times New Roman" panose="02020603050405020304" pitchFamily="18" charset="0"/>
              <a:cs typeface="Times New Roman" panose="02020603050405020304" pitchFamily="18" charset="0"/>
            </a:endParaRPr>
          </a:p>
          <a:p>
            <a:pPr eaLnBrk="1" hangingPunct="1">
              <a:lnSpc>
                <a:spcPct val="120000"/>
              </a:lnSpc>
              <a:spcBef>
                <a:spcPct val="40000"/>
              </a:spcBef>
            </a:pPr>
            <a:r>
              <a:rPr lang="en-US" sz="2600" b="1" dirty="0">
                <a:solidFill>
                  <a:schemeClr val="tx2"/>
                </a:solidFill>
                <a:latin typeface="Calibri"/>
                <a:cs typeface="Calibri"/>
              </a:rPr>
              <a:t>Estimated energy requirement: (EER):</a:t>
            </a:r>
            <a:r>
              <a:rPr lang="en-US" sz="2600" dirty="0">
                <a:solidFill>
                  <a:schemeClr val="tx2"/>
                </a:solidFill>
                <a:latin typeface="Calibri"/>
                <a:cs typeface="Calibri"/>
              </a:rPr>
              <a:t> </a:t>
            </a:r>
          </a:p>
          <a:p>
            <a:pPr eaLnBrk="1" hangingPunct="1">
              <a:lnSpc>
                <a:spcPct val="120000"/>
              </a:lnSpc>
              <a:spcBef>
                <a:spcPct val="40000"/>
              </a:spcBef>
              <a:buFontTx/>
              <a:buNone/>
            </a:pPr>
            <a:r>
              <a:rPr lang="en-US" sz="2600" dirty="0">
                <a:solidFill>
                  <a:schemeClr val="tx2"/>
                </a:solidFill>
                <a:latin typeface="Calibri"/>
                <a:cs typeface="Calibri"/>
              </a:rPr>
              <a:t>   </a:t>
            </a:r>
            <a:r>
              <a:rPr lang="el-GR" sz="2600" dirty="0">
                <a:solidFill>
                  <a:schemeClr val="tx2"/>
                </a:solidFill>
                <a:latin typeface="Calibri"/>
                <a:cs typeface="Calibri"/>
              </a:rPr>
              <a:t>Η μέση πρόσληψη θερμίδων που προβλέπεται να διατηρεί την ενεργειακή ισορροπία σε έναν υγιή ενήλικα, καθορισμένης ηλικίας, φύλου, βάρους, ύψους και επιπέδου φυσικής δραστηριότητας σύμφωνα με την καλή υγεία. </a:t>
            </a:r>
            <a:endParaRPr lang="en-US" sz="2600" i="1" dirty="0">
              <a:solidFill>
                <a:schemeClr val="tx2"/>
              </a:solidFill>
              <a:latin typeface="Calibri"/>
              <a:cs typeface="Calibri"/>
            </a:endParaRPr>
          </a:p>
          <a:p>
            <a:pPr eaLnBrk="1" hangingPunct="1">
              <a:lnSpc>
                <a:spcPct val="120000"/>
              </a:lnSpc>
              <a:spcBef>
                <a:spcPct val="40000"/>
              </a:spcBef>
            </a:pPr>
            <a:r>
              <a:rPr lang="en-US" sz="2600" b="1" dirty="0">
                <a:solidFill>
                  <a:schemeClr val="tx2"/>
                </a:solidFill>
                <a:latin typeface="Calibri"/>
                <a:cs typeface="Calibri"/>
              </a:rPr>
              <a:t>Acceptable macronutrient distribution range (AMDR):</a:t>
            </a:r>
            <a:r>
              <a:rPr lang="en-US" sz="2600" dirty="0">
                <a:solidFill>
                  <a:schemeClr val="tx2"/>
                </a:solidFill>
                <a:latin typeface="Calibri"/>
                <a:cs typeface="Calibri"/>
              </a:rPr>
              <a:t> </a:t>
            </a:r>
          </a:p>
          <a:p>
            <a:pPr eaLnBrk="1" hangingPunct="1">
              <a:lnSpc>
                <a:spcPct val="120000"/>
              </a:lnSpc>
              <a:spcBef>
                <a:spcPct val="40000"/>
              </a:spcBef>
              <a:buFontTx/>
              <a:buNone/>
            </a:pPr>
            <a:r>
              <a:rPr lang="en-US" sz="2600" dirty="0">
                <a:solidFill>
                  <a:schemeClr val="tx2"/>
                </a:solidFill>
                <a:latin typeface="Calibri"/>
                <a:cs typeface="Calibri"/>
              </a:rPr>
              <a:t>	</a:t>
            </a:r>
            <a:r>
              <a:rPr lang="el-GR" sz="2600" dirty="0">
                <a:solidFill>
                  <a:schemeClr val="tx2"/>
                </a:solidFill>
                <a:latin typeface="Calibri"/>
                <a:cs typeface="Calibri"/>
              </a:rPr>
              <a:t>Μια σειρά από προσλήψεις για μια συγκεκριμένη πηγή ενέργειας (υδατάνθρακες, λίπος, πρωτεΐνη) που σχετίζεται με μειωμένο κίνδυνο χρόνιων νοσημάτων, ενώ παρέχει επαρκή πρόσληψη των απαραίτητων θρεπτικών συστατικών.</a:t>
            </a:r>
            <a:endParaRPr lang="en-US" sz="2600" i="1" dirty="0">
              <a:solidFill>
                <a:schemeClr val="tx2"/>
              </a:solidFill>
              <a:latin typeface="Calibri"/>
              <a:cs typeface="Calibri"/>
            </a:endParaRPr>
          </a:p>
        </p:txBody>
      </p:sp>
    </p:spTree>
    <p:extLst>
      <p:ext uri="{BB962C8B-B14F-4D97-AF65-F5344CB8AC3E}">
        <p14:creationId xmlns:p14="http://schemas.microsoft.com/office/powerpoint/2010/main" val="380470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1639" y="743479"/>
            <a:ext cx="6108721" cy="5371042"/>
          </a:xfrm>
          <a:prstGeom prst="rect">
            <a:avLst/>
          </a:prstGeom>
        </p:spPr>
      </p:pic>
    </p:spTree>
    <p:extLst>
      <p:ext uri="{BB962C8B-B14F-4D97-AF65-F5344CB8AC3E}">
        <p14:creationId xmlns:p14="http://schemas.microsoft.com/office/powerpoint/2010/main" val="115316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xfrm>
            <a:off x="5010150" y="6309299"/>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dirty="0">
                <a:latin typeface="Garamond" panose="02020404030301010803" pitchFamily="18" charset="0"/>
              </a:rPr>
              <a:t>Copyright 2011, John Wiley &amp; Sons, Inc.</a:t>
            </a:r>
          </a:p>
        </p:txBody>
      </p:sp>
      <p:sp>
        <p:nvSpPr>
          <p:cNvPr id="15363" name="Rectangle 4"/>
          <p:cNvSpPr>
            <a:spLocks noGrp="1" noChangeArrowheads="1"/>
          </p:cNvSpPr>
          <p:nvPr>
            <p:ph type="title"/>
          </p:nvPr>
        </p:nvSpPr>
        <p:spPr>
          <a:xfrm>
            <a:off x="1981200" y="259341"/>
            <a:ext cx="8229600" cy="1139825"/>
          </a:xfrm>
        </p:spPr>
        <p:txBody>
          <a:bodyPr/>
          <a:lstStyle/>
          <a:p>
            <a:pPr eaLnBrk="1" hangingPunct="1"/>
            <a:r>
              <a:rPr lang="en-US" altLang="zh-CN">
                <a:ea typeface="ＭＳ Ｐゴシック" panose="020B0600070205080204" pitchFamily="34" charset="-128"/>
              </a:rPr>
              <a:t>DRIs: 4 sets of values(p.37-38)</a:t>
            </a:r>
          </a:p>
        </p:txBody>
      </p:sp>
      <p:sp>
        <p:nvSpPr>
          <p:cNvPr id="7" name="Flowchart: Process 6"/>
          <p:cNvSpPr/>
          <p:nvPr/>
        </p:nvSpPr>
        <p:spPr>
          <a:xfrm>
            <a:off x="4648200" y="1143000"/>
            <a:ext cx="2895600" cy="990600"/>
          </a:xfrm>
          <a:prstGeom prst="flowChartProcess">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ＭＳ Ｐゴシック" pitchFamily="55" charset="-128"/>
              </a:rPr>
              <a:t>Dietary Reference Intakes (DRIs</a:t>
            </a:r>
            <a:r>
              <a:rPr lang="en-US" dirty="0">
                <a:solidFill>
                  <a:srgbClr val="FFFFFF"/>
                </a:solidFill>
                <a:ea typeface="ＭＳ Ｐゴシック" pitchFamily="55" charset="-128"/>
              </a:rPr>
              <a:t>)</a:t>
            </a:r>
          </a:p>
        </p:txBody>
      </p:sp>
      <p:cxnSp>
        <p:nvCxnSpPr>
          <p:cNvPr id="15365" name="Straight Connector 72"/>
          <p:cNvCxnSpPr>
            <a:cxnSpLocks noChangeShapeType="1"/>
            <a:stCxn id="7" idx="2"/>
          </p:cNvCxnSpPr>
          <p:nvPr/>
        </p:nvCxnSpPr>
        <p:spPr bwMode="auto">
          <a:xfrm rot="5400000">
            <a:off x="4038600" y="762000"/>
            <a:ext cx="685800" cy="34290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6" name="Straight Connector 77"/>
          <p:cNvCxnSpPr>
            <a:cxnSpLocks noChangeShapeType="1"/>
            <a:stCxn id="7" idx="2"/>
            <a:endCxn id="55" idx="0"/>
          </p:cNvCxnSpPr>
          <p:nvPr/>
        </p:nvCxnSpPr>
        <p:spPr bwMode="auto">
          <a:xfrm rot="5400000">
            <a:off x="5335588" y="1827213"/>
            <a:ext cx="454025" cy="10668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Flowchart: Process 6"/>
          <p:cNvSpPr/>
          <p:nvPr/>
        </p:nvSpPr>
        <p:spPr>
          <a:xfrm>
            <a:off x="1782618" y="3962399"/>
            <a:ext cx="2027382" cy="2419927"/>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estimated to meet the needs of 50% of healthy individuals within a gender and life-stage group</a:t>
            </a:r>
          </a:p>
        </p:txBody>
      </p:sp>
      <p:sp>
        <p:nvSpPr>
          <p:cNvPr id="55" name="Flowchart: Alternate Process 7"/>
          <p:cNvSpPr/>
          <p:nvPr/>
        </p:nvSpPr>
        <p:spPr>
          <a:xfrm>
            <a:off x="4038600" y="2587625"/>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Recommended Daily Allowances</a:t>
            </a:r>
          </a:p>
          <a:p>
            <a:pPr algn="ctr">
              <a:defRPr/>
            </a:pPr>
            <a:r>
              <a:rPr lang="en-US" dirty="0">
                <a:solidFill>
                  <a:srgbClr val="FFFFFF"/>
                </a:solidFill>
                <a:ea typeface="ＭＳ Ｐゴシック" pitchFamily="55" charset="-128"/>
              </a:rPr>
              <a:t>(RDAs)</a:t>
            </a:r>
          </a:p>
        </p:txBody>
      </p:sp>
      <p:sp>
        <p:nvSpPr>
          <p:cNvPr id="70" name="Flowchart: Alternate Process 7"/>
          <p:cNvSpPr/>
          <p:nvPr/>
        </p:nvSpPr>
        <p:spPr>
          <a:xfrm>
            <a:off x="6172200" y="2590800"/>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ea typeface="ＭＳ Ｐゴシック" pitchFamily="55" charset="-128"/>
              </a:rPr>
              <a:t>Adequate Intakes</a:t>
            </a:r>
          </a:p>
          <a:p>
            <a:pPr algn="ctr">
              <a:defRPr/>
            </a:pPr>
            <a:r>
              <a:rPr lang="en-US">
                <a:solidFill>
                  <a:srgbClr val="FFFFFF"/>
                </a:solidFill>
                <a:ea typeface="ＭＳ Ｐゴシック" pitchFamily="55" charset="-128"/>
              </a:rPr>
              <a:t> (AIs)</a:t>
            </a:r>
          </a:p>
        </p:txBody>
      </p:sp>
      <p:sp>
        <p:nvSpPr>
          <p:cNvPr id="77" name="Flowchart: Alternate Process 7"/>
          <p:cNvSpPr/>
          <p:nvPr/>
        </p:nvSpPr>
        <p:spPr>
          <a:xfrm>
            <a:off x="8305800" y="2590800"/>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ea typeface="ＭＳ Ｐゴシック" pitchFamily="55" charset="-128"/>
              </a:rPr>
              <a:t>Tolerable</a:t>
            </a:r>
          </a:p>
          <a:p>
            <a:pPr algn="ctr">
              <a:defRPr/>
            </a:pPr>
            <a:r>
              <a:rPr lang="en-US">
                <a:solidFill>
                  <a:srgbClr val="FFFFFF"/>
                </a:solidFill>
                <a:ea typeface="ＭＳ Ｐゴシック" pitchFamily="55" charset="-128"/>
              </a:rPr>
              <a:t>Upper Intake Levels</a:t>
            </a:r>
          </a:p>
          <a:p>
            <a:pPr algn="ctr">
              <a:defRPr/>
            </a:pPr>
            <a:r>
              <a:rPr lang="en-US">
                <a:solidFill>
                  <a:srgbClr val="FFFFFF"/>
                </a:solidFill>
                <a:ea typeface="ＭＳ Ｐゴシック" pitchFamily="55" charset="-128"/>
              </a:rPr>
              <a:t> (ULs)</a:t>
            </a:r>
          </a:p>
        </p:txBody>
      </p:sp>
      <p:cxnSp>
        <p:nvCxnSpPr>
          <p:cNvPr id="15371" name="Straight Connector 83"/>
          <p:cNvCxnSpPr>
            <a:cxnSpLocks noChangeShapeType="1"/>
            <a:stCxn id="7" idx="2"/>
            <a:endCxn id="70" idx="0"/>
          </p:cNvCxnSpPr>
          <p:nvPr/>
        </p:nvCxnSpPr>
        <p:spPr bwMode="auto">
          <a:xfrm rot="16200000" flipH="1">
            <a:off x="6400800" y="1828800"/>
            <a:ext cx="457200" cy="10668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72" name="Straight Connector 86"/>
          <p:cNvCxnSpPr>
            <a:cxnSpLocks noChangeShapeType="1"/>
            <a:stCxn id="7" idx="2"/>
            <a:endCxn id="77" idx="0"/>
          </p:cNvCxnSpPr>
          <p:nvPr/>
        </p:nvCxnSpPr>
        <p:spPr bwMode="auto">
          <a:xfrm rot="16200000" flipH="1">
            <a:off x="7467600" y="762000"/>
            <a:ext cx="457200" cy="32004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73" name="Straight Connector 134"/>
          <p:cNvCxnSpPr>
            <a:cxnSpLocks noChangeShapeType="1"/>
            <a:stCxn id="33" idx="0"/>
            <a:endCxn id="54" idx="2"/>
          </p:cNvCxnSpPr>
          <p:nvPr/>
        </p:nvCxnSpPr>
        <p:spPr bwMode="auto">
          <a:xfrm rot="5400000" flipH="1" flipV="1">
            <a:off x="2800350" y="3867150"/>
            <a:ext cx="152400"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4" name="Flowchart: Alternate Process 7"/>
          <p:cNvSpPr/>
          <p:nvPr/>
        </p:nvSpPr>
        <p:spPr>
          <a:xfrm>
            <a:off x="1905000" y="2590800"/>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Estimated Average</a:t>
            </a:r>
          </a:p>
          <a:p>
            <a:pPr algn="ctr">
              <a:defRPr/>
            </a:pPr>
            <a:r>
              <a:rPr lang="en-US" dirty="0">
                <a:solidFill>
                  <a:srgbClr val="FFFFFF"/>
                </a:solidFill>
                <a:ea typeface="ＭＳ Ｐゴシック" pitchFamily="55" charset="-128"/>
              </a:rPr>
              <a:t>Requirements</a:t>
            </a:r>
          </a:p>
          <a:p>
            <a:pPr algn="ctr">
              <a:defRPr/>
            </a:pPr>
            <a:r>
              <a:rPr lang="en-US" dirty="0">
                <a:solidFill>
                  <a:srgbClr val="FFFFFF"/>
                </a:solidFill>
                <a:ea typeface="ＭＳ Ｐゴシック" pitchFamily="55" charset="-128"/>
              </a:rPr>
              <a:t>(EARs)</a:t>
            </a:r>
          </a:p>
        </p:txBody>
      </p:sp>
      <p:sp>
        <p:nvSpPr>
          <p:cNvPr id="100" name="Flowchart: Process 6"/>
          <p:cNvSpPr/>
          <p:nvPr/>
        </p:nvSpPr>
        <p:spPr>
          <a:xfrm>
            <a:off x="4038600" y="3962400"/>
            <a:ext cx="1904999" cy="2499300"/>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sufficient to</a:t>
            </a:r>
          </a:p>
          <a:p>
            <a:pPr algn="ctr">
              <a:defRPr/>
            </a:pPr>
            <a:r>
              <a:rPr lang="en-US" dirty="0">
                <a:solidFill>
                  <a:srgbClr val="FFFFFF"/>
                </a:solidFill>
                <a:ea typeface="ＭＳ Ｐゴシック" pitchFamily="55" charset="-128"/>
              </a:rPr>
              <a:t>meet the needs of </a:t>
            </a:r>
          </a:p>
          <a:p>
            <a:pPr algn="ctr">
              <a:defRPr/>
            </a:pPr>
            <a:r>
              <a:rPr lang="en-US" dirty="0">
                <a:solidFill>
                  <a:srgbClr val="FFFFFF"/>
                </a:solidFill>
                <a:ea typeface="ＭＳ Ｐゴシック" pitchFamily="55" charset="-128"/>
              </a:rPr>
              <a:t>healthy individuals within a gender and life-stage group</a:t>
            </a:r>
          </a:p>
        </p:txBody>
      </p:sp>
      <p:cxnSp>
        <p:nvCxnSpPr>
          <p:cNvPr id="15376" name="Straight Connector 100"/>
          <p:cNvCxnSpPr>
            <a:cxnSpLocks noChangeShapeType="1"/>
            <a:stCxn id="100" idx="0"/>
            <a:endCxn id="55" idx="2"/>
          </p:cNvCxnSpPr>
          <p:nvPr/>
        </p:nvCxnSpPr>
        <p:spPr bwMode="auto">
          <a:xfrm rot="5400000" flipH="1" flipV="1">
            <a:off x="4932363" y="3865563"/>
            <a:ext cx="155575"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4" name="Flowchart: Process 6"/>
          <p:cNvSpPr/>
          <p:nvPr/>
        </p:nvSpPr>
        <p:spPr>
          <a:xfrm>
            <a:off x="6248397" y="3965574"/>
            <a:ext cx="1905003" cy="2416751"/>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fontAlgn="base">
              <a:spcBef>
                <a:spcPct val="0"/>
              </a:spcBef>
              <a:spcAft>
                <a:spcPct val="0"/>
              </a:spcAft>
              <a:defRPr/>
            </a:pPr>
            <a:r>
              <a:rPr lang="en-US" dirty="0">
                <a:solidFill>
                  <a:schemeClr val="bg1"/>
                </a:solidFill>
                <a:ea typeface="ＭＳ Ｐゴシック" pitchFamily="55" charset="-128"/>
              </a:rPr>
              <a:t>used when not </a:t>
            </a:r>
            <a:r>
              <a:rPr lang="en-US" dirty="0">
                <a:solidFill>
                  <a:srgbClr val="FFFFFF"/>
                </a:solidFill>
                <a:latin typeface="Arial"/>
                <a:ea typeface="ＭＳ Ｐゴシック" pitchFamily="55" charset="-128"/>
              </a:rPr>
              <a:t>used when not enough data are available to set RDAs </a:t>
            </a:r>
          </a:p>
          <a:p>
            <a:pPr algn="ctr">
              <a:defRPr/>
            </a:pPr>
            <a:r>
              <a:rPr lang="en-US" dirty="0">
                <a:solidFill>
                  <a:schemeClr val="bg1"/>
                </a:solidFill>
                <a:ea typeface="ＭＳ Ｐゴシック" pitchFamily="55" charset="-128"/>
              </a:rPr>
              <a:t>ugh data are available to set RDAs </a:t>
            </a:r>
          </a:p>
        </p:txBody>
      </p:sp>
      <p:cxnSp>
        <p:nvCxnSpPr>
          <p:cNvPr id="15378" name="Straight Connector 104"/>
          <p:cNvCxnSpPr>
            <a:cxnSpLocks noChangeShapeType="1"/>
            <a:stCxn id="104" idx="0"/>
            <a:endCxn id="70" idx="2"/>
          </p:cNvCxnSpPr>
          <p:nvPr/>
        </p:nvCxnSpPr>
        <p:spPr bwMode="auto">
          <a:xfrm rot="16200000" flipV="1">
            <a:off x="7104063" y="3868738"/>
            <a:ext cx="155575"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7" name="Flowchart: Process 6"/>
          <p:cNvSpPr/>
          <p:nvPr/>
        </p:nvSpPr>
        <p:spPr>
          <a:xfrm>
            <a:off x="8458198" y="3965574"/>
            <a:ext cx="1960420" cy="2305917"/>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maximum daily intake to avoid adverse effects for almost all</a:t>
            </a:r>
          </a:p>
          <a:p>
            <a:pPr algn="ctr">
              <a:defRPr/>
            </a:pPr>
            <a:r>
              <a:rPr lang="en-US" dirty="0">
                <a:solidFill>
                  <a:srgbClr val="FFFFFF"/>
                </a:solidFill>
                <a:ea typeface="ＭＳ Ｐゴシック" pitchFamily="55" charset="-128"/>
              </a:rPr>
              <a:t>individuals within a gender and life-stage group</a:t>
            </a:r>
          </a:p>
        </p:txBody>
      </p:sp>
      <p:cxnSp>
        <p:nvCxnSpPr>
          <p:cNvPr id="15380" name="Straight Connector 107"/>
          <p:cNvCxnSpPr>
            <a:cxnSpLocks noChangeShapeType="1"/>
            <a:stCxn id="107" idx="0"/>
            <a:endCxn id="77" idx="2"/>
          </p:cNvCxnSpPr>
          <p:nvPr/>
        </p:nvCxnSpPr>
        <p:spPr bwMode="auto">
          <a:xfrm rot="16200000" flipV="1">
            <a:off x="9237663" y="3868738"/>
            <a:ext cx="155575"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0520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715</TotalTime>
  <Words>1502</Words>
  <Application>Microsoft Office PowerPoint</Application>
  <PresentationFormat>Widescreen</PresentationFormat>
  <Paragraphs>109</Paragraphs>
  <Slides>19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MS PGothic</vt:lpstr>
      <vt:lpstr>Arial</vt:lpstr>
      <vt:lpstr>Calibri</vt:lpstr>
      <vt:lpstr>Century Gothic</vt:lpstr>
      <vt:lpstr>Garamond</vt:lpstr>
      <vt:lpstr>Merriweather</vt:lpstr>
      <vt:lpstr>Roboto</vt:lpstr>
      <vt:lpstr>Source Sans Pro</vt:lpstr>
      <vt:lpstr>Times</vt:lpstr>
      <vt:lpstr>Times New Roman</vt:lpstr>
      <vt:lpstr>Wingdings</vt:lpstr>
      <vt:lpstr>Wingdings 3</vt:lpstr>
      <vt:lpstr>Ion</vt:lpstr>
      <vt:lpstr>Dietary Reference Intake (DRI) Διαιτητική πρόσληψη αναφοράς</vt:lpstr>
      <vt:lpstr>Συστάσεις θρεπτικών συστατικών</vt:lpstr>
      <vt:lpstr>Συστάσεις θρεπτικών συστατικών</vt:lpstr>
      <vt:lpstr>Συστάσεις θρεπτικών συστατικών</vt:lpstr>
      <vt:lpstr>Oρολογία</vt:lpstr>
      <vt:lpstr>Ορολογία</vt:lpstr>
      <vt:lpstr>Ορολογία</vt:lpstr>
      <vt:lpstr>PowerPoint Presentation</vt:lpstr>
      <vt:lpstr>DRIs: 4 sets of values(p.37-38)</vt:lpstr>
      <vt:lpstr>PowerPoint Presentation</vt:lpstr>
      <vt:lpstr>Η σωστή οπτική του DRI</vt:lpstr>
      <vt:lpstr>https://ods.od.nih.gov/HealthInformation/nutrientrecommendations.aspx#dri</vt:lpstr>
      <vt:lpstr>DRI Tables </vt:lpstr>
      <vt:lpstr>DRI Reports</vt:lpstr>
      <vt:lpstr>DRI Calculator for Healthcare Professionals </vt:lpstr>
      <vt:lpstr>Dietary reference values in Europe </vt:lpstr>
      <vt:lpstr>PowerPoint Presentation</vt:lpstr>
      <vt:lpstr>Attention!</vt:lpstr>
      <vt:lpstr>DRV Finder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Dietary Reference Intake (DRI)</dc:title>
  <dc:creator>Huda Mostafa Al Hourani</dc:creator>
  <cp:lastModifiedBy>Maria Kapsokefalou</cp:lastModifiedBy>
  <cp:revision>50</cp:revision>
  <dcterms:created xsi:type="dcterms:W3CDTF">2013-10-09T10:16:15Z</dcterms:created>
  <dcterms:modified xsi:type="dcterms:W3CDTF">2024-11-12T20:28:10Z</dcterms:modified>
</cp:coreProperties>
</file>