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7"/>
  </p:notesMasterIdLst>
  <p:sldIdLst>
    <p:sldId id="373" r:id="rId2"/>
    <p:sldId id="615" r:id="rId3"/>
    <p:sldId id="618" r:id="rId4"/>
    <p:sldId id="616" r:id="rId5"/>
    <p:sldId id="617" r:id="rId6"/>
    <p:sldId id="619" r:id="rId7"/>
    <p:sldId id="620" r:id="rId8"/>
    <p:sldId id="637" r:id="rId9"/>
    <p:sldId id="622" r:id="rId10"/>
    <p:sldId id="621" r:id="rId11"/>
    <p:sldId id="638" r:id="rId12"/>
    <p:sldId id="624" r:id="rId13"/>
    <p:sldId id="625" r:id="rId14"/>
    <p:sldId id="626" r:id="rId15"/>
    <p:sldId id="629" r:id="rId16"/>
    <p:sldId id="630" r:id="rId17"/>
    <p:sldId id="631" r:id="rId18"/>
    <p:sldId id="639" r:id="rId19"/>
    <p:sldId id="641" r:id="rId20"/>
    <p:sldId id="640" r:id="rId21"/>
    <p:sldId id="642" r:id="rId22"/>
    <p:sldId id="530" r:id="rId23"/>
    <p:sldId id="635" r:id="rId24"/>
    <p:sldId id="565" r:id="rId25"/>
    <p:sldId id="375" r:id="rId26"/>
    <p:sldId id="563" r:id="rId27"/>
    <p:sldId id="647" r:id="rId28"/>
    <p:sldId id="564" r:id="rId29"/>
    <p:sldId id="648" r:id="rId30"/>
    <p:sldId id="650" r:id="rId31"/>
    <p:sldId id="527" r:id="rId32"/>
    <p:sldId id="528" r:id="rId33"/>
    <p:sldId id="529" r:id="rId34"/>
    <p:sldId id="643" r:id="rId35"/>
    <p:sldId id="644" r:id="rId36"/>
    <p:sldId id="595" r:id="rId37"/>
    <p:sldId id="569" r:id="rId38"/>
    <p:sldId id="570" r:id="rId39"/>
    <p:sldId id="572" r:id="rId40"/>
    <p:sldId id="573" r:id="rId41"/>
    <p:sldId id="574" r:id="rId42"/>
    <p:sldId id="575" r:id="rId43"/>
    <p:sldId id="576" r:id="rId44"/>
    <p:sldId id="489" r:id="rId45"/>
    <p:sldId id="51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jitsu" initials="F" lastIdx="1" clrIdx="0">
    <p:extLst>
      <p:ext uri="{19B8F6BF-5375-455C-9EA6-DF929625EA0E}">
        <p15:presenceInfo xmlns:p15="http://schemas.microsoft.com/office/powerpoint/2012/main" userId="Fujits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9529" autoAdjust="0"/>
  </p:normalViewPr>
  <p:slideViewPr>
    <p:cSldViewPr snapToGrid="0">
      <p:cViewPr varScale="1">
        <p:scale>
          <a:sx n="61" d="100"/>
          <a:sy n="61" d="100"/>
        </p:scale>
        <p:origin x="900" y="64"/>
      </p:cViewPr>
      <p:guideLst/>
    </p:cSldViewPr>
  </p:slideViewPr>
  <p:notesTextViewPr>
    <p:cViewPr>
      <p:scale>
        <a:sx n="1" d="1"/>
        <a:sy n="1" d="1"/>
      </p:scale>
      <p:origin x="0" y="0"/>
    </p:cViewPr>
  </p:notesTextViewPr>
  <p:sorterViewPr>
    <p:cViewPr>
      <p:scale>
        <a:sx n="40" d="100"/>
        <a:sy n="40" d="100"/>
      </p:scale>
      <p:origin x="0" y="-21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FD2A9-92E6-4EBD-B3BA-1AF2FC9F26A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F8EA4A4-A3CE-4E32-BC09-F5A191938B1A}">
      <dgm:prSet phldrT="[Text]"/>
      <dgm:spPr/>
      <dgm:t>
        <a:bodyPr/>
        <a:lstStyle/>
        <a:p>
          <a:r>
            <a:rPr lang="en-US" dirty="0" smtClean="0">
              <a:solidFill>
                <a:srgbClr val="FFFF00"/>
              </a:solidFill>
            </a:rPr>
            <a:t>Salt</a:t>
          </a:r>
          <a:endParaRPr lang="en-US" dirty="0">
            <a:solidFill>
              <a:srgbClr val="FFFF00"/>
            </a:solidFill>
          </a:endParaRPr>
        </a:p>
      </dgm:t>
    </dgm:pt>
    <dgm:pt modelId="{84781169-DD7B-4FA5-A9A2-66F43F3E4727}" type="parTrans" cxnId="{CF5BCF68-CE64-4461-873C-A89D59DE8C6D}">
      <dgm:prSet/>
      <dgm:spPr/>
      <dgm:t>
        <a:bodyPr/>
        <a:lstStyle/>
        <a:p>
          <a:endParaRPr lang="en-US"/>
        </a:p>
      </dgm:t>
    </dgm:pt>
    <dgm:pt modelId="{83630942-6EFA-486A-AD22-FFBD39FE4FEC}" type="sibTrans" cxnId="{CF5BCF68-CE64-4461-873C-A89D59DE8C6D}">
      <dgm:prSet/>
      <dgm:spPr/>
      <dgm:t>
        <a:bodyPr/>
        <a:lstStyle/>
        <a:p>
          <a:endParaRPr lang="en-US"/>
        </a:p>
      </dgm:t>
    </dgm:pt>
    <dgm:pt modelId="{A4654E36-5FE0-4C58-A1D2-FD0D9E62736A}">
      <dgm:prSet phldrT="[Text]"/>
      <dgm:spPr/>
      <dgm:t>
        <a:bodyPr/>
        <a:lstStyle/>
        <a:p>
          <a:endParaRPr lang="en-US" dirty="0"/>
        </a:p>
      </dgm:t>
    </dgm:pt>
    <dgm:pt modelId="{4D7D8B0B-32F8-4DFF-939E-FE7F25B3C14E}" type="parTrans" cxnId="{B96C8BB1-F80C-4889-8CF3-2381431A1E7B}">
      <dgm:prSet/>
      <dgm:spPr/>
      <dgm:t>
        <a:bodyPr/>
        <a:lstStyle/>
        <a:p>
          <a:endParaRPr lang="en-US"/>
        </a:p>
      </dgm:t>
    </dgm:pt>
    <dgm:pt modelId="{D8560F53-15F3-42D0-8236-D82247B5B2E5}" type="sibTrans" cxnId="{B96C8BB1-F80C-4889-8CF3-2381431A1E7B}">
      <dgm:prSet/>
      <dgm:spPr/>
      <dgm:t>
        <a:bodyPr/>
        <a:lstStyle/>
        <a:p>
          <a:endParaRPr lang="en-US"/>
        </a:p>
      </dgm:t>
    </dgm:pt>
    <dgm:pt modelId="{7154D090-9E0A-4680-B57D-5AAFF8FC98AA}">
      <dgm:prSet phldrT="[Text]"/>
      <dgm:spPr/>
      <dgm:t>
        <a:bodyPr/>
        <a:lstStyle/>
        <a:p>
          <a:r>
            <a:rPr lang="en-US" b="1" i="0" dirty="0" smtClean="0"/>
            <a:t>Keeping salt intake to less than 5 g per day (equivalent to sodium intake of less than 2 g per day) </a:t>
          </a:r>
          <a:endParaRPr lang="en-US" dirty="0"/>
        </a:p>
      </dgm:t>
    </dgm:pt>
    <dgm:pt modelId="{1204071F-3351-4489-B5F9-D0CC13638F5B}" type="parTrans" cxnId="{96AF044D-4015-4850-B6AF-4CE59CA50CD5}">
      <dgm:prSet/>
      <dgm:spPr/>
      <dgm:t>
        <a:bodyPr/>
        <a:lstStyle/>
        <a:p>
          <a:endParaRPr lang="en-US"/>
        </a:p>
      </dgm:t>
    </dgm:pt>
    <dgm:pt modelId="{5C434520-F5D6-4613-9B41-621E4F86EEE3}" type="sibTrans" cxnId="{96AF044D-4015-4850-B6AF-4CE59CA50CD5}">
      <dgm:prSet/>
      <dgm:spPr/>
      <dgm:t>
        <a:bodyPr/>
        <a:lstStyle/>
        <a:p>
          <a:endParaRPr lang="en-US"/>
        </a:p>
      </dgm:t>
    </dgm:pt>
    <dgm:pt modelId="{70112C31-58C9-43CD-B3B3-92C3D01CCDE9}">
      <dgm:prSet phldrT="[Text]"/>
      <dgm:spPr/>
      <dgm:t>
        <a:bodyPr/>
        <a:lstStyle/>
        <a:p>
          <a:r>
            <a:rPr lang="en-US" dirty="0" smtClean="0">
              <a:solidFill>
                <a:srgbClr val="FFFF00"/>
              </a:solidFill>
            </a:rPr>
            <a:t>Sugar</a:t>
          </a:r>
          <a:endParaRPr lang="en-US" dirty="0">
            <a:solidFill>
              <a:srgbClr val="FFFF00"/>
            </a:solidFill>
          </a:endParaRPr>
        </a:p>
      </dgm:t>
    </dgm:pt>
    <dgm:pt modelId="{A2F84641-166C-465B-8DA6-53E87FE20F1E}" type="parTrans" cxnId="{9B833E0D-5C90-4093-BED6-F3A75B2BA1EC}">
      <dgm:prSet/>
      <dgm:spPr/>
      <dgm:t>
        <a:bodyPr/>
        <a:lstStyle/>
        <a:p>
          <a:endParaRPr lang="en-US"/>
        </a:p>
      </dgm:t>
    </dgm:pt>
    <dgm:pt modelId="{C11538F3-61C6-4966-B523-B08E0DD12F07}" type="sibTrans" cxnId="{9B833E0D-5C90-4093-BED6-F3A75B2BA1EC}">
      <dgm:prSet/>
      <dgm:spPr/>
      <dgm:t>
        <a:bodyPr/>
        <a:lstStyle/>
        <a:p>
          <a:endParaRPr lang="en-US"/>
        </a:p>
      </dgm:t>
    </dgm:pt>
    <dgm:pt modelId="{E144C441-D60D-47F2-A396-2837F94D23A7}">
      <dgm:prSet phldrT="[Text]"/>
      <dgm:spPr/>
      <dgm:t>
        <a:bodyPr/>
        <a:lstStyle/>
        <a:p>
          <a:r>
            <a:rPr lang="en-US" b="1" i="0" dirty="0" smtClean="0"/>
            <a:t>Limit intake of free sugars to less than 10% of total energy intake</a:t>
          </a:r>
          <a:endParaRPr lang="en-US" dirty="0"/>
        </a:p>
      </dgm:t>
    </dgm:pt>
    <dgm:pt modelId="{142D24FE-32D7-4EAC-A291-37038E092689}" type="parTrans" cxnId="{482A3CE4-9ABA-4D80-A306-FE69F0DAE6C9}">
      <dgm:prSet/>
      <dgm:spPr/>
      <dgm:t>
        <a:bodyPr/>
        <a:lstStyle/>
        <a:p>
          <a:endParaRPr lang="en-US"/>
        </a:p>
      </dgm:t>
    </dgm:pt>
    <dgm:pt modelId="{E79C95FA-E095-4865-BA6C-337EAE0E6390}" type="sibTrans" cxnId="{482A3CE4-9ABA-4D80-A306-FE69F0DAE6C9}">
      <dgm:prSet/>
      <dgm:spPr/>
      <dgm:t>
        <a:bodyPr/>
        <a:lstStyle/>
        <a:p>
          <a:endParaRPr lang="en-US"/>
        </a:p>
      </dgm:t>
    </dgm:pt>
    <dgm:pt modelId="{2F90C452-1FCA-4E00-9B9E-95F021E3558E}">
      <dgm:prSet phldrT="[Text]"/>
      <dgm:spPr/>
      <dgm:t>
        <a:bodyPr/>
        <a:lstStyle/>
        <a:p>
          <a:r>
            <a:rPr lang="en-US" b="1" i="0" dirty="0" smtClean="0"/>
            <a:t>A further reduction to less than 5% of total energy intake is suggested for additional health benefits</a:t>
          </a:r>
          <a:endParaRPr lang="en-US" dirty="0"/>
        </a:p>
      </dgm:t>
    </dgm:pt>
    <dgm:pt modelId="{F450A563-F2BB-4D9D-BA96-F6B1E35F322F}" type="parTrans" cxnId="{A17F46CD-8D9B-4C01-A480-A36FDE3907D1}">
      <dgm:prSet/>
      <dgm:spPr/>
      <dgm:t>
        <a:bodyPr/>
        <a:lstStyle/>
        <a:p>
          <a:endParaRPr lang="en-US"/>
        </a:p>
      </dgm:t>
    </dgm:pt>
    <dgm:pt modelId="{E3BFD293-6E64-4D04-B52A-7CF00EE79ADD}" type="sibTrans" cxnId="{A17F46CD-8D9B-4C01-A480-A36FDE3907D1}">
      <dgm:prSet/>
      <dgm:spPr/>
      <dgm:t>
        <a:bodyPr/>
        <a:lstStyle/>
        <a:p>
          <a:endParaRPr lang="en-US"/>
        </a:p>
      </dgm:t>
    </dgm:pt>
    <dgm:pt modelId="{E0BBED1D-F087-42EE-B5F4-723BFD91FCE0}">
      <dgm:prSet phldrT="[Text]"/>
      <dgm:spPr/>
      <dgm:t>
        <a:bodyPr/>
        <a:lstStyle/>
        <a:p>
          <a:r>
            <a:rPr lang="en-US" dirty="0" smtClean="0">
              <a:solidFill>
                <a:srgbClr val="FFFF00"/>
              </a:solidFill>
            </a:rPr>
            <a:t>trans</a:t>
          </a:r>
          <a:endParaRPr lang="en-US" dirty="0">
            <a:solidFill>
              <a:srgbClr val="FFFF00"/>
            </a:solidFill>
          </a:endParaRPr>
        </a:p>
      </dgm:t>
    </dgm:pt>
    <dgm:pt modelId="{9B6E1BE0-51CE-4077-AAF2-EFE150FA2C2D}" type="parTrans" cxnId="{9BBBBB36-AC13-4A08-A5E9-6B0F6D933F01}">
      <dgm:prSet/>
      <dgm:spPr/>
      <dgm:t>
        <a:bodyPr/>
        <a:lstStyle/>
        <a:p>
          <a:endParaRPr lang="en-US"/>
        </a:p>
      </dgm:t>
    </dgm:pt>
    <dgm:pt modelId="{602DDA47-0D47-48DD-A1BD-02C68C9924C0}" type="sibTrans" cxnId="{9BBBBB36-AC13-4A08-A5E9-6B0F6D933F01}">
      <dgm:prSet/>
      <dgm:spPr/>
      <dgm:t>
        <a:bodyPr/>
        <a:lstStyle/>
        <a:p>
          <a:endParaRPr lang="en-US"/>
        </a:p>
      </dgm:t>
    </dgm:pt>
    <dgm:pt modelId="{69C07D39-2DE7-419F-A1DA-25C28DD7A399}">
      <dgm:prSet phldrT="[Text]"/>
      <dgm:spPr/>
      <dgm:t>
        <a:bodyPr/>
        <a:lstStyle/>
        <a:p>
          <a:r>
            <a:rPr lang="en-US" b="1" i="0" dirty="0" smtClean="0"/>
            <a:t>total fat should not exceed 30% of total energy intake</a:t>
          </a:r>
          <a:endParaRPr lang="en-US" dirty="0"/>
        </a:p>
      </dgm:t>
    </dgm:pt>
    <dgm:pt modelId="{1FEBA585-504E-41FE-8C5A-1B1EF0EF1EB6}" type="parTrans" cxnId="{48202BD0-990D-45DA-884F-A82DAC5E249C}">
      <dgm:prSet/>
      <dgm:spPr/>
      <dgm:t>
        <a:bodyPr/>
        <a:lstStyle/>
        <a:p>
          <a:endParaRPr lang="en-US"/>
        </a:p>
      </dgm:t>
    </dgm:pt>
    <dgm:pt modelId="{743CDC2F-0ABB-4F56-9B41-92A819F26F2F}" type="sibTrans" cxnId="{48202BD0-990D-45DA-884F-A82DAC5E249C}">
      <dgm:prSet/>
      <dgm:spPr/>
      <dgm:t>
        <a:bodyPr/>
        <a:lstStyle/>
        <a:p>
          <a:endParaRPr lang="en-US"/>
        </a:p>
      </dgm:t>
    </dgm:pt>
    <dgm:pt modelId="{48A8CACD-9BD9-440C-81FE-D8C709DBB05B}">
      <dgm:prSet phldrT="[Text]"/>
      <dgm:spPr/>
      <dgm:t>
        <a:bodyPr/>
        <a:lstStyle/>
        <a:p>
          <a:r>
            <a:rPr lang="en-US" b="1" i="0" dirty="0" smtClean="0"/>
            <a:t>Intake of saturated fats should be less than 10% of total energy intake, and intake of trans-fats less than 1% of total energy intake</a:t>
          </a:r>
          <a:endParaRPr lang="en-US" dirty="0"/>
        </a:p>
      </dgm:t>
    </dgm:pt>
    <dgm:pt modelId="{15A1045D-E280-4451-8241-59E7345948DD}" type="parTrans" cxnId="{88FBA5F9-9F1E-4A37-A9B6-94659C731A6E}">
      <dgm:prSet/>
      <dgm:spPr/>
      <dgm:t>
        <a:bodyPr/>
        <a:lstStyle/>
        <a:p>
          <a:endParaRPr lang="en-US"/>
        </a:p>
      </dgm:t>
    </dgm:pt>
    <dgm:pt modelId="{54174781-4C93-4CE7-BC3C-4BEC9E62504F}" type="sibTrans" cxnId="{88FBA5F9-9F1E-4A37-A9B6-94659C731A6E}">
      <dgm:prSet/>
      <dgm:spPr/>
      <dgm:t>
        <a:bodyPr/>
        <a:lstStyle/>
        <a:p>
          <a:endParaRPr lang="en-US"/>
        </a:p>
      </dgm:t>
    </dgm:pt>
    <dgm:pt modelId="{CB0AFCAA-9EE2-4661-80A1-5C4C8A81C9E1}">
      <dgm:prSet phldrT="[Text]"/>
      <dgm:spPr/>
      <dgm:t>
        <a:bodyPr/>
        <a:lstStyle/>
        <a:p>
          <a:endParaRPr lang="en-US" dirty="0"/>
        </a:p>
      </dgm:t>
    </dgm:pt>
    <dgm:pt modelId="{487EE6A4-97A2-4AF7-9613-0759A9E95319}" type="parTrans" cxnId="{3D817666-1020-4337-BD32-9B779ACF04D1}">
      <dgm:prSet/>
      <dgm:spPr/>
      <dgm:t>
        <a:bodyPr/>
        <a:lstStyle/>
        <a:p>
          <a:endParaRPr lang="en-US"/>
        </a:p>
      </dgm:t>
    </dgm:pt>
    <dgm:pt modelId="{3EDD6BC2-64BE-45B7-BF6E-49893CF88811}" type="sibTrans" cxnId="{3D817666-1020-4337-BD32-9B779ACF04D1}">
      <dgm:prSet/>
      <dgm:spPr/>
      <dgm:t>
        <a:bodyPr/>
        <a:lstStyle/>
        <a:p>
          <a:endParaRPr lang="en-US"/>
        </a:p>
      </dgm:t>
    </dgm:pt>
    <dgm:pt modelId="{55AAE494-B3F2-4047-942F-6185B211B7A0}" type="pres">
      <dgm:prSet presAssocID="{A7EFD2A9-92E6-4EBD-B3BA-1AF2FC9F26A1}" presName="linearFlow" presStyleCnt="0">
        <dgm:presLayoutVars>
          <dgm:dir/>
          <dgm:animLvl val="lvl"/>
          <dgm:resizeHandles val="exact"/>
        </dgm:presLayoutVars>
      </dgm:prSet>
      <dgm:spPr/>
      <dgm:t>
        <a:bodyPr/>
        <a:lstStyle/>
        <a:p>
          <a:endParaRPr lang="en-US"/>
        </a:p>
      </dgm:t>
    </dgm:pt>
    <dgm:pt modelId="{91F439CC-611E-46E4-A12E-7475BC723761}" type="pres">
      <dgm:prSet presAssocID="{0F8EA4A4-A3CE-4E32-BC09-F5A191938B1A}" presName="composite" presStyleCnt="0"/>
      <dgm:spPr/>
    </dgm:pt>
    <dgm:pt modelId="{49A9598D-3F89-4781-A736-DE60747CDD49}" type="pres">
      <dgm:prSet presAssocID="{0F8EA4A4-A3CE-4E32-BC09-F5A191938B1A}" presName="parentText" presStyleLbl="alignNode1" presStyleIdx="0" presStyleCnt="3">
        <dgm:presLayoutVars>
          <dgm:chMax val="1"/>
          <dgm:bulletEnabled val="1"/>
        </dgm:presLayoutVars>
      </dgm:prSet>
      <dgm:spPr/>
      <dgm:t>
        <a:bodyPr/>
        <a:lstStyle/>
        <a:p>
          <a:endParaRPr lang="en-US"/>
        </a:p>
      </dgm:t>
    </dgm:pt>
    <dgm:pt modelId="{877B0531-151C-4178-BF0D-4017B6AB125D}" type="pres">
      <dgm:prSet presAssocID="{0F8EA4A4-A3CE-4E32-BC09-F5A191938B1A}" presName="descendantText" presStyleLbl="alignAcc1" presStyleIdx="0" presStyleCnt="3">
        <dgm:presLayoutVars>
          <dgm:bulletEnabled val="1"/>
        </dgm:presLayoutVars>
      </dgm:prSet>
      <dgm:spPr/>
      <dgm:t>
        <a:bodyPr/>
        <a:lstStyle/>
        <a:p>
          <a:endParaRPr lang="en-US"/>
        </a:p>
      </dgm:t>
    </dgm:pt>
    <dgm:pt modelId="{AC210547-B8B0-4A8F-9AE5-5E1D2C5C8C2C}" type="pres">
      <dgm:prSet presAssocID="{83630942-6EFA-486A-AD22-FFBD39FE4FEC}" presName="sp" presStyleCnt="0"/>
      <dgm:spPr/>
    </dgm:pt>
    <dgm:pt modelId="{E3CD3761-4397-4047-8E1E-44D999C89127}" type="pres">
      <dgm:prSet presAssocID="{70112C31-58C9-43CD-B3B3-92C3D01CCDE9}" presName="composite" presStyleCnt="0"/>
      <dgm:spPr/>
    </dgm:pt>
    <dgm:pt modelId="{9314F923-FA9A-4C2F-8004-5269871B9B11}" type="pres">
      <dgm:prSet presAssocID="{70112C31-58C9-43CD-B3B3-92C3D01CCDE9}" presName="parentText" presStyleLbl="alignNode1" presStyleIdx="1" presStyleCnt="3">
        <dgm:presLayoutVars>
          <dgm:chMax val="1"/>
          <dgm:bulletEnabled val="1"/>
        </dgm:presLayoutVars>
      </dgm:prSet>
      <dgm:spPr/>
      <dgm:t>
        <a:bodyPr/>
        <a:lstStyle/>
        <a:p>
          <a:endParaRPr lang="en-US"/>
        </a:p>
      </dgm:t>
    </dgm:pt>
    <dgm:pt modelId="{AD2EBFA6-F615-4C6B-A625-77C498617A35}" type="pres">
      <dgm:prSet presAssocID="{70112C31-58C9-43CD-B3B3-92C3D01CCDE9}" presName="descendantText" presStyleLbl="alignAcc1" presStyleIdx="1" presStyleCnt="3">
        <dgm:presLayoutVars>
          <dgm:bulletEnabled val="1"/>
        </dgm:presLayoutVars>
      </dgm:prSet>
      <dgm:spPr/>
      <dgm:t>
        <a:bodyPr/>
        <a:lstStyle/>
        <a:p>
          <a:endParaRPr lang="en-US"/>
        </a:p>
      </dgm:t>
    </dgm:pt>
    <dgm:pt modelId="{0D34FEAF-B101-4106-96D7-E25483F333E6}" type="pres">
      <dgm:prSet presAssocID="{C11538F3-61C6-4966-B523-B08E0DD12F07}" presName="sp" presStyleCnt="0"/>
      <dgm:spPr/>
    </dgm:pt>
    <dgm:pt modelId="{00FE070B-B525-40FC-8786-7693C63FCF7E}" type="pres">
      <dgm:prSet presAssocID="{E0BBED1D-F087-42EE-B5F4-723BFD91FCE0}" presName="composite" presStyleCnt="0"/>
      <dgm:spPr/>
    </dgm:pt>
    <dgm:pt modelId="{F095F5F0-8BAD-46FD-842C-14584EE24E9D}" type="pres">
      <dgm:prSet presAssocID="{E0BBED1D-F087-42EE-B5F4-723BFD91FCE0}" presName="parentText" presStyleLbl="alignNode1" presStyleIdx="2" presStyleCnt="3">
        <dgm:presLayoutVars>
          <dgm:chMax val="1"/>
          <dgm:bulletEnabled val="1"/>
        </dgm:presLayoutVars>
      </dgm:prSet>
      <dgm:spPr/>
      <dgm:t>
        <a:bodyPr/>
        <a:lstStyle/>
        <a:p>
          <a:endParaRPr lang="en-US"/>
        </a:p>
      </dgm:t>
    </dgm:pt>
    <dgm:pt modelId="{DDD42DF5-772E-4292-B8AC-F1F7D2D862C7}" type="pres">
      <dgm:prSet presAssocID="{E0BBED1D-F087-42EE-B5F4-723BFD91FCE0}" presName="descendantText" presStyleLbl="alignAcc1" presStyleIdx="2" presStyleCnt="3">
        <dgm:presLayoutVars>
          <dgm:bulletEnabled val="1"/>
        </dgm:presLayoutVars>
      </dgm:prSet>
      <dgm:spPr/>
      <dgm:t>
        <a:bodyPr/>
        <a:lstStyle/>
        <a:p>
          <a:endParaRPr lang="en-US"/>
        </a:p>
      </dgm:t>
    </dgm:pt>
  </dgm:ptLst>
  <dgm:cxnLst>
    <dgm:cxn modelId="{482A3CE4-9ABA-4D80-A306-FE69F0DAE6C9}" srcId="{70112C31-58C9-43CD-B3B3-92C3D01CCDE9}" destId="{E144C441-D60D-47F2-A396-2837F94D23A7}" srcOrd="0" destOrd="0" parTransId="{142D24FE-32D7-4EAC-A291-37038E092689}" sibTransId="{E79C95FA-E095-4865-BA6C-337EAE0E6390}"/>
    <dgm:cxn modelId="{49139148-607F-4EEA-A993-078149196B08}" type="presOf" srcId="{E144C441-D60D-47F2-A396-2837F94D23A7}" destId="{AD2EBFA6-F615-4C6B-A625-77C498617A35}" srcOrd="0" destOrd="0" presId="urn:microsoft.com/office/officeart/2005/8/layout/chevron2"/>
    <dgm:cxn modelId="{9BBBBB36-AC13-4A08-A5E9-6B0F6D933F01}" srcId="{A7EFD2A9-92E6-4EBD-B3BA-1AF2FC9F26A1}" destId="{E0BBED1D-F087-42EE-B5F4-723BFD91FCE0}" srcOrd="2" destOrd="0" parTransId="{9B6E1BE0-51CE-4077-AAF2-EFE150FA2C2D}" sibTransId="{602DDA47-0D47-48DD-A1BD-02C68C9924C0}"/>
    <dgm:cxn modelId="{98ADD80F-5C08-4BF3-9166-1D5E0CA47EF0}" type="presOf" srcId="{CB0AFCAA-9EE2-4661-80A1-5C4C8A81C9E1}" destId="{877B0531-151C-4178-BF0D-4017B6AB125D}" srcOrd="0" destOrd="2" presId="urn:microsoft.com/office/officeart/2005/8/layout/chevron2"/>
    <dgm:cxn modelId="{88FBA5F9-9F1E-4A37-A9B6-94659C731A6E}" srcId="{E0BBED1D-F087-42EE-B5F4-723BFD91FCE0}" destId="{48A8CACD-9BD9-440C-81FE-D8C709DBB05B}" srcOrd="1" destOrd="0" parTransId="{15A1045D-E280-4451-8241-59E7345948DD}" sibTransId="{54174781-4C93-4CE7-BC3C-4BEC9E62504F}"/>
    <dgm:cxn modelId="{815D17C7-A419-4C0F-A1FA-2D088DD4032E}" type="presOf" srcId="{A4654E36-5FE0-4C58-A1D2-FD0D9E62736A}" destId="{877B0531-151C-4178-BF0D-4017B6AB125D}" srcOrd="0" destOrd="0" presId="urn:microsoft.com/office/officeart/2005/8/layout/chevron2"/>
    <dgm:cxn modelId="{896FEB0D-8574-47F9-9546-6C9E5E9D0930}" type="presOf" srcId="{48A8CACD-9BD9-440C-81FE-D8C709DBB05B}" destId="{DDD42DF5-772E-4292-B8AC-F1F7D2D862C7}" srcOrd="0" destOrd="1" presId="urn:microsoft.com/office/officeart/2005/8/layout/chevron2"/>
    <dgm:cxn modelId="{83F6D6A0-9D2B-471F-96F7-E4FF5A66748D}" type="presOf" srcId="{69C07D39-2DE7-419F-A1DA-25C28DD7A399}" destId="{DDD42DF5-772E-4292-B8AC-F1F7D2D862C7}" srcOrd="0" destOrd="0" presId="urn:microsoft.com/office/officeart/2005/8/layout/chevron2"/>
    <dgm:cxn modelId="{B96C8BB1-F80C-4889-8CF3-2381431A1E7B}" srcId="{0F8EA4A4-A3CE-4E32-BC09-F5A191938B1A}" destId="{A4654E36-5FE0-4C58-A1D2-FD0D9E62736A}" srcOrd="0" destOrd="0" parTransId="{4D7D8B0B-32F8-4DFF-939E-FE7F25B3C14E}" sibTransId="{D8560F53-15F3-42D0-8236-D82247B5B2E5}"/>
    <dgm:cxn modelId="{27B4F386-8CB8-4EA5-B7F1-5FDE336AEBA3}" type="presOf" srcId="{0F8EA4A4-A3CE-4E32-BC09-F5A191938B1A}" destId="{49A9598D-3F89-4781-A736-DE60747CDD49}" srcOrd="0" destOrd="0" presId="urn:microsoft.com/office/officeart/2005/8/layout/chevron2"/>
    <dgm:cxn modelId="{A17F46CD-8D9B-4C01-A480-A36FDE3907D1}" srcId="{70112C31-58C9-43CD-B3B3-92C3D01CCDE9}" destId="{2F90C452-1FCA-4E00-9B9E-95F021E3558E}" srcOrd="1" destOrd="0" parTransId="{F450A563-F2BB-4D9D-BA96-F6B1E35F322F}" sibTransId="{E3BFD293-6E64-4D04-B52A-7CF00EE79ADD}"/>
    <dgm:cxn modelId="{48202BD0-990D-45DA-884F-A82DAC5E249C}" srcId="{E0BBED1D-F087-42EE-B5F4-723BFD91FCE0}" destId="{69C07D39-2DE7-419F-A1DA-25C28DD7A399}" srcOrd="0" destOrd="0" parTransId="{1FEBA585-504E-41FE-8C5A-1B1EF0EF1EB6}" sibTransId="{743CDC2F-0ABB-4F56-9B41-92A819F26F2F}"/>
    <dgm:cxn modelId="{3D817666-1020-4337-BD32-9B779ACF04D1}" srcId="{0F8EA4A4-A3CE-4E32-BC09-F5A191938B1A}" destId="{CB0AFCAA-9EE2-4661-80A1-5C4C8A81C9E1}" srcOrd="2" destOrd="0" parTransId="{487EE6A4-97A2-4AF7-9613-0759A9E95319}" sibTransId="{3EDD6BC2-64BE-45B7-BF6E-49893CF88811}"/>
    <dgm:cxn modelId="{2C942D85-FA27-4404-90BC-9DA82997A1D1}" type="presOf" srcId="{A7EFD2A9-92E6-4EBD-B3BA-1AF2FC9F26A1}" destId="{55AAE494-B3F2-4047-942F-6185B211B7A0}" srcOrd="0" destOrd="0" presId="urn:microsoft.com/office/officeart/2005/8/layout/chevron2"/>
    <dgm:cxn modelId="{02DBE334-4321-4C21-A465-74233667D011}" type="presOf" srcId="{2F90C452-1FCA-4E00-9B9E-95F021E3558E}" destId="{AD2EBFA6-F615-4C6B-A625-77C498617A35}" srcOrd="0" destOrd="1" presId="urn:microsoft.com/office/officeart/2005/8/layout/chevron2"/>
    <dgm:cxn modelId="{02BBACF3-B7ED-4091-9B51-8CDE514CCF95}" type="presOf" srcId="{E0BBED1D-F087-42EE-B5F4-723BFD91FCE0}" destId="{F095F5F0-8BAD-46FD-842C-14584EE24E9D}" srcOrd="0" destOrd="0" presId="urn:microsoft.com/office/officeart/2005/8/layout/chevron2"/>
    <dgm:cxn modelId="{AA099899-A174-4C06-B6A4-162F5CA5E4FE}" type="presOf" srcId="{70112C31-58C9-43CD-B3B3-92C3D01CCDE9}" destId="{9314F923-FA9A-4C2F-8004-5269871B9B11}" srcOrd="0" destOrd="0" presId="urn:microsoft.com/office/officeart/2005/8/layout/chevron2"/>
    <dgm:cxn modelId="{CF5BCF68-CE64-4461-873C-A89D59DE8C6D}" srcId="{A7EFD2A9-92E6-4EBD-B3BA-1AF2FC9F26A1}" destId="{0F8EA4A4-A3CE-4E32-BC09-F5A191938B1A}" srcOrd="0" destOrd="0" parTransId="{84781169-DD7B-4FA5-A9A2-66F43F3E4727}" sibTransId="{83630942-6EFA-486A-AD22-FFBD39FE4FEC}"/>
    <dgm:cxn modelId="{9E426C82-4312-42DC-B642-13A338AA558D}" type="presOf" srcId="{7154D090-9E0A-4680-B57D-5AAFF8FC98AA}" destId="{877B0531-151C-4178-BF0D-4017B6AB125D}" srcOrd="0" destOrd="1" presId="urn:microsoft.com/office/officeart/2005/8/layout/chevron2"/>
    <dgm:cxn modelId="{9B833E0D-5C90-4093-BED6-F3A75B2BA1EC}" srcId="{A7EFD2A9-92E6-4EBD-B3BA-1AF2FC9F26A1}" destId="{70112C31-58C9-43CD-B3B3-92C3D01CCDE9}" srcOrd="1" destOrd="0" parTransId="{A2F84641-166C-465B-8DA6-53E87FE20F1E}" sibTransId="{C11538F3-61C6-4966-B523-B08E0DD12F07}"/>
    <dgm:cxn modelId="{96AF044D-4015-4850-B6AF-4CE59CA50CD5}" srcId="{0F8EA4A4-A3CE-4E32-BC09-F5A191938B1A}" destId="{7154D090-9E0A-4680-B57D-5AAFF8FC98AA}" srcOrd="1" destOrd="0" parTransId="{1204071F-3351-4489-B5F9-D0CC13638F5B}" sibTransId="{5C434520-F5D6-4613-9B41-621E4F86EEE3}"/>
    <dgm:cxn modelId="{CFAB60FD-560E-4777-A1BC-BC5C13F7E945}" type="presParOf" srcId="{55AAE494-B3F2-4047-942F-6185B211B7A0}" destId="{91F439CC-611E-46E4-A12E-7475BC723761}" srcOrd="0" destOrd="0" presId="urn:microsoft.com/office/officeart/2005/8/layout/chevron2"/>
    <dgm:cxn modelId="{37335D57-FDF3-43C8-9D1E-3F3E165C6D7D}" type="presParOf" srcId="{91F439CC-611E-46E4-A12E-7475BC723761}" destId="{49A9598D-3F89-4781-A736-DE60747CDD49}" srcOrd="0" destOrd="0" presId="urn:microsoft.com/office/officeart/2005/8/layout/chevron2"/>
    <dgm:cxn modelId="{3CF849C1-F9B2-4A9D-A6AB-2226AC44BF72}" type="presParOf" srcId="{91F439CC-611E-46E4-A12E-7475BC723761}" destId="{877B0531-151C-4178-BF0D-4017B6AB125D}" srcOrd="1" destOrd="0" presId="urn:microsoft.com/office/officeart/2005/8/layout/chevron2"/>
    <dgm:cxn modelId="{CBC50541-4041-4DE7-BF38-AB38C0B530EC}" type="presParOf" srcId="{55AAE494-B3F2-4047-942F-6185B211B7A0}" destId="{AC210547-B8B0-4A8F-9AE5-5E1D2C5C8C2C}" srcOrd="1" destOrd="0" presId="urn:microsoft.com/office/officeart/2005/8/layout/chevron2"/>
    <dgm:cxn modelId="{8FD23539-FD53-40AA-8D82-E136E4FCB865}" type="presParOf" srcId="{55AAE494-B3F2-4047-942F-6185B211B7A0}" destId="{E3CD3761-4397-4047-8E1E-44D999C89127}" srcOrd="2" destOrd="0" presId="urn:microsoft.com/office/officeart/2005/8/layout/chevron2"/>
    <dgm:cxn modelId="{16ACA0EF-3F16-4653-AE1C-DEF7C8467852}" type="presParOf" srcId="{E3CD3761-4397-4047-8E1E-44D999C89127}" destId="{9314F923-FA9A-4C2F-8004-5269871B9B11}" srcOrd="0" destOrd="0" presId="urn:microsoft.com/office/officeart/2005/8/layout/chevron2"/>
    <dgm:cxn modelId="{40AE1C1C-3AF7-4769-B7D6-4F9CB6174D4B}" type="presParOf" srcId="{E3CD3761-4397-4047-8E1E-44D999C89127}" destId="{AD2EBFA6-F615-4C6B-A625-77C498617A35}" srcOrd="1" destOrd="0" presId="urn:microsoft.com/office/officeart/2005/8/layout/chevron2"/>
    <dgm:cxn modelId="{DDED8864-CD2A-4680-9348-C14FF19865A5}" type="presParOf" srcId="{55AAE494-B3F2-4047-942F-6185B211B7A0}" destId="{0D34FEAF-B101-4106-96D7-E25483F333E6}" srcOrd="3" destOrd="0" presId="urn:microsoft.com/office/officeart/2005/8/layout/chevron2"/>
    <dgm:cxn modelId="{70DBB5A6-65D9-48BD-9BB0-1C546E48245F}" type="presParOf" srcId="{55AAE494-B3F2-4047-942F-6185B211B7A0}" destId="{00FE070B-B525-40FC-8786-7693C63FCF7E}" srcOrd="4" destOrd="0" presId="urn:microsoft.com/office/officeart/2005/8/layout/chevron2"/>
    <dgm:cxn modelId="{37EDB06F-8C6C-40DC-BE93-2732C86D620E}" type="presParOf" srcId="{00FE070B-B525-40FC-8786-7693C63FCF7E}" destId="{F095F5F0-8BAD-46FD-842C-14584EE24E9D}" srcOrd="0" destOrd="0" presId="urn:microsoft.com/office/officeart/2005/8/layout/chevron2"/>
    <dgm:cxn modelId="{4894A9D8-C34E-40AF-B729-D8182E08ED24}" type="presParOf" srcId="{00FE070B-B525-40FC-8786-7693C63FCF7E}" destId="{DDD42DF5-772E-4292-B8AC-F1F7D2D862C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9598D-3F89-4781-A736-DE60747CDD49}">
      <dsp:nvSpPr>
        <dsp:cNvPr id="0" name=""/>
        <dsp:cNvSpPr/>
      </dsp:nvSpPr>
      <dsp:spPr>
        <a:xfrm rot="5400000">
          <a:off x="-272908" y="274033"/>
          <a:ext cx="1819391" cy="127357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solidFill>
                <a:srgbClr val="FFFF00"/>
              </a:solidFill>
            </a:rPr>
            <a:t>Salt</a:t>
          </a:r>
          <a:endParaRPr lang="en-US" sz="3500" kern="1200" dirty="0">
            <a:solidFill>
              <a:srgbClr val="FFFF00"/>
            </a:solidFill>
          </a:endParaRPr>
        </a:p>
      </dsp:txBody>
      <dsp:txXfrm rot="-5400000">
        <a:off x="1" y="637911"/>
        <a:ext cx="1273574" cy="545817"/>
      </dsp:txXfrm>
    </dsp:sp>
    <dsp:sp modelId="{877B0531-151C-4178-BF0D-4017B6AB125D}">
      <dsp:nvSpPr>
        <dsp:cNvPr id="0" name=""/>
        <dsp:cNvSpPr/>
      </dsp:nvSpPr>
      <dsp:spPr>
        <a:xfrm rot="5400000">
          <a:off x="5666259" y="-4391560"/>
          <a:ext cx="1182604" cy="99679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b="1" i="0" kern="1200" dirty="0" smtClean="0"/>
            <a:t>Keeping salt intake to less than 5 g per day (equivalent to sodium intake of less than 2 g per day) </a:t>
          </a: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rot="-5400000">
        <a:off x="1273574" y="58855"/>
        <a:ext cx="9910244" cy="1067144"/>
      </dsp:txXfrm>
    </dsp:sp>
    <dsp:sp modelId="{9314F923-FA9A-4C2F-8004-5269871B9B11}">
      <dsp:nvSpPr>
        <dsp:cNvPr id="0" name=""/>
        <dsp:cNvSpPr/>
      </dsp:nvSpPr>
      <dsp:spPr>
        <a:xfrm rot="5400000">
          <a:off x="-272908" y="1901437"/>
          <a:ext cx="1819391" cy="127357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solidFill>
                <a:srgbClr val="FFFF00"/>
              </a:solidFill>
            </a:rPr>
            <a:t>Sugar</a:t>
          </a:r>
          <a:endParaRPr lang="en-US" sz="3500" kern="1200" dirty="0">
            <a:solidFill>
              <a:srgbClr val="FFFF00"/>
            </a:solidFill>
          </a:endParaRPr>
        </a:p>
      </dsp:txBody>
      <dsp:txXfrm rot="-5400000">
        <a:off x="1" y="2265315"/>
        <a:ext cx="1273574" cy="545817"/>
      </dsp:txXfrm>
    </dsp:sp>
    <dsp:sp modelId="{AD2EBFA6-F615-4C6B-A625-77C498617A35}">
      <dsp:nvSpPr>
        <dsp:cNvPr id="0" name=""/>
        <dsp:cNvSpPr/>
      </dsp:nvSpPr>
      <dsp:spPr>
        <a:xfrm rot="5400000">
          <a:off x="5666259" y="-2764155"/>
          <a:ext cx="1182604" cy="99679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i="0" kern="1200" dirty="0" smtClean="0"/>
            <a:t>Limit intake of free sugars to less than 10% of total energy intake</a:t>
          </a:r>
          <a:endParaRPr lang="en-US" sz="1800" kern="1200" dirty="0"/>
        </a:p>
        <a:p>
          <a:pPr marL="171450" lvl="1" indent="-171450" algn="l" defTabSz="800100">
            <a:lnSpc>
              <a:spcPct val="90000"/>
            </a:lnSpc>
            <a:spcBef>
              <a:spcPct val="0"/>
            </a:spcBef>
            <a:spcAft>
              <a:spcPct val="15000"/>
            </a:spcAft>
            <a:buChar char="••"/>
          </a:pPr>
          <a:r>
            <a:rPr lang="en-US" sz="1800" b="1" i="0" kern="1200" dirty="0" smtClean="0"/>
            <a:t>A further reduction to less than 5% of total energy intake is suggested for additional health benefits</a:t>
          </a:r>
          <a:endParaRPr lang="en-US" sz="1800" kern="1200" dirty="0"/>
        </a:p>
      </dsp:txBody>
      <dsp:txXfrm rot="-5400000">
        <a:off x="1273574" y="1686260"/>
        <a:ext cx="9910244" cy="1067144"/>
      </dsp:txXfrm>
    </dsp:sp>
    <dsp:sp modelId="{F095F5F0-8BAD-46FD-842C-14584EE24E9D}">
      <dsp:nvSpPr>
        <dsp:cNvPr id="0" name=""/>
        <dsp:cNvSpPr/>
      </dsp:nvSpPr>
      <dsp:spPr>
        <a:xfrm rot="5400000">
          <a:off x="-272908" y="3528842"/>
          <a:ext cx="1819391" cy="1273574"/>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solidFill>
                <a:srgbClr val="FFFF00"/>
              </a:solidFill>
            </a:rPr>
            <a:t>trans</a:t>
          </a:r>
          <a:endParaRPr lang="en-US" sz="3500" kern="1200" dirty="0">
            <a:solidFill>
              <a:srgbClr val="FFFF00"/>
            </a:solidFill>
          </a:endParaRPr>
        </a:p>
      </dsp:txBody>
      <dsp:txXfrm rot="-5400000">
        <a:off x="1" y="3892720"/>
        <a:ext cx="1273574" cy="545817"/>
      </dsp:txXfrm>
    </dsp:sp>
    <dsp:sp modelId="{DDD42DF5-772E-4292-B8AC-F1F7D2D862C7}">
      <dsp:nvSpPr>
        <dsp:cNvPr id="0" name=""/>
        <dsp:cNvSpPr/>
      </dsp:nvSpPr>
      <dsp:spPr>
        <a:xfrm rot="5400000">
          <a:off x="5666259" y="-1136751"/>
          <a:ext cx="1182604" cy="9967974"/>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1" i="0" kern="1200" dirty="0" smtClean="0"/>
            <a:t>total fat should not exceed 30% of total energy intake</a:t>
          </a:r>
          <a:endParaRPr lang="en-US" sz="1800" kern="1200" dirty="0"/>
        </a:p>
        <a:p>
          <a:pPr marL="171450" lvl="1" indent="-171450" algn="l" defTabSz="800100">
            <a:lnSpc>
              <a:spcPct val="90000"/>
            </a:lnSpc>
            <a:spcBef>
              <a:spcPct val="0"/>
            </a:spcBef>
            <a:spcAft>
              <a:spcPct val="15000"/>
            </a:spcAft>
            <a:buChar char="••"/>
          </a:pPr>
          <a:r>
            <a:rPr lang="en-US" sz="1800" b="1" i="0" kern="1200" dirty="0" smtClean="0"/>
            <a:t>Intake of saturated fats should be less than 10% of total energy intake, and intake of trans-fats less than 1% of total energy intake</a:t>
          </a:r>
          <a:endParaRPr lang="en-US" sz="1800" kern="1200" dirty="0"/>
        </a:p>
      </dsp:txBody>
      <dsp:txXfrm rot="-5400000">
        <a:off x="1273574" y="3313664"/>
        <a:ext cx="9910244" cy="106714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0F1BA-0FFD-4852-9F95-EB4B38325878}" type="datetimeFigureOut">
              <a:rPr lang="el-GR" smtClean="0"/>
              <a:t>17/10/2023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95DB0-9DDC-40E3-9D04-61F07591E06E}" type="slidenum">
              <a:rPr lang="el-GR" smtClean="0"/>
              <a:t>‹#›</a:t>
            </a:fld>
            <a:endParaRPr lang="el-GR"/>
          </a:p>
        </p:txBody>
      </p:sp>
    </p:spTree>
    <p:extLst>
      <p:ext uri="{BB962C8B-B14F-4D97-AF65-F5344CB8AC3E}">
        <p14:creationId xmlns:p14="http://schemas.microsoft.com/office/powerpoint/2010/main" val="169331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6295DB0-9DDC-40E3-9D04-61F07591E06E}" type="slidenum">
              <a:rPr lang="el-GR" smtClean="0"/>
              <a:t>10</a:t>
            </a:fld>
            <a:endParaRPr lang="el-GR"/>
          </a:p>
        </p:txBody>
      </p:sp>
    </p:spTree>
    <p:extLst>
      <p:ext uri="{BB962C8B-B14F-4D97-AF65-F5344CB8AC3E}">
        <p14:creationId xmlns:p14="http://schemas.microsoft.com/office/powerpoint/2010/main" val="3859014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6295DB0-9DDC-40E3-9D04-61F07591E06E}" type="slidenum">
              <a:rPr lang="el-GR" smtClean="0"/>
              <a:t>12</a:t>
            </a:fld>
            <a:endParaRPr lang="el-GR"/>
          </a:p>
        </p:txBody>
      </p:sp>
    </p:spTree>
    <p:extLst>
      <p:ext uri="{BB962C8B-B14F-4D97-AF65-F5344CB8AC3E}">
        <p14:creationId xmlns:p14="http://schemas.microsoft.com/office/powerpoint/2010/main" val="333610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6295DB0-9DDC-40E3-9D04-61F07591E06E}" type="slidenum">
              <a:rPr lang="el-GR" smtClean="0"/>
              <a:t>31</a:t>
            </a:fld>
            <a:endParaRPr lang="el-GR"/>
          </a:p>
        </p:txBody>
      </p:sp>
    </p:spTree>
    <p:extLst>
      <p:ext uri="{BB962C8B-B14F-4D97-AF65-F5344CB8AC3E}">
        <p14:creationId xmlns:p14="http://schemas.microsoft.com/office/powerpoint/2010/main" val="197788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D6295DB0-9DDC-40E3-9D04-61F07591E06E}" type="slidenum">
              <a:rPr lang="el-GR" smtClean="0"/>
              <a:t>35</a:t>
            </a:fld>
            <a:endParaRPr lang="el-GR"/>
          </a:p>
        </p:txBody>
      </p:sp>
    </p:spTree>
    <p:extLst>
      <p:ext uri="{BB962C8B-B14F-4D97-AF65-F5344CB8AC3E}">
        <p14:creationId xmlns:p14="http://schemas.microsoft.com/office/powerpoint/2010/main" val="3494483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BE6DADF-0F96-46A3-9870-E9A0D5E6B5C6}" type="datetimeFigureOut">
              <a:rPr lang="el-GR" smtClean="0"/>
              <a:t>17/10/2023</a:t>
            </a:fld>
            <a:endParaRPr lang="el-G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l-G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5CE300E-3A46-477E-AA67-B298B01E18AB}" type="slidenum">
              <a:rPr lang="el-GR" smtClean="0"/>
              <a:t>‹#›</a:t>
            </a:fld>
            <a:endParaRPr lang="el-GR"/>
          </a:p>
        </p:txBody>
      </p:sp>
      <p:cxnSp>
        <p:nvCxnSpPr>
          <p:cNvPr id="8" name="Straight Connector 7"/>
          <p:cNvCxnSpPr/>
          <p:nvPr/>
        </p:nvCxnSpPr>
        <p:spPr>
          <a:xfrm>
            <a:off x="1978660" y="4361872"/>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74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E6DADF-0F96-46A3-9870-E9A0D5E6B5C6}" type="datetimeFigureOut">
              <a:rPr lang="el-GR" smtClean="0"/>
              <a:t>17/10/2023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0317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E6DADF-0F96-46A3-9870-E9A0D5E6B5C6}" type="datetimeFigureOut">
              <a:rPr lang="el-GR" smtClean="0"/>
              <a:t>17/10/2023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962809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smtClean="0"/>
              <a:t>Click to edit Master title style</a:t>
            </a:r>
            <a:endParaRPr lang="el-GR"/>
          </a:p>
        </p:txBody>
      </p:sp>
    </p:spTree>
    <p:extLst>
      <p:ext uri="{BB962C8B-B14F-4D97-AF65-F5344CB8AC3E}">
        <p14:creationId xmlns:p14="http://schemas.microsoft.com/office/powerpoint/2010/main" val="367171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930400" y="228600"/>
            <a:ext cx="10668000" cy="762000"/>
          </a:xfrm>
        </p:spPr>
        <p:txBody>
          <a:bodyPr/>
          <a:lstStyle/>
          <a:p>
            <a:r>
              <a:rPr lang="en-US" smtClean="0"/>
              <a:t>Click to edit Master title style</a:t>
            </a:r>
            <a:endParaRPr lang="el-GR"/>
          </a:p>
        </p:txBody>
      </p:sp>
      <p:sp>
        <p:nvSpPr>
          <p:cNvPr id="3" name="Chart Placeholder 2"/>
          <p:cNvSpPr>
            <a:spLocks noGrp="1"/>
          </p:cNvSpPr>
          <p:nvPr>
            <p:ph type="chart" idx="1"/>
          </p:nvPr>
        </p:nvSpPr>
        <p:spPr>
          <a:xfrm>
            <a:off x="711200" y="1524000"/>
            <a:ext cx="11277600" cy="3733800"/>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145A0B1-86BF-41A3-801E-F87B2D79BB61}" type="slidenum">
              <a:rPr lang="en-GB" altLang="el-GR"/>
              <a:pPr>
                <a:defRPr/>
              </a:pPr>
              <a:t>‹#›</a:t>
            </a:fld>
            <a:endParaRPr lang="en-GB" altLang="el-GR"/>
          </a:p>
        </p:txBody>
      </p:sp>
    </p:spTree>
    <p:extLst>
      <p:ext uri="{BB962C8B-B14F-4D97-AF65-F5344CB8AC3E}">
        <p14:creationId xmlns:p14="http://schemas.microsoft.com/office/powerpoint/2010/main" val="378614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1117600" y="1905001"/>
            <a:ext cx="10363200" cy="4151313"/>
          </a:xfrm>
        </p:spPr>
        <p:txBody>
          <a:bodyPr rtlCol="0">
            <a:normAutofit/>
          </a:bodyPr>
          <a:lstStyle/>
          <a:p>
            <a:pPr lvl="0"/>
            <a:endParaRPr lang="el-GR" noProof="0" smtClean="0"/>
          </a:p>
        </p:txBody>
      </p:sp>
      <p:sp>
        <p:nvSpPr>
          <p:cNvPr id="4" name="Date Placeholder 3"/>
          <p:cNvSpPr>
            <a:spLocks noGrp="1"/>
          </p:cNvSpPr>
          <p:nvPr>
            <p:ph type="dt" sz="half" idx="10"/>
          </p:nvPr>
        </p:nvSpPr>
        <p:spPr/>
        <p:txBody>
          <a:bodyPr/>
          <a:lstStyle>
            <a:lvl1pPr>
              <a:defRPr/>
            </a:lvl1pPr>
          </a:lstStyle>
          <a:p>
            <a:pPr>
              <a:defRPr/>
            </a:pPr>
            <a:endParaRPr lang="en-US" altLang="el-GR"/>
          </a:p>
        </p:txBody>
      </p:sp>
      <p:sp>
        <p:nvSpPr>
          <p:cNvPr id="5" name="Footer Placeholder 4"/>
          <p:cNvSpPr>
            <a:spLocks noGrp="1"/>
          </p:cNvSpPr>
          <p:nvPr>
            <p:ph type="ftr" sz="quarter" idx="11"/>
          </p:nvPr>
        </p:nvSpPr>
        <p:spPr/>
        <p:txBody>
          <a:bodyPr/>
          <a:lstStyle>
            <a:lvl1pPr>
              <a:defRPr/>
            </a:lvl1pPr>
          </a:lstStyle>
          <a:p>
            <a:pPr>
              <a:defRPr/>
            </a:pPr>
            <a:endParaRPr lang="en-US" altLang="el-GR"/>
          </a:p>
        </p:txBody>
      </p:sp>
      <p:sp>
        <p:nvSpPr>
          <p:cNvPr id="6" name="Slide Number Placeholder 5"/>
          <p:cNvSpPr>
            <a:spLocks noGrp="1"/>
          </p:cNvSpPr>
          <p:nvPr>
            <p:ph type="sldNum" sz="quarter" idx="12"/>
          </p:nvPr>
        </p:nvSpPr>
        <p:spPr/>
        <p:txBody>
          <a:bodyPr/>
          <a:lstStyle>
            <a:lvl1pPr>
              <a:defRPr/>
            </a:lvl1pPr>
          </a:lstStyle>
          <a:p>
            <a:pPr>
              <a:defRPr/>
            </a:pPr>
            <a:fld id="{2193A70E-C83A-41EE-9927-1851B197DA70}" type="slidenum">
              <a:rPr lang="en-US" altLang="el-GR"/>
              <a:pPr>
                <a:defRPr/>
              </a:pPr>
              <a:t>‹#›</a:t>
            </a:fld>
            <a:endParaRPr lang="en-US" altLang="el-GR"/>
          </a:p>
        </p:txBody>
      </p:sp>
    </p:spTree>
    <p:extLst>
      <p:ext uri="{BB962C8B-B14F-4D97-AF65-F5344CB8AC3E}">
        <p14:creationId xmlns:p14="http://schemas.microsoft.com/office/powerpoint/2010/main" val="1911907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9457" y="980728"/>
            <a:ext cx="8463617" cy="1320800"/>
          </a:xfrm>
        </p:spPr>
        <p:txBody>
          <a:bodyPr/>
          <a:lstStyle>
            <a:lvl1pPr>
              <a:defRPr>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1488018" y="1773239"/>
            <a:ext cx="61383" cy="4603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3"/>
          <p:cNvSpPr>
            <a:spLocks noGrp="1"/>
          </p:cNvSpPr>
          <p:nvPr>
            <p:ph type="dt" sz="half" idx="14"/>
          </p:nvPr>
        </p:nvSpPr>
        <p:spPr/>
        <p:txBody>
          <a:bodyPr/>
          <a:lstStyle>
            <a:lvl1pPr>
              <a:defRPr/>
            </a:lvl1pPr>
          </a:lstStyle>
          <a:p>
            <a:pPr>
              <a:defRPr/>
            </a:pPr>
            <a:endParaRPr lang="en-US" altLang="el-GR"/>
          </a:p>
        </p:txBody>
      </p:sp>
      <p:sp>
        <p:nvSpPr>
          <p:cNvPr id="6" name="Footer Placeholder 4"/>
          <p:cNvSpPr>
            <a:spLocks noGrp="1"/>
          </p:cNvSpPr>
          <p:nvPr>
            <p:ph type="ftr" sz="quarter" idx="15"/>
          </p:nvPr>
        </p:nvSpPr>
        <p:spPr/>
        <p:txBody>
          <a:bodyPr/>
          <a:lstStyle>
            <a:lvl1pPr>
              <a:defRPr/>
            </a:lvl1pPr>
          </a:lstStyle>
          <a:p>
            <a:pPr>
              <a:defRPr/>
            </a:pPr>
            <a:endParaRPr lang="en-US" altLang="el-GR"/>
          </a:p>
        </p:txBody>
      </p:sp>
      <p:sp>
        <p:nvSpPr>
          <p:cNvPr id="7" name="Slide Number Placeholder 5"/>
          <p:cNvSpPr>
            <a:spLocks noGrp="1"/>
          </p:cNvSpPr>
          <p:nvPr>
            <p:ph type="sldNum" sz="quarter" idx="16"/>
          </p:nvPr>
        </p:nvSpPr>
        <p:spPr/>
        <p:txBody>
          <a:bodyPr/>
          <a:lstStyle>
            <a:lvl1pPr>
              <a:defRPr/>
            </a:lvl1pPr>
          </a:lstStyle>
          <a:p>
            <a:pPr>
              <a:defRPr/>
            </a:pPr>
            <a:fld id="{ED21FFA7-4CD1-45FE-8DF8-A11FEF945581}" type="slidenum">
              <a:rPr lang="en-US" altLang="el-GR"/>
              <a:pPr>
                <a:defRPr/>
              </a:pPr>
              <a:t>‹#›</a:t>
            </a:fld>
            <a:endParaRPr lang="en-US" altLang="el-GR"/>
          </a:p>
        </p:txBody>
      </p:sp>
    </p:spTree>
    <p:extLst>
      <p:ext uri="{BB962C8B-B14F-4D97-AF65-F5344CB8AC3E}">
        <p14:creationId xmlns:p14="http://schemas.microsoft.com/office/powerpoint/2010/main" val="215487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lstStyle>
            <a:lvl1pPr>
              <a:defRPr>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BE6DADF-0F96-46A3-9870-E9A0D5E6B5C6}" type="datetimeFigureOut">
              <a:rPr lang="el-GR" smtClean="0"/>
              <a:t>17/10/2023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208045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BE6DADF-0F96-46A3-9870-E9A0D5E6B5C6}" type="datetimeFigureOut">
              <a:rPr lang="el-GR" smtClean="0"/>
              <a:t>17/10/2023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CE300E-3A46-477E-AA67-B298B01E18AB}" type="slidenum">
              <a:rPr lang="el-GR" smtClean="0"/>
              <a:t>‹#›</a:t>
            </a:fld>
            <a:endParaRPr lang="el-G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06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E6DADF-0F96-46A3-9870-E9A0D5E6B5C6}" type="datetimeFigureOut">
              <a:rPr lang="el-GR" smtClean="0"/>
              <a:t>17/10/2023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560474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E6DADF-0F96-46A3-9870-E9A0D5E6B5C6}" type="datetimeFigureOut">
              <a:rPr lang="el-GR" smtClean="0"/>
              <a:t>17/10/2023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943797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E6DADF-0F96-46A3-9870-E9A0D5E6B5C6}" type="datetimeFigureOut">
              <a:rPr lang="el-GR" smtClean="0"/>
              <a:t>17/10/2023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24251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E6DADF-0F96-46A3-9870-E9A0D5E6B5C6}" type="datetimeFigureOut">
              <a:rPr lang="el-GR" smtClean="0"/>
              <a:t>17/10/2023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150880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BE6DADF-0F96-46A3-9870-E9A0D5E6B5C6}" type="datetimeFigureOut">
              <a:rPr lang="el-GR" smtClean="0"/>
              <a:t>17/10/2023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841638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BE6DADF-0F96-46A3-9870-E9A0D5E6B5C6}" type="datetimeFigureOut">
              <a:rPr lang="el-GR" smtClean="0"/>
              <a:t>17/10/2023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CE300E-3A46-477E-AA67-B298B01E18AB}" type="slidenum">
              <a:rPr lang="el-GR" smtClean="0"/>
              <a:t>‹#›</a:t>
            </a:fld>
            <a:endParaRPr lang="el-GR"/>
          </a:p>
        </p:txBody>
      </p:sp>
    </p:spTree>
    <p:extLst>
      <p:ext uri="{BB962C8B-B14F-4D97-AF65-F5344CB8AC3E}">
        <p14:creationId xmlns:p14="http://schemas.microsoft.com/office/powerpoint/2010/main" val="37726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BE6DADF-0F96-46A3-9870-E9A0D5E6B5C6}" type="datetimeFigureOut">
              <a:rPr lang="el-GR" smtClean="0"/>
              <a:t>17/10/2023</a:t>
            </a:fld>
            <a:endParaRPr lang="el-G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l-G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5CE300E-3A46-477E-AA67-B298B01E18AB}" type="slidenum">
              <a:rPr lang="el-GR" smtClean="0"/>
              <a:t>‹#›</a:t>
            </a:fld>
            <a:endParaRPr lang="el-GR"/>
          </a:p>
        </p:txBody>
      </p:sp>
    </p:spTree>
    <p:extLst>
      <p:ext uri="{BB962C8B-B14F-4D97-AF65-F5344CB8AC3E}">
        <p14:creationId xmlns:p14="http://schemas.microsoft.com/office/powerpoint/2010/main" val="42198230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ec.europa.eu/jrc/en/news/many-popular-packaged-foods-eu-contain-too-much-fat-sugar-salt-and-too-little-fibr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eitfood.eu/news/post/eit-food-discovered-the-trends-and-innovations-driving-the-future-of-food-health"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commission/presscorner/detail/en/ip_22_6899" TargetMode="External"/><Relationship Id="rId2" Type="http://schemas.openxmlformats.org/officeDocument/2006/relationships/hyperlink" Target="https://foodsystemspavilion.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eitfood.eu/blog/targeted-nutrition-innovation-to-reduce-dietary-inequaliti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png"/><Relationship Id="rId9"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who.int/emergencies/ten-threats-to-global-health-in-2019"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euro.who.int/__data/assets/pdf_file/0007/350278/Fact-sheet-SDG-NCD-FINAL-25-10-17.pdf" TargetMode="External"/><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www.eitfood.eu/news/post/eit-food-discovered-the-trends-and-innovations-driving-the-future-of-food-health"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ift.org/" TargetMode="Externa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749" y="720801"/>
            <a:ext cx="11108206" cy="3352800"/>
          </a:xfrm>
        </p:spPr>
        <p:txBody>
          <a:bodyPr>
            <a:noAutofit/>
          </a:bodyPr>
          <a:lstStyle/>
          <a:p>
            <a:pPr>
              <a:lnSpc>
                <a:spcPts val="5800"/>
              </a:lnSpc>
            </a:pPr>
            <a:r>
              <a:rPr lang="el-GR" sz="4800" b="1" dirty="0" smtClean="0">
                <a:solidFill>
                  <a:srgbClr val="FFFF00"/>
                </a:solidFill>
              </a:rPr>
              <a:t>ΛΕΙΤΟΥΡΓΙΚΑ ΤΡΟΦΙΜΑ ΚΑΙ ΔΙΑΤΡΟΦΗ</a:t>
            </a:r>
            <a:br>
              <a:rPr lang="el-GR" sz="4800" b="1" dirty="0" smtClean="0">
                <a:solidFill>
                  <a:srgbClr val="FFFF00"/>
                </a:solidFill>
              </a:rPr>
            </a:br>
            <a:r>
              <a:rPr lang="en-US" sz="4400" b="1" dirty="0" smtClean="0">
                <a:solidFill>
                  <a:srgbClr val="FFFF00"/>
                </a:solidFill>
              </a:rPr>
              <a:t>H</a:t>
            </a:r>
            <a:r>
              <a:rPr lang="el-GR" sz="4400" b="1" dirty="0" smtClean="0">
                <a:solidFill>
                  <a:srgbClr val="FFFF00"/>
                </a:solidFill>
              </a:rPr>
              <a:t> </a:t>
            </a:r>
            <a:r>
              <a:rPr lang="el-GR" sz="4400" b="1" dirty="0" err="1" smtClean="0">
                <a:solidFill>
                  <a:srgbClr val="FFFF00"/>
                </a:solidFill>
              </a:rPr>
              <a:t>ΔιατροφικΗ</a:t>
            </a:r>
            <a:r>
              <a:rPr lang="el-GR" sz="4400" b="1" dirty="0" smtClean="0">
                <a:solidFill>
                  <a:srgbClr val="FFFF00"/>
                </a:solidFill>
              </a:rPr>
              <a:t> </a:t>
            </a:r>
            <a:r>
              <a:rPr lang="el-GR" sz="4400" b="1" dirty="0" err="1" smtClean="0">
                <a:solidFill>
                  <a:srgbClr val="FFFF00"/>
                </a:solidFill>
              </a:rPr>
              <a:t>ΑξΙα</a:t>
            </a:r>
            <a:r>
              <a:rPr lang="el-GR" sz="4400" b="1" dirty="0" smtClean="0">
                <a:solidFill>
                  <a:srgbClr val="FFFF00"/>
                </a:solidFill>
              </a:rPr>
              <a:t> </a:t>
            </a:r>
            <a:r>
              <a:rPr lang="el-GR" sz="4400" b="1" dirty="0">
                <a:solidFill>
                  <a:srgbClr val="FFFF00"/>
                </a:solidFill>
              </a:rPr>
              <a:t>των </a:t>
            </a:r>
            <a:r>
              <a:rPr lang="el-GR" sz="4400" b="1" dirty="0" err="1" smtClean="0">
                <a:solidFill>
                  <a:srgbClr val="FFFF00"/>
                </a:solidFill>
              </a:rPr>
              <a:t>ΤροφΙμων</a:t>
            </a:r>
            <a:r>
              <a:rPr lang="el-GR" sz="4400" dirty="0">
                <a:solidFill>
                  <a:srgbClr val="FFFF00"/>
                </a:solidFill>
              </a:rPr>
              <a:t/>
            </a:r>
            <a:br>
              <a:rPr lang="el-GR" sz="4400" dirty="0">
                <a:solidFill>
                  <a:srgbClr val="FFFF00"/>
                </a:solidFill>
              </a:rPr>
            </a:br>
            <a:r>
              <a:rPr lang="el-GR" sz="4400" b="1" dirty="0">
                <a:solidFill>
                  <a:srgbClr val="FFFF00"/>
                </a:solidFill>
              </a:rPr>
              <a:t>ως </a:t>
            </a:r>
            <a:r>
              <a:rPr lang="el-GR" sz="4400" b="1" dirty="0" err="1" smtClean="0">
                <a:solidFill>
                  <a:srgbClr val="FFFF00"/>
                </a:solidFill>
              </a:rPr>
              <a:t>κΙνητρο</a:t>
            </a:r>
            <a:r>
              <a:rPr lang="el-GR" sz="4400" b="1" dirty="0" smtClean="0">
                <a:solidFill>
                  <a:srgbClr val="FFFF00"/>
                </a:solidFill>
              </a:rPr>
              <a:t> </a:t>
            </a:r>
            <a:br>
              <a:rPr lang="el-GR" sz="4400" b="1" dirty="0" smtClean="0">
                <a:solidFill>
                  <a:srgbClr val="FFFF00"/>
                </a:solidFill>
              </a:rPr>
            </a:br>
            <a:r>
              <a:rPr lang="el-GR" sz="4400" b="1" dirty="0" smtClean="0">
                <a:solidFill>
                  <a:srgbClr val="FFFF00"/>
                </a:solidFill>
              </a:rPr>
              <a:t>για </a:t>
            </a:r>
            <a:r>
              <a:rPr lang="el-GR" sz="4400" b="1" dirty="0">
                <a:solidFill>
                  <a:srgbClr val="FFFF00"/>
                </a:solidFill>
              </a:rPr>
              <a:t>την </a:t>
            </a:r>
            <a:r>
              <a:rPr lang="el-GR" sz="4400" b="1" dirty="0" err="1" smtClean="0">
                <a:solidFill>
                  <a:srgbClr val="FFFF00"/>
                </a:solidFill>
              </a:rPr>
              <a:t>καινοτομΙα</a:t>
            </a:r>
            <a:r>
              <a:rPr lang="el-GR" sz="4400" b="1" dirty="0" smtClean="0">
                <a:solidFill>
                  <a:srgbClr val="FFFF00"/>
                </a:solidFill>
              </a:rPr>
              <a:t> </a:t>
            </a:r>
            <a:r>
              <a:rPr lang="el-GR" sz="4400" b="1" dirty="0">
                <a:solidFill>
                  <a:srgbClr val="FFFF00"/>
                </a:solidFill>
              </a:rPr>
              <a:t>στα </a:t>
            </a:r>
            <a:r>
              <a:rPr lang="el-GR" sz="4400" b="1" dirty="0" err="1" smtClean="0">
                <a:solidFill>
                  <a:srgbClr val="FFFF00"/>
                </a:solidFill>
              </a:rPr>
              <a:t>Τροφιμα</a:t>
            </a:r>
            <a:endParaRPr lang="el-GR" sz="4400" dirty="0">
              <a:solidFill>
                <a:srgbClr val="FFFF00"/>
              </a:solidFill>
            </a:endParaRPr>
          </a:p>
        </p:txBody>
      </p:sp>
      <p:sp>
        <p:nvSpPr>
          <p:cNvPr id="3" name="Subtitle 2"/>
          <p:cNvSpPr>
            <a:spLocks noGrp="1"/>
          </p:cNvSpPr>
          <p:nvPr>
            <p:ph type="subTitle" idx="1"/>
          </p:nvPr>
        </p:nvSpPr>
        <p:spPr>
          <a:xfrm>
            <a:off x="667512" y="4775200"/>
            <a:ext cx="10177469" cy="1487948"/>
          </a:xfrm>
        </p:spPr>
        <p:txBody>
          <a:bodyPr>
            <a:normAutofit/>
          </a:bodyPr>
          <a:lstStyle/>
          <a:p>
            <a:r>
              <a:rPr lang="el-GR" dirty="0" smtClean="0"/>
              <a:t>Μαίρη </a:t>
            </a:r>
            <a:r>
              <a:rPr lang="el-GR" dirty="0" err="1"/>
              <a:t>Καψοκεφάλου</a:t>
            </a:r>
            <a:endParaRPr lang="el-GR" dirty="0"/>
          </a:p>
          <a:p>
            <a:r>
              <a:rPr lang="el-GR" dirty="0"/>
              <a:t>Καθηγήτρια στη Διατροφή του </a:t>
            </a:r>
            <a:r>
              <a:rPr lang="el-GR" dirty="0" smtClean="0"/>
              <a:t>Ανθρώπου</a:t>
            </a:r>
            <a:endParaRPr lang="el-GR" dirty="0"/>
          </a:p>
          <a:p>
            <a:r>
              <a:rPr lang="el-GR" dirty="0" smtClean="0"/>
              <a:t>Γεωπονικό Πανεπιστήμιο Αθηνών </a:t>
            </a:r>
            <a:endParaRPr lang="el-GR" dirty="0"/>
          </a:p>
        </p:txBody>
      </p:sp>
    </p:spTree>
    <p:extLst>
      <p:ext uri="{BB962C8B-B14F-4D97-AF65-F5344CB8AC3E}">
        <p14:creationId xmlns:p14="http://schemas.microsoft.com/office/powerpoint/2010/main" val="1225516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84" y="445770"/>
            <a:ext cx="9282932" cy="609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21668" y="3237185"/>
            <a:ext cx="9243348" cy="10089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TextBox 1"/>
          <p:cNvSpPr txBox="1">
            <a:spLocks noChangeArrowheads="1"/>
          </p:cNvSpPr>
          <p:nvPr/>
        </p:nvSpPr>
        <p:spPr bwMode="auto">
          <a:xfrm>
            <a:off x="9810209" y="2402853"/>
            <a:ext cx="1944018" cy="2677656"/>
          </a:xfrm>
          <a:prstGeom prst="rect">
            <a:avLst/>
          </a:prstGeom>
          <a:solidFill>
            <a:srgbClr val="FFFF00"/>
          </a:solidFill>
          <a:ln>
            <a:noFill/>
          </a:ln>
        </p:spPr>
        <p:txBody>
          <a:bodyPr wrap="squar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l-GR" altLang="el-GR" sz="1400" dirty="0"/>
              <a:t>Ένα τρόφιμο που επηρεάζει ωφέλιμα μια ή περισσότερες λειτουργίες στο σώμα πέρα από τις διατροφικές επιδράσεις με τρόπο που βελτιώνει την κατάσταση υγείας και ευεξίας ή/και μειώνει τον κίνδυνο ασθενειών</a:t>
            </a:r>
          </a:p>
        </p:txBody>
      </p:sp>
    </p:spTree>
    <p:extLst>
      <p:ext uri="{BB962C8B-B14F-4D97-AF65-F5344CB8AC3E}">
        <p14:creationId xmlns:p14="http://schemas.microsoft.com/office/powerpoint/2010/main" val="39946346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1337" y="1366345"/>
            <a:ext cx="10552387" cy="3970318"/>
          </a:xfrm>
          <a:prstGeom prst="rect">
            <a:avLst/>
          </a:prstGeom>
          <a:solidFill>
            <a:srgbClr val="00518E"/>
          </a:solidFill>
        </p:spPr>
        <p:txBody>
          <a:bodyPr wrap="square" rtlCol="0">
            <a:spAutoFit/>
          </a:bodyPr>
          <a:lstStyle/>
          <a:p>
            <a:pPr algn="ctr"/>
            <a:r>
              <a:rPr lang="el-GR" sz="3600" b="1" dirty="0" smtClean="0">
                <a:solidFill>
                  <a:srgbClr val="FFFF00"/>
                </a:solidFill>
              </a:rPr>
              <a:t>ΧΡΕΙΑΖΟΝΤΑΙ ΤΑ ΛΕΙΤΟΥΡΓΙΚΑ ΤΡΟΦΙΜΑ;</a:t>
            </a:r>
          </a:p>
          <a:p>
            <a:endParaRPr lang="el-GR" sz="3600" b="1" dirty="0" smtClean="0">
              <a:solidFill>
                <a:srgbClr val="FFFF00"/>
              </a:solidFill>
            </a:endParaRPr>
          </a:p>
          <a:p>
            <a:r>
              <a:rPr lang="el-GR" sz="3600" b="1" dirty="0" smtClean="0">
                <a:solidFill>
                  <a:srgbClr val="FFFF00"/>
                </a:solidFill>
              </a:rPr>
              <a:t>Μπορούν να συμβάλλουν στην πρόληψη </a:t>
            </a:r>
            <a:r>
              <a:rPr lang="el-GR" sz="3600" b="1" dirty="0" err="1" smtClean="0">
                <a:solidFill>
                  <a:srgbClr val="FFFF00"/>
                </a:solidFill>
              </a:rPr>
              <a:t>χρονίων</a:t>
            </a:r>
            <a:r>
              <a:rPr lang="el-GR" sz="3600" b="1" dirty="0" smtClean="0">
                <a:solidFill>
                  <a:srgbClr val="FFFF00"/>
                </a:solidFill>
              </a:rPr>
              <a:t> ασθενειών;  Άλλων προβλημάτων υγείας;</a:t>
            </a:r>
          </a:p>
          <a:p>
            <a:endParaRPr lang="el-GR" sz="3600" b="1" dirty="0">
              <a:solidFill>
                <a:srgbClr val="FFFF00"/>
              </a:solidFill>
            </a:endParaRPr>
          </a:p>
          <a:p>
            <a:r>
              <a:rPr lang="el-GR" sz="3600" b="1" dirty="0" smtClean="0">
                <a:solidFill>
                  <a:srgbClr val="FFFF00"/>
                </a:solidFill>
              </a:rPr>
              <a:t>Μπορούν έτσι να στηρίξουν την επίτευξη της καλύτερης υγείας για τον πληθυσμό;</a:t>
            </a:r>
            <a:endParaRPr lang="el-GR" sz="3600" b="1" dirty="0">
              <a:solidFill>
                <a:srgbClr val="FFFF00"/>
              </a:solidFill>
            </a:endParaRPr>
          </a:p>
        </p:txBody>
      </p:sp>
    </p:spTree>
    <p:extLst>
      <p:ext uri="{BB962C8B-B14F-4D97-AF65-F5344CB8AC3E}">
        <p14:creationId xmlns:p14="http://schemas.microsoft.com/office/powerpoint/2010/main" val="2917079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07" y="241738"/>
            <a:ext cx="11771586" cy="1774734"/>
          </a:xfrm>
          <a:solidFill>
            <a:srgbClr val="00518E"/>
          </a:solidFill>
        </p:spPr>
        <p:txBody>
          <a:bodyPr vert="horz" lIns="91440" tIns="45720" rIns="91440" bIns="45720" rtlCol="0" anchor="ctr">
            <a:normAutofit/>
          </a:bodyPr>
          <a:lstStyle/>
          <a:p>
            <a:r>
              <a:rPr lang="el-GR" dirty="0">
                <a:solidFill>
                  <a:srgbClr val="FFFF00"/>
                </a:solidFill>
              </a:rPr>
              <a:t>Παράδειγμα:  Πρόληψη της Καρδιαγγειακής Νόσου Θρεπτικά και μη θρεπτικά συστατικά</a:t>
            </a:r>
          </a:p>
        </p:txBody>
      </p:sp>
      <p:sp>
        <p:nvSpPr>
          <p:cNvPr id="3" name="Rectangle 2"/>
          <p:cNvSpPr/>
          <p:nvPr/>
        </p:nvSpPr>
        <p:spPr>
          <a:xfrm>
            <a:off x="2330246" y="2045106"/>
            <a:ext cx="8023122" cy="4478149"/>
          </a:xfrm>
          <a:prstGeom prst="rect">
            <a:avLst/>
          </a:prstGeom>
        </p:spPr>
        <p:txBody>
          <a:bodyPr wrap="square">
            <a:spAutoFit/>
          </a:bodyPr>
          <a:lstStyle/>
          <a:p>
            <a:pPr marL="273050" indent="-273050">
              <a:spcBef>
                <a:spcPts val="575"/>
              </a:spcBef>
              <a:buFont typeface="Wingdings 2" pitchFamily="18" charset="2"/>
              <a:buChar char=""/>
            </a:pPr>
            <a:r>
              <a:rPr lang="el-GR" sz="2400" dirty="0"/>
              <a:t>Πρόσληψη ολικού λίπους και σύσταση λιπαρών οξέων</a:t>
            </a:r>
            <a:endParaRPr lang="en-US" sz="2400" dirty="0"/>
          </a:p>
          <a:p>
            <a:pPr marL="273050" indent="-273050">
              <a:spcBef>
                <a:spcPts val="575"/>
              </a:spcBef>
              <a:buFont typeface="Wingdings 2" pitchFamily="18" charset="2"/>
              <a:buChar char=""/>
            </a:pPr>
            <a:r>
              <a:rPr lang="el-GR" sz="2400" dirty="0"/>
              <a:t>Ω</a:t>
            </a:r>
            <a:r>
              <a:rPr lang="en-US" sz="2400" dirty="0"/>
              <a:t>-3 </a:t>
            </a:r>
            <a:r>
              <a:rPr lang="el-GR" sz="2400" dirty="0"/>
              <a:t>λιπαρά οξέα</a:t>
            </a:r>
            <a:endParaRPr lang="en-US" sz="2400" dirty="0"/>
          </a:p>
          <a:p>
            <a:pPr marL="273050" indent="-273050">
              <a:spcBef>
                <a:spcPts val="575"/>
              </a:spcBef>
              <a:buFont typeface="Wingdings 2" pitchFamily="18" charset="2"/>
              <a:buChar char=""/>
            </a:pPr>
            <a:r>
              <a:rPr lang="el-GR" sz="2400" dirty="0"/>
              <a:t>Διαλυτές διαιτητικές ίνες</a:t>
            </a:r>
            <a:endParaRPr lang="en-US" sz="2400" dirty="0"/>
          </a:p>
          <a:p>
            <a:pPr marL="273050" indent="-273050">
              <a:spcBef>
                <a:spcPts val="575"/>
              </a:spcBef>
              <a:buFont typeface="Wingdings 2" pitchFamily="18" charset="2"/>
              <a:buChar char=""/>
            </a:pPr>
            <a:r>
              <a:rPr lang="en-US" sz="2400" dirty="0"/>
              <a:t>ß-</a:t>
            </a:r>
            <a:r>
              <a:rPr lang="el-GR" sz="2400" dirty="0" err="1"/>
              <a:t>Γλυκάνη</a:t>
            </a:r>
            <a:r>
              <a:rPr lang="en-US" sz="2400" dirty="0"/>
              <a:t> </a:t>
            </a:r>
          </a:p>
          <a:p>
            <a:pPr marL="273050" indent="-273050">
              <a:spcBef>
                <a:spcPts val="575"/>
              </a:spcBef>
              <a:buFont typeface="Wingdings 2" pitchFamily="18" charset="2"/>
              <a:buChar char=""/>
            </a:pPr>
            <a:r>
              <a:rPr lang="el-GR" sz="2400" dirty="0"/>
              <a:t>Νάτριο</a:t>
            </a:r>
            <a:endParaRPr lang="en-US" sz="2400" dirty="0"/>
          </a:p>
          <a:p>
            <a:pPr marL="273050" indent="-273050">
              <a:spcBef>
                <a:spcPts val="575"/>
              </a:spcBef>
              <a:buFont typeface="Wingdings 2" pitchFamily="18" charset="2"/>
              <a:buChar char=""/>
            </a:pPr>
            <a:r>
              <a:rPr lang="el-GR" sz="2400" dirty="0"/>
              <a:t>Κάλιο</a:t>
            </a:r>
            <a:endParaRPr lang="en-US" sz="2400" dirty="0"/>
          </a:p>
          <a:p>
            <a:pPr marL="273050" indent="-273050">
              <a:spcBef>
                <a:spcPts val="575"/>
              </a:spcBef>
              <a:buFont typeface="Wingdings 2" pitchFamily="18" charset="2"/>
              <a:buChar char=""/>
            </a:pPr>
            <a:r>
              <a:rPr lang="el-GR" sz="2400" dirty="0" err="1"/>
              <a:t>Στερόλες</a:t>
            </a:r>
            <a:r>
              <a:rPr lang="en-US" sz="2400" dirty="0"/>
              <a:t>/ </a:t>
            </a:r>
            <a:r>
              <a:rPr lang="el-GR" sz="2400" dirty="0" err="1"/>
              <a:t>στανόλες</a:t>
            </a:r>
            <a:endParaRPr lang="en-US" sz="2400" dirty="0"/>
          </a:p>
          <a:p>
            <a:pPr marL="273050" indent="-273050">
              <a:spcBef>
                <a:spcPts val="575"/>
              </a:spcBef>
              <a:buFont typeface="Wingdings 2" pitchFamily="18" charset="2"/>
              <a:buChar char=""/>
            </a:pPr>
            <a:r>
              <a:rPr lang="el-GR" sz="2400" dirty="0"/>
              <a:t>Πρωτεΐνη σόγιας</a:t>
            </a:r>
            <a:endParaRPr lang="en-US" sz="2400" dirty="0"/>
          </a:p>
          <a:p>
            <a:pPr marL="273050" indent="-273050">
              <a:spcBef>
                <a:spcPts val="575"/>
              </a:spcBef>
              <a:buFont typeface="Wingdings 2" pitchFamily="18" charset="2"/>
              <a:buChar char=""/>
            </a:pPr>
            <a:r>
              <a:rPr lang="el-GR" sz="2400" dirty="0" err="1"/>
              <a:t>Πολυφαινόλες</a:t>
            </a:r>
            <a:endParaRPr lang="en-US" sz="2400" dirty="0"/>
          </a:p>
          <a:p>
            <a:pPr marL="273050" indent="-273050">
              <a:spcBef>
                <a:spcPts val="575"/>
              </a:spcBef>
              <a:buFont typeface="Wingdings 2" pitchFamily="18" charset="2"/>
              <a:buChar char=""/>
            </a:pPr>
            <a:r>
              <a:rPr lang="el-GR" sz="2400" dirty="0"/>
              <a:t>Βιταμίνες</a:t>
            </a:r>
          </a:p>
        </p:txBody>
      </p:sp>
    </p:spTree>
    <p:extLst>
      <p:ext uri="{BB962C8B-B14F-4D97-AF65-F5344CB8AC3E}">
        <p14:creationId xmlns:p14="http://schemas.microsoft.com/office/powerpoint/2010/main" val="32210925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Grp="1" noChangeArrowheads="1"/>
          </p:cNvSpPr>
          <p:nvPr>
            <p:ph type="title"/>
          </p:nvPr>
        </p:nvSpPr>
        <p:spPr>
          <a:xfrm>
            <a:off x="583379" y="300644"/>
            <a:ext cx="10743381" cy="859561"/>
          </a:xfrm>
          <a:solidFill>
            <a:srgbClr val="00518E"/>
          </a:solidFill>
        </p:spPr>
        <p:txBody>
          <a:bodyPr rtlCol="0">
            <a:normAutofit/>
          </a:bodyPr>
          <a:lstStyle/>
          <a:p>
            <a:pPr>
              <a:defRPr/>
            </a:pPr>
            <a:r>
              <a:rPr lang="el-GR" altLang="el-GR" dirty="0" smtClean="0">
                <a:solidFill>
                  <a:srgbClr val="FFFF00"/>
                </a:solidFill>
              </a:rPr>
              <a:t>Παραδείγματα λειτουργικών συστατικών</a:t>
            </a:r>
            <a:endParaRPr lang="en-US" altLang="el-GR" dirty="0" smtClean="0">
              <a:solidFill>
                <a:srgbClr val="FFFF00"/>
              </a:solidFill>
            </a:endParaRPr>
          </a:p>
        </p:txBody>
      </p:sp>
      <p:graphicFrame>
        <p:nvGraphicFramePr>
          <p:cNvPr id="12291" name="Object 1027"/>
          <p:cNvGraphicFramePr>
            <a:graphicFrameLocks noGrp="1" noChangeAspect="1"/>
          </p:cNvGraphicFramePr>
          <p:nvPr>
            <p:ph type="chart" idx="1"/>
            <p:extLst/>
          </p:nvPr>
        </p:nvGraphicFramePr>
        <p:xfrm>
          <a:off x="1802694" y="1160205"/>
          <a:ext cx="8858864" cy="5352573"/>
        </p:xfrm>
        <a:graphic>
          <a:graphicData uri="http://schemas.openxmlformats.org/presentationml/2006/ole">
            <mc:AlternateContent xmlns:mc="http://schemas.openxmlformats.org/markup-compatibility/2006">
              <mc:Choice xmlns:v="urn:schemas-microsoft-com:vml" Requires="v">
                <p:oleObj spid="_x0000_s2060" name="Worksheet" r:id="rId3" imgW="8591838" imgH="5191630" progId="Excel.Sheet.8">
                  <p:embed/>
                </p:oleObj>
              </mc:Choice>
              <mc:Fallback>
                <p:oleObj name="Worksheet" r:id="rId3" imgW="8591838" imgH="5191630" progId="Excel.Sheet.8">
                  <p:embed/>
                  <p:pic>
                    <p:nvPicPr>
                      <p:cNvPr id="12291" name="Object 102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694" y="1160205"/>
                        <a:ext cx="8858864" cy="535257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161848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1052051" y="416437"/>
            <a:ext cx="9006349" cy="1143000"/>
          </a:xfrm>
          <a:solidFill>
            <a:schemeClr val="accent1"/>
          </a:solidFill>
        </p:spPr>
        <p:txBody>
          <a:bodyPr vert="horz" lIns="91440" tIns="45720" rIns="91440" bIns="45720" rtlCol="0" anchor="ctr">
            <a:normAutofit fontScale="90000"/>
          </a:bodyPr>
          <a:lstStyle/>
          <a:p>
            <a:pPr algn="ctr"/>
            <a:r>
              <a:rPr lang="el-GR" altLang="el-GR" b="1" dirty="0">
                <a:solidFill>
                  <a:srgbClr val="FFFF00"/>
                </a:solidFill>
              </a:rPr>
              <a:t>Κατηγορίες λειτουργικών τροφίμων</a:t>
            </a:r>
            <a:endParaRPr lang="en-US" altLang="el-GR" b="1" dirty="0">
              <a:solidFill>
                <a:srgbClr val="FFFF00"/>
              </a:solidFill>
            </a:endParaRPr>
          </a:p>
        </p:txBody>
      </p:sp>
      <p:graphicFrame>
        <p:nvGraphicFramePr>
          <p:cNvPr id="131130" name="Group 1082"/>
          <p:cNvGraphicFramePr>
            <a:graphicFrameLocks noGrp="1"/>
          </p:cNvGraphicFramePr>
          <p:nvPr>
            <p:ph type="tbl" idx="1"/>
            <p:extLst/>
          </p:nvPr>
        </p:nvGraphicFramePr>
        <p:xfrm>
          <a:off x="1445342" y="2209801"/>
          <a:ext cx="8613058" cy="4004186"/>
        </p:xfrm>
        <a:graphic>
          <a:graphicData uri="http://schemas.openxmlformats.org/drawingml/2006/table">
            <a:tbl>
              <a:tblPr/>
              <a:tblGrid>
                <a:gridCol w="4844845">
                  <a:extLst>
                    <a:ext uri="{9D8B030D-6E8A-4147-A177-3AD203B41FA5}">
                      <a16:colId xmlns:a16="http://schemas.microsoft.com/office/drawing/2014/main" val="1149373945"/>
                    </a:ext>
                  </a:extLst>
                </a:gridCol>
                <a:gridCol w="3768213">
                  <a:extLst>
                    <a:ext uri="{9D8B030D-6E8A-4147-A177-3AD203B41FA5}">
                      <a16:colId xmlns:a16="http://schemas.microsoft.com/office/drawing/2014/main" val="2279438403"/>
                    </a:ext>
                  </a:extLst>
                </a:gridCol>
              </a:tblGrid>
              <a:tr h="478509">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2400" b="0" i="0" u="none" strike="noStrike" cap="none" normalizeH="0" baseline="0" smtClean="0">
                          <a:ln>
                            <a:noFill/>
                          </a:ln>
                          <a:solidFill>
                            <a:schemeClr val="hlink"/>
                          </a:solidFill>
                          <a:effectLst/>
                          <a:latin typeface="Tahoma" panose="020B0604030504040204" pitchFamily="34" charset="0"/>
                        </a:rPr>
                        <a:t>ΚΑΤΗΓΟΡΙΑ </a:t>
                      </a:r>
                      <a:endParaRPr kumimoji="0" lang="en-US" altLang="el-GR" sz="2400" b="0" i="0" u="none" strike="noStrike" cap="none" normalizeH="0" baseline="0" smtClean="0">
                        <a:ln>
                          <a:noFill/>
                        </a:ln>
                        <a:solidFill>
                          <a:schemeClr val="hlink"/>
                        </a:solidFill>
                        <a:effectLst/>
                        <a:latin typeface="Tahoma" panose="020B0604030504040204"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2400" b="0" i="0" u="none" strike="noStrike" cap="none" normalizeH="0" baseline="0" smtClean="0">
                          <a:ln>
                            <a:noFill/>
                          </a:ln>
                          <a:solidFill>
                            <a:schemeClr val="hlink"/>
                          </a:solidFill>
                          <a:effectLst/>
                          <a:latin typeface="Tahoma" panose="020B0604030504040204" pitchFamily="34" charset="0"/>
                        </a:rPr>
                        <a:t>ΠΑΡΑΔΕΙΓΜΑ</a:t>
                      </a:r>
                      <a:endParaRPr kumimoji="0" lang="en-US" altLang="el-GR" sz="2400" b="0" i="0" u="none" strike="noStrike" cap="none" normalizeH="0" baseline="0" smtClean="0">
                        <a:ln>
                          <a:noFill/>
                        </a:ln>
                        <a:solidFill>
                          <a:schemeClr val="hlink"/>
                        </a:solidFill>
                        <a:effectLst/>
                        <a:latin typeface="Tahoma" panose="020B0604030504040204"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376158853"/>
                  </a:ext>
                </a:extLst>
              </a:tr>
              <a:tr h="68121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smtClean="0">
                          <a:ln>
                            <a:noFill/>
                          </a:ln>
                          <a:solidFill>
                            <a:schemeClr val="tx1"/>
                          </a:solidFill>
                          <a:effectLst/>
                          <a:latin typeface="Tahoma" panose="020B0604030504040204" pitchFamily="34" charset="0"/>
                        </a:rPr>
                        <a:t>φρέσκα τρόφιμα</a:t>
                      </a:r>
                      <a:endParaRPr kumimoji="0" lang="en-US" altLang="el-GR" sz="1800" b="0" i="0" u="none" strike="noStrike" cap="none" normalizeH="0" baseline="0" smtClean="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smtClean="0">
                          <a:ln>
                            <a:noFill/>
                          </a:ln>
                          <a:solidFill>
                            <a:schemeClr val="tx1"/>
                          </a:solidFill>
                          <a:effectLst/>
                          <a:latin typeface="Tahoma" panose="020B0604030504040204" pitchFamily="34" charset="0"/>
                        </a:rPr>
                        <a:t>καρότο</a:t>
                      </a:r>
                      <a:endParaRPr kumimoji="0" lang="en-US" altLang="el-GR" sz="18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486240399"/>
                  </a:ext>
                </a:extLst>
              </a:tr>
              <a:tr h="68121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dirty="0" smtClean="0">
                          <a:ln>
                            <a:noFill/>
                          </a:ln>
                          <a:solidFill>
                            <a:schemeClr val="tx1"/>
                          </a:solidFill>
                          <a:effectLst/>
                          <a:latin typeface="Tahoma" panose="020B0604030504040204" pitchFamily="34" charset="0"/>
                        </a:rPr>
                        <a:t>επεξεργασμένα τρόφιμα</a:t>
                      </a:r>
                      <a:endParaRPr kumimoji="0" lang="en-US" altLang="el-GR" sz="1800" b="0" i="0" u="none" strike="noStrike" cap="none" normalizeH="0" baseline="0" dirty="0" smtClean="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smtClean="0">
                          <a:ln>
                            <a:noFill/>
                          </a:ln>
                          <a:solidFill>
                            <a:schemeClr val="tx1"/>
                          </a:solidFill>
                          <a:effectLst/>
                          <a:latin typeface="Tahoma" panose="020B0604030504040204" pitchFamily="34" charset="0"/>
                        </a:rPr>
                        <a:t>δημητριακά βρώμης</a:t>
                      </a:r>
                      <a:endParaRPr kumimoji="0" lang="en-US" altLang="el-GR" sz="18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785242401"/>
                  </a:ext>
                </a:extLst>
              </a:tr>
              <a:tr h="957017">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smtClean="0">
                          <a:ln>
                            <a:noFill/>
                          </a:ln>
                          <a:solidFill>
                            <a:schemeClr val="tx1"/>
                          </a:solidFill>
                          <a:effectLst/>
                          <a:latin typeface="Tahoma" panose="020B0604030504040204" pitchFamily="34" charset="0"/>
                        </a:rPr>
                        <a:t>τρόφιμα στα οποία έχουν ενισχυθεί ενδογενή συστατικά με συγκεκριμένες φυσιολογικές ιδιότητες</a:t>
                      </a:r>
                      <a:endParaRPr kumimoji="0" lang="en-US" altLang="el-GR" sz="1800" b="0" i="0" u="none" strike="noStrike" cap="none" normalizeH="0" baseline="0" smtClean="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smtClean="0">
                          <a:ln>
                            <a:noFill/>
                          </a:ln>
                          <a:solidFill>
                            <a:schemeClr val="tx1"/>
                          </a:solidFill>
                          <a:effectLst/>
                          <a:latin typeface="Tahoma" panose="020B0604030504040204" pitchFamily="34" charset="0"/>
                        </a:rPr>
                        <a:t>ντομάτα με αυξημένη περιεκτικότητα σε λυκοπένιο</a:t>
                      </a:r>
                      <a:endParaRPr kumimoji="0" lang="en-US" altLang="el-GR" sz="1800" b="0" i="0" u="none" strike="noStrike" cap="none" normalizeH="0" baseline="0" smtClean="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944346771"/>
                  </a:ext>
                </a:extLst>
              </a:tr>
              <a:tr h="1206240">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smtClean="0">
                          <a:ln>
                            <a:noFill/>
                          </a:ln>
                          <a:solidFill>
                            <a:schemeClr val="tx1"/>
                          </a:solidFill>
                          <a:effectLst/>
                          <a:latin typeface="Tahoma" panose="020B0604030504040204" pitchFamily="34" charset="0"/>
                        </a:rPr>
                        <a:t>τρόφιμα στα οποία έχουν προστεθεί συστατικά με συγκεκριμένες φυσιολογικές ιδιότητες</a:t>
                      </a:r>
                      <a:endParaRPr kumimoji="0" lang="en-US" altLang="el-GR" sz="2800" b="0" i="0" u="none" strike="noStrike" cap="none" normalizeH="0" baseline="0" smtClean="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a:solidFill>
                            <a:schemeClr val="tx1"/>
                          </a:solidFill>
                          <a:latin typeface="Tahoma" panose="020B0604030504040204" pitchFamily="34" charset="0"/>
                        </a:defRPr>
                      </a:lvl1pPr>
                      <a:lvl2pPr>
                        <a:spcBef>
                          <a:spcPct val="20000"/>
                        </a:spcBef>
                        <a:buClr>
                          <a:schemeClr val="hlink"/>
                        </a:buClr>
                        <a:buSzPct val="55000"/>
                        <a:buFont typeface="Wingdings" panose="05000000000000000000" pitchFamily="2" charset="2"/>
                        <a:defRPr sz="2400">
                          <a:solidFill>
                            <a:schemeClr val="tx1"/>
                          </a:solidFill>
                          <a:latin typeface="Tahoma" panose="020B0604030504040204" pitchFamily="34" charset="0"/>
                        </a:defRPr>
                      </a:lvl2pPr>
                      <a:lvl3pPr>
                        <a:spcBef>
                          <a:spcPct val="20000"/>
                        </a:spcBef>
                        <a:buClr>
                          <a:schemeClr val="folHlink"/>
                        </a:buClr>
                        <a:buSzPct val="50000"/>
                        <a:buFont typeface="Wingdings" panose="05000000000000000000" pitchFamily="2" charset="2"/>
                        <a:defRPr sz="2000">
                          <a:solidFill>
                            <a:schemeClr val="tx1"/>
                          </a:solidFill>
                          <a:latin typeface="Tahoma" panose="020B0604030504040204" pitchFamily="34" charset="0"/>
                        </a:defRPr>
                      </a:lvl3pPr>
                      <a:lvl4pPr>
                        <a:spcBef>
                          <a:spcPct val="20000"/>
                        </a:spcBef>
                        <a:buClr>
                          <a:schemeClr val="accent2"/>
                        </a:buClr>
                        <a:buSzPct val="55000"/>
                        <a:buFont typeface="Wingdings" panose="05000000000000000000" pitchFamily="2" charset="2"/>
                        <a:defRPr>
                          <a:solidFill>
                            <a:schemeClr val="tx1"/>
                          </a:solidFill>
                          <a:latin typeface="Tahoma" panose="020B0604030504040204" pitchFamily="34" charset="0"/>
                        </a:defRPr>
                      </a:lvl4pPr>
                      <a:lvl5pPr>
                        <a:spcBef>
                          <a:spcPct val="20000"/>
                        </a:spcBef>
                        <a:buClr>
                          <a:schemeClr val="accent1"/>
                        </a:buClr>
                        <a:buSzPct val="50000"/>
                        <a:buFont typeface="Wingdings" panose="05000000000000000000" pitchFamily="2" charset="2"/>
                        <a:defRPr>
                          <a:solidFill>
                            <a:schemeClr val="tx1"/>
                          </a:solidFill>
                          <a:latin typeface="Tahoma" panose="020B0604030504040204" pitchFamily="34" charset="0"/>
                        </a:defRPr>
                      </a:lvl5pPr>
                      <a:lvl6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6pPr>
                      <a:lvl7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7pPr>
                      <a:lvl8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8pPr>
                      <a:lvl9pPr fontAlgn="base">
                        <a:spcBef>
                          <a:spcPct val="20000"/>
                        </a:spcBef>
                        <a:spcAft>
                          <a:spcPct val="0"/>
                        </a:spcAft>
                        <a:buClr>
                          <a:schemeClr val="accent1"/>
                        </a:buClr>
                        <a:buSzPct val="50000"/>
                        <a:buFont typeface="Wingdings" panose="05000000000000000000" pitchFamily="2" charset="2"/>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0" lang="el-GR" altLang="el-GR" sz="1800" b="0" i="0" u="none" strike="noStrike" cap="none" normalizeH="0" baseline="0" dirty="0" smtClean="0">
                          <a:ln>
                            <a:noFill/>
                          </a:ln>
                          <a:solidFill>
                            <a:schemeClr val="tx1"/>
                          </a:solidFill>
                          <a:effectLst/>
                          <a:latin typeface="Tahoma" panose="020B0604030504040204" pitchFamily="34" charset="0"/>
                        </a:rPr>
                        <a:t>γάλα με προσθήκη σιδήρου</a:t>
                      </a:r>
                      <a:endParaRPr kumimoji="0" lang="en-US" altLang="el-GR" sz="1800" b="0" i="0" u="none" strike="noStrike" cap="none" normalizeH="0" baseline="0" dirty="0" smtClean="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27124806"/>
                  </a:ext>
                </a:extLst>
              </a:tr>
            </a:tbl>
          </a:graphicData>
        </a:graphic>
      </p:graphicFrame>
    </p:spTree>
    <p:extLst>
      <p:ext uri="{BB962C8B-B14F-4D97-AF65-F5344CB8AC3E}">
        <p14:creationId xmlns:p14="http://schemas.microsoft.com/office/powerpoint/2010/main" val="1190756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220717"/>
            <a:ext cx="11761076" cy="1356360"/>
          </a:xfrm>
        </p:spPr>
        <p:txBody>
          <a:bodyPr/>
          <a:lstStyle/>
          <a:p>
            <a:r>
              <a:rPr lang="en-US" dirty="0"/>
              <a:t>EU Framework </a:t>
            </a:r>
            <a:r>
              <a:rPr lang="en-US" dirty="0" smtClean="0"/>
              <a:t>on Health Claims</a:t>
            </a:r>
            <a:endParaRPr lang="en-US" dirty="0"/>
          </a:p>
        </p:txBody>
      </p:sp>
      <p:sp>
        <p:nvSpPr>
          <p:cNvPr id="3" name="Content Placeholder 2"/>
          <p:cNvSpPr>
            <a:spLocks noGrp="1"/>
          </p:cNvSpPr>
          <p:nvPr>
            <p:ph idx="1"/>
          </p:nvPr>
        </p:nvSpPr>
        <p:spPr>
          <a:xfrm>
            <a:off x="785648" y="1931275"/>
            <a:ext cx="9872871" cy="4038600"/>
          </a:xfrm>
        </p:spPr>
        <p:txBody>
          <a:bodyPr>
            <a:normAutofit/>
          </a:bodyPr>
          <a:lstStyle/>
          <a:p>
            <a:endParaRPr lang="en-US" sz="2800" dirty="0"/>
          </a:p>
          <a:p>
            <a:r>
              <a:rPr lang="en-US" sz="2800" dirty="0"/>
              <a:t>A health claim is any statement on labels, advertising or other marketing products that health benefits can result from consuming a given </a:t>
            </a:r>
            <a:r>
              <a:rPr lang="en-US" sz="2800" dirty="0" smtClean="0"/>
              <a:t>food. </a:t>
            </a:r>
          </a:p>
          <a:p>
            <a:endParaRPr lang="en-US" sz="2800" dirty="0" smtClean="0"/>
          </a:p>
          <a:p>
            <a:pPr lvl="1"/>
            <a:r>
              <a:rPr lang="en-US" sz="2800" dirty="0" smtClean="0"/>
              <a:t>One </a:t>
            </a:r>
            <a:r>
              <a:rPr lang="en-US" sz="2800" dirty="0"/>
              <a:t>of the key </a:t>
            </a:r>
            <a:r>
              <a:rPr lang="en-US" sz="2800" dirty="0" smtClean="0"/>
              <a:t>objectives </a:t>
            </a:r>
            <a:r>
              <a:rPr lang="en-US" sz="2800" dirty="0"/>
              <a:t>is to ensure that any claim made on a food label in the EU </a:t>
            </a:r>
            <a:r>
              <a:rPr lang="en-US" sz="2800" dirty="0" smtClean="0"/>
              <a:t>is</a:t>
            </a:r>
            <a:r>
              <a:rPr lang="en-US" sz="2800" dirty="0"/>
              <a:t> clear and substantiated by scientific evidence</a:t>
            </a:r>
            <a:endParaRPr lang="el-GR" sz="2800" dirty="0"/>
          </a:p>
        </p:txBody>
      </p:sp>
    </p:spTree>
    <p:extLst>
      <p:ext uri="{BB962C8B-B14F-4D97-AF65-F5344CB8AC3E}">
        <p14:creationId xmlns:p14="http://schemas.microsoft.com/office/powerpoint/2010/main" val="2431818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BB9D85-A9E6-4D44-A4DA-68CE418DC123}"/>
              </a:ext>
            </a:extLst>
          </p:cNvPr>
          <p:cNvSpPr>
            <a:spLocks noChangeArrowheads="1"/>
          </p:cNvSpPr>
          <p:nvPr/>
        </p:nvSpPr>
        <p:spPr bwMode="auto">
          <a:xfrm>
            <a:off x="491757" y="2301752"/>
            <a:ext cx="5122607" cy="2400657"/>
          </a:xfrm>
          <a:prstGeom prst="rect">
            <a:avLst/>
          </a:prstGeom>
          <a:noFill/>
          <a:ln w="9525">
            <a:noFill/>
            <a:miter lim="800000"/>
            <a:headEnd/>
            <a:tailEnd/>
          </a:ln>
        </p:spPr>
        <p:txBody>
          <a:bodyPr wrap="square">
            <a:spAutoFit/>
          </a:bodyPr>
          <a:lstStyle/>
          <a:p>
            <a:pPr algn="r">
              <a:lnSpc>
                <a:spcPct val="125000"/>
              </a:lnSpc>
              <a:buClr>
                <a:srgbClr val="FF3399"/>
              </a:buClr>
              <a:buSzPct val="140000"/>
            </a:pPr>
            <a:r>
              <a:rPr lang="el-GR" sz="2400" b="1" dirty="0">
                <a:solidFill>
                  <a:schemeClr val="accent4"/>
                </a:solidFill>
                <a:latin typeface="MS Reference Sans Serif" pitchFamily="34" charset="0"/>
              </a:rPr>
              <a:t>Εγκεκριμένοι Ισχυρισμοί Υγείας: </a:t>
            </a:r>
            <a:r>
              <a:rPr lang="el-GR" sz="2400" dirty="0">
                <a:latin typeface="MS Reference Sans Serif" pitchFamily="34" charset="0"/>
              </a:rPr>
              <a:t>Από το 2002 πάνω από 2300 αιτήσεις έχουν κατατεθεί. </a:t>
            </a:r>
            <a:br>
              <a:rPr lang="el-GR" sz="2400" dirty="0">
                <a:latin typeface="MS Reference Sans Serif" pitchFamily="34" charset="0"/>
              </a:rPr>
            </a:br>
            <a:r>
              <a:rPr lang="el-GR" sz="2400" dirty="0">
                <a:latin typeface="MS Reference Sans Serif" pitchFamily="34" charset="0"/>
              </a:rPr>
              <a:t>Μόλις 260 έχουν εγκριθεί (11%)</a:t>
            </a:r>
          </a:p>
        </p:txBody>
      </p:sp>
      <p:pic>
        <p:nvPicPr>
          <p:cNvPr id="2" name="Εικόνα 1">
            <a:extLst>
              <a:ext uri="{FF2B5EF4-FFF2-40B4-BE49-F238E27FC236}">
                <a16:creationId xmlns:a16="http://schemas.microsoft.com/office/drawing/2014/main" id="{BECCEB12-78D3-494C-B9D0-D513E22246D9}"/>
              </a:ext>
            </a:extLst>
          </p:cNvPr>
          <p:cNvPicPr>
            <a:picLocks noChangeAspect="1"/>
          </p:cNvPicPr>
          <p:nvPr/>
        </p:nvPicPr>
        <p:blipFill>
          <a:blip r:embed="rId2"/>
          <a:stretch>
            <a:fillRect/>
          </a:stretch>
        </p:blipFill>
        <p:spPr>
          <a:xfrm>
            <a:off x="644810" y="772523"/>
            <a:ext cx="2052309" cy="977620"/>
          </a:xfrm>
          <a:prstGeom prst="rect">
            <a:avLst/>
          </a:prstGeom>
        </p:spPr>
      </p:pic>
      <p:pic>
        <p:nvPicPr>
          <p:cNvPr id="3" name="Εικόνα 2">
            <a:extLst>
              <a:ext uri="{FF2B5EF4-FFF2-40B4-BE49-F238E27FC236}">
                <a16:creationId xmlns:a16="http://schemas.microsoft.com/office/drawing/2014/main" id="{88025A94-A4BF-4690-A1A8-92F25A20A25F}"/>
              </a:ext>
            </a:extLst>
          </p:cNvPr>
          <p:cNvPicPr>
            <a:picLocks noChangeAspect="1"/>
          </p:cNvPicPr>
          <p:nvPr/>
        </p:nvPicPr>
        <p:blipFill>
          <a:blip r:embed="rId3"/>
          <a:stretch>
            <a:fillRect/>
          </a:stretch>
        </p:blipFill>
        <p:spPr>
          <a:xfrm>
            <a:off x="491757" y="5503996"/>
            <a:ext cx="6619875" cy="514350"/>
          </a:xfrm>
          <a:prstGeom prst="rect">
            <a:avLst/>
          </a:prstGeom>
        </p:spPr>
      </p:pic>
      <p:pic>
        <p:nvPicPr>
          <p:cNvPr id="4" name="Εικόνα 3">
            <a:extLst>
              <a:ext uri="{FF2B5EF4-FFF2-40B4-BE49-F238E27FC236}">
                <a16:creationId xmlns:a16="http://schemas.microsoft.com/office/drawing/2014/main" id="{2DC77583-AEE4-4F68-B03A-EEC7514D6DFB}"/>
              </a:ext>
            </a:extLst>
          </p:cNvPr>
          <p:cNvPicPr>
            <a:picLocks noChangeAspect="1"/>
          </p:cNvPicPr>
          <p:nvPr/>
        </p:nvPicPr>
        <p:blipFill>
          <a:blip r:embed="rId4"/>
          <a:stretch>
            <a:fillRect/>
          </a:stretch>
        </p:blipFill>
        <p:spPr>
          <a:xfrm>
            <a:off x="5887890" y="276908"/>
            <a:ext cx="5979645" cy="4540297"/>
          </a:xfrm>
          <a:prstGeom prst="rect">
            <a:avLst/>
          </a:prstGeom>
        </p:spPr>
      </p:pic>
    </p:spTree>
    <p:extLst>
      <p:ext uri="{BB962C8B-B14F-4D97-AF65-F5344CB8AC3E}">
        <p14:creationId xmlns:p14="http://schemas.microsoft.com/office/powerpoint/2010/main" val="3565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5EFDD992-14F9-40DE-B23E-96B03B72A122}"/>
              </a:ext>
            </a:extLst>
          </p:cNvPr>
          <p:cNvGraphicFramePr>
            <a:graphicFrameLocks noGrp="1"/>
          </p:cNvGraphicFramePr>
          <p:nvPr>
            <p:extLst/>
          </p:nvPr>
        </p:nvGraphicFramePr>
        <p:xfrm>
          <a:off x="796413" y="1340768"/>
          <a:ext cx="10540180" cy="5196840"/>
        </p:xfrm>
        <a:graphic>
          <a:graphicData uri="http://schemas.openxmlformats.org/drawingml/2006/table">
            <a:tbl>
              <a:tblPr firstRow="1" bandRow="1">
                <a:tableStyleId>{5C22544A-7EE6-4342-B048-85BDC9FD1C3A}</a:tableStyleId>
              </a:tblPr>
              <a:tblGrid>
                <a:gridCol w="2589178">
                  <a:extLst>
                    <a:ext uri="{9D8B030D-6E8A-4147-A177-3AD203B41FA5}">
                      <a16:colId xmlns:a16="http://schemas.microsoft.com/office/drawing/2014/main" val="20000"/>
                    </a:ext>
                  </a:extLst>
                </a:gridCol>
                <a:gridCol w="3975501">
                  <a:extLst>
                    <a:ext uri="{9D8B030D-6E8A-4147-A177-3AD203B41FA5}">
                      <a16:colId xmlns:a16="http://schemas.microsoft.com/office/drawing/2014/main" val="20001"/>
                    </a:ext>
                  </a:extLst>
                </a:gridCol>
                <a:gridCol w="3975501">
                  <a:extLst>
                    <a:ext uri="{9D8B030D-6E8A-4147-A177-3AD203B41FA5}">
                      <a16:colId xmlns:a16="http://schemas.microsoft.com/office/drawing/2014/main" val="3130042070"/>
                    </a:ext>
                  </a:extLst>
                </a:gridCol>
              </a:tblGrid>
              <a:tr h="4357718">
                <a:tc>
                  <a:txBody>
                    <a:bodyPr/>
                    <a:lstStyle/>
                    <a:p>
                      <a:pPr algn="ctr"/>
                      <a:r>
                        <a:rPr lang="el-GR" sz="2000" b="0" dirty="0">
                          <a:solidFill>
                            <a:schemeClr val="tx1"/>
                          </a:solidFill>
                          <a:latin typeface="MS Reference Sans Serif" pitchFamily="34" charset="0"/>
                        </a:rPr>
                        <a:t>Δραστική Ουσία</a:t>
                      </a:r>
                      <a:endParaRPr lang="en-US" sz="2000" b="0" dirty="0">
                        <a:solidFill>
                          <a:schemeClr val="tx1"/>
                        </a:solidFill>
                        <a:latin typeface="MS Reference Sans Serif" pitchFamily="34" charset="0"/>
                      </a:endParaRPr>
                    </a:p>
                    <a:p>
                      <a:endParaRPr lang="el-GR" sz="1500" b="0" dirty="0">
                        <a:solidFill>
                          <a:schemeClr val="tx1"/>
                        </a:solidFill>
                        <a:latin typeface="MS Reference Sans Serif" pitchFamily="34" charset="0"/>
                      </a:endParaRPr>
                    </a:p>
                    <a:p>
                      <a:r>
                        <a:rPr lang="el-GR" sz="1500" b="0" kern="1200" dirty="0" err="1">
                          <a:solidFill>
                            <a:schemeClr val="tx1"/>
                          </a:solidFill>
                          <a:latin typeface="MS Reference Sans Serif" pitchFamily="34" charset="0"/>
                          <a:ea typeface="+mn-ea"/>
                          <a:cs typeface="+mn-cs"/>
                        </a:rPr>
                        <a:t>Πολυφαινόλες</a:t>
                      </a:r>
                      <a:r>
                        <a:rPr lang="el-GR" sz="1500" b="0" kern="1200" dirty="0">
                          <a:solidFill>
                            <a:schemeClr val="tx1"/>
                          </a:solidFill>
                          <a:latin typeface="MS Reference Sans Serif" pitchFamily="34" charset="0"/>
                          <a:ea typeface="+mn-ea"/>
                          <a:cs typeface="+mn-cs"/>
                        </a:rPr>
                        <a:t> </a:t>
                      </a:r>
                      <a:r>
                        <a:rPr lang="el-GR" sz="1500" b="0" kern="1200" dirty="0" err="1">
                          <a:solidFill>
                            <a:schemeClr val="tx1"/>
                          </a:solidFill>
                          <a:latin typeface="MS Reference Sans Serif" pitchFamily="34" charset="0"/>
                          <a:ea typeface="+mn-ea"/>
                          <a:cs typeface="+mn-cs"/>
                        </a:rPr>
                        <a:t>ελαιολάδου</a:t>
                      </a:r>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r>
                        <a:rPr lang="el-GR" sz="1500" b="0" kern="1200" dirty="0" err="1">
                          <a:solidFill>
                            <a:schemeClr val="tx1"/>
                          </a:solidFill>
                          <a:latin typeface="MS Reference Sans Serif" pitchFamily="34" charset="0"/>
                          <a:ea typeface="+mn-ea"/>
                          <a:cs typeface="+mn-cs"/>
                        </a:rPr>
                        <a:t>Φυτοστερόλες</a:t>
                      </a:r>
                      <a:r>
                        <a:rPr lang="el-GR" sz="1500" b="0" kern="1200" dirty="0">
                          <a:solidFill>
                            <a:schemeClr val="tx1"/>
                          </a:solidFill>
                          <a:latin typeface="MS Reference Sans Serif" pitchFamily="34" charset="0"/>
                          <a:ea typeface="+mn-ea"/>
                          <a:cs typeface="+mn-cs"/>
                        </a:rPr>
                        <a:t>/</a:t>
                      </a:r>
                      <a:br>
                        <a:rPr lang="el-GR" sz="1500" b="0" kern="1200" dirty="0">
                          <a:solidFill>
                            <a:schemeClr val="tx1"/>
                          </a:solidFill>
                          <a:latin typeface="MS Reference Sans Serif" pitchFamily="34" charset="0"/>
                          <a:ea typeface="+mn-ea"/>
                          <a:cs typeface="+mn-cs"/>
                        </a:rPr>
                      </a:br>
                      <a:r>
                        <a:rPr lang="el-GR" sz="1500" b="0" kern="1200" dirty="0" err="1">
                          <a:solidFill>
                            <a:schemeClr val="tx1"/>
                          </a:solidFill>
                          <a:latin typeface="MS Reference Sans Serif" pitchFamily="34" charset="0"/>
                          <a:ea typeface="+mn-ea"/>
                          <a:cs typeface="+mn-cs"/>
                        </a:rPr>
                        <a:t>στανόλες</a:t>
                      </a:r>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r>
                        <a:rPr lang="el-GR" sz="1500" b="0" kern="1200" dirty="0">
                          <a:solidFill>
                            <a:schemeClr val="tx1"/>
                          </a:solidFill>
                          <a:latin typeface="MS Reference Sans Serif" pitchFamily="34" charset="0"/>
                          <a:ea typeface="+mn-ea"/>
                          <a:cs typeface="+mn-cs"/>
                        </a:rPr>
                        <a:t>Άπεπτοι υδατάνθρακες/</a:t>
                      </a:r>
                      <a:br>
                        <a:rPr lang="el-GR" sz="1500" b="0" kern="1200" dirty="0">
                          <a:solidFill>
                            <a:schemeClr val="tx1"/>
                          </a:solidFill>
                          <a:latin typeface="MS Reference Sans Serif" pitchFamily="34" charset="0"/>
                          <a:ea typeface="+mn-ea"/>
                          <a:cs typeface="+mn-cs"/>
                        </a:rPr>
                      </a:br>
                      <a:r>
                        <a:rPr lang="el-GR" sz="1500" b="0" kern="1200" dirty="0">
                          <a:solidFill>
                            <a:schemeClr val="tx1"/>
                          </a:solidFill>
                          <a:latin typeface="MS Reference Sans Serif" pitchFamily="34" charset="0"/>
                          <a:ea typeface="+mn-ea"/>
                          <a:cs typeface="+mn-cs"/>
                        </a:rPr>
                        <a:t>Ανθεκτικό άμυλο</a:t>
                      </a:r>
                    </a:p>
                    <a:p>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r>
                        <a:rPr lang="el-GR" sz="1500" b="0" kern="1200" dirty="0" err="1">
                          <a:solidFill>
                            <a:schemeClr val="tx1"/>
                          </a:solidFill>
                          <a:latin typeface="MS Reference Sans Serif" pitchFamily="34" charset="0"/>
                          <a:ea typeface="+mn-ea"/>
                          <a:cs typeface="+mn-cs"/>
                        </a:rPr>
                        <a:t>Γλυκομαννάνη</a:t>
                      </a:r>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p>
                      <a:r>
                        <a:rPr lang="el-GR" sz="1500" b="0" kern="1200" dirty="0">
                          <a:solidFill>
                            <a:schemeClr val="tx1"/>
                          </a:solidFill>
                          <a:latin typeface="MS Reference Sans Serif" pitchFamily="34" charset="0"/>
                          <a:ea typeface="+mn-ea"/>
                          <a:cs typeface="+mn-cs"/>
                        </a:rPr>
                        <a:t>Υποκατάστατα γεύματος</a:t>
                      </a:r>
                    </a:p>
                    <a:p>
                      <a:endParaRPr lang="el-GR" sz="1500" b="0" kern="1200" dirty="0">
                        <a:solidFill>
                          <a:schemeClr val="tx1"/>
                        </a:solidFill>
                        <a:latin typeface="MS Reference Sans Serif" pitchFamily="34" charset="0"/>
                        <a:ea typeface="+mn-ea"/>
                        <a:cs typeface="+mn-cs"/>
                      </a:endParaRPr>
                    </a:p>
                    <a:p>
                      <a:endParaRPr lang="el-GR" sz="1500" b="0" kern="1200" dirty="0">
                        <a:solidFill>
                          <a:schemeClr val="tx1"/>
                        </a:solidFill>
                        <a:latin typeface="MS Reference Sans Serif" pitchFamily="34" charset="0"/>
                        <a:ea typeface="+mn-ea"/>
                        <a:cs typeface="+mn-cs"/>
                      </a:endParaRPr>
                    </a:p>
                  </a:txBody>
                  <a:tcPr>
                    <a:solidFill>
                      <a:schemeClr val="bg2"/>
                    </a:solidFill>
                  </a:tcPr>
                </a:tc>
                <a:tc>
                  <a:txBody>
                    <a:bodyPr/>
                    <a:lstStyle/>
                    <a:p>
                      <a:pPr algn="ctr"/>
                      <a:r>
                        <a:rPr lang="el-GR" sz="2000" b="0" kern="1200" dirty="0">
                          <a:solidFill>
                            <a:schemeClr val="tx1"/>
                          </a:solidFill>
                          <a:latin typeface="MS Reference Sans Serif" pitchFamily="34" charset="0"/>
                          <a:ea typeface="+mn-ea"/>
                          <a:cs typeface="+mn-cs"/>
                        </a:rPr>
                        <a:t>Αποτελεσματικότητα</a:t>
                      </a:r>
                      <a:endParaRPr lang="en-US" sz="2000" b="0" kern="1200" dirty="0">
                        <a:solidFill>
                          <a:schemeClr val="tx1"/>
                        </a:solidFill>
                        <a:latin typeface="MS Reference Sans Serif" pitchFamily="34" charset="0"/>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sz="1500" b="0" dirty="0">
                        <a:solidFill>
                          <a:schemeClr val="tx1"/>
                        </a:solidFill>
                        <a:latin typeface="MS Reference Sans Serif" pitchFamily="34" charset="0"/>
                        <a:sym typeface="Symbol"/>
                      </a:endParaRPr>
                    </a:p>
                    <a:p>
                      <a:pPr algn="ctr"/>
                      <a:r>
                        <a:rPr lang="el-GR" sz="1500" b="0" kern="1200" dirty="0">
                          <a:solidFill>
                            <a:schemeClr val="tx1"/>
                          </a:solidFill>
                          <a:latin typeface="MS Reference Sans Serif" pitchFamily="34" charset="0"/>
                          <a:ea typeface="+mn-ea"/>
                          <a:cs typeface="+mn-cs"/>
                        </a:rPr>
                        <a:t>Μείωση της οξείδωσης λιποειδών του αίματος</a:t>
                      </a:r>
                    </a:p>
                    <a:p>
                      <a:pPr algn="ctr"/>
                      <a:endParaRPr lang="el-GR" sz="1500" b="0" kern="1200" dirty="0">
                        <a:solidFill>
                          <a:schemeClr val="tx1"/>
                        </a:solidFill>
                        <a:latin typeface="MS Reference Sans Serif" pitchFamily="34" charset="0"/>
                        <a:ea typeface="+mn-ea"/>
                        <a:cs typeface="+mn-cs"/>
                      </a:endParaRPr>
                    </a:p>
                    <a:p>
                      <a:pPr algn="ctr"/>
                      <a:r>
                        <a:rPr lang="el-GR" sz="1500" b="0" kern="1200" dirty="0">
                          <a:solidFill>
                            <a:schemeClr val="tx1"/>
                          </a:solidFill>
                          <a:latin typeface="MS Reference Sans Serif" pitchFamily="34" charset="0"/>
                          <a:ea typeface="+mn-ea"/>
                          <a:cs typeface="+mn-cs"/>
                        </a:rPr>
                        <a:t>Μείωση της χοληστερόλης</a:t>
                      </a:r>
                    </a:p>
                    <a:p>
                      <a:pPr algn="ctr"/>
                      <a:r>
                        <a:rPr lang="el-GR" sz="1500" b="0" kern="1200" dirty="0">
                          <a:solidFill>
                            <a:schemeClr val="tx1"/>
                          </a:solidFill>
                          <a:latin typeface="MS Reference Sans Serif" pitchFamily="34" charset="0"/>
                          <a:ea typeface="+mn-ea"/>
                          <a:cs typeface="+mn-cs"/>
                        </a:rPr>
                        <a:t> </a:t>
                      </a:r>
                    </a:p>
                    <a:p>
                      <a:pPr algn="ctr"/>
                      <a:endParaRPr lang="el-GR" sz="1500" b="0" kern="1200" dirty="0">
                        <a:solidFill>
                          <a:schemeClr val="tx1"/>
                        </a:solidFill>
                        <a:latin typeface="MS Reference Sans Serif" pitchFamily="34" charset="0"/>
                        <a:ea typeface="+mn-ea"/>
                        <a:cs typeface="+mn-cs"/>
                      </a:endParaRPr>
                    </a:p>
                    <a:p>
                      <a:pPr algn="ctr"/>
                      <a:endParaRPr lang="el-GR" sz="1500" b="0" kern="1200" dirty="0">
                        <a:solidFill>
                          <a:schemeClr val="tx1"/>
                        </a:solidFill>
                        <a:latin typeface="MS Reference Sans Serif" pitchFamily="34" charset="0"/>
                        <a:ea typeface="+mn-ea"/>
                        <a:cs typeface="+mn-cs"/>
                      </a:endParaRPr>
                    </a:p>
                    <a:p>
                      <a:pPr algn="ctr"/>
                      <a:endParaRPr lang="el-GR" sz="1500" b="0" kern="1200" dirty="0">
                        <a:solidFill>
                          <a:schemeClr val="tx1"/>
                        </a:solidFill>
                        <a:latin typeface="MS Reference Sans Serif" pitchFamily="34" charset="0"/>
                        <a:ea typeface="+mn-ea"/>
                        <a:cs typeface="+mn-cs"/>
                      </a:endParaRPr>
                    </a:p>
                    <a:p>
                      <a:pPr algn="ctr"/>
                      <a:r>
                        <a:rPr lang="el-GR" sz="1500" b="0" kern="1200" dirty="0">
                          <a:solidFill>
                            <a:schemeClr val="tx1"/>
                          </a:solidFill>
                          <a:latin typeface="MS Reference Sans Serif" pitchFamily="34" charset="0"/>
                          <a:ea typeface="+mn-ea"/>
                          <a:cs typeface="+mn-cs"/>
                        </a:rPr>
                        <a:t>Μειώνουν την </a:t>
                      </a:r>
                      <a:r>
                        <a:rPr lang="el-GR" sz="1500" b="0" kern="1200" dirty="0" err="1">
                          <a:solidFill>
                            <a:schemeClr val="tx1"/>
                          </a:solidFill>
                          <a:latin typeface="MS Reference Sans Serif" pitchFamily="34" charset="0"/>
                          <a:ea typeface="+mn-ea"/>
                          <a:cs typeface="+mn-cs"/>
                        </a:rPr>
                        <a:t>μεταγευματική</a:t>
                      </a:r>
                      <a:r>
                        <a:rPr lang="el-GR" sz="1500" b="0" kern="1200" dirty="0">
                          <a:solidFill>
                            <a:schemeClr val="tx1"/>
                          </a:solidFill>
                          <a:latin typeface="MS Reference Sans Serif" pitchFamily="34" charset="0"/>
                          <a:ea typeface="+mn-ea"/>
                          <a:cs typeface="+mn-cs"/>
                        </a:rPr>
                        <a:t> γλυκαιμία</a:t>
                      </a:r>
                    </a:p>
                    <a:p>
                      <a:pPr algn="ctr"/>
                      <a:endParaRPr lang="el-GR" sz="1500" b="0" kern="1200" dirty="0">
                        <a:solidFill>
                          <a:schemeClr val="tx1"/>
                        </a:solidFill>
                        <a:latin typeface="MS Reference Sans Serif" pitchFamily="34" charset="0"/>
                        <a:ea typeface="+mn-ea"/>
                        <a:cs typeface="+mn-cs"/>
                      </a:endParaRPr>
                    </a:p>
                    <a:p>
                      <a:pPr algn="ctr"/>
                      <a:endParaRPr lang="el-GR" sz="1500" b="0" kern="1200" dirty="0">
                        <a:solidFill>
                          <a:schemeClr val="tx1"/>
                        </a:solidFill>
                        <a:latin typeface="MS Reference Sans Serif" pitchFamily="34" charset="0"/>
                        <a:ea typeface="+mn-ea"/>
                        <a:cs typeface="+mn-cs"/>
                      </a:endParaRPr>
                    </a:p>
                    <a:p>
                      <a:pPr algn="ctr"/>
                      <a:endParaRPr lang="el-GR" sz="1500" b="0" kern="1200" dirty="0">
                        <a:solidFill>
                          <a:schemeClr val="tx1"/>
                        </a:solidFill>
                        <a:latin typeface="MS Reference Sans Serif" pitchFamily="34" charset="0"/>
                        <a:ea typeface="+mn-ea"/>
                        <a:cs typeface="+mn-cs"/>
                      </a:endParaRPr>
                    </a:p>
                    <a:p>
                      <a:pPr algn="ctr"/>
                      <a:r>
                        <a:rPr lang="el-GR" sz="1500" b="0" kern="1200" dirty="0">
                          <a:solidFill>
                            <a:schemeClr val="tx1"/>
                          </a:solidFill>
                          <a:latin typeface="MS Reference Sans Serif" pitchFamily="34" charset="0"/>
                          <a:ea typeface="+mn-ea"/>
                          <a:cs typeface="+mn-cs"/>
                        </a:rPr>
                        <a:t>Συνεισφέρει στην απώλεια βάρους στα πλαίσια </a:t>
                      </a:r>
                      <a:r>
                        <a:rPr lang="el-GR" sz="1500" b="0" kern="1200" dirty="0" err="1">
                          <a:solidFill>
                            <a:schemeClr val="tx1"/>
                          </a:solidFill>
                          <a:latin typeface="MS Reference Sans Serif" pitchFamily="34" charset="0"/>
                          <a:ea typeface="+mn-ea"/>
                          <a:cs typeface="+mn-cs"/>
                        </a:rPr>
                        <a:t>υποθερμιδικής</a:t>
                      </a:r>
                      <a:r>
                        <a:rPr lang="el-GR" sz="1500" b="0" kern="1200" dirty="0">
                          <a:solidFill>
                            <a:schemeClr val="tx1"/>
                          </a:solidFill>
                          <a:latin typeface="MS Reference Sans Serif" pitchFamily="34" charset="0"/>
                          <a:ea typeface="+mn-ea"/>
                          <a:cs typeface="+mn-cs"/>
                        </a:rPr>
                        <a:t> δίαιτας</a:t>
                      </a:r>
                    </a:p>
                    <a:p>
                      <a:pPr algn="ctr"/>
                      <a:endParaRPr lang="el-GR" sz="1500" b="0" kern="1200" dirty="0">
                        <a:solidFill>
                          <a:schemeClr val="tx1"/>
                        </a:solidFill>
                        <a:latin typeface="MS Reference Sans Serif" pitchFamily="34" charset="0"/>
                        <a:ea typeface="+mn-ea"/>
                        <a:cs typeface="+mn-cs"/>
                      </a:endParaRPr>
                    </a:p>
                    <a:p>
                      <a:pPr algn="ctr"/>
                      <a:endParaRPr lang="el-GR" sz="1500" b="0" kern="1200" dirty="0">
                        <a:solidFill>
                          <a:schemeClr val="tx1"/>
                        </a:solidFill>
                        <a:latin typeface="MS Reference Sans Serif" pitchFamily="34" charset="0"/>
                        <a:ea typeface="+mn-ea"/>
                        <a:cs typeface="+mn-cs"/>
                      </a:endParaRPr>
                    </a:p>
                    <a:p>
                      <a:pPr algn="ctr"/>
                      <a:endParaRPr lang="en-US" sz="1500" b="0" kern="1200" dirty="0" smtClean="0">
                        <a:solidFill>
                          <a:schemeClr val="tx1"/>
                        </a:solidFill>
                        <a:latin typeface="MS Reference Sans Serif" pitchFamily="34" charset="0"/>
                        <a:ea typeface="+mn-ea"/>
                        <a:cs typeface="+mn-cs"/>
                      </a:endParaRPr>
                    </a:p>
                    <a:p>
                      <a:pPr algn="ctr"/>
                      <a:r>
                        <a:rPr lang="el-GR" sz="1500" b="0" kern="1200" dirty="0" smtClean="0">
                          <a:solidFill>
                            <a:schemeClr val="tx1"/>
                          </a:solidFill>
                          <a:latin typeface="MS Reference Sans Serif" pitchFamily="34" charset="0"/>
                          <a:ea typeface="+mn-ea"/>
                          <a:cs typeface="+mn-cs"/>
                        </a:rPr>
                        <a:t>Συνεισφέρουν </a:t>
                      </a:r>
                      <a:r>
                        <a:rPr lang="el-GR" sz="1500" b="0" kern="1200" dirty="0">
                          <a:solidFill>
                            <a:schemeClr val="tx1"/>
                          </a:solidFill>
                          <a:latin typeface="MS Reference Sans Serif" pitchFamily="34" charset="0"/>
                          <a:ea typeface="+mn-ea"/>
                          <a:cs typeface="+mn-cs"/>
                        </a:rPr>
                        <a:t>στην απώλεια βάρους</a:t>
                      </a:r>
                    </a:p>
                    <a:p>
                      <a:pPr algn="ctr"/>
                      <a:r>
                        <a:rPr lang="el-GR" sz="1500" b="0" kern="1200" dirty="0">
                          <a:solidFill>
                            <a:schemeClr val="tx1"/>
                          </a:solidFill>
                          <a:latin typeface="MS Reference Sans Serif" pitchFamily="34" charset="0"/>
                          <a:ea typeface="+mn-ea"/>
                          <a:cs typeface="+mn-cs"/>
                        </a:rPr>
                        <a:t>Και στην διατήρηση της απώλειας</a:t>
                      </a:r>
                    </a:p>
                  </a:txBody>
                  <a:tcPr>
                    <a:solidFill>
                      <a:schemeClr val="bg2"/>
                    </a:solidFill>
                  </a:tcPr>
                </a:tc>
                <a:tc>
                  <a:txBody>
                    <a:bodyPr/>
                    <a:lstStyle/>
                    <a:p>
                      <a:pPr marL="0" algn="ctr" defTabSz="914400" rtl="0" eaLnBrk="1" latinLnBrk="0" hangingPunct="1"/>
                      <a:r>
                        <a:rPr lang="el-GR" sz="1500" b="0" kern="1200" dirty="0">
                          <a:solidFill>
                            <a:schemeClr val="tx1"/>
                          </a:solidFill>
                          <a:latin typeface="MS Reference Sans Serif" pitchFamily="34" charset="0"/>
                          <a:ea typeface="+mn-ea"/>
                          <a:cs typeface="+mn-cs"/>
                        </a:rPr>
                        <a:t>Όροι χρήσης</a:t>
                      </a: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r>
                        <a:rPr lang="el-GR" sz="1500" b="0" kern="1200" dirty="0">
                          <a:solidFill>
                            <a:schemeClr val="tx1"/>
                          </a:solidFill>
                          <a:latin typeface="MS Reference Sans Serif" pitchFamily="34" charset="0"/>
                          <a:ea typeface="+mn-ea"/>
                          <a:cs typeface="+mn-cs"/>
                        </a:rPr>
                        <a:t>Τουλάχιστον 20γρ/ ημέρα ελαιόλαδου με 25</a:t>
                      </a:r>
                      <a:r>
                        <a:rPr lang="en-US" sz="1500" b="0" kern="1200" dirty="0">
                          <a:solidFill>
                            <a:schemeClr val="tx1"/>
                          </a:solidFill>
                          <a:latin typeface="MS Reference Sans Serif" pitchFamily="34" charset="0"/>
                          <a:ea typeface="+mn-ea"/>
                          <a:cs typeface="+mn-cs"/>
                        </a:rPr>
                        <a:t>mg/100g </a:t>
                      </a:r>
                      <a:r>
                        <a:rPr lang="el-GR" sz="1500" b="0" kern="1200" dirty="0" err="1">
                          <a:solidFill>
                            <a:schemeClr val="tx1"/>
                          </a:solidFill>
                          <a:latin typeface="MS Reference Sans Serif" pitchFamily="34" charset="0"/>
                          <a:ea typeface="+mn-ea"/>
                          <a:cs typeface="+mn-cs"/>
                        </a:rPr>
                        <a:t>υδροξυτυροσόλη</a:t>
                      </a:r>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r>
                        <a:rPr lang="el-GR" sz="1500" b="0" kern="1200" dirty="0">
                          <a:solidFill>
                            <a:schemeClr val="tx1"/>
                          </a:solidFill>
                          <a:latin typeface="MS Reference Sans Serif" pitchFamily="34" charset="0"/>
                          <a:ea typeface="+mn-ea"/>
                          <a:cs typeface="+mn-cs"/>
                        </a:rPr>
                        <a:t>Τουλάχιστον 1,5-3γρ</a:t>
                      </a:r>
                      <a:r>
                        <a:rPr lang="en-US" sz="1500" b="0" kern="1200" dirty="0">
                          <a:solidFill>
                            <a:schemeClr val="tx1"/>
                          </a:solidFill>
                          <a:latin typeface="MS Reference Sans Serif" pitchFamily="34" charset="0"/>
                          <a:ea typeface="+mn-ea"/>
                          <a:cs typeface="+mn-cs"/>
                        </a:rPr>
                        <a:t>/</a:t>
                      </a:r>
                      <a:r>
                        <a:rPr lang="el-GR" sz="1500" b="0" kern="1200" dirty="0">
                          <a:solidFill>
                            <a:schemeClr val="tx1"/>
                          </a:solidFill>
                          <a:latin typeface="MS Reference Sans Serif" pitchFamily="34" charset="0"/>
                          <a:ea typeface="+mn-ea"/>
                          <a:cs typeface="+mn-cs"/>
                        </a:rPr>
                        <a:t>ημέρα</a:t>
                      </a:r>
                      <a:r>
                        <a:rPr lang="en-US" sz="1500" b="0" kern="1200" dirty="0">
                          <a:solidFill>
                            <a:schemeClr val="tx1"/>
                          </a:solidFill>
                          <a:latin typeface="MS Reference Sans Serif" pitchFamily="34" charset="0"/>
                          <a:ea typeface="+mn-ea"/>
                          <a:cs typeface="+mn-cs"/>
                        </a:rPr>
                        <a:t> </a:t>
                      </a:r>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r>
                        <a:rPr lang="el-GR" sz="1500" b="0" kern="1200" dirty="0">
                          <a:solidFill>
                            <a:schemeClr val="tx1"/>
                          </a:solidFill>
                          <a:latin typeface="MS Reference Sans Serif" pitchFamily="34" charset="0"/>
                          <a:ea typeface="+mn-ea"/>
                          <a:cs typeface="+mn-cs"/>
                        </a:rPr>
                        <a:t>Αντικατάσταση σε τρόφιμα των απλών ή εύπεπτων υδατανθράκων</a:t>
                      </a: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r>
                        <a:rPr lang="el-GR" sz="1500" b="0" kern="1200" dirty="0">
                          <a:solidFill>
                            <a:schemeClr val="tx1"/>
                          </a:solidFill>
                          <a:latin typeface="MS Reference Sans Serif" pitchFamily="34" charset="0"/>
                          <a:ea typeface="+mn-ea"/>
                          <a:cs typeface="+mn-cs"/>
                        </a:rPr>
                        <a:t>Τουλάχιστον 1γρ πριν από κάθε γεύμα 3 φορές την ημέρα</a:t>
                      </a: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endParaRPr lang="el-GR" sz="1500" b="0" kern="1200" dirty="0">
                        <a:solidFill>
                          <a:schemeClr val="tx1"/>
                        </a:solidFill>
                        <a:latin typeface="MS Reference Sans Serif" pitchFamily="34" charset="0"/>
                        <a:ea typeface="+mn-ea"/>
                        <a:cs typeface="+mn-cs"/>
                      </a:endParaRPr>
                    </a:p>
                    <a:p>
                      <a:pPr marL="0" algn="ctr" defTabSz="914400" rtl="0" eaLnBrk="1" latinLnBrk="0" hangingPunct="1"/>
                      <a:r>
                        <a:rPr lang="el-GR" sz="1500" b="0" kern="1200" dirty="0">
                          <a:solidFill>
                            <a:schemeClr val="tx1"/>
                          </a:solidFill>
                          <a:latin typeface="MS Reference Sans Serif" pitchFamily="34" charset="0"/>
                          <a:ea typeface="+mn-ea"/>
                          <a:cs typeface="+mn-cs"/>
                        </a:rPr>
                        <a:t>Υποκατάστατο αυστηρών προδιαγραφών (200-250 </a:t>
                      </a:r>
                      <a:r>
                        <a:rPr lang="en-US" sz="1500" b="0" kern="1200" dirty="0">
                          <a:solidFill>
                            <a:schemeClr val="tx1"/>
                          </a:solidFill>
                          <a:latin typeface="MS Reference Sans Serif" pitchFamily="34" charset="0"/>
                          <a:ea typeface="+mn-ea"/>
                          <a:cs typeface="+mn-cs"/>
                        </a:rPr>
                        <a:t>kcal)</a:t>
                      </a:r>
                      <a:endParaRPr lang="el-GR" sz="1500" b="0" kern="1200" dirty="0">
                        <a:solidFill>
                          <a:schemeClr val="tx1"/>
                        </a:solidFill>
                        <a:latin typeface="MS Reference Sans Serif" pitchFamily="34" charset="0"/>
                        <a:ea typeface="+mn-ea"/>
                        <a:cs typeface="+mn-cs"/>
                      </a:endParaRPr>
                    </a:p>
                  </a:txBody>
                  <a:tcPr>
                    <a:solidFill>
                      <a:schemeClr val="bg2"/>
                    </a:solidFill>
                  </a:tcPr>
                </a:tc>
                <a:extLst>
                  <a:ext uri="{0D108BD9-81ED-4DB2-BD59-A6C34878D82A}">
                    <a16:rowId xmlns:a16="http://schemas.microsoft.com/office/drawing/2014/main" val="10000"/>
                  </a:ext>
                </a:extLst>
              </a:tr>
            </a:tbl>
          </a:graphicData>
        </a:graphic>
      </p:graphicFrame>
      <p:sp>
        <p:nvSpPr>
          <p:cNvPr id="5" name="Title 1">
            <a:extLst>
              <a:ext uri="{FF2B5EF4-FFF2-40B4-BE49-F238E27FC236}">
                <a16:creationId xmlns:a16="http://schemas.microsoft.com/office/drawing/2014/main" id="{DCBCA244-8916-4901-87A1-CDA57E04866A}"/>
              </a:ext>
            </a:extLst>
          </p:cNvPr>
          <p:cNvSpPr txBox="1">
            <a:spLocks/>
          </p:cNvSpPr>
          <p:nvPr/>
        </p:nvSpPr>
        <p:spPr bwMode="auto">
          <a:xfrm>
            <a:off x="1514167" y="230077"/>
            <a:ext cx="9144000" cy="980728"/>
          </a:xfrm>
          <a:prstGeom prst="rect">
            <a:avLst/>
          </a:prstGeom>
          <a:solidFill>
            <a:srgbClr val="00518E"/>
          </a:solidFill>
          <a:ln>
            <a:headEnd/>
            <a:tailEn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l-GR" sz="2600" b="1" dirty="0">
                <a:solidFill>
                  <a:srgbClr val="FFFF00"/>
                </a:solidFill>
                <a:effectLst>
                  <a:outerShdw blurRad="38100" dist="38100" dir="2700000" algn="tl">
                    <a:srgbClr val="000000"/>
                  </a:outerShdw>
                </a:effectLst>
                <a:latin typeface="MS Reference Sans Serif" pitchFamily="34" charset="0"/>
                <a:cs typeface="Segoe UI" pitchFamily="34" charset="0"/>
              </a:rPr>
              <a:t>Λειτουργικά Τρόφιμα στην ΕΕ</a:t>
            </a:r>
          </a:p>
        </p:txBody>
      </p:sp>
      <p:cxnSp>
        <p:nvCxnSpPr>
          <p:cNvPr id="4" name="Ευθεία γραμμή σύνδεσης 3">
            <a:extLst>
              <a:ext uri="{FF2B5EF4-FFF2-40B4-BE49-F238E27FC236}">
                <a16:creationId xmlns:a16="http://schemas.microsoft.com/office/drawing/2014/main" id="{34B9C9FF-3684-444F-A42E-2C49E8F43970}"/>
              </a:ext>
            </a:extLst>
          </p:cNvPr>
          <p:cNvCxnSpPr/>
          <p:nvPr/>
        </p:nvCxnSpPr>
        <p:spPr>
          <a:xfrm>
            <a:off x="796413" y="1779640"/>
            <a:ext cx="10540180" cy="19663"/>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Εικόνα 7">
            <a:extLst>
              <a:ext uri="{FF2B5EF4-FFF2-40B4-BE49-F238E27FC236}">
                <a16:creationId xmlns:a16="http://schemas.microsoft.com/office/drawing/2014/main" id="{EC73F013-1194-40C1-8048-C4D142C35B95}"/>
              </a:ext>
            </a:extLst>
          </p:cNvPr>
          <p:cNvPicPr>
            <a:picLocks noChangeAspect="1"/>
          </p:cNvPicPr>
          <p:nvPr/>
        </p:nvPicPr>
        <p:blipFill>
          <a:blip r:embed="rId2"/>
          <a:stretch>
            <a:fillRect/>
          </a:stretch>
        </p:blipFill>
        <p:spPr>
          <a:xfrm>
            <a:off x="1651169" y="353277"/>
            <a:ext cx="1800200" cy="857528"/>
          </a:xfrm>
          <a:prstGeom prst="rect">
            <a:avLst/>
          </a:prstGeom>
        </p:spPr>
      </p:pic>
      <p:cxnSp>
        <p:nvCxnSpPr>
          <p:cNvPr id="9" name="Ευθεία γραμμή σύνδεσης 8">
            <a:extLst>
              <a:ext uri="{FF2B5EF4-FFF2-40B4-BE49-F238E27FC236}">
                <a16:creationId xmlns:a16="http://schemas.microsoft.com/office/drawing/2014/main" id="{407C7E68-9BEC-4028-9F1F-CEA8CDB53EB0}"/>
              </a:ext>
            </a:extLst>
          </p:cNvPr>
          <p:cNvCxnSpPr/>
          <p:nvPr/>
        </p:nvCxnSpPr>
        <p:spPr>
          <a:xfrm>
            <a:off x="796413" y="2477731"/>
            <a:ext cx="10540180" cy="39329"/>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a:extLst>
              <a:ext uri="{FF2B5EF4-FFF2-40B4-BE49-F238E27FC236}">
                <a16:creationId xmlns:a16="http://schemas.microsoft.com/office/drawing/2014/main" id="{867D29C3-1B34-4D4E-A7E6-11004018FE9A}"/>
              </a:ext>
            </a:extLst>
          </p:cNvPr>
          <p:cNvCxnSpPr/>
          <p:nvPr/>
        </p:nvCxnSpPr>
        <p:spPr>
          <a:xfrm flipV="1">
            <a:off x="796413" y="3326927"/>
            <a:ext cx="10540180" cy="6211"/>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a:extLst>
              <a:ext uri="{FF2B5EF4-FFF2-40B4-BE49-F238E27FC236}">
                <a16:creationId xmlns:a16="http://schemas.microsoft.com/office/drawing/2014/main" id="{C7688395-9924-48A7-BAAE-DD3168DCD442}"/>
              </a:ext>
            </a:extLst>
          </p:cNvPr>
          <p:cNvCxnSpPr/>
          <p:nvPr/>
        </p:nvCxnSpPr>
        <p:spPr>
          <a:xfrm>
            <a:off x="796413" y="4450593"/>
            <a:ext cx="10540180" cy="32917"/>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Ευθεία γραμμή σύνδεσης 9">
            <a:extLst>
              <a:ext uri="{FF2B5EF4-FFF2-40B4-BE49-F238E27FC236}">
                <a16:creationId xmlns:a16="http://schemas.microsoft.com/office/drawing/2014/main" id="{9E0F329F-9A94-4B45-856B-5C647EF474D7}"/>
              </a:ext>
            </a:extLst>
          </p:cNvPr>
          <p:cNvCxnSpPr/>
          <p:nvPr/>
        </p:nvCxnSpPr>
        <p:spPr>
          <a:xfrm>
            <a:off x="796413" y="5506063"/>
            <a:ext cx="10540180" cy="24159"/>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591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4"/>
          <p:cNvSpPr txBox="1">
            <a:spLocks noChangeArrowheads="1"/>
          </p:cNvSpPr>
          <p:nvPr/>
        </p:nvSpPr>
        <p:spPr bwMode="auto">
          <a:xfrm>
            <a:off x="4876800" y="4419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en-GB" altLang="el-GR">
              <a:latin typeface="Times New Roman" panose="02020603050405020304" pitchFamily="18" charset="0"/>
            </a:endParaRPr>
          </a:p>
        </p:txBody>
      </p:sp>
      <p:sp>
        <p:nvSpPr>
          <p:cNvPr id="5124" name="Rectangle 9"/>
          <p:cNvSpPr>
            <a:spLocks noChangeArrowheads="1"/>
          </p:cNvSpPr>
          <p:nvPr/>
        </p:nvSpPr>
        <p:spPr bwMode="auto">
          <a:xfrm>
            <a:off x="4905375" y="19192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el-GR" altLang="el-GR" sz="1800"/>
          </a:p>
        </p:txBody>
      </p:sp>
      <p:sp>
        <p:nvSpPr>
          <p:cNvPr id="2" name="Title 1"/>
          <p:cNvSpPr>
            <a:spLocks noGrp="1"/>
          </p:cNvSpPr>
          <p:nvPr>
            <p:ph type="ctrTitle"/>
          </p:nvPr>
        </p:nvSpPr>
        <p:spPr/>
        <p:txBody>
          <a:bodyPr>
            <a:normAutofit/>
          </a:bodyPr>
          <a:lstStyle/>
          <a:p>
            <a:r>
              <a:rPr lang="el-GR" sz="6000" dirty="0" err="1">
                <a:solidFill>
                  <a:srgbClr val="FFFF00"/>
                </a:solidFill>
              </a:rPr>
              <a:t>Ανασυνθεση</a:t>
            </a:r>
            <a:r>
              <a:rPr lang="el-GR" sz="6000" dirty="0">
                <a:solidFill>
                  <a:srgbClr val="FFFF00"/>
                </a:solidFill>
              </a:rPr>
              <a:t> </a:t>
            </a:r>
            <a:r>
              <a:rPr lang="el-GR" sz="6000" dirty="0" err="1">
                <a:solidFill>
                  <a:srgbClr val="FFFF00"/>
                </a:solidFill>
              </a:rPr>
              <a:t>τροφιμων</a:t>
            </a:r>
            <a:endParaRPr lang="el-GR" sz="6000" dirty="0">
              <a:solidFill>
                <a:srgbClr val="FFFF00"/>
              </a:solidFill>
            </a:endParaRPr>
          </a:p>
        </p:txBody>
      </p:sp>
    </p:spTree>
    <p:extLst>
      <p:ext uri="{BB962C8B-B14F-4D97-AF65-F5344CB8AC3E}">
        <p14:creationId xmlns:p14="http://schemas.microsoft.com/office/powerpoint/2010/main" val="122543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576825" y="1563329"/>
          <a:ext cx="11241549" cy="5076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393290" y="363794"/>
            <a:ext cx="11297264" cy="825909"/>
          </a:xfrm>
          <a:prstGeom prst="rect">
            <a:avLst/>
          </a:prstGeom>
          <a:solidFill>
            <a:schemeClr val="accent1"/>
          </a:solidFill>
        </p:spPr>
        <p:txBody>
          <a:bodyPr vert="horz" lIns="91440" tIns="45720" rIns="91440" bIns="45720" rtlCol="0" anchor="ctr">
            <a:normAutofit/>
          </a:bodyPr>
          <a:lstStyle>
            <a:lvl1pPr defTabSz="914400">
              <a:lnSpc>
                <a:spcPct val="90000"/>
              </a:lnSpc>
              <a:spcBef>
                <a:spcPct val="0"/>
              </a:spcBef>
              <a:buNone/>
              <a:defRPr sz="4400">
                <a:solidFill>
                  <a:srgbClr val="FFFF00"/>
                </a:solidFill>
                <a:latin typeface="+mj-lt"/>
                <a:ea typeface="+mj-ea"/>
                <a:cs typeface="+mj-cs"/>
              </a:defRPr>
            </a:lvl1pPr>
          </a:lstStyle>
          <a:p>
            <a:r>
              <a:rPr lang="en-US" dirty="0"/>
              <a:t>WHO recommendations on salt, sugar, trans FA </a:t>
            </a:r>
            <a:endParaRPr lang="el-GR" dirty="0"/>
          </a:p>
        </p:txBody>
      </p:sp>
    </p:spTree>
    <p:extLst>
      <p:ext uri="{BB962C8B-B14F-4D97-AF65-F5344CB8AC3E}">
        <p14:creationId xmlns:p14="http://schemas.microsoft.com/office/powerpoint/2010/main" val="3191665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55" y="210247"/>
            <a:ext cx="11866178" cy="1356360"/>
          </a:xfrm>
        </p:spPr>
        <p:txBody>
          <a:bodyPr>
            <a:normAutofit/>
          </a:bodyPr>
          <a:lstStyle/>
          <a:p>
            <a:r>
              <a:rPr lang="el-GR" altLang="el-GR" sz="4000" dirty="0"/>
              <a:t>Στρατηγική για την βελτίωση της διατροφικής πρόσληψης</a:t>
            </a:r>
            <a:endParaRPr lang="el-GR" sz="4000" dirty="0"/>
          </a:p>
        </p:txBody>
      </p:sp>
      <p:grpSp>
        <p:nvGrpSpPr>
          <p:cNvPr id="6" name="Group 4"/>
          <p:cNvGrpSpPr>
            <a:grpSpLocks/>
          </p:cNvGrpSpPr>
          <p:nvPr/>
        </p:nvGrpSpPr>
        <p:grpSpPr bwMode="auto">
          <a:xfrm>
            <a:off x="2640014" y="2346059"/>
            <a:ext cx="2160587" cy="3243529"/>
            <a:chOff x="720" y="1239"/>
            <a:chExt cx="1367" cy="2599"/>
          </a:xfrm>
        </p:grpSpPr>
        <p:sp>
          <p:nvSpPr>
            <p:cNvPr id="7" name="AutoShape 5"/>
            <p:cNvSpPr>
              <a:spLocks noChangeArrowheads="1"/>
            </p:cNvSpPr>
            <p:nvPr/>
          </p:nvSpPr>
          <p:spPr bwMode="gray">
            <a:xfrm>
              <a:off x="720" y="1490"/>
              <a:ext cx="1363" cy="1800"/>
            </a:xfrm>
            <a:prstGeom prst="roundRect">
              <a:avLst>
                <a:gd name="adj" fmla="val 17509"/>
              </a:avLst>
            </a:prstGeom>
            <a:gradFill rotWithShape="1">
              <a:gsLst>
                <a:gs pos="0">
                  <a:srgbClr val="4E91D4"/>
                </a:gs>
                <a:gs pos="100000">
                  <a:srgbClr val="3477A4"/>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8" name="AutoShape 6"/>
            <p:cNvSpPr>
              <a:spLocks noChangeArrowheads="1"/>
            </p:cNvSpPr>
            <p:nvPr/>
          </p:nvSpPr>
          <p:spPr bwMode="gray">
            <a:xfrm>
              <a:off x="741" y="1495"/>
              <a:ext cx="1322" cy="1766"/>
            </a:xfrm>
            <a:prstGeom prst="roundRect">
              <a:avLst>
                <a:gd name="adj" fmla="val 16667"/>
              </a:avLst>
            </a:prstGeom>
            <a:solidFill>
              <a:srgbClr val="3CA1E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9" name="AutoShape 7"/>
            <p:cNvSpPr>
              <a:spLocks noChangeArrowheads="1"/>
            </p:cNvSpPr>
            <p:nvPr/>
          </p:nvSpPr>
          <p:spPr bwMode="gray">
            <a:xfrm>
              <a:off x="752" y="2795"/>
              <a:ext cx="1304" cy="447"/>
            </a:xfrm>
            <a:prstGeom prst="roundRect">
              <a:avLst>
                <a:gd name="adj" fmla="val 50000"/>
              </a:avLst>
            </a:prstGeom>
            <a:gradFill rotWithShape="1">
              <a:gsLst>
                <a:gs pos="0">
                  <a:srgbClr val="3CA1E6">
                    <a:alpha val="0"/>
                  </a:srgbClr>
                </a:gs>
                <a:gs pos="100000">
                  <a:srgbClr val="9BCFF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0" name="AutoShape 8"/>
            <p:cNvSpPr>
              <a:spLocks noChangeArrowheads="1"/>
            </p:cNvSpPr>
            <p:nvPr/>
          </p:nvSpPr>
          <p:spPr bwMode="gray">
            <a:xfrm>
              <a:off x="752" y="1509"/>
              <a:ext cx="1304" cy="446"/>
            </a:xfrm>
            <a:prstGeom prst="roundRect">
              <a:avLst>
                <a:gd name="adj" fmla="val 50000"/>
              </a:avLst>
            </a:prstGeom>
            <a:gradFill rotWithShape="1">
              <a:gsLst>
                <a:gs pos="0">
                  <a:srgbClr val="BEE0F7"/>
                </a:gs>
                <a:gs pos="100000">
                  <a:srgbClr val="3CA1E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1" name="AutoShape 9"/>
            <p:cNvSpPr>
              <a:spLocks noChangeArrowheads="1"/>
            </p:cNvSpPr>
            <p:nvPr/>
          </p:nvSpPr>
          <p:spPr bwMode="gray">
            <a:xfrm>
              <a:off x="724" y="3290"/>
              <a:ext cx="1363" cy="548"/>
            </a:xfrm>
            <a:prstGeom prst="roundRect">
              <a:avLst>
                <a:gd name="adj" fmla="val 40389"/>
              </a:avLst>
            </a:prstGeom>
            <a:gradFill rotWithShape="1">
              <a:gsLst>
                <a:gs pos="0">
                  <a:srgbClr val="B2B2B2"/>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2" name="AutoShape 10"/>
            <p:cNvSpPr>
              <a:spLocks noChangeArrowheads="1"/>
            </p:cNvSpPr>
            <p:nvPr/>
          </p:nvSpPr>
          <p:spPr bwMode="gray">
            <a:xfrm>
              <a:off x="752" y="3305"/>
              <a:ext cx="1304" cy="446"/>
            </a:xfrm>
            <a:prstGeom prst="roundRect">
              <a:avLst>
                <a:gd name="adj" fmla="val 50000"/>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nvGrpSpPr>
            <p:cNvPr id="13" name="Group 11"/>
            <p:cNvGrpSpPr>
              <a:grpSpLocks/>
            </p:cNvGrpSpPr>
            <p:nvPr/>
          </p:nvGrpSpPr>
          <p:grpSpPr bwMode="auto">
            <a:xfrm>
              <a:off x="1190" y="1239"/>
              <a:ext cx="404" cy="520"/>
              <a:chOff x="1291" y="488"/>
              <a:chExt cx="666" cy="859"/>
            </a:xfrm>
          </p:grpSpPr>
          <p:sp>
            <p:nvSpPr>
              <p:cNvPr id="16" name="Oval 12"/>
              <p:cNvSpPr>
                <a:spLocks noChangeArrowheads="1"/>
              </p:cNvSpPr>
              <p:nvPr/>
            </p:nvSpPr>
            <p:spPr bwMode="gray">
              <a:xfrm>
                <a:off x="1291" y="488"/>
                <a:ext cx="666" cy="85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7" name="Oval 13"/>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8" name="Oval 14"/>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9" name="Oval 15"/>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0" name="Oval 16"/>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sp>
          <p:nvSpPr>
            <p:cNvPr id="14" name="Text Box 17"/>
            <p:cNvSpPr txBox="1">
              <a:spLocks noChangeArrowheads="1"/>
            </p:cNvSpPr>
            <p:nvPr/>
          </p:nvSpPr>
          <p:spPr bwMode="gray">
            <a:xfrm>
              <a:off x="1275" y="1354"/>
              <a:ext cx="22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l-GR" sz="2400">
                  <a:solidFill>
                    <a:srgbClr val="000000"/>
                  </a:solidFill>
                  <a:latin typeface="Arial" panose="020B0604020202020204" pitchFamily="34" charset="0"/>
                </a:rPr>
                <a:t>1</a:t>
              </a:r>
            </a:p>
          </p:txBody>
        </p:sp>
        <p:sp>
          <p:nvSpPr>
            <p:cNvPr id="15" name="Text Box 18"/>
            <p:cNvSpPr txBox="1">
              <a:spLocks noChangeArrowheads="1"/>
            </p:cNvSpPr>
            <p:nvPr/>
          </p:nvSpPr>
          <p:spPr bwMode="gray">
            <a:xfrm>
              <a:off x="768" y="1777"/>
              <a:ext cx="1296" cy="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l-GR" altLang="el-GR" sz="2000" dirty="0">
                  <a:solidFill>
                    <a:schemeClr val="bg1"/>
                  </a:solidFill>
                  <a:latin typeface="Arial" panose="020B0604020202020204" pitchFamily="34" charset="0"/>
                </a:rPr>
                <a:t>Εκπαίδευση για αλλαγή συμπεριφοράς</a:t>
              </a:r>
              <a:endParaRPr lang="en-US" altLang="el-GR" sz="2000" b="1" dirty="0">
                <a:solidFill>
                  <a:schemeClr val="bg1"/>
                </a:solidFill>
                <a:latin typeface="Arial" panose="020B0604020202020204" pitchFamily="34" charset="0"/>
              </a:endParaRPr>
            </a:p>
          </p:txBody>
        </p:sp>
      </p:grpSp>
      <p:grpSp>
        <p:nvGrpSpPr>
          <p:cNvPr id="21" name="Group 19"/>
          <p:cNvGrpSpPr>
            <a:grpSpLocks/>
          </p:cNvGrpSpPr>
          <p:nvPr/>
        </p:nvGrpSpPr>
        <p:grpSpPr bwMode="auto">
          <a:xfrm>
            <a:off x="5016500" y="2350751"/>
            <a:ext cx="2166938" cy="3310274"/>
            <a:chOff x="2208" y="1244"/>
            <a:chExt cx="1365" cy="2594"/>
          </a:xfrm>
        </p:grpSpPr>
        <p:sp>
          <p:nvSpPr>
            <p:cNvPr id="22" name="AutoShape 20"/>
            <p:cNvSpPr>
              <a:spLocks noChangeArrowheads="1"/>
            </p:cNvSpPr>
            <p:nvPr/>
          </p:nvSpPr>
          <p:spPr bwMode="gray">
            <a:xfrm>
              <a:off x="2208" y="1490"/>
              <a:ext cx="1363" cy="1800"/>
            </a:xfrm>
            <a:prstGeom prst="roundRect">
              <a:avLst>
                <a:gd name="adj" fmla="val 17509"/>
              </a:avLst>
            </a:prstGeom>
            <a:gradFill rotWithShape="1">
              <a:gsLst>
                <a:gs pos="0">
                  <a:srgbClr val="66AF35"/>
                </a:gs>
                <a:gs pos="100000">
                  <a:srgbClr val="588D3D"/>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3" name="AutoShape 21"/>
            <p:cNvSpPr>
              <a:spLocks noChangeArrowheads="1"/>
            </p:cNvSpPr>
            <p:nvPr/>
          </p:nvSpPr>
          <p:spPr bwMode="gray">
            <a:xfrm>
              <a:off x="2229" y="1495"/>
              <a:ext cx="1322" cy="1766"/>
            </a:xfrm>
            <a:prstGeom prst="roundRect">
              <a:avLst>
                <a:gd name="adj" fmla="val 16667"/>
              </a:avLst>
            </a:prstGeom>
            <a:solidFill>
              <a:srgbClr val="99D84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4" name="AutoShape 22"/>
            <p:cNvSpPr>
              <a:spLocks noChangeArrowheads="1"/>
            </p:cNvSpPr>
            <p:nvPr/>
          </p:nvSpPr>
          <p:spPr bwMode="gray">
            <a:xfrm>
              <a:off x="2240" y="2795"/>
              <a:ext cx="1304" cy="447"/>
            </a:xfrm>
            <a:prstGeom prst="roundRect">
              <a:avLst>
                <a:gd name="adj" fmla="val 50000"/>
              </a:avLst>
            </a:prstGeom>
            <a:gradFill rotWithShape="1">
              <a:gsLst>
                <a:gs pos="0">
                  <a:srgbClr val="99D844"/>
                </a:gs>
                <a:gs pos="100000">
                  <a:srgbClr val="C7EA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5" name="AutoShape 23"/>
            <p:cNvSpPr>
              <a:spLocks noChangeArrowheads="1"/>
            </p:cNvSpPr>
            <p:nvPr/>
          </p:nvSpPr>
          <p:spPr bwMode="gray">
            <a:xfrm>
              <a:off x="2240" y="1509"/>
              <a:ext cx="1304" cy="446"/>
            </a:xfrm>
            <a:prstGeom prst="roundRect">
              <a:avLst>
                <a:gd name="adj" fmla="val 50000"/>
              </a:avLst>
            </a:prstGeom>
            <a:gradFill rotWithShape="1">
              <a:gsLst>
                <a:gs pos="0">
                  <a:srgbClr val="DDF2C1"/>
                </a:gs>
                <a:gs pos="100000">
                  <a:srgbClr val="99D84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6" name="Oval 24"/>
            <p:cNvSpPr>
              <a:spLocks noChangeArrowheads="1"/>
            </p:cNvSpPr>
            <p:nvPr/>
          </p:nvSpPr>
          <p:spPr bwMode="gray">
            <a:xfrm>
              <a:off x="2678" y="1244"/>
              <a:ext cx="404" cy="509"/>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7" name="Oval 25"/>
            <p:cNvSpPr>
              <a:spLocks noChangeArrowheads="1"/>
            </p:cNvSpPr>
            <p:nvPr/>
          </p:nvSpPr>
          <p:spPr bwMode="gray">
            <a:xfrm>
              <a:off x="2681" y="1299"/>
              <a:ext cx="392" cy="392"/>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8" name="Oval 26"/>
            <p:cNvSpPr>
              <a:spLocks noChangeArrowheads="1"/>
            </p:cNvSpPr>
            <p:nvPr/>
          </p:nvSpPr>
          <p:spPr bwMode="gray">
            <a:xfrm>
              <a:off x="2686" y="1301"/>
              <a:ext cx="383" cy="383"/>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29" name="Oval 27"/>
            <p:cNvSpPr>
              <a:spLocks noChangeArrowheads="1"/>
            </p:cNvSpPr>
            <p:nvPr/>
          </p:nvSpPr>
          <p:spPr bwMode="gray">
            <a:xfrm>
              <a:off x="2690" y="1305"/>
              <a:ext cx="364" cy="35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30" name="Oval 28"/>
            <p:cNvSpPr>
              <a:spLocks noChangeArrowheads="1"/>
            </p:cNvSpPr>
            <p:nvPr/>
          </p:nvSpPr>
          <p:spPr bwMode="gray">
            <a:xfrm>
              <a:off x="2712" y="1315"/>
              <a:ext cx="323" cy="290"/>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31" name="Text Box 29"/>
            <p:cNvSpPr txBox="1">
              <a:spLocks noChangeArrowheads="1"/>
            </p:cNvSpPr>
            <p:nvPr/>
          </p:nvSpPr>
          <p:spPr bwMode="gray">
            <a:xfrm>
              <a:off x="2764" y="1354"/>
              <a:ext cx="223"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l-GR" sz="2400">
                  <a:solidFill>
                    <a:srgbClr val="000000"/>
                  </a:solidFill>
                  <a:latin typeface="Arial" panose="020B0604020202020204" pitchFamily="34" charset="0"/>
                </a:rPr>
                <a:t>2</a:t>
              </a:r>
            </a:p>
          </p:txBody>
        </p:sp>
        <p:sp>
          <p:nvSpPr>
            <p:cNvPr id="32" name="Text Box 30"/>
            <p:cNvSpPr txBox="1">
              <a:spLocks noChangeArrowheads="1"/>
            </p:cNvSpPr>
            <p:nvPr/>
          </p:nvSpPr>
          <p:spPr bwMode="gray">
            <a:xfrm>
              <a:off x="2256" y="1775"/>
              <a:ext cx="1296" cy="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90000"/>
                </a:lnSpc>
                <a:spcBef>
                  <a:spcPct val="20000"/>
                </a:spcBef>
                <a:buClr>
                  <a:srgbClr val="0BD0D9"/>
                </a:buClr>
                <a:buSzPct val="95000"/>
                <a:buFont typeface="Wingdings 2" panose="05020102010507070707" pitchFamily="18" charset="2"/>
                <a:buNone/>
              </a:pPr>
              <a:r>
                <a:rPr lang="el-GR" altLang="el-GR" sz="2000">
                  <a:solidFill>
                    <a:schemeClr val="bg1"/>
                  </a:solidFill>
                  <a:latin typeface="Arial" panose="020B0604020202020204" pitchFamily="34" charset="0"/>
                </a:rPr>
                <a:t>Προώθηση των υγιεινών</a:t>
              </a:r>
              <a:r>
                <a:rPr lang="en-US" altLang="el-GR" sz="2000">
                  <a:solidFill>
                    <a:schemeClr val="bg1"/>
                  </a:solidFill>
                  <a:latin typeface="Arial" panose="020B0604020202020204" pitchFamily="34" charset="0"/>
                </a:rPr>
                <a:t> </a:t>
              </a:r>
              <a:r>
                <a:rPr lang="el-GR" altLang="el-GR" sz="2000">
                  <a:solidFill>
                    <a:schemeClr val="bg1"/>
                  </a:solidFill>
                  <a:latin typeface="Arial" panose="020B0604020202020204" pitchFamily="34" charset="0"/>
                </a:rPr>
                <a:t>επιλογών μεταξύ τροφίμων</a:t>
              </a:r>
            </a:p>
          </p:txBody>
        </p:sp>
        <p:sp>
          <p:nvSpPr>
            <p:cNvPr id="33" name="AutoShape 31"/>
            <p:cNvSpPr>
              <a:spLocks noChangeArrowheads="1"/>
            </p:cNvSpPr>
            <p:nvPr/>
          </p:nvSpPr>
          <p:spPr bwMode="gray">
            <a:xfrm>
              <a:off x="2210" y="3290"/>
              <a:ext cx="1363" cy="548"/>
            </a:xfrm>
            <a:prstGeom prst="roundRect">
              <a:avLst>
                <a:gd name="adj" fmla="val 40389"/>
              </a:avLst>
            </a:prstGeom>
            <a:gradFill rotWithShape="1">
              <a:gsLst>
                <a:gs pos="0">
                  <a:srgbClr val="B2B2B2"/>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34" name="AutoShape 32"/>
            <p:cNvSpPr>
              <a:spLocks noChangeArrowheads="1"/>
            </p:cNvSpPr>
            <p:nvPr/>
          </p:nvSpPr>
          <p:spPr bwMode="gray">
            <a:xfrm>
              <a:off x="2238" y="3305"/>
              <a:ext cx="1304" cy="446"/>
            </a:xfrm>
            <a:prstGeom prst="roundRect">
              <a:avLst>
                <a:gd name="adj" fmla="val 50000"/>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grpSp>
        <p:nvGrpSpPr>
          <p:cNvPr id="35" name="Group 33"/>
          <p:cNvGrpSpPr>
            <a:grpSpLocks/>
          </p:cNvGrpSpPr>
          <p:nvPr/>
        </p:nvGrpSpPr>
        <p:grpSpPr bwMode="auto">
          <a:xfrm>
            <a:off x="7391401" y="2350751"/>
            <a:ext cx="2170113" cy="3310274"/>
            <a:chOff x="3692" y="1244"/>
            <a:chExt cx="1367" cy="2594"/>
          </a:xfrm>
        </p:grpSpPr>
        <p:sp>
          <p:nvSpPr>
            <p:cNvPr id="36" name="AutoShape 34"/>
            <p:cNvSpPr>
              <a:spLocks noChangeArrowheads="1"/>
            </p:cNvSpPr>
            <p:nvPr/>
          </p:nvSpPr>
          <p:spPr bwMode="gray">
            <a:xfrm>
              <a:off x="3696" y="1490"/>
              <a:ext cx="1363" cy="1800"/>
            </a:xfrm>
            <a:prstGeom prst="roundRect">
              <a:avLst>
                <a:gd name="adj" fmla="val 17509"/>
              </a:avLst>
            </a:prstGeom>
            <a:gradFill rotWithShape="1">
              <a:gsLst>
                <a:gs pos="0">
                  <a:srgbClr val="C16237"/>
                </a:gs>
                <a:gs pos="100000">
                  <a:srgbClr val="AB4E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37" name="AutoShape 35"/>
            <p:cNvSpPr>
              <a:spLocks noChangeArrowheads="1"/>
            </p:cNvSpPr>
            <p:nvPr/>
          </p:nvSpPr>
          <p:spPr bwMode="gray">
            <a:xfrm>
              <a:off x="3717" y="1495"/>
              <a:ext cx="1322" cy="1766"/>
            </a:xfrm>
            <a:prstGeom prst="roundRect">
              <a:avLst>
                <a:gd name="adj" fmla="val 16667"/>
              </a:avLst>
            </a:prstGeom>
            <a:solidFill>
              <a:srgbClr val="E98B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38" name="AutoShape 36"/>
            <p:cNvSpPr>
              <a:spLocks noChangeArrowheads="1"/>
            </p:cNvSpPr>
            <p:nvPr/>
          </p:nvSpPr>
          <p:spPr bwMode="gray">
            <a:xfrm>
              <a:off x="3728" y="2795"/>
              <a:ext cx="1304" cy="447"/>
            </a:xfrm>
            <a:prstGeom prst="roundRect">
              <a:avLst>
                <a:gd name="adj" fmla="val 50000"/>
              </a:avLst>
            </a:prstGeom>
            <a:gradFill rotWithShape="1">
              <a:gsLst>
                <a:gs pos="0">
                  <a:srgbClr val="E98B65"/>
                </a:gs>
                <a:gs pos="100000">
                  <a:srgbClr val="F2BC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39" name="AutoShape 37"/>
            <p:cNvSpPr>
              <a:spLocks noChangeArrowheads="1"/>
            </p:cNvSpPr>
            <p:nvPr/>
          </p:nvSpPr>
          <p:spPr bwMode="gray">
            <a:xfrm>
              <a:off x="3728" y="1509"/>
              <a:ext cx="1304" cy="446"/>
            </a:xfrm>
            <a:prstGeom prst="roundRect">
              <a:avLst>
                <a:gd name="adj" fmla="val 50000"/>
              </a:avLst>
            </a:prstGeom>
            <a:gradFill rotWithShape="1">
              <a:gsLst>
                <a:gs pos="0">
                  <a:srgbClr val="F8D8CC"/>
                </a:gs>
                <a:gs pos="100000">
                  <a:srgbClr val="E98B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nvGrpSpPr>
            <p:cNvPr id="40" name="Group 38"/>
            <p:cNvGrpSpPr>
              <a:grpSpLocks/>
            </p:cNvGrpSpPr>
            <p:nvPr/>
          </p:nvGrpSpPr>
          <p:grpSpPr bwMode="auto">
            <a:xfrm>
              <a:off x="4166" y="1244"/>
              <a:ext cx="404" cy="509"/>
              <a:chOff x="1291" y="496"/>
              <a:chExt cx="666" cy="840"/>
            </a:xfrm>
          </p:grpSpPr>
          <p:sp>
            <p:nvSpPr>
              <p:cNvPr id="45" name="Oval 39"/>
              <p:cNvSpPr>
                <a:spLocks noChangeArrowheads="1"/>
              </p:cNvSpPr>
              <p:nvPr/>
            </p:nvSpPr>
            <p:spPr bwMode="gray">
              <a:xfrm>
                <a:off x="1291" y="496"/>
                <a:ext cx="666" cy="84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46" name="Oval 4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47" name="Oval 4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48" name="Oval 4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49" name="Oval 4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sp>
          <p:nvSpPr>
            <p:cNvPr id="41" name="Text Box 44"/>
            <p:cNvSpPr txBox="1">
              <a:spLocks noChangeArrowheads="1"/>
            </p:cNvSpPr>
            <p:nvPr/>
          </p:nvSpPr>
          <p:spPr bwMode="gray">
            <a:xfrm>
              <a:off x="4252" y="1354"/>
              <a:ext cx="223"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l-GR" sz="2400">
                  <a:solidFill>
                    <a:srgbClr val="000000"/>
                  </a:solidFill>
                  <a:latin typeface="Arial" panose="020B0604020202020204" pitchFamily="34" charset="0"/>
                </a:rPr>
                <a:t>3</a:t>
              </a:r>
            </a:p>
          </p:txBody>
        </p:sp>
        <p:sp>
          <p:nvSpPr>
            <p:cNvPr id="42" name="Text Box 45"/>
            <p:cNvSpPr txBox="1">
              <a:spLocks noChangeArrowheads="1"/>
            </p:cNvSpPr>
            <p:nvPr/>
          </p:nvSpPr>
          <p:spPr bwMode="gray">
            <a:xfrm>
              <a:off x="3744" y="1775"/>
              <a:ext cx="1296"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90000"/>
                </a:lnSpc>
                <a:spcBef>
                  <a:spcPct val="0"/>
                </a:spcBef>
                <a:buClrTx/>
                <a:buSzTx/>
                <a:buFontTx/>
                <a:buNone/>
              </a:pPr>
              <a:r>
                <a:rPr lang="el-GR" altLang="el-GR" sz="2000" dirty="0">
                  <a:solidFill>
                    <a:schemeClr val="bg1"/>
                  </a:solidFill>
                  <a:latin typeface="Arial" panose="020B0604020202020204" pitchFamily="34" charset="0"/>
                </a:rPr>
                <a:t>Αλλαγή της σύστασης των τροφίμων</a:t>
              </a:r>
              <a:endParaRPr lang="en-US" altLang="el-GR" sz="2000" dirty="0">
                <a:solidFill>
                  <a:schemeClr val="bg1"/>
                </a:solidFill>
                <a:latin typeface="Arial" panose="020B0604020202020204" pitchFamily="34" charset="0"/>
              </a:endParaRPr>
            </a:p>
          </p:txBody>
        </p:sp>
        <p:sp>
          <p:nvSpPr>
            <p:cNvPr id="43" name="AutoShape 46"/>
            <p:cNvSpPr>
              <a:spLocks noChangeArrowheads="1"/>
            </p:cNvSpPr>
            <p:nvPr/>
          </p:nvSpPr>
          <p:spPr bwMode="gray">
            <a:xfrm>
              <a:off x="3692" y="3290"/>
              <a:ext cx="1363" cy="548"/>
            </a:xfrm>
            <a:prstGeom prst="roundRect">
              <a:avLst>
                <a:gd name="adj" fmla="val 40389"/>
              </a:avLst>
            </a:prstGeom>
            <a:gradFill rotWithShape="1">
              <a:gsLst>
                <a:gs pos="0">
                  <a:srgbClr val="B2B2B2"/>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44" name="AutoShape 47"/>
            <p:cNvSpPr>
              <a:spLocks noChangeArrowheads="1"/>
            </p:cNvSpPr>
            <p:nvPr/>
          </p:nvSpPr>
          <p:spPr bwMode="gray">
            <a:xfrm>
              <a:off x="3720" y="3305"/>
              <a:ext cx="1304" cy="446"/>
            </a:xfrm>
            <a:prstGeom prst="roundRect">
              <a:avLst>
                <a:gd name="adj" fmla="val 50000"/>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spTree>
    <p:extLst>
      <p:ext uri="{BB962C8B-B14F-4D97-AF65-F5344CB8AC3E}">
        <p14:creationId xmlns:p14="http://schemas.microsoft.com/office/powerpoint/2010/main" val="25739119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89" y="435104"/>
            <a:ext cx="11513575" cy="1356360"/>
          </a:xfrm>
        </p:spPr>
        <p:txBody>
          <a:bodyPr>
            <a:normAutofit fontScale="90000"/>
          </a:bodyPr>
          <a:lstStyle/>
          <a:p>
            <a:r>
              <a:rPr lang="el-GR" dirty="0" smtClean="0"/>
              <a:t>Εθνικό Σχέδιο Ανασύνθεσης Τροφίμων</a:t>
            </a:r>
            <a:br>
              <a:rPr lang="el-GR" dirty="0" smtClean="0"/>
            </a:br>
            <a:r>
              <a:rPr lang="el-GR" dirty="0" smtClean="0"/>
              <a:t>της Εθνικής Επιτροπής </a:t>
            </a:r>
            <a:r>
              <a:rPr lang="el-GR" dirty="0"/>
              <a:t>Διατροφικής </a:t>
            </a:r>
            <a:r>
              <a:rPr lang="el-GR" dirty="0" smtClean="0"/>
              <a:t>Πολιτικής (2017)</a:t>
            </a:r>
            <a:r>
              <a:rPr lang="en-US" b="1" i="1" dirty="0" smtClean="0"/>
              <a:t> </a:t>
            </a:r>
            <a:endParaRPr lang="el-GR" dirty="0"/>
          </a:p>
        </p:txBody>
      </p:sp>
      <p:pic>
        <p:nvPicPr>
          <p:cNvPr id="4" name="Content Placeholder 3"/>
          <p:cNvPicPr>
            <a:picLocks noGrp="1" noChangeAspect="1"/>
          </p:cNvPicPr>
          <p:nvPr>
            <p:ph idx="1"/>
          </p:nvPr>
        </p:nvPicPr>
        <p:blipFill>
          <a:blip r:embed="rId2"/>
          <a:stretch>
            <a:fillRect/>
          </a:stretch>
        </p:blipFill>
        <p:spPr>
          <a:xfrm>
            <a:off x="2399071" y="2057400"/>
            <a:ext cx="6430297" cy="4537509"/>
          </a:xfrm>
          <a:prstGeom prst="rect">
            <a:avLst/>
          </a:prstGeom>
        </p:spPr>
      </p:pic>
      <p:sp>
        <p:nvSpPr>
          <p:cNvPr id="3" name="Oval 2"/>
          <p:cNvSpPr/>
          <p:nvPr/>
        </p:nvSpPr>
        <p:spPr>
          <a:xfrm>
            <a:off x="4395019" y="3382297"/>
            <a:ext cx="1514168" cy="27923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p:cNvPicPr>
            <a:picLocks noChangeAspect="1"/>
          </p:cNvPicPr>
          <p:nvPr/>
        </p:nvPicPr>
        <p:blipFill>
          <a:blip r:embed="rId3"/>
          <a:stretch>
            <a:fillRect/>
          </a:stretch>
        </p:blipFill>
        <p:spPr>
          <a:xfrm>
            <a:off x="9827164" y="2453912"/>
            <a:ext cx="1554945" cy="1203687"/>
          </a:xfrm>
          <a:prstGeom prst="rect">
            <a:avLst/>
          </a:prstGeom>
        </p:spPr>
      </p:pic>
    </p:spTree>
    <p:extLst>
      <p:ext uri="{BB962C8B-B14F-4D97-AF65-F5344CB8AC3E}">
        <p14:creationId xmlns:p14="http://schemas.microsoft.com/office/powerpoint/2010/main" val="3729694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0273" y="757086"/>
            <a:ext cx="6545899" cy="4601496"/>
          </a:xfrm>
          <a:prstGeom prst="rect">
            <a:avLst/>
          </a:prstGeom>
        </p:spPr>
      </p:pic>
      <p:pic>
        <p:nvPicPr>
          <p:cNvPr id="5" name="Picture 4"/>
          <p:cNvPicPr>
            <a:picLocks noChangeAspect="1"/>
          </p:cNvPicPr>
          <p:nvPr/>
        </p:nvPicPr>
        <p:blipFill>
          <a:blip r:embed="rId3"/>
          <a:stretch>
            <a:fillRect/>
          </a:stretch>
        </p:blipFill>
        <p:spPr>
          <a:xfrm rot="1280287">
            <a:off x="5457976" y="2822124"/>
            <a:ext cx="6262854" cy="1913739"/>
          </a:xfrm>
          <a:prstGeom prst="rect">
            <a:avLst/>
          </a:prstGeom>
        </p:spPr>
      </p:pic>
      <p:sp>
        <p:nvSpPr>
          <p:cNvPr id="6" name="Rectangle 5"/>
          <p:cNvSpPr/>
          <p:nvPr/>
        </p:nvSpPr>
        <p:spPr>
          <a:xfrm>
            <a:off x="393290" y="5809705"/>
            <a:ext cx="11461056" cy="369332"/>
          </a:xfrm>
          <a:prstGeom prst="rect">
            <a:avLst/>
          </a:prstGeom>
        </p:spPr>
        <p:txBody>
          <a:bodyPr wrap="square">
            <a:spAutoFit/>
          </a:bodyPr>
          <a:lstStyle/>
          <a:p>
            <a:pPr>
              <a:spcAft>
                <a:spcPts val="0"/>
              </a:spcAft>
            </a:pPr>
            <a:r>
              <a:rPr lang="el-G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https://ec.europa.eu/jrc/en/news/many-popular-packaged-foods-eu-contain-too-much-fat-sugar-salt-and-too-little-fibre</a:t>
            </a:r>
            <a:endParaRPr lang="el-GR"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0292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307" y="1016259"/>
            <a:ext cx="9966960" cy="2926080"/>
          </a:xfrm>
        </p:spPr>
        <p:txBody>
          <a:bodyPr/>
          <a:lstStyle/>
          <a:p>
            <a:r>
              <a:rPr lang="el-GR" sz="5400" b="1" dirty="0" err="1" smtClean="0"/>
              <a:t>Καινοτομια</a:t>
            </a:r>
            <a:r>
              <a:rPr lang="el-GR" sz="5400" b="1" dirty="0" smtClean="0"/>
              <a:t> στα </a:t>
            </a:r>
            <a:r>
              <a:rPr lang="el-GR" sz="5400" b="1" dirty="0" err="1" smtClean="0"/>
              <a:t>τροφιμα</a:t>
            </a:r>
            <a:endParaRPr lang="el-GR" b="1" dirty="0"/>
          </a:p>
        </p:txBody>
      </p:sp>
      <p:pic>
        <p:nvPicPr>
          <p:cNvPr id="7" name="Picture 6"/>
          <p:cNvPicPr>
            <a:picLocks noChangeAspect="1"/>
          </p:cNvPicPr>
          <p:nvPr/>
        </p:nvPicPr>
        <p:blipFill>
          <a:blip r:embed="rId2"/>
          <a:stretch>
            <a:fillRect/>
          </a:stretch>
        </p:blipFill>
        <p:spPr>
          <a:xfrm>
            <a:off x="8000799" y="307106"/>
            <a:ext cx="3886401" cy="2593750"/>
          </a:xfrm>
          <a:prstGeom prst="rect">
            <a:avLst/>
          </a:prstGeom>
        </p:spPr>
      </p:pic>
      <p:sp>
        <p:nvSpPr>
          <p:cNvPr id="8" name="TextBox 7"/>
          <p:cNvSpPr txBox="1"/>
          <p:nvPr/>
        </p:nvSpPr>
        <p:spPr>
          <a:xfrm>
            <a:off x="1135117" y="4282032"/>
            <a:ext cx="10258097" cy="1384995"/>
          </a:xfrm>
          <a:prstGeom prst="rect">
            <a:avLst/>
          </a:prstGeom>
          <a:noFill/>
        </p:spPr>
        <p:txBody>
          <a:bodyPr wrap="square" rtlCol="0">
            <a:spAutoFit/>
          </a:bodyPr>
          <a:lstStyle/>
          <a:p>
            <a:r>
              <a:rPr lang="el-GR" sz="2800" dirty="0" smtClean="0">
                <a:solidFill>
                  <a:srgbClr val="00518E"/>
                </a:solidFill>
              </a:rPr>
              <a:t>Πως αντιλαμβανόμαστε τις ευκαιρίες καινοτομίας στα τρόφιμα;</a:t>
            </a:r>
          </a:p>
          <a:p>
            <a:r>
              <a:rPr lang="el-GR" sz="2800" dirty="0" smtClean="0">
                <a:solidFill>
                  <a:srgbClr val="00518E"/>
                </a:solidFill>
              </a:rPr>
              <a:t>Πως αποτυπώνεται η σημασία των διατροφικών χαρακτηριστικών των τροφίμων στις νέες τάσεις της Βιομηχανίας Τροφίμων το 2021</a:t>
            </a:r>
            <a:endParaRPr lang="el-GR" sz="2800" dirty="0">
              <a:solidFill>
                <a:srgbClr val="00518E"/>
              </a:solidFill>
            </a:endParaRPr>
          </a:p>
        </p:txBody>
      </p:sp>
    </p:spTree>
    <p:extLst>
      <p:ext uri="{BB962C8B-B14F-4D97-AF65-F5344CB8AC3E}">
        <p14:creationId xmlns:p14="http://schemas.microsoft.com/office/powerpoint/2010/main" val="4089097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90" y="629266"/>
            <a:ext cx="10943304" cy="1143000"/>
          </a:xfrm>
        </p:spPr>
        <p:txBody>
          <a:bodyPr>
            <a:noAutofit/>
          </a:bodyPr>
          <a:lstStyle/>
          <a:p>
            <a:pPr algn="ctr"/>
            <a:r>
              <a:rPr lang="en-US" sz="3200" dirty="0" smtClean="0"/>
              <a:t>Product </a:t>
            </a:r>
            <a:r>
              <a:rPr lang="en-US" sz="3200" dirty="0"/>
              <a:t>Innovations to Boost the Global Functional Foods and Beverages Market Through 2021, Reports </a:t>
            </a:r>
            <a:r>
              <a:rPr lang="en-US" sz="3200" dirty="0" err="1"/>
              <a:t>Technavio</a:t>
            </a:r>
            <a:endParaRPr lang="en-US" sz="3200" dirty="0"/>
          </a:p>
        </p:txBody>
      </p:sp>
      <p:pic>
        <p:nvPicPr>
          <p:cNvPr id="5" name="Picture 4"/>
          <p:cNvPicPr>
            <a:picLocks noChangeAspect="1"/>
          </p:cNvPicPr>
          <p:nvPr/>
        </p:nvPicPr>
        <p:blipFill>
          <a:blip r:embed="rId2"/>
          <a:stretch>
            <a:fillRect/>
          </a:stretch>
        </p:blipFill>
        <p:spPr>
          <a:xfrm>
            <a:off x="1040524" y="1845838"/>
            <a:ext cx="4677103" cy="4677103"/>
          </a:xfrm>
          <a:prstGeom prst="rect">
            <a:avLst/>
          </a:prstGeom>
        </p:spPr>
      </p:pic>
      <p:sp>
        <p:nvSpPr>
          <p:cNvPr id="6" name="Rectangle 5"/>
          <p:cNvSpPr/>
          <p:nvPr/>
        </p:nvSpPr>
        <p:spPr>
          <a:xfrm>
            <a:off x="7344695" y="2723505"/>
            <a:ext cx="3942736" cy="1477328"/>
          </a:xfrm>
          <a:prstGeom prst="rect">
            <a:avLst/>
          </a:prstGeom>
        </p:spPr>
        <p:txBody>
          <a:bodyPr wrap="square">
            <a:spAutoFit/>
          </a:bodyPr>
          <a:lstStyle/>
          <a:p>
            <a:pPr>
              <a:buFont typeface="Arial" panose="020B0604020202020204" pitchFamily="34" charset="0"/>
              <a:buChar char="•"/>
            </a:pPr>
            <a:r>
              <a:rPr lang="en-US" dirty="0">
                <a:solidFill>
                  <a:srgbClr val="444444"/>
                </a:solidFill>
                <a:latin typeface="Helvetica Neue"/>
              </a:rPr>
              <a:t>Product innovations</a:t>
            </a:r>
          </a:p>
          <a:p>
            <a:pPr>
              <a:buFont typeface="Arial" panose="020B0604020202020204" pitchFamily="34" charset="0"/>
              <a:buChar char="•"/>
            </a:pPr>
            <a:r>
              <a:rPr lang="en-US" dirty="0">
                <a:solidFill>
                  <a:srgbClr val="444444"/>
                </a:solidFill>
                <a:latin typeface="Helvetica Neue"/>
              </a:rPr>
              <a:t>Health benefits associated with functional foods and beverages</a:t>
            </a:r>
          </a:p>
          <a:p>
            <a:pPr>
              <a:buFont typeface="Arial" panose="020B0604020202020204" pitchFamily="34" charset="0"/>
              <a:buChar char="•"/>
            </a:pPr>
            <a:r>
              <a:rPr lang="en-US" dirty="0">
                <a:solidFill>
                  <a:srgbClr val="444444"/>
                </a:solidFill>
                <a:latin typeface="Helvetica Neue"/>
              </a:rPr>
              <a:t>Emergence of non-traditional fitness</a:t>
            </a:r>
            <a:r>
              <a:rPr lang="en-US" i="1" dirty="0">
                <a:solidFill>
                  <a:srgbClr val="444444"/>
                </a:solidFill>
                <a:latin typeface="Helvetica Neue"/>
              </a:rPr>
              <a:t> </a:t>
            </a:r>
            <a:r>
              <a:rPr lang="en-US" dirty="0">
                <a:solidFill>
                  <a:srgbClr val="444444"/>
                </a:solidFill>
                <a:latin typeface="Helvetica Neue"/>
              </a:rPr>
              <a:t>activities</a:t>
            </a:r>
            <a:endParaRPr lang="en-US" b="0" i="0" dirty="0">
              <a:solidFill>
                <a:srgbClr val="444444"/>
              </a:solidFill>
              <a:effectLst/>
              <a:latin typeface="Helvetica Neue"/>
            </a:endParaRPr>
          </a:p>
        </p:txBody>
      </p:sp>
    </p:spTree>
    <p:extLst>
      <p:ext uri="{BB962C8B-B14F-4D97-AF65-F5344CB8AC3E}">
        <p14:creationId xmlns:p14="http://schemas.microsoft.com/office/powerpoint/2010/main" val="41755852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899" y="1343677"/>
            <a:ext cx="5130032" cy="4708981"/>
          </a:xfrm>
          <a:prstGeom prst="rect">
            <a:avLst/>
          </a:prstGeom>
          <a:solidFill>
            <a:srgbClr val="00518E"/>
          </a:solidFill>
        </p:spPr>
        <p:txBody>
          <a:bodyPr wrap="square">
            <a:spAutoFit/>
          </a:bodyPr>
          <a:lstStyle/>
          <a:p>
            <a:pPr>
              <a:lnSpc>
                <a:spcPct val="150000"/>
              </a:lnSpc>
            </a:pPr>
            <a:r>
              <a:rPr lang="en-US" sz="2000" b="1" dirty="0" smtClean="0">
                <a:solidFill>
                  <a:srgbClr val="FFFF00"/>
                </a:solidFill>
              </a:rPr>
              <a:t>FOOD PRODUCT INNOVATION</a:t>
            </a:r>
          </a:p>
          <a:p>
            <a:pPr>
              <a:lnSpc>
                <a:spcPct val="150000"/>
              </a:lnSpc>
            </a:pPr>
            <a:r>
              <a:rPr lang="en-US" sz="2000" dirty="0" smtClean="0">
                <a:solidFill>
                  <a:schemeClr val="bg1"/>
                </a:solidFill>
              </a:rPr>
              <a:t>You may classify </a:t>
            </a:r>
            <a:r>
              <a:rPr lang="en-US" sz="2000" dirty="0">
                <a:solidFill>
                  <a:schemeClr val="bg1"/>
                </a:solidFill>
              </a:rPr>
              <a:t>the degree of newness of a </a:t>
            </a:r>
            <a:r>
              <a:rPr lang="en-US" sz="2000" dirty="0" smtClean="0">
                <a:solidFill>
                  <a:schemeClr val="bg1"/>
                </a:solidFill>
              </a:rPr>
              <a:t>product:</a:t>
            </a:r>
          </a:p>
          <a:p>
            <a:pPr>
              <a:lnSpc>
                <a:spcPct val="150000"/>
              </a:lnSpc>
            </a:pPr>
            <a:r>
              <a:rPr lang="en-US" sz="2000" dirty="0" smtClean="0">
                <a:solidFill>
                  <a:schemeClr val="bg1"/>
                </a:solidFill>
              </a:rPr>
              <a:t>• </a:t>
            </a:r>
            <a:r>
              <a:rPr lang="en-US" sz="2000" dirty="0">
                <a:solidFill>
                  <a:schemeClr val="bg1"/>
                </a:solidFill>
              </a:rPr>
              <a:t>creative products; </a:t>
            </a:r>
            <a:endParaRPr lang="en-US" sz="2000" dirty="0" smtClean="0">
              <a:solidFill>
                <a:schemeClr val="bg1"/>
              </a:solidFill>
            </a:endParaRPr>
          </a:p>
          <a:p>
            <a:pPr>
              <a:lnSpc>
                <a:spcPct val="150000"/>
              </a:lnSpc>
            </a:pPr>
            <a:r>
              <a:rPr lang="en-US" sz="2000" dirty="0" smtClean="0">
                <a:solidFill>
                  <a:schemeClr val="bg1"/>
                </a:solidFill>
              </a:rPr>
              <a:t>• </a:t>
            </a:r>
            <a:r>
              <a:rPr lang="en-US" sz="2000" dirty="0">
                <a:solidFill>
                  <a:schemeClr val="bg1"/>
                </a:solidFill>
              </a:rPr>
              <a:t>innovative products; </a:t>
            </a:r>
            <a:endParaRPr lang="en-US" sz="2000" dirty="0" smtClean="0">
              <a:solidFill>
                <a:schemeClr val="bg1"/>
              </a:solidFill>
            </a:endParaRPr>
          </a:p>
          <a:p>
            <a:pPr>
              <a:lnSpc>
                <a:spcPct val="150000"/>
              </a:lnSpc>
            </a:pPr>
            <a:r>
              <a:rPr lang="en-US" sz="2000" dirty="0" smtClean="0">
                <a:solidFill>
                  <a:schemeClr val="bg1"/>
                </a:solidFill>
              </a:rPr>
              <a:t>• </a:t>
            </a:r>
            <a:r>
              <a:rPr lang="en-US" sz="2000" dirty="0">
                <a:solidFill>
                  <a:schemeClr val="bg1"/>
                </a:solidFill>
              </a:rPr>
              <a:t>new packaging of existing products; </a:t>
            </a:r>
            <a:endParaRPr lang="en-US" sz="2000" dirty="0" smtClean="0">
              <a:solidFill>
                <a:schemeClr val="bg1"/>
              </a:solidFill>
            </a:endParaRPr>
          </a:p>
          <a:p>
            <a:pPr>
              <a:lnSpc>
                <a:spcPct val="150000"/>
              </a:lnSpc>
            </a:pPr>
            <a:r>
              <a:rPr lang="en-US" sz="2000" dirty="0" smtClean="0">
                <a:solidFill>
                  <a:schemeClr val="bg1"/>
                </a:solidFill>
              </a:rPr>
              <a:t>• </a:t>
            </a:r>
            <a:r>
              <a:rPr lang="en-US" sz="2000" dirty="0">
                <a:solidFill>
                  <a:schemeClr val="bg1"/>
                </a:solidFill>
              </a:rPr>
              <a:t>reformulation of existing products; </a:t>
            </a:r>
            <a:endParaRPr lang="en-US" sz="2000" dirty="0" smtClean="0">
              <a:solidFill>
                <a:schemeClr val="bg1"/>
              </a:solidFill>
            </a:endParaRPr>
          </a:p>
          <a:p>
            <a:pPr>
              <a:lnSpc>
                <a:spcPct val="150000"/>
              </a:lnSpc>
            </a:pPr>
            <a:r>
              <a:rPr lang="en-US" sz="2000" dirty="0" smtClean="0">
                <a:solidFill>
                  <a:schemeClr val="bg1"/>
                </a:solidFill>
              </a:rPr>
              <a:t>• </a:t>
            </a:r>
            <a:r>
              <a:rPr lang="en-US" sz="2000" dirty="0">
                <a:solidFill>
                  <a:schemeClr val="bg1"/>
                </a:solidFill>
              </a:rPr>
              <a:t>new forms of existing products; </a:t>
            </a:r>
            <a:endParaRPr lang="en-US" sz="2000" dirty="0" smtClean="0">
              <a:solidFill>
                <a:schemeClr val="bg1"/>
              </a:solidFill>
            </a:endParaRPr>
          </a:p>
          <a:p>
            <a:pPr>
              <a:lnSpc>
                <a:spcPct val="150000"/>
              </a:lnSpc>
            </a:pPr>
            <a:r>
              <a:rPr lang="en-US" sz="2000" dirty="0" smtClean="0">
                <a:solidFill>
                  <a:schemeClr val="bg1"/>
                </a:solidFill>
              </a:rPr>
              <a:t>• </a:t>
            </a:r>
            <a:r>
              <a:rPr lang="en-US" sz="2000" dirty="0">
                <a:solidFill>
                  <a:schemeClr val="bg1"/>
                </a:solidFill>
              </a:rPr>
              <a:t>repositioned existing products; </a:t>
            </a:r>
            <a:endParaRPr lang="en-US" sz="2000" dirty="0" smtClean="0">
              <a:solidFill>
                <a:schemeClr val="bg1"/>
              </a:solidFill>
            </a:endParaRPr>
          </a:p>
          <a:p>
            <a:pPr>
              <a:lnSpc>
                <a:spcPct val="150000"/>
              </a:lnSpc>
            </a:pPr>
            <a:r>
              <a:rPr lang="en-US" sz="2000" dirty="0" smtClean="0">
                <a:solidFill>
                  <a:schemeClr val="bg1"/>
                </a:solidFill>
              </a:rPr>
              <a:t>• </a:t>
            </a:r>
            <a:r>
              <a:rPr lang="en-US" sz="2000" dirty="0">
                <a:solidFill>
                  <a:schemeClr val="bg1"/>
                </a:solidFill>
              </a:rPr>
              <a:t>line extensions. </a:t>
            </a:r>
            <a:endParaRPr lang="el-GR" sz="2000" dirty="0">
              <a:solidFill>
                <a:schemeClr val="bg1"/>
              </a:solidFill>
            </a:endParaRPr>
          </a:p>
        </p:txBody>
      </p:sp>
      <p:sp>
        <p:nvSpPr>
          <p:cNvPr id="13" name="Rectangle 12"/>
          <p:cNvSpPr/>
          <p:nvPr/>
        </p:nvSpPr>
        <p:spPr>
          <a:xfrm>
            <a:off x="547441" y="6264512"/>
            <a:ext cx="3901709" cy="369332"/>
          </a:xfrm>
          <a:prstGeom prst="rect">
            <a:avLst/>
          </a:prstGeom>
        </p:spPr>
        <p:txBody>
          <a:bodyPr wrap="none">
            <a:spAutoFit/>
          </a:bodyPr>
          <a:lstStyle/>
          <a:p>
            <a:r>
              <a:rPr lang="el-GR" dirty="0">
                <a:solidFill>
                  <a:srgbClr val="FFC000"/>
                </a:solidFill>
              </a:rPr>
              <a:t>http://www.fao.org/3/j7193e/j7193e.pdf</a:t>
            </a:r>
          </a:p>
        </p:txBody>
      </p:sp>
      <p:sp>
        <p:nvSpPr>
          <p:cNvPr id="14" name="Rectangle 13"/>
          <p:cNvSpPr/>
          <p:nvPr/>
        </p:nvSpPr>
        <p:spPr>
          <a:xfrm>
            <a:off x="6485785" y="2060027"/>
            <a:ext cx="4938959" cy="3276282"/>
          </a:xfrm>
          <a:prstGeom prst="rect">
            <a:avLst/>
          </a:prstGeom>
          <a:solidFill>
            <a:srgbClr val="00518E"/>
          </a:solidFill>
        </p:spPr>
        <p:txBody>
          <a:bodyPr wrap="square">
            <a:spAutoFit/>
          </a:bodyPr>
          <a:lstStyle/>
          <a:p>
            <a:pPr>
              <a:lnSpc>
                <a:spcPct val="150000"/>
              </a:lnSpc>
            </a:pPr>
            <a:r>
              <a:rPr lang="el-GR" sz="2000" dirty="0">
                <a:solidFill>
                  <a:schemeClr val="bg1"/>
                </a:solidFill>
              </a:rPr>
              <a:t>Η Καινοτομία ορίζεται ως «η εφαρμοσμένη χρήση της γνώσης με σκοπό την παραγωγή ή/και παροχή νέων ή ουσιαστικά βελτιωμένων προϊόντων, διαδικασιών ή/και υπηρεσιών που βρίσκουν άμεσης παραγωγικής, χρηστικής ή/και εμπορικής εφαρμογής</a:t>
            </a:r>
            <a:r>
              <a:rPr lang="el-GR" sz="2000" dirty="0" smtClean="0">
                <a:solidFill>
                  <a:schemeClr val="bg1"/>
                </a:solidFill>
              </a:rPr>
              <a:t>».</a:t>
            </a:r>
            <a:endParaRPr lang="el-GR" sz="2000" dirty="0">
              <a:solidFill>
                <a:schemeClr val="bg1"/>
              </a:solidFill>
            </a:endParaRPr>
          </a:p>
        </p:txBody>
      </p:sp>
      <p:sp>
        <p:nvSpPr>
          <p:cNvPr id="15" name="Rectangle 14"/>
          <p:cNvSpPr/>
          <p:nvPr/>
        </p:nvSpPr>
        <p:spPr>
          <a:xfrm>
            <a:off x="231228" y="245875"/>
            <a:ext cx="11834648" cy="978729"/>
          </a:xfrm>
          <a:prstGeom prst="rect">
            <a:avLst/>
          </a:prstGeom>
          <a:solidFill>
            <a:schemeClr val="accent1"/>
          </a:solidFill>
        </p:spPr>
        <p:txBody>
          <a:bodyPr vert="horz" lIns="91440" tIns="45720" rIns="91440" bIns="45720" rtlCol="0" anchor="ctr">
            <a:noAutofit/>
          </a:bodyPr>
          <a:lstStyle/>
          <a:p>
            <a:pPr defTabSz="914400">
              <a:lnSpc>
                <a:spcPct val="90000"/>
              </a:lnSpc>
              <a:spcBef>
                <a:spcPct val="0"/>
              </a:spcBef>
            </a:pPr>
            <a:r>
              <a:rPr lang="en-US" sz="2800" dirty="0">
                <a:solidFill>
                  <a:srgbClr val="FFFF00"/>
                </a:solidFill>
                <a:latin typeface="+mj-lt"/>
                <a:ea typeface="+mj-ea"/>
                <a:cs typeface="+mj-cs"/>
              </a:rPr>
              <a:t>“The innovation process transforms the food system”</a:t>
            </a:r>
            <a:endParaRPr lang="el-GR" sz="2800" dirty="0">
              <a:solidFill>
                <a:srgbClr val="FFFF00"/>
              </a:solidFill>
              <a:latin typeface="+mj-lt"/>
              <a:ea typeface="+mj-ea"/>
              <a:cs typeface="+mj-cs"/>
            </a:endParaRPr>
          </a:p>
          <a:p>
            <a:pPr defTabSz="914400">
              <a:lnSpc>
                <a:spcPct val="90000"/>
              </a:lnSpc>
              <a:spcBef>
                <a:spcPct val="0"/>
              </a:spcBef>
            </a:pPr>
            <a:endParaRPr lang="el-GR" sz="3200" dirty="0">
              <a:solidFill>
                <a:srgbClr val="FFFF00"/>
              </a:solidFill>
              <a:latin typeface="+mj-lt"/>
              <a:ea typeface="+mj-ea"/>
              <a:cs typeface="+mj-cs"/>
            </a:endParaRPr>
          </a:p>
        </p:txBody>
      </p:sp>
      <p:sp>
        <p:nvSpPr>
          <p:cNvPr id="17" name="Rectangle 16"/>
          <p:cNvSpPr/>
          <p:nvPr/>
        </p:nvSpPr>
        <p:spPr>
          <a:xfrm>
            <a:off x="6485785" y="5593212"/>
            <a:ext cx="2665153" cy="369332"/>
          </a:xfrm>
          <a:prstGeom prst="rect">
            <a:avLst/>
          </a:prstGeom>
        </p:spPr>
        <p:txBody>
          <a:bodyPr wrap="none">
            <a:spAutoFit/>
          </a:bodyPr>
          <a:lstStyle/>
          <a:p>
            <a:r>
              <a:rPr lang="el-GR" dirty="0" smtClean="0">
                <a:solidFill>
                  <a:srgbClr val="FFC000"/>
                </a:solidFill>
              </a:rPr>
              <a:t>Ορισμός ΕΣΠΑ 2014-2020</a:t>
            </a:r>
            <a:endParaRPr lang="el-GR" dirty="0">
              <a:solidFill>
                <a:srgbClr val="FFC000"/>
              </a:solidFill>
            </a:endParaRPr>
          </a:p>
        </p:txBody>
      </p:sp>
      <p:pic>
        <p:nvPicPr>
          <p:cNvPr id="18" name="Picture 17"/>
          <p:cNvPicPr>
            <a:picLocks noChangeAspect="1"/>
          </p:cNvPicPr>
          <p:nvPr/>
        </p:nvPicPr>
        <p:blipFill>
          <a:blip r:embed="rId2"/>
          <a:stretch>
            <a:fillRect/>
          </a:stretch>
        </p:blipFill>
        <p:spPr>
          <a:xfrm>
            <a:off x="3026979" y="5503234"/>
            <a:ext cx="2490952" cy="826049"/>
          </a:xfrm>
          <a:prstGeom prst="rect">
            <a:avLst/>
          </a:prstGeom>
        </p:spPr>
      </p:pic>
    </p:spTree>
    <p:extLst>
      <p:ext uri="{BB962C8B-B14F-4D97-AF65-F5344CB8AC3E}">
        <p14:creationId xmlns:p14="http://schemas.microsoft.com/office/powerpoint/2010/main" val="3059731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288" y="226374"/>
            <a:ext cx="11852609" cy="1540388"/>
          </a:xfrm>
        </p:spPr>
        <p:txBody>
          <a:bodyPr>
            <a:noAutofit/>
          </a:bodyPr>
          <a:lstStyle/>
          <a:p>
            <a:r>
              <a:rPr lang="en-US" sz="3200" dirty="0" smtClean="0"/>
              <a:t>EIT FOOD</a:t>
            </a:r>
            <a:r>
              <a:rPr lang="el-GR" sz="3200" dirty="0" smtClean="0"/>
              <a:t>: </a:t>
            </a:r>
            <a:r>
              <a:rPr lang="en-US" sz="3200" dirty="0" smtClean="0"/>
              <a:t>Food Innovation Initiative </a:t>
            </a:r>
            <a:br>
              <a:rPr lang="en-US" sz="3200" dirty="0" smtClean="0"/>
            </a:br>
            <a:r>
              <a:rPr lang="en-US" sz="3200" dirty="0"/>
              <a:t>W</a:t>
            </a:r>
            <a:r>
              <a:rPr lang="en-US" sz="3200" dirty="0" smtClean="0"/>
              <a:t>orking </a:t>
            </a:r>
            <a:r>
              <a:rPr lang="en-US" sz="3200" dirty="0"/>
              <a:t>to make the food system more </a:t>
            </a:r>
            <a:r>
              <a:rPr lang="en-US" sz="3200" dirty="0" smtClean="0"/>
              <a:t/>
            </a:r>
            <a:br>
              <a:rPr lang="en-US" sz="3200" dirty="0" smtClean="0"/>
            </a:br>
            <a:r>
              <a:rPr lang="en-US" sz="3200" dirty="0" smtClean="0"/>
              <a:t>sustainable</a:t>
            </a:r>
            <a:r>
              <a:rPr lang="en-US" sz="3200" dirty="0"/>
              <a:t>, healthy and trusted</a:t>
            </a:r>
            <a:r>
              <a:rPr lang="en-US" sz="3200" dirty="0" smtClean="0"/>
              <a:t> </a:t>
            </a:r>
            <a:endParaRPr lang="el-GR" sz="3200" dirty="0"/>
          </a:p>
        </p:txBody>
      </p:sp>
      <p:sp>
        <p:nvSpPr>
          <p:cNvPr id="3" name="Content Placeholder 2"/>
          <p:cNvSpPr>
            <a:spLocks noGrp="1"/>
          </p:cNvSpPr>
          <p:nvPr>
            <p:ph idx="1"/>
          </p:nvPr>
        </p:nvSpPr>
        <p:spPr>
          <a:xfrm>
            <a:off x="412956" y="2062480"/>
            <a:ext cx="9414120" cy="4539615"/>
          </a:xfrm>
        </p:spPr>
        <p:txBody>
          <a:bodyPr>
            <a:normAutofit/>
          </a:bodyPr>
          <a:lstStyle/>
          <a:p>
            <a:pPr marL="45720" indent="0">
              <a:lnSpc>
                <a:spcPct val="60000"/>
              </a:lnSpc>
              <a:buNone/>
            </a:pPr>
            <a:r>
              <a:rPr lang="en-US" b="1" dirty="0" smtClean="0"/>
              <a:t>“…‘</a:t>
            </a:r>
            <a:r>
              <a:rPr lang="en-US" b="1" dirty="0"/>
              <a:t>food innovation’ – can you tell us what that means to you?</a:t>
            </a:r>
            <a:endParaRPr lang="en-US" dirty="0"/>
          </a:p>
          <a:p>
            <a:pPr marL="45720" indent="0">
              <a:lnSpc>
                <a:spcPts val="2400"/>
              </a:lnSpc>
              <a:buNone/>
            </a:pPr>
            <a:r>
              <a:rPr lang="en-US" dirty="0" smtClean="0"/>
              <a:t>For me this is about introducing </a:t>
            </a:r>
            <a:r>
              <a:rPr lang="en-US" dirty="0"/>
              <a:t>originality and novelty into the way we do things in the food sector, so that we can adapt to changing consumer </a:t>
            </a:r>
            <a:r>
              <a:rPr lang="en-US" dirty="0" err="1" smtClean="0"/>
              <a:t>behaviour</a:t>
            </a:r>
            <a:r>
              <a:rPr lang="en-US" dirty="0" smtClean="0"/>
              <a:t>.</a:t>
            </a:r>
          </a:p>
          <a:p>
            <a:pPr marL="45720" indent="0">
              <a:lnSpc>
                <a:spcPct val="60000"/>
              </a:lnSpc>
              <a:buNone/>
            </a:pPr>
            <a:endParaRPr lang="en-US" b="1" dirty="0" smtClean="0"/>
          </a:p>
          <a:p>
            <a:pPr marL="45720" indent="0">
              <a:lnSpc>
                <a:spcPct val="60000"/>
              </a:lnSpc>
              <a:buNone/>
            </a:pPr>
            <a:r>
              <a:rPr lang="en-US" b="1" dirty="0" smtClean="0"/>
              <a:t>What </a:t>
            </a:r>
            <a:r>
              <a:rPr lang="en-US" b="1" dirty="0"/>
              <a:t>trends are you seeing that are helping to transform food and </a:t>
            </a:r>
            <a:r>
              <a:rPr lang="en-US" b="1" dirty="0" smtClean="0"/>
              <a:t>health?</a:t>
            </a:r>
            <a:endParaRPr lang="en-US" dirty="0"/>
          </a:p>
          <a:p>
            <a:pPr marL="45720" indent="0">
              <a:lnSpc>
                <a:spcPct val="60000"/>
              </a:lnSpc>
              <a:buNone/>
            </a:pPr>
            <a:r>
              <a:rPr lang="en-US" dirty="0" smtClean="0">
                <a:solidFill>
                  <a:srgbClr val="FF0000"/>
                </a:solidFill>
              </a:rPr>
              <a:t>Healthy </a:t>
            </a:r>
            <a:r>
              <a:rPr lang="en-US" dirty="0">
                <a:solidFill>
                  <a:srgbClr val="FF0000"/>
                </a:solidFill>
              </a:rPr>
              <a:t>ageing</a:t>
            </a:r>
            <a:r>
              <a:rPr lang="en-US" dirty="0"/>
              <a:t>, </a:t>
            </a:r>
            <a:r>
              <a:rPr lang="en-US" dirty="0" smtClean="0"/>
              <a:t>…what </a:t>
            </a:r>
            <a:r>
              <a:rPr lang="en-US" dirty="0"/>
              <a:t>we eat as we grow </a:t>
            </a:r>
            <a:r>
              <a:rPr lang="en-US" dirty="0" smtClean="0"/>
              <a:t>older... </a:t>
            </a:r>
          </a:p>
          <a:p>
            <a:pPr marL="45720" indent="0">
              <a:lnSpc>
                <a:spcPct val="60000"/>
              </a:lnSpc>
              <a:buNone/>
            </a:pPr>
            <a:r>
              <a:rPr lang="en-US" dirty="0" smtClean="0">
                <a:solidFill>
                  <a:srgbClr val="FF0000"/>
                </a:solidFill>
              </a:rPr>
              <a:t>Sustainability</a:t>
            </a:r>
            <a:r>
              <a:rPr lang="en-US" dirty="0" smtClean="0"/>
              <a:t> ….more </a:t>
            </a:r>
            <a:r>
              <a:rPr lang="en-US" dirty="0"/>
              <a:t>information about food production, transparency and animal welfare. </a:t>
            </a:r>
            <a:endParaRPr lang="en-US" dirty="0" smtClean="0"/>
          </a:p>
          <a:p>
            <a:pPr marL="45720" indent="0">
              <a:lnSpc>
                <a:spcPct val="60000"/>
              </a:lnSpc>
              <a:buNone/>
            </a:pPr>
            <a:r>
              <a:rPr lang="en-US" dirty="0" smtClean="0"/>
              <a:t>….</a:t>
            </a:r>
            <a:r>
              <a:rPr lang="en-US" dirty="0" smtClean="0">
                <a:solidFill>
                  <a:srgbClr val="FF0000"/>
                </a:solidFill>
              </a:rPr>
              <a:t>healthy </a:t>
            </a:r>
            <a:r>
              <a:rPr lang="en-US" dirty="0">
                <a:solidFill>
                  <a:srgbClr val="FF0000"/>
                </a:solidFill>
              </a:rPr>
              <a:t>convenience foods</a:t>
            </a:r>
            <a:r>
              <a:rPr lang="en-US" dirty="0"/>
              <a:t>, where consumers are demanding more convenient ‘grab-and-go’ foods that are also good for them. </a:t>
            </a:r>
            <a:endParaRPr lang="en-US" dirty="0" smtClean="0"/>
          </a:p>
          <a:p>
            <a:pPr marL="45720" indent="0">
              <a:lnSpc>
                <a:spcPct val="60000"/>
              </a:lnSpc>
              <a:buNone/>
            </a:pPr>
            <a:r>
              <a:rPr lang="en-US" dirty="0" smtClean="0"/>
              <a:t>….</a:t>
            </a:r>
            <a:r>
              <a:rPr lang="en-US" dirty="0" smtClean="0">
                <a:solidFill>
                  <a:srgbClr val="FF0000"/>
                </a:solidFill>
              </a:rPr>
              <a:t>food </a:t>
            </a:r>
            <a:r>
              <a:rPr lang="en-US" dirty="0">
                <a:solidFill>
                  <a:srgbClr val="FF0000"/>
                </a:solidFill>
              </a:rPr>
              <a:t>and health </a:t>
            </a:r>
            <a:r>
              <a:rPr lang="en-US" dirty="0" err="1">
                <a:solidFill>
                  <a:srgbClr val="FF0000"/>
                </a:solidFill>
              </a:rPr>
              <a:t>personalisation</a:t>
            </a:r>
            <a:r>
              <a:rPr lang="en-US" dirty="0"/>
              <a:t>, as more and more consumers expect foods ‘their way’ that are tailored to their needs</a:t>
            </a:r>
            <a:r>
              <a:rPr lang="en-US" dirty="0" smtClean="0"/>
              <a:t>.”</a:t>
            </a:r>
            <a:endParaRPr lang="en-US" dirty="0"/>
          </a:p>
        </p:txBody>
      </p:sp>
      <p:pic>
        <p:nvPicPr>
          <p:cNvPr id="4" name="Picture 3"/>
          <p:cNvPicPr>
            <a:picLocks noChangeAspect="1"/>
          </p:cNvPicPr>
          <p:nvPr/>
        </p:nvPicPr>
        <p:blipFill>
          <a:blip r:embed="rId2"/>
          <a:stretch>
            <a:fillRect/>
          </a:stretch>
        </p:blipFill>
        <p:spPr>
          <a:xfrm>
            <a:off x="9827076" y="2856807"/>
            <a:ext cx="1759114" cy="2141913"/>
          </a:xfrm>
          <a:prstGeom prst="rect">
            <a:avLst/>
          </a:prstGeom>
        </p:spPr>
      </p:pic>
      <p:pic>
        <p:nvPicPr>
          <p:cNvPr id="5" name="Picture 4"/>
          <p:cNvPicPr>
            <a:picLocks noChangeAspect="1"/>
          </p:cNvPicPr>
          <p:nvPr/>
        </p:nvPicPr>
        <p:blipFill>
          <a:blip r:embed="rId3"/>
          <a:stretch>
            <a:fillRect/>
          </a:stretch>
        </p:blipFill>
        <p:spPr>
          <a:xfrm>
            <a:off x="9925446" y="406910"/>
            <a:ext cx="1872326" cy="930275"/>
          </a:xfrm>
          <a:prstGeom prst="rect">
            <a:avLst/>
          </a:prstGeom>
        </p:spPr>
      </p:pic>
      <p:sp>
        <p:nvSpPr>
          <p:cNvPr id="6" name="Rectangle 5"/>
          <p:cNvSpPr/>
          <p:nvPr/>
        </p:nvSpPr>
        <p:spPr>
          <a:xfrm>
            <a:off x="9827076" y="5069840"/>
            <a:ext cx="2069066" cy="523220"/>
          </a:xfrm>
          <a:prstGeom prst="rect">
            <a:avLst/>
          </a:prstGeom>
        </p:spPr>
        <p:txBody>
          <a:bodyPr wrap="square">
            <a:spAutoFit/>
          </a:bodyPr>
          <a:lstStyle/>
          <a:p>
            <a:r>
              <a:rPr lang="it-IT" sz="1400" i="1" dirty="0" smtClean="0">
                <a:solidFill>
                  <a:srgbClr val="303030"/>
                </a:solidFill>
                <a:latin typeface="Titillium Web"/>
              </a:rPr>
              <a:t>Innovation Programme, </a:t>
            </a:r>
            <a:r>
              <a:rPr lang="it-IT" sz="1400" i="1" dirty="0">
                <a:solidFill>
                  <a:srgbClr val="303030"/>
                </a:solidFill>
                <a:latin typeface="Titillium Web"/>
              </a:rPr>
              <a:t>Lorena Savani</a:t>
            </a:r>
            <a:endParaRPr lang="el-GR" sz="1400" dirty="0"/>
          </a:p>
        </p:txBody>
      </p:sp>
      <p:sp>
        <p:nvSpPr>
          <p:cNvPr id="7" name="Rectangle 6"/>
          <p:cNvSpPr/>
          <p:nvPr/>
        </p:nvSpPr>
        <p:spPr>
          <a:xfrm>
            <a:off x="282862" y="6232763"/>
            <a:ext cx="11653150" cy="369332"/>
          </a:xfrm>
          <a:prstGeom prst="rect">
            <a:avLst/>
          </a:prstGeom>
        </p:spPr>
        <p:txBody>
          <a:bodyPr wrap="square">
            <a:spAutoFit/>
          </a:bodyPr>
          <a:lstStyle/>
          <a:p>
            <a:r>
              <a:rPr lang="en-US" dirty="0">
                <a:hlinkClick r:id="rId4"/>
              </a:rPr>
              <a:t>https://www.eitfood.eu/news/post/eit-food-discovered-the-trends-and-innovations-driving-the-future-of-food-health</a:t>
            </a:r>
            <a:endParaRPr lang="el-GR" dirty="0"/>
          </a:p>
        </p:txBody>
      </p:sp>
    </p:spTree>
    <p:extLst>
      <p:ext uri="{BB962C8B-B14F-4D97-AF65-F5344CB8AC3E}">
        <p14:creationId xmlns:p14="http://schemas.microsoft.com/office/powerpoint/2010/main" val="25342262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77" y="157655"/>
            <a:ext cx="11871364" cy="1629103"/>
          </a:xfrm>
        </p:spPr>
        <p:txBody>
          <a:bodyPr>
            <a:noAutofit/>
          </a:bodyPr>
          <a:lstStyle/>
          <a:p>
            <a:r>
              <a:rPr lang="en-US" sz="3200" dirty="0" smtClean="0"/>
              <a:t>EIT FOOD</a:t>
            </a:r>
            <a:r>
              <a:rPr lang="el-GR" sz="3200" dirty="0" smtClean="0"/>
              <a:t>: </a:t>
            </a:r>
            <a:r>
              <a:rPr lang="en-US" sz="3200" dirty="0"/>
              <a:t>Innovation</a:t>
            </a:r>
            <a:br>
              <a:rPr lang="en-US" sz="3200" dirty="0"/>
            </a:br>
            <a:r>
              <a:rPr lang="en-US" sz="3200" dirty="0"/>
              <a:t>We are fostering collaboration across the entire </a:t>
            </a:r>
            <a:r>
              <a:rPr lang="en-US" sz="3200" dirty="0" smtClean="0"/>
              <a:t>food </a:t>
            </a:r>
            <a:r>
              <a:rPr lang="en-US" sz="3200" dirty="0"/>
              <a:t>system to develop innovative technologies, products and services.</a:t>
            </a:r>
            <a:endParaRPr lang="el-GR" sz="3200" dirty="0"/>
          </a:p>
        </p:txBody>
      </p:sp>
      <p:pic>
        <p:nvPicPr>
          <p:cNvPr id="5" name="Picture 4"/>
          <p:cNvPicPr>
            <a:picLocks noChangeAspect="1"/>
          </p:cNvPicPr>
          <p:nvPr/>
        </p:nvPicPr>
        <p:blipFill>
          <a:blip r:embed="rId2"/>
          <a:stretch>
            <a:fillRect/>
          </a:stretch>
        </p:blipFill>
        <p:spPr>
          <a:xfrm>
            <a:off x="10559688" y="20891"/>
            <a:ext cx="1490353" cy="740490"/>
          </a:xfrm>
          <a:prstGeom prst="rect">
            <a:avLst/>
          </a:prstGeom>
        </p:spPr>
      </p:pic>
      <p:sp>
        <p:nvSpPr>
          <p:cNvPr id="7" name="Rectangle 6"/>
          <p:cNvSpPr/>
          <p:nvPr/>
        </p:nvSpPr>
        <p:spPr>
          <a:xfrm>
            <a:off x="282862" y="6232763"/>
            <a:ext cx="11653150" cy="369332"/>
          </a:xfrm>
          <a:prstGeom prst="rect">
            <a:avLst/>
          </a:prstGeom>
        </p:spPr>
        <p:txBody>
          <a:bodyPr wrap="square">
            <a:spAutoFit/>
          </a:bodyPr>
          <a:lstStyle/>
          <a:p>
            <a:r>
              <a:rPr lang="en-US" dirty="0">
                <a:solidFill>
                  <a:srgbClr val="FFC000"/>
                </a:solidFill>
              </a:rPr>
              <a:t>https://www.eitfood.eu/innovation</a:t>
            </a:r>
            <a:endParaRPr lang="el-GR" dirty="0">
              <a:solidFill>
                <a:srgbClr val="FFC000"/>
              </a:solidFill>
            </a:endParaRPr>
          </a:p>
        </p:txBody>
      </p:sp>
      <p:sp>
        <p:nvSpPr>
          <p:cNvPr id="8" name="Content Placeholder 7"/>
          <p:cNvSpPr>
            <a:spLocks noGrp="1"/>
          </p:cNvSpPr>
          <p:nvPr>
            <p:ph idx="1"/>
          </p:nvPr>
        </p:nvSpPr>
        <p:spPr>
          <a:xfrm>
            <a:off x="178677" y="2307560"/>
            <a:ext cx="11757335" cy="3788439"/>
          </a:xfrm>
        </p:spPr>
        <p:txBody>
          <a:bodyPr>
            <a:normAutofit/>
          </a:bodyPr>
          <a:lstStyle/>
          <a:p>
            <a:pPr marL="45720" indent="0">
              <a:buNone/>
            </a:pPr>
            <a:r>
              <a:rPr lang="en-US" sz="2400" dirty="0" smtClean="0"/>
              <a:t>We are committed to </a:t>
            </a:r>
          </a:p>
          <a:p>
            <a:pPr lvl="1">
              <a:buFont typeface="Wingdings" panose="05000000000000000000" pitchFamily="2" charset="2"/>
              <a:buChar char="§"/>
            </a:pPr>
            <a:r>
              <a:rPr lang="en-US" sz="2400" dirty="0" smtClean="0"/>
              <a:t>overcoming low consumer trust, </a:t>
            </a:r>
          </a:p>
          <a:p>
            <a:pPr lvl="1">
              <a:buFont typeface="Wingdings" panose="05000000000000000000" pitchFamily="2" charset="2"/>
              <a:buChar char="§"/>
            </a:pPr>
            <a:r>
              <a:rPr lang="en-US" sz="2400" dirty="0" smtClean="0"/>
              <a:t>creating consumer-valued food for healthier nutrition, </a:t>
            </a:r>
          </a:p>
          <a:p>
            <a:pPr lvl="1">
              <a:buFont typeface="Wingdings" panose="05000000000000000000" pitchFamily="2" charset="2"/>
              <a:buChar char="§"/>
            </a:pPr>
            <a:r>
              <a:rPr lang="en-US" sz="2400" dirty="0" smtClean="0"/>
              <a:t>building a </a:t>
            </a:r>
            <a:r>
              <a:rPr lang="en-US" sz="2400" dirty="0"/>
              <a:t>consumer-centric connected food system and </a:t>
            </a:r>
            <a:endParaRPr lang="en-US" sz="2400" dirty="0" smtClean="0"/>
          </a:p>
          <a:p>
            <a:pPr lvl="1">
              <a:buFont typeface="Wingdings" panose="05000000000000000000" pitchFamily="2" charset="2"/>
              <a:buChar char="§"/>
            </a:pPr>
            <a:r>
              <a:rPr lang="en-US" sz="2400" dirty="0" smtClean="0"/>
              <a:t>enhancing </a:t>
            </a:r>
            <a:r>
              <a:rPr lang="en-US" sz="2400" dirty="0"/>
              <a:t>sustainability through promoting a circular </a:t>
            </a:r>
            <a:r>
              <a:rPr lang="en-US" sz="2400" dirty="0" err="1"/>
              <a:t>Bioeconomy</a:t>
            </a:r>
            <a:r>
              <a:rPr lang="en-US" sz="2400" dirty="0"/>
              <a:t>.  </a:t>
            </a:r>
          </a:p>
          <a:p>
            <a:pPr marL="45720" indent="0">
              <a:buNone/>
            </a:pPr>
            <a:endParaRPr lang="en-US" dirty="0"/>
          </a:p>
          <a:p>
            <a:pPr marL="45720" indent="0" algn="ctr">
              <a:buNone/>
            </a:pPr>
            <a:r>
              <a:rPr lang="en-US" sz="3200" b="1" dirty="0" smtClean="0">
                <a:solidFill>
                  <a:srgbClr val="FF0000"/>
                </a:solidFill>
              </a:rPr>
              <a:t>“The </a:t>
            </a:r>
            <a:r>
              <a:rPr lang="en-US" sz="3200" b="1" dirty="0">
                <a:solidFill>
                  <a:srgbClr val="FF0000"/>
                </a:solidFill>
              </a:rPr>
              <a:t>needs and concerns of consumers </a:t>
            </a:r>
            <a:r>
              <a:rPr lang="en-US" sz="3200" b="1" dirty="0" smtClean="0">
                <a:solidFill>
                  <a:srgbClr val="FF0000"/>
                </a:solidFill>
              </a:rPr>
              <a:t>are</a:t>
            </a:r>
          </a:p>
          <a:p>
            <a:pPr marL="45720" indent="0" algn="ctr">
              <a:buNone/>
            </a:pPr>
            <a:r>
              <a:rPr lang="en-US" sz="3200" b="1" dirty="0" smtClean="0">
                <a:solidFill>
                  <a:srgbClr val="FF0000"/>
                </a:solidFill>
              </a:rPr>
              <a:t>at </a:t>
            </a:r>
            <a:r>
              <a:rPr lang="en-US" sz="3200" b="1" dirty="0">
                <a:solidFill>
                  <a:srgbClr val="FF0000"/>
                </a:solidFill>
              </a:rPr>
              <a:t>the heart of the food value </a:t>
            </a:r>
            <a:r>
              <a:rPr lang="en-US" sz="3200" b="1" dirty="0" smtClean="0">
                <a:solidFill>
                  <a:srgbClr val="FF0000"/>
                </a:solidFill>
              </a:rPr>
              <a:t>chain”</a:t>
            </a:r>
            <a:endParaRPr lang="el-GR" sz="3200" b="1" dirty="0">
              <a:solidFill>
                <a:srgbClr val="FF0000"/>
              </a:solidFill>
            </a:endParaRPr>
          </a:p>
        </p:txBody>
      </p:sp>
      <p:sp>
        <p:nvSpPr>
          <p:cNvPr id="9" name="Rectangle 8"/>
          <p:cNvSpPr/>
          <p:nvPr/>
        </p:nvSpPr>
        <p:spPr>
          <a:xfrm rot="21012392">
            <a:off x="8860671" y="2170796"/>
            <a:ext cx="2855448" cy="1569660"/>
          </a:xfrm>
          <a:prstGeom prst="rect">
            <a:avLst/>
          </a:prstGeom>
          <a:solidFill>
            <a:srgbClr val="00518E"/>
          </a:solidFill>
        </p:spPr>
        <p:txBody>
          <a:bodyPr wrap="square">
            <a:spAutoFit/>
          </a:bodyPr>
          <a:lstStyle/>
          <a:p>
            <a:r>
              <a:rPr lang="el-GR" sz="2400" dirty="0" smtClean="0">
                <a:solidFill>
                  <a:srgbClr val="FFFF00"/>
                </a:solidFill>
              </a:rPr>
              <a:t>«75% </a:t>
            </a:r>
            <a:r>
              <a:rPr lang="en-US" sz="2400" dirty="0" smtClean="0">
                <a:solidFill>
                  <a:srgbClr val="FFFF00"/>
                </a:solidFill>
              </a:rPr>
              <a:t>of </a:t>
            </a:r>
            <a:r>
              <a:rPr lang="en-US" sz="2400" dirty="0">
                <a:solidFill>
                  <a:srgbClr val="FFFF00"/>
                </a:solidFill>
              </a:rPr>
              <a:t>U.S. adults </a:t>
            </a:r>
            <a:r>
              <a:rPr lang="en-US" sz="2400" dirty="0" smtClean="0">
                <a:solidFill>
                  <a:srgbClr val="FFFF00"/>
                </a:solidFill>
              </a:rPr>
              <a:t>are </a:t>
            </a:r>
            <a:r>
              <a:rPr lang="en-US" sz="2400" dirty="0">
                <a:solidFill>
                  <a:srgbClr val="FFFF00"/>
                </a:solidFill>
              </a:rPr>
              <a:t>looking for new food and beverage ideas in 2021</a:t>
            </a:r>
            <a:r>
              <a:rPr lang="en-US" sz="2400" dirty="0" smtClean="0">
                <a:solidFill>
                  <a:srgbClr val="FFFF00"/>
                </a:solidFill>
              </a:rPr>
              <a:t>.</a:t>
            </a:r>
            <a:r>
              <a:rPr lang="el-GR" sz="2400" dirty="0" smtClean="0">
                <a:solidFill>
                  <a:srgbClr val="FFFF00"/>
                </a:solidFill>
              </a:rPr>
              <a:t>»</a:t>
            </a:r>
            <a:endParaRPr lang="en-US" sz="2400" dirty="0">
              <a:solidFill>
                <a:srgbClr val="FFFF00"/>
              </a:solidFill>
            </a:endParaRPr>
          </a:p>
        </p:txBody>
      </p:sp>
    </p:spTree>
    <p:extLst>
      <p:ext uri="{BB962C8B-B14F-4D97-AF65-F5344CB8AC3E}">
        <p14:creationId xmlns:p14="http://schemas.microsoft.com/office/powerpoint/2010/main" val="4231879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52" y="388883"/>
            <a:ext cx="11540358" cy="1356360"/>
          </a:xfrm>
        </p:spPr>
        <p:txBody>
          <a:bodyPr/>
          <a:lstStyle/>
          <a:p>
            <a:r>
              <a:rPr lang="en-US" smtClean="0"/>
              <a:t>Top 5 European food trends in 2023</a:t>
            </a:r>
            <a:br>
              <a:rPr lang="en-US" smtClean="0"/>
            </a:br>
            <a:endParaRPr lang="el-GR" dirty="0"/>
          </a:p>
        </p:txBody>
      </p:sp>
      <p:sp>
        <p:nvSpPr>
          <p:cNvPr id="3" name="Content Placeholder 2"/>
          <p:cNvSpPr>
            <a:spLocks noGrp="1"/>
          </p:cNvSpPr>
          <p:nvPr>
            <p:ph idx="1"/>
          </p:nvPr>
        </p:nvSpPr>
        <p:spPr>
          <a:xfrm>
            <a:off x="357352" y="2057400"/>
            <a:ext cx="11540358" cy="4038600"/>
          </a:xfrm>
        </p:spPr>
        <p:txBody>
          <a:bodyPr>
            <a:normAutofit/>
          </a:bodyPr>
          <a:lstStyle/>
          <a:p>
            <a:pPr marL="45720" indent="0">
              <a:buNone/>
            </a:pPr>
            <a:r>
              <a:rPr lang="en-US" dirty="0" smtClean="0"/>
              <a:t>As </a:t>
            </a:r>
            <a:r>
              <a:rPr lang="en-US" dirty="0"/>
              <a:t>we look ahead to another year, we have combined insights from EIT Food - the world’s largest and most dynamic food innovation community - to collate the top 5 European food trends in 2023.</a:t>
            </a:r>
          </a:p>
          <a:p>
            <a:pPr marL="45720" indent="0">
              <a:buNone/>
            </a:pPr>
            <a:endParaRPr lang="en-US" dirty="0" smtClean="0"/>
          </a:p>
          <a:p>
            <a:pPr marL="45720" indent="0">
              <a:buNone/>
            </a:pPr>
            <a:r>
              <a:rPr lang="en-US" dirty="0"/>
              <a:t>The food system saw drastic changes in 2022. Confronted with challenges such as the Russian war against Ukraine impacting food security and the increasing impacts of climate change affecting harvests across the continent, the European </a:t>
            </a:r>
            <a:r>
              <a:rPr lang="en-US" dirty="0" err="1"/>
              <a:t>agrifood</a:t>
            </a:r>
            <a:r>
              <a:rPr lang="en-US" dirty="0"/>
              <a:t> sector was forced to adapt and evolve in 2022. However, the food system also saw great progress, with COP27 hosting the first ever </a:t>
            </a:r>
            <a:r>
              <a:rPr lang="en-US" dirty="0">
                <a:hlinkClick r:id="rId2"/>
              </a:rPr>
              <a:t>Food Systems Pavilion</a:t>
            </a:r>
            <a:r>
              <a:rPr lang="en-US" dirty="0"/>
              <a:t> and landmark initiatives such as the </a:t>
            </a:r>
            <a:r>
              <a:rPr lang="en-US" dirty="0">
                <a:hlinkClick r:id="rId3"/>
              </a:rPr>
              <a:t>EU’s algae approach</a:t>
            </a:r>
            <a:r>
              <a:rPr lang="en-US" dirty="0"/>
              <a:t> paving the way for more sustainable diets. But how will these developments influence European food trends in 2023 and what will be the key barriers to change?</a:t>
            </a:r>
            <a:endParaRPr lang="el-GR" dirty="0"/>
          </a:p>
        </p:txBody>
      </p:sp>
      <p:sp>
        <p:nvSpPr>
          <p:cNvPr id="4" name="Rectangle 3"/>
          <p:cNvSpPr/>
          <p:nvPr/>
        </p:nvSpPr>
        <p:spPr>
          <a:xfrm>
            <a:off x="5559972" y="5634335"/>
            <a:ext cx="6096000" cy="923330"/>
          </a:xfrm>
          <a:prstGeom prst="rect">
            <a:avLst/>
          </a:prstGeom>
        </p:spPr>
        <p:txBody>
          <a:bodyPr>
            <a:spAutoFit/>
          </a:bodyPr>
          <a:lstStyle/>
          <a:p>
            <a:r>
              <a:rPr lang="el-GR" dirty="0"/>
              <a:t>https://www.eitfood.eu/blog/top-5-european-food-trends-in-2023#:~:text=2023%20will%20see%20the%20development,alternatives%20continuing%20to%20disrupt%20markets.</a:t>
            </a:r>
          </a:p>
        </p:txBody>
      </p:sp>
    </p:spTree>
    <p:extLst>
      <p:ext uri="{BB962C8B-B14F-4D97-AF65-F5344CB8AC3E}">
        <p14:creationId xmlns:p14="http://schemas.microsoft.com/office/powerpoint/2010/main" val="194601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55575" y="254063"/>
            <a:ext cx="11773666" cy="6388475"/>
          </a:xfrm>
          <a:prstGeom prst="rect">
            <a:avLst/>
          </a:prstGeom>
        </p:spPr>
      </p:pic>
      <p:sp>
        <p:nvSpPr>
          <p:cNvPr id="3" name="AutoShape 2" descr="data:image/svg+xml,%3Csvg%20xmlns=%27http://www.w3.org/2000/svg%27%20width=%271200%27%20height=%27675%27%20style=%27background:%23CCC%27%20/%3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3327892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51" y="273269"/>
            <a:ext cx="11676993" cy="1692691"/>
          </a:xfrm>
        </p:spPr>
        <p:txBody>
          <a:bodyPr>
            <a:normAutofit fontScale="90000"/>
          </a:bodyPr>
          <a:lstStyle/>
          <a:p>
            <a:r>
              <a:rPr lang="en-US" b="1" dirty="0"/>
              <a:t>3. Targeted nutrition solutions will become more </a:t>
            </a:r>
            <a:r>
              <a:rPr lang="en-US" b="1" dirty="0" err="1"/>
              <a:t>localised</a:t>
            </a:r>
            <a:r>
              <a:rPr lang="en-US" b="1" dirty="0"/>
              <a:t/>
            </a:r>
            <a:br>
              <a:rPr lang="en-US" b="1" dirty="0"/>
            </a:br>
            <a:endParaRPr lang="el-GR" dirty="0"/>
          </a:p>
        </p:txBody>
      </p:sp>
      <p:sp>
        <p:nvSpPr>
          <p:cNvPr id="3" name="Content Placeholder 2"/>
          <p:cNvSpPr>
            <a:spLocks noGrp="1"/>
          </p:cNvSpPr>
          <p:nvPr>
            <p:ph idx="1"/>
          </p:nvPr>
        </p:nvSpPr>
        <p:spPr>
          <a:xfrm>
            <a:off x="712076" y="2519855"/>
            <a:ext cx="11112062" cy="4038600"/>
          </a:xfrm>
        </p:spPr>
        <p:txBody>
          <a:bodyPr>
            <a:normAutofit lnSpcReduction="10000"/>
          </a:bodyPr>
          <a:lstStyle/>
          <a:p>
            <a:pPr marL="45720" indent="0">
              <a:buNone/>
            </a:pPr>
            <a:r>
              <a:rPr lang="en-US" sz="2800" dirty="0" smtClean="0"/>
              <a:t>“As </a:t>
            </a:r>
            <a:r>
              <a:rPr lang="en-US" sz="2800" dirty="0"/>
              <a:t>part of a </a:t>
            </a:r>
            <a:r>
              <a:rPr lang="en-US" sz="2800" dirty="0">
                <a:hlinkClick r:id="rId2"/>
              </a:rPr>
              <a:t>targeted nutrition</a:t>
            </a:r>
            <a:r>
              <a:rPr lang="en-US" sz="2800" dirty="0"/>
              <a:t> diet, which must consider factors such as food affordability and accessibility, different lifestyles and cultural traditions, investment in </a:t>
            </a:r>
            <a:r>
              <a:rPr lang="en-US" sz="2800" dirty="0" err="1"/>
              <a:t>personalisation</a:t>
            </a:r>
            <a:r>
              <a:rPr lang="en-US" sz="2800" dirty="0"/>
              <a:t> is likely to continue increasing. With consumers predicted to look for more formulations that will improve both their physical and mental health in </a:t>
            </a:r>
            <a:r>
              <a:rPr lang="en-US" sz="2800" dirty="0" smtClean="0"/>
              <a:t>2023, </a:t>
            </a:r>
            <a:r>
              <a:rPr lang="en-US" sz="2800" dirty="0"/>
              <a:t>this aims to empower consumers to make more informed decisions about their diets based on tangible insights and data</a:t>
            </a:r>
            <a:r>
              <a:rPr lang="en-US" sz="2800" dirty="0" smtClean="0"/>
              <a:t>.”</a:t>
            </a:r>
          </a:p>
          <a:p>
            <a:pPr marL="45720" indent="0">
              <a:buNone/>
            </a:pPr>
            <a:endParaRPr lang="en-US" sz="2800" dirty="0" smtClean="0"/>
          </a:p>
          <a:p>
            <a:r>
              <a:rPr lang="en-US" dirty="0" smtClean="0"/>
              <a:t>Targeted nutrition: innovation to reduce dietary inequalities (</a:t>
            </a:r>
            <a:r>
              <a:rPr lang="en-US" sz="1800" dirty="0" smtClean="0">
                <a:solidFill>
                  <a:schemeClr val="tx1"/>
                </a:solidFill>
              </a:rPr>
              <a:t>https://www.eitfood.eu/blog/targeted-nutrition-innovation-to-reduce-dietary-inequalities)</a:t>
            </a:r>
          </a:p>
          <a:p>
            <a:pPr marL="45720" indent="0">
              <a:buNone/>
            </a:pPr>
            <a:endParaRPr lang="en-US" sz="2800" dirty="0"/>
          </a:p>
        </p:txBody>
      </p:sp>
    </p:spTree>
    <p:extLst>
      <p:ext uri="{BB962C8B-B14F-4D97-AF65-F5344CB8AC3E}">
        <p14:creationId xmlns:p14="http://schemas.microsoft.com/office/powerpoint/2010/main" val="213365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60" y="163623"/>
            <a:ext cx="12007840" cy="1356360"/>
          </a:xfrm>
        </p:spPr>
        <p:txBody>
          <a:bodyPr/>
          <a:lstStyle/>
          <a:p>
            <a:r>
              <a:rPr lang="el-GR" dirty="0" smtClean="0"/>
              <a:t>Προκλήσεις για καινοτόμα προϊόντα</a:t>
            </a:r>
            <a:endParaRPr lang="el-GR" dirty="0"/>
          </a:p>
        </p:txBody>
      </p:sp>
      <p:grpSp>
        <p:nvGrpSpPr>
          <p:cNvPr id="4" name="Group 33"/>
          <p:cNvGrpSpPr>
            <a:grpSpLocks/>
          </p:cNvGrpSpPr>
          <p:nvPr/>
        </p:nvGrpSpPr>
        <p:grpSpPr bwMode="auto">
          <a:xfrm>
            <a:off x="1865672" y="2706699"/>
            <a:ext cx="2170113" cy="3310274"/>
            <a:chOff x="3692" y="1244"/>
            <a:chExt cx="1367" cy="2594"/>
          </a:xfrm>
        </p:grpSpPr>
        <p:sp>
          <p:nvSpPr>
            <p:cNvPr id="5" name="AutoShape 34"/>
            <p:cNvSpPr>
              <a:spLocks noChangeArrowheads="1"/>
            </p:cNvSpPr>
            <p:nvPr/>
          </p:nvSpPr>
          <p:spPr bwMode="gray">
            <a:xfrm>
              <a:off x="3696" y="1490"/>
              <a:ext cx="1363" cy="1800"/>
            </a:xfrm>
            <a:prstGeom prst="roundRect">
              <a:avLst>
                <a:gd name="adj" fmla="val 17509"/>
              </a:avLst>
            </a:prstGeom>
            <a:gradFill rotWithShape="1">
              <a:gsLst>
                <a:gs pos="0">
                  <a:srgbClr val="C16237"/>
                </a:gs>
                <a:gs pos="100000">
                  <a:srgbClr val="AB4E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6" name="AutoShape 35"/>
            <p:cNvSpPr>
              <a:spLocks noChangeArrowheads="1"/>
            </p:cNvSpPr>
            <p:nvPr/>
          </p:nvSpPr>
          <p:spPr bwMode="gray">
            <a:xfrm>
              <a:off x="3717" y="1495"/>
              <a:ext cx="1322" cy="1766"/>
            </a:xfrm>
            <a:prstGeom prst="roundRect">
              <a:avLst>
                <a:gd name="adj" fmla="val 16667"/>
              </a:avLst>
            </a:prstGeom>
            <a:solidFill>
              <a:srgbClr val="E98B6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7" name="AutoShape 36"/>
            <p:cNvSpPr>
              <a:spLocks noChangeArrowheads="1"/>
            </p:cNvSpPr>
            <p:nvPr/>
          </p:nvSpPr>
          <p:spPr bwMode="gray">
            <a:xfrm>
              <a:off x="3728" y="2795"/>
              <a:ext cx="1304" cy="447"/>
            </a:xfrm>
            <a:prstGeom prst="roundRect">
              <a:avLst>
                <a:gd name="adj" fmla="val 50000"/>
              </a:avLst>
            </a:prstGeom>
            <a:gradFill rotWithShape="1">
              <a:gsLst>
                <a:gs pos="0">
                  <a:srgbClr val="E98B65"/>
                </a:gs>
                <a:gs pos="100000">
                  <a:srgbClr val="F2BCA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8" name="AutoShape 37"/>
            <p:cNvSpPr>
              <a:spLocks noChangeArrowheads="1"/>
            </p:cNvSpPr>
            <p:nvPr/>
          </p:nvSpPr>
          <p:spPr bwMode="gray">
            <a:xfrm>
              <a:off x="3728" y="1509"/>
              <a:ext cx="1304" cy="446"/>
            </a:xfrm>
            <a:prstGeom prst="roundRect">
              <a:avLst>
                <a:gd name="adj" fmla="val 50000"/>
              </a:avLst>
            </a:prstGeom>
            <a:gradFill rotWithShape="1">
              <a:gsLst>
                <a:gs pos="0">
                  <a:srgbClr val="F8D8CC"/>
                </a:gs>
                <a:gs pos="100000">
                  <a:srgbClr val="E98B6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nvGrpSpPr>
            <p:cNvPr id="9" name="Group 38"/>
            <p:cNvGrpSpPr>
              <a:grpSpLocks/>
            </p:cNvGrpSpPr>
            <p:nvPr/>
          </p:nvGrpSpPr>
          <p:grpSpPr bwMode="auto">
            <a:xfrm>
              <a:off x="4166" y="1244"/>
              <a:ext cx="404" cy="509"/>
              <a:chOff x="1291" y="496"/>
              <a:chExt cx="666" cy="840"/>
            </a:xfrm>
          </p:grpSpPr>
          <p:sp>
            <p:nvSpPr>
              <p:cNvPr id="14" name="Oval 39"/>
              <p:cNvSpPr>
                <a:spLocks noChangeArrowheads="1"/>
              </p:cNvSpPr>
              <p:nvPr/>
            </p:nvSpPr>
            <p:spPr bwMode="gray">
              <a:xfrm>
                <a:off x="1291" y="496"/>
                <a:ext cx="666" cy="84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5" name="Oval 40"/>
              <p:cNvSpPr>
                <a:spLocks noChangeArrowheads="1"/>
              </p:cNvSpPr>
              <p:nvPr/>
            </p:nvSpPr>
            <p:spPr bwMode="gray">
              <a:xfrm>
                <a:off x="1296" y="587"/>
                <a:ext cx="646" cy="64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6" name="Oval 41"/>
              <p:cNvSpPr>
                <a:spLocks noChangeArrowheads="1"/>
              </p:cNvSpPr>
              <p:nvPr/>
            </p:nvSpPr>
            <p:spPr bwMode="gray">
              <a:xfrm>
                <a:off x="1304" y="591"/>
                <a:ext cx="631" cy="631"/>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7" name="Oval 42"/>
              <p:cNvSpPr>
                <a:spLocks noChangeArrowheads="1"/>
              </p:cNvSpPr>
              <p:nvPr/>
            </p:nvSpPr>
            <p:spPr bwMode="gray">
              <a:xfrm>
                <a:off x="1311" y="597"/>
                <a:ext cx="600" cy="58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8" name="Oval 43"/>
              <p:cNvSpPr>
                <a:spLocks noChangeArrowheads="1"/>
              </p:cNvSpPr>
              <p:nvPr/>
            </p:nvSpPr>
            <p:spPr bwMode="gray">
              <a:xfrm>
                <a:off x="1346" y="613"/>
                <a:ext cx="533" cy="47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sp>
          <p:nvSpPr>
            <p:cNvPr id="10" name="Text Box 44"/>
            <p:cNvSpPr txBox="1">
              <a:spLocks noChangeArrowheads="1"/>
            </p:cNvSpPr>
            <p:nvPr/>
          </p:nvSpPr>
          <p:spPr bwMode="gray">
            <a:xfrm>
              <a:off x="4252" y="1354"/>
              <a:ext cx="223"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l-GR" sz="2400">
                  <a:solidFill>
                    <a:srgbClr val="000000"/>
                  </a:solidFill>
                  <a:latin typeface="Arial" panose="020B0604020202020204" pitchFamily="34" charset="0"/>
                </a:rPr>
                <a:t>3</a:t>
              </a:r>
            </a:p>
          </p:txBody>
        </p:sp>
        <p:sp>
          <p:nvSpPr>
            <p:cNvPr id="11" name="Text Box 45"/>
            <p:cNvSpPr txBox="1">
              <a:spLocks noChangeArrowheads="1"/>
            </p:cNvSpPr>
            <p:nvPr/>
          </p:nvSpPr>
          <p:spPr bwMode="gray">
            <a:xfrm>
              <a:off x="3744" y="1775"/>
              <a:ext cx="1296"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lnSpc>
                  <a:spcPct val="90000"/>
                </a:lnSpc>
                <a:spcBef>
                  <a:spcPct val="0"/>
                </a:spcBef>
                <a:buClrTx/>
                <a:buSzTx/>
                <a:buFontTx/>
                <a:buNone/>
              </a:pPr>
              <a:r>
                <a:rPr lang="el-GR" altLang="el-GR" sz="2000" dirty="0">
                  <a:solidFill>
                    <a:schemeClr val="bg1"/>
                  </a:solidFill>
                  <a:latin typeface="Arial" panose="020B0604020202020204" pitchFamily="34" charset="0"/>
                </a:rPr>
                <a:t>Αλλαγή της σύστασης των τροφίμων</a:t>
              </a:r>
              <a:endParaRPr lang="en-US" altLang="el-GR" sz="2000" dirty="0">
                <a:solidFill>
                  <a:schemeClr val="bg1"/>
                </a:solidFill>
                <a:latin typeface="Arial" panose="020B0604020202020204" pitchFamily="34" charset="0"/>
              </a:endParaRPr>
            </a:p>
          </p:txBody>
        </p:sp>
        <p:sp>
          <p:nvSpPr>
            <p:cNvPr id="12" name="AutoShape 46"/>
            <p:cNvSpPr>
              <a:spLocks noChangeArrowheads="1"/>
            </p:cNvSpPr>
            <p:nvPr/>
          </p:nvSpPr>
          <p:spPr bwMode="gray">
            <a:xfrm>
              <a:off x="3692" y="3290"/>
              <a:ext cx="1363" cy="548"/>
            </a:xfrm>
            <a:prstGeom prst="roundRect">
              <a:avLst>
                <a:gd name="adj" fmla="val 40389"/>
              </a:avLst>
            </a:prstGeom>
            <a:gradFill rotWithShape="1">
              <a:gsLst>
                <a:gs pos="0">
                  <a:srgbClr val="B2B2B2"/>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sp>
          <p:nvSpPr>
            <p:cNvPr id="13" name="AutoShape 47"/>
            <p:cNvSpPr>
              <a:spLocks noChangeArrowheads="1"/>
            </p:cNvSpPr>
            <p:nvPr/>
          </p:nvSpPr>
          <p:spPr bwMode="gray">
            <a:xfrm>
              <a:off x="3720" y="3305"/>
              <a:ext cx="1304" cy="446"/>
            </a:xfrm>
            <a:prstGeom prst="roundRect">
              <a:avLst>
                <a:gd name="adj" fmla="val 50000"/>
              </a:avLst>
            </a:prstGeom>
            <a:gradFill rotWithShape="1">
              <a:gsLst>
                <a:gs pos="0">
                  <a:srgbClr val="DDDDDD"/>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l-GR" sz="2400">
                <a:solidFill>
                  <a:schemeClr val="tx1"/>
                </a:solidFill>
                <a:latin typeface="Arial" panose="020B0604020202020204" pitchFamily="34" charset="0"/>
              </a:endParaRPr>
            </a:p>
          </p:txBody>
        </p:sp>
      </p:grpSp>
      <p:sp>
        <p:nvSpPr>
          <p:cNvPr id="20" name="Title 1"/>
          <p:cNvSpPr txBox="1">
            <a:spLocks/>
          </p:cNvSpPr>
          <p:nvPr/>
        </p:nvSpPr>
        <p:spPr>
          <a:xfrm>
            <a:off x="4513006" y="3167571"/>
            <a:ext cx="6351639" cy="201403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FF00"/>
                </a:solidFill>
                <a:latin typeface="+mj-lt"/>
                <a:ea typeface="+mj-ea"/>
                <a:cs typeface="+mj-cs"/>
              </a:defRPr>
            </a:lvl1pPr>
          </a:lstStyle>
          <a:p>
            <a:r>
              <a:rPr lang="el-GR" sz="3200" dirty="0" smtClean="0">
                <a:solidFill>
                  <a:schemeClr val="tx1"/>
                </a:solidFill>
              </a:rPr>
              <a:t>Ανάπτυξη Λειτουργικών Τροφίμων</a:t>
            </a:r>
          </a:p>
          <a:p>
            <a:endParaRPr lang="el-GR" sz="3200" dirty="0">
              <a:solidFill>
                <a:schemeClr val="tx1"/>
              </a:solidFill>
            </a:endParaRPr>
          </a:p>
          <a:p>
            <a:r>
              <a:rPr lang="el-GR" sz="3200" dirty="0" smtClean="0">
                <a:solidFill>
                  <a:schemeClr val="tx1"/>
                </a:solidFill>
              </a:rPr>
              <a:t>Ανασύνθεση Τροφίμων</a:t>
            </a:r>
            <a:endParaRPr lang="el-GR" sz="3200" dirty="0">
              <a:solidFill>
                <a:schemeClr val="tx1"/>
              </a:solidFill>
            </a:endParaRPr>
          </a:p>
        </p:txBody>
      </p:sp>
    </p:spTree>
    <p:extLst>
      <p:ext uri="{BB962C8B-B14F-4D97-AF65-F5344CB8AC3E}">
        <p14:creationId xmlns:p14="http://schemas.microsoft.com/office/powerpoint/2010/main" val="1349618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496" y="362334"/>
            <a:ext cx="11204027" cy="1356360"/>
          </a:xfrm>
        </p:spPr>
        <p:txBody>
          <a:bodyPr/>
          <a:lstStyle/>
          <a:p>
            <a:r>
              <a:rPr lang="en-US" dirty="0" smtClean="0"/>
              <a:t>IFT Top Trends 2023</a:t>
            </a:r>
            <a:endParaRPr lang="el-GR" dirty="0"/>
          </a:p>
        </p:txBody>
      </p:sp>
      <p:sp>
        <p:nvSpPr>
          <p:cNvPr id="4" name="Rectangle 3"/>
          <p:cNvSpPr/>
          <p:nvPr/>
        </p:nvSpPr>
        <p:spPr>
          <a:xfrm>
            <a:off x="802727" y="2061359"/>
            <a:ext cx="4452445" cy="3416320"/>
          </a:xfrm>
          <a:prstGeom prst="rect">
            <a:avLst/>
          </a:prstGeom>
        </p:spPr>
        <p:txBody>
          <a:bodyPr wrap="square">
            <a:spAutoFit/>
          </a:bodyPr>
          <a:lstStyle/>
          <a:p>
            <a:pPr marL="342900" indent="-342900">
              <a:buFont typeface="Arial" panose="020B0604020202020204" pitchFamily="34" charset="0"/>
              <a:buChar char="•"/>
            </a:pPr>
            <a:r>
              <a:rPr lang="en-US" dirty="0" smtClean="0"/>
              <a:t>Resizing </a:t>
            </a:r>
            <a:r>
              <a:rPr lang="en-US" dirty="0"/>
              <a:t>the Restaurant/Retail Gap</a:t>
            </a:r>
          </a:p>
          <a:p>
            <a:pPr marL="342900" indent="-342900">
              <a:buFont typeface="Arial" panose="020B0604020202020204" pitchFamily="34" charset="0"/>
              <a:buChar char="•"/>
            </a:pPr>
            <a:r>
              <a:rPr lang="en-US" dirty="0"/>
              <a:t>Morphing Meal Patterns</a:t>
            </a:r>
          </a:p>
          <a:p>
            <a:pPr marL="342900" indent="-342900">
              <a:buFont typeface="Arial" panose="020B0604020202020204" pitchFamily="34" charset="0"/>
              <a:buChar char="•"/>
            </a:pPr>
            <a:r>
              <a:rPr lang="en-US" dirty="0"/>
              <a:t>Sustainable Superstars</a:t>
            </a:r>
          </a:p>
          <a:p>
            <a:pPr marL="342900" indent="-342900">
              <a:buFont typeface="Arial" panose="020B0604020202020204" pitchFamily="34" charset="0"/>
              <a:buChar char="•"/>
            </a:pPr>
            <a:r>
              <a:rPr lang="en-US" dirty="0"/>
              <a:t>Everyday Self-Care</a:t>
            </a:r>
          </a:p>
          <a:p>
            <a:pPr marL="342900" indent="-342900">
              <a:buFont typeface="Arial" panose="020B0604020202020204" pitchFamily="34" charset="0"/>
              <a:buChar char="•"/>
            </a:pPr>
            <a:r>
              <a:rPr lang="en-US" dirty="0"/>
              <a:t>Gourmet Convenience</a:t>
            </a:r>
          </a:p>
          <a:p>
            <a:pPr marL="342900" indent="-342900">
              <a:buFont typeface="Arial" panose="020B0604020202020204" pitchFamily="34" charset="0"/>
              <a:buChar char="•"/>
            </a:pPr>
            <a:r>
              <a:rPr lang="en-US" dirty="0"/>
              <a:t>Wraps &amp; Rolls</a:t>
            </a:r>
          </a:p>
          <a:p>
            <a:pPr marL="342900" indent="-342900">
              <a:buFont typeface="Arial" panose="020B0604020202020204" pitchFamily="34" charset="0"/>
              <a:buChar char="•"/>
            </a:pPr>
            <a:r>
              <a:rPr lang="en-US" dirty="0"/>
              <a:t>Urgent Care</a:t>
            </a:r>
          </a:p>
          <a:p>
            <a:pPr marL="342900" indent="-342900">
              <a:buFont typeface="Arial" panose="020B0604020202020204" pitchFamily="34" charset="0"/>
              <a:buChar char="•"/>
            </a:pPr>
            <a:r>
              <a:rPr lang="en-US" dirty="0"/>
              <a:t>Technical Difficulty</a:t>
            </a:r>
          </a:p>
          <a:p>
            <a:pPr marL="342900" indent="-342900">
              <a:buFont typeface="Arial" panose="020B0604020202020204" pitchFamily="34" charset="0"/>
              <a:buChar char="•"/>
            </a:pPr>
            <a:r>
              <a:rPr lang="en-US" dirty="0"/>
              <a:t>Event Makers</a:t>
            </a:r>
          </a:p>
          <a:p>
            <a:pPr marL="342900" indent="-342900">
              <a:buFont typeface="Arial" panose="020B0604020202020204" pitchFamily="34" charset="0"/>
              <a:buChar char="•"/>
            </a:pPr>
            <a:r>
              <a:rPr lang="en-US" dirty="0"/>
              <a:t>The Parent Trap</a:t>
            </a:r>
          </a:p>
          <a:p>
            <a:pPr marL="342900" indent="-342900">
              <a:buFont typeface="Arial" panose="020B0604020202020204" pitchFamily="34" charset="0"/>
              <a:buChar char="•"/>
            </a:pPr>
            <a:r>
              <a:rPr lang="en-US" dirty="0"/>
              <a:t>Omnivore Podcast</a:t>
            </a:r>
          </a:p>
          <a:p>
            <a:pPr marL="342900" indent="-342900">
              <a:buFont typeface="Arial" panose="020B0604020202020204" pitchFamily="34" charset="0"/>
              <a:buChar char="•"/>
            </a:pPr>
            <a:r>
              <a:rPr lang="en-US" dirty="0"/>
              <a:t>References</a:t>
            </a:r>
            <a:endParaRPr lang="el-GR" dirty="0"/>
          </a:p>
        </p:txBody>
      </p:sp>
      <p:sp>
        <p:nvSpPr>
          <p:cNvPr id="5" name="Content Placeholder 4"/>
          <p:cNvSpPr>
            <a:spLocks noGrp="1"/>
          </p:cNvSpPr>
          <p:nvPr>
            <p:ph idx="1"/>
          </p:nvPr>
        </p:nvSpPr>
        <p:spPr>
          <a:xfrm>
            <a:off x="5623034" y="1836682"/>
            <a:ext cx="5843752" cy="4287328"/>
          </a:xfrm>
          <a:prstGeom prst="rect">
            <a:avLst/>
          </a:prstGeom>
        </p:spPr>
        <p:txBody>
          <a:bodyPr wrap="square">
            <a:spAutoFit/>
          </a:bodyPr>
          <a:lstStyle/>
          <a:p>
            <a:r>
              <a:rPr lang="en-US" sz="2400" dirty="0" smtClean="0"/>
              <a:t>The </a:t>
            </a:r>
            <a:r>
              <a:rPr lang="en-US" sz="2400" dirty="0"/>
              <a:t>inflationary economic climate is disrupting the food and beverage marketplace.</a:t>
            </a:r>
          </a:p>
          <a:p>
            <a:r>
              <a:rPr lang="en-US" sz="2400" dirty="0"/>
              <a:t>Focusing on products that simplify at-home meal preparation and home entertaining are keys to success.</a:t>
            </a:r>
          </a:p>
          <a:p>
            <a:r>
              <a:rPr lang="en-US" sz="2400" dirty="0"/>
              <a:t>Consumers, particularly millennials and members of Gen Z, seek sustainably produced products.</a:t>
            </a:r>
          </a:p>
          <a:p>
            <a:r>
              <a:rPr lang="en-US" sz="2400" dirty="0"/>
              <a:t>Gourmet products that deliver on indulgence will be well received</a:t>
            </a:r>
            <a:r>
              <a:rPr lang="en-US" sz="2400" dirty="0" smtClean="0"/>
              <a:t>.</a:t>
            </a:r>
            <a:endParaRPr lang="en-US" sz="2400" dirty="0"/>
          </a:p>
        </p:txBody>
      </p:sp>
      <p:sp>
        <p:nvSpPr>
          <p:cNvPr id="6" name="Rectangle 5"/>
          <p:cNvSpPr/>
          <p:nvPr/>
        </p:nvSpPr>
        <p:spPr>
          <a:xfrm>
            <a:off x="335017" y="5923414"/>
            <a:ext cx="6096000" cy="646331"/>
          </a:xfrm>
          <a:prstGeom prst="rect">
            <a:avLst/>
          </a:prstGeom>
        </p:spPr>
        <p:txBody>
          <a:bodyPr>
            <a:spAutoFit/>
          </a:bodyPr>
          <a:lstStyle/>
          <a:p>
            <a:r>
              <a:rPr lang="el-GR" dirty="0"/>
              <a:t>https://www.ift.org/news-and-publications/by-topic/food-business-trends/2023-trends</a:t>
            </a:r>
          </a:p>
        </p:txBody>
      </p:sp>
    </p:spTree>
    <p:extLst>
      <p:ext uri="{BB962C8B-B14F-4D97-AF65-F5344CB8AC3E}">
        <p14:creationId xmlns:p14="http://schemas.microsoft.com/office/powerpoint/2010/main" val="1399920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3201" y="132842"/>
            <a:ext cx="11792154" cy="1099052"/>
          </a:xfrm>
        </p:spPr>
        <p:txBody>
          <a:bodyPr>
            <a:normAutofit fontScale="90000"/>
          </a:bodyPr>
          <a:lstStyle/>
          <a:p>
            <a:r>
              <a:rPr lang="en-US" altLang="el-GR" dirty="0" smtClean="0"/>
              <a:t>Trends (2021):  </a:t>
            </a:r>
            <a:r>
              <a:rPr lang="en-US" altLang="el-GR" dirty="0" smtClean="0"/>
              <a:t>immunity boosting &amp; low carb diets</a:t>
            </a:r>
            <a:endParaRPr lang="el-GR" altLang="el-GR" dirty="0" smtClean="0"/>
          </a:p>
        </p:txBody>
      </p:sp>
      <p:sp>
        <p:nvSpPr>
          <p:cNvPr id="4" name="Rectangle 3"/>
          <p:cNvSpPr/>
          <p:nvPr/>
        </p:nvSpPr>
        <p:spPr>
          <a:xfrm>
            <a:off x="314631" y="5995793"/>
            <a:ext cx="11375924" cy="646331"/>
          </a:xfrm>
          <a:prstGeom prst="rect">
            <a:avLst/>
          </a:prstGeom>
        </p:spPr>
        <p:txBody>
          <a:bodyPr wrap="square">
            <a:spAutoFit/>
          </a:bodyPr>
          <a:lstStyle/>
          <a:p>
            <a:r>
              <a:rPr lang="el-GR" dirty="0">
                <a:solidFill>
                  <a:srgbClr val="FFC000"/>
                </a:solidFill>
              </a:rPr>
              <a:t>https://www.ift.org/news-and-publications/food-technology-magazine/issues/2021/april/features/top-10-food-trends-of-2021#:~:text=Fermented%20foods%20top%20the%20list,and%20salmon%20are%20also%20trending.</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884" y="1245857"/>
            <a:ext cx="2959510" cy="359978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242" y="1431105"/>
            <a:ext cx="2795598" cy="45646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3394" y="1431477"/>
            <a:ext cx="3215148" cy="4335428"/>
          </a:xfrm>
          <a:prstGeom prst="rect">
            <a:avLst/>
          </a:prstGeom>
        </p:spPr>
      </p:pic>
      <p:sp>
        <p:nvSpPr>
          <p:cNvPr id="3" name="Rectangle 2"/>
          <p:cNvSpPr/>
          <p:nvPr/>
        </p:nvSpPr>
        <p:spPr>
          <a:xfrm>
            <a:off x="355607" y="1982176"/>
            <a:ext cx="2855448" cy="1631216"/>
          </a:xfrm>
          <a:prstGeom prst="rect">
            <a:avLst/>
          </a:prstGeom>
        </p:spPr>
        <p:txBody>
          <a:bodyPr wrap="square">
            <a:spAutoFit/>
          </a:bodyPr>
          <a:lstStyle/>
          <a:p>
            <a:r>
              <a:rPr lang="en-US" sz="2000" dirty="0" err="1" smtClean="0"/>
              <a:t>Datassential</a:t>
            </a:r>
            <a:r>
              <a:rPr lang="en-US" sz="2000" dirty="0" smtClean="0"/>
              <a:t> </a:t>
            </a:r>
            <a:r>
              <a:rPr lang="en-US" sz="2000" dirty="0"/>
              <a:t>notes that three-quarters of U.S. adults say they are looking for new food and beverage ideas in 2021.</a:t>
            </a:r>
          </a:p>
        </p:txBody>
      </p:sp>
    </p:spTree>
    <p:extLst>
      <p:ext uri="{BB962C8B-B14F-4D97-AF65-F5344CB8AC3E}">
        <p14:creationId xmlns:p14="http://schemas.microsoft.com/office/powerpoint/2010/main" val="21839481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366" y="2241756"/>
            <a:ext cx="3070267" cy="4269588"/>
          </a:xfrm>
          <a:prstGeom prst="rect">
            <a:avLst/>
          </a:prstGeom>
        </p:spPr>
      </p:pic>
      <p:sp>
        <p:nvSpPr>
          <p:cNvPr id="2" name="Title 1"/>
          <p:cNvSpPr>
            <a:spLocks noGrp="1"/>
          </p:cNvSpPr>
          <p:nvPr>
            <p:ph type="title"/>
          </p:nvPr>
        </p:nvSpPr>
        <p:spPr>
          <a:xfrm>
            <a:off x="174267" y="179348"/>
            <a:ext cx="11877367" cy="1013122"/>
          </a:xfrm>
        </p:spPr>
        <p:txBody>
          <a:bodyPr>
            <a:normAutofit fontScale="90000"/>
          </a:bodyPr>
          <a:lstStyle/>
          <a:p>
            <a:r>
              <a:rPr lang="en-US" dirty="0" smtClean="0"/>
              <a:t>Trends </a:t>
            </a:r>
            <a:r>
              <a:rPr lang="en-US" altLang="el-GR" dirty="0"/>
              <a:t>(2021)</a:t>
            </a:r>
            <a:r>
              <a:rPr lang="en-US" dirty="0" smtClean="0"/>
              <a:t>: </a:t>
            </a:r>
            <a:r>
              <a:rPr lang="en-US" dirty="0" smtClean="0"/>
              <a:t>upcycled foods &amp; plant-based products</a:t>
            </a:r>
            <a:endParaRPr lang="el-GR"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16" y="1510632"/>
            <a:ext cx="3118529" cy="41759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3424" y="1399429"/>
            <a:ext cx="2346576" cy="37398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2580" y="3743065"/>
            <a:ext cx="2517131" cy="279244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1710" y="1524000"/>
            <a:ext cx="3201521" cy="2566219"/>
          </a:xfrm>
          <a:prstGeom prst="rect">
            <a:avLst/>
          </a:prstGeom>
        </p:spPr>
      </p:pic>
    </p:spTree>
    <p:extLst>
      <p:ext uri="{BB962C8B-B14F-4D97-AF65-F5344CB8AC3E}">
        <p14:creationId xmlns:p14="http://schemas.microsoft.com/office/powerpoint/2010/main" val="751710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09" y="284736"/>
            <a:ext cx="11877367" cy="1013122"/>
          </a:xfrm>
        </p:spPr>
        <p:txBody>
          <a:bodyPr/>
          <a:lstStyle/>
          <a:p>
            <a:r>
              <a:rPr lang="en-US" dirty="0" smtClean="0"/>
              <a:t>Trends </a:t>
            </a:r>
            <a:r>
              <a:rPr lang="en-US" altLang="el-GR" dirty="0"/>
              <a:t>(2021)</a:t>
            </a:r>
            <a:r>
              <a:rPr lang="en-US" dirty="0" smtClean="0"/>
              <a:t>: </a:t>
            </a:r>
            <a:r>
              <a:rPr lang="en-US" dirty="0" smtClean="0"/>
              <a:t>at home treats &amp; special occasions</a:t>
            </a:r>
            <a:endParaRPr lang="el-GR"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012" y="1858296"/>
            <a:ext cx="2564529" cy="374261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817" y="1724947"/>
            <a:ext cx="3175694" cy="4252452"/>
          </a:xfrm>
          <a:prstGeom prst="rect">
            <a:avLst/>
          </a:prstGeom>
        </p:spPr>
      </p:pic>
    </p:spTree>
    <p:extLst>
      <p:ext uri="{BB962C8B-B14F-4D97-AF65-F5344CB8AC3E}">
        <p14:creationId xmlns:p14="http://schemas.microsoft.com/office/powerpoint/2010/main" val="34728734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3201" y="132842"/>
            <a:ext cx="11792154" cy="1099052"/>
          </a:xfrm>
        </p:spPr>
        <p:txBody>
          <a:bodyPr>
            <a:normAutofit/>
          </a:bodyPr>
          <a:lstStyle/>
          <a:p>
            <a:r>
              <a:rPr lang="en-US" altLang="el-GR" dirty="0" smtClean="0"/>
              <a:t>Top 10 trends</a:t>
            </a:r>
            <a:r>
              <a:rPr lang="el-GR" altLang="el-GR" dirty="0" smtClean="0"/>
              <a:t> (</a:t>
            </a:r>
            <a:r>
              <a:rPr lang="en-US" altLang="el-GR" dirty="0" smtClean="0"/>
              <a:t>Food industry)</a:t>
            </a:r>
            <a:endParaRPr lang="el-GR" altLang="el-GR" dirty="0" smtClean="0"/>
          </a:p>
        </p:txBody>
      </p:sp>
      <p:pic>
        <p:nvPicPr>
          <p:cNvPr id="6" name="Picture 5"/>
          <p:cNvPicPr>
            <a:picLocks noChangeAspect="1"/>
          </p:cNvPicPr>
          <p:nvPr/>
        </p:nvPicPr>
        <p:blipFill>
          <a:blip r:embed="rId2"/>
          <a:stretch>
            <a:fillRect/>
          </a:stretch>
        </p:blipFill>
        <p:spPr>
          <a:xfrm>
            <a:off x="9587988" y="160023"/>
            <a:ext cx="2407367" cy="782089"/>
          </a:xfrm>
          <a:prstGeom prst="rect">
            <a:avLst/>
          </a:prstGeom>
        </p:spPr>
      </p:pic>
      <p:pic>
        <p:nvPicPr>
          <p:cNvPr id="3" name="Picture 2"/>
          <p:cNvPicPr>
            <a:picLocks noChangeAspect="1"/>
          </p:cNvPicPr>
          <p:nvPr/>
        </p:nvPicPr>
        <p:blipFill>
          <a:blip r:embed="rId3"/>
          <a:stretch>
            <a:fillRect/>
          </a:stretch>
        </p:blipFill>
        <p:spPr>
          <a:xfrm>
            <a:off x="7388771" y="111419"/>
            <a:ext cx="1989009" cy="1120475"/>
          </a:xfrm>
          <a:prstGeom prst="rect">
            <a:avLst/>
          </a:prstGeom>
        </p:spPr>
      </p:pic>
      <p:sp>
        <p:nvSpPr>
          <p:cNvPr id="5" name="Content Placeholder 4"/>
          <p:cNvSpPr>
            <a:spLocks noGrp="1"/>
          </p:cNvSpPr>
          <p:nvPr>
            <p:ph idx="1"/>
          </p:nvPr>
        </p:nvSpPr>
        <p:spPr>
          <a:xfrm>
            <a:off x="203201" y="1915539"/>
            <a:ext cx="9872871" cy="4038600"/>
          </a:xfrm>
        </p:spPr>
        <p:txBody>
          <a:bodyPr>
            <a:normAutofit fontScale="92500" lnSpcReduction="10000"/>
          </a:bodyPr>
          <a:lstStyle/>
          <a:p>
            <a:r>
              <a:rPr lang="en-US" b="1" dirty="0"/>
              <a:t>Alt-Meat </a:t>
            </a:r>
            <a:r>
              <a:rPr lang="en-US" b="1" dirty="0" smtClean="0"/>
              <a:t>Consolidation</a:t>
            </a:r>
            <a:endParaRPr lang="el-GR" b="1" dirty="0" smtClean="0"/>
          </a:p>
          <a:p>
            <a:r>
              <a:rPr lang="en-US" b="1" dirty="0"/>
              <a:t>Discriminating Consumers Will Get </a:t>
            </a:r>
            <a:r>
              <a:rPr lang="en-US" b="1" dirty="0" smtClean="0"/>
              <a:t>Choosier</a:t>
            </a:r>
            <a:endParaRPr lang="el-GR" b="1" dirty="0" smtClean="0"/>
          </a:p>
          <a:p>
            <a:r>
              <a:rPr lang="en-US" b="1" dirty="0"/>
              <a:t>Upcycling on the </a:t>
            </a:r>
            <a:r>
              <a:rPr lang="en-US" b="1" dirty="0" smtClean="0"/>
              <a:t>Upswing</a:t>
            </a:r>
            <a:endParaRPr lang="el-GR" b="1" dirty="0" smtClean="0"/>
          </a:p>
          <a:p>
            <a:r>
              <a:rPr lang="en-US" b="1" dirty="0"/>
              <a:t>More Milk </a:t>
            </a:r>
            <a:r>
              <a:rPr lang="en-US" b="1" dirty="0" smtClean="0"/>
              <a:t>Alternatives</a:t>
            </a:r>
            <a:endParaRPr lang="el-GR" b="1" dirty="0" smtClean="0"/>
          </a:p>
          <a:p>
            <a:r>
              <a:rPr lang="en-US" b="1" dirty="0"/>
              <a:t>Smarter Era for Food </a:t>
            </a:r>
            <a:r>
              <a:rPr lang="en-US" b="1" dirty="0" smtClean="0"/>
              <a:t>Processing</a:t>
            </a:r>
            <a:endParaRPr lang="el-GR" b="1" dirty="0" smtClean="0"/>
          </a:p>
          <a:p>
            <a:r>
              <a:rPr lang="en-US" b="1" dirty="0"/>
              <a:t>All is </a:t>
            </a:r>
            <a:r>
              <a:rPr lang="en-US" b="1" dirty="0" smtClean="0"/>
              <a:t>Calm</a:t>
            </a:r>
            <a:endParaRPr lang="el-GR" b="1" dirty="0" smtClean="0"/>
          </a:p>
          <a:p>
            <a:r>
              <a:rPr lang="en-US" b="1" dirty="0"/>
              <a:t>Relaxed Food Safety in Cottage </a:t>
            </a:r>
            <a:r>
              <a:rPr lang="en-US" b="1" dirty="0" smtClean="0"/>
              <a:t>Foods</a:t>
            </a:r>
            <a:endParaRPr lang="el-GR" b="1" dirty="0"/>
          </a:p>
          <a:p>
            <a:r>
              <a:rPr lang="en-US" b="1" dirty="0" smtClean="0"/>
              <a:t>New </a:t>
            </a:r>
            <a:r>
              <a:rPr lang="en-US" b="1" dirty="0"/>
              <a:t>Insights Into Diet and </a:t>
            </a:r>
            <a:r>
              <a:rPr lang="en-US" b="1" dirty="0" smtClean="0"/>
              <a:t>Cancer</a:t>
            </a:r>
            <a:endParaRPr lang="el-GR" b="1" dirty="0" smtClean="0"/>
          </a:p>
          <a:p>
            <a:r>
              <a:rPr lang="en-US" b="1" dirty="0"/>
              <a:t>A Stall on the Path to the ‘New Normal</a:t>
            </a:r>
            <a:r>
              <a:rPr lang="en-US" b="1" dirty="0" smtClean="0"/>
              <a:t>’</a:t>
            </a:r>
            <a:r>
              <a:rPr lang="en-US" b="1" dirty="0"/>
              <a:t/>
            </a:r>
            <a:br>
              <a:rPr lang="en-US" b="1" dirty="0"/>
            </a:br>
            <a:endParaRPr lang="el-GR" dirty="0"/>
          </a:p>
        </p:txBody>
      </p:sp>
      <p:sp>
        <p:nvSpPr>
          <p:cNvPr id="7" name="Rectangle 6"/>
          <p:cNvSpPr/>
          <p:nvPr/>
        </p:nvSpPr>
        <p:spPr>
          <a:xfrm>
            <a:off x="515006" y="5954139"/>
            <a:ext cx="10047891" cy="369332"/>
          </a:xfrm>
          <a:prstGeom prst="rect">
            <a:avLst/>
          </a:prstGeom>
        </p:spPr>
        <p:txBody>
          <a:bodyPr wrap="square">
            <a:spAutoFit/>
          </a:bodyPr>
          <a:lstStyle/>
          <a:p>
            <a:r>
              <a:rPr lang="el-GR" dirty="0">
                <a:solidFill>
                  <a:srgbClr val="FFC000"/>
                </a:solidFill>
              </a:rPr>
              <a:t>https://www.ift.org/news-and-publications/digital-exclusives/10-food-trend-predictions-for-2022</a:t>
            </a:r>
          </a:p>
        </p:txBody>
      </p:sp>
      <p:pic>
        <p:nvPicPr>
          <p:cNvPr id="9" name="Picture 8"/>
          <p:cNvPicPr>
            <a:picLocks noChangeAspect="1"/>
          </p:cNvPicPr>
          <p:nvPr/>
        </p:nvPicPr>
        <p:blipFill>
          <a:blip r:embed="rId4"/>
          <a:stretch>
            <a:fillRect/>
          </a:stretch>
        </p:blipFill>
        <p:spPr>
          <a:xfrm>
            <a:off x="8236315" y="2407427"/>
            <a:ext cx="1656473" cy="1656473"/>
          </a:xfrm>
          <a:prstGeom prst="rect">
            <a:avLst/>
          </a:prstGeom>
        </p:spPr>
      </p:pic>
      <p:pic>
        <p:nvPicPr>
          <p:cNvPr id="10" name="Picture 9"/>
          <p:cNvPicPr>
            <a:picLocks noChangeAspect="1"/>
          </p:cNvPicPr>
          <p:nvPr/>
        </p:nvPicPr>
        <p:blipFill>
          <a:blip r:embed="rId5"/>
          <a:stretch>
            <a:fillRect/>
          </a:stretch>
        </p:blipFill>
        <p:spPr>
          <a:xfrm>
            <a:off x="9587988" y="4063900"/>
            <a:ext cx="1503743" cy="1503743"/>
          </a:xfrm>
          <a:prstGeom prst="rect">
            <a:avLst/>
          </a:prstGeom>
        </p:spPr>
      </p:pic>
      <p:pic>
        <p:nvPicPr>
          <p:cNvPr id="11" name="Picture 10"/>
          <p:cNvPicPr>
            <a:picLocks noChangeAspect="1"/>
          </p:cNvPicPr>
          <p:nvPr/>
        </p:nvPicPr>
        <p:blipFill>
          <a:blip r:embed="rId6"/>
          <a:stretch>
            <a:fillRect/>
          </a:stretch>
        </p:blipFill>
        <p:spPr>
          <a:xfrm>
            <a:off x="6739884" y="3416923"/>
            <a:ext cx="1313147" cy="2343968"/>
          </a:xfrm>
          <a:prstGeom prst="rect">
            <a:avLst/>
          </a:prstGeom>
        </p:spPr>
      </p:pic>
    </p:spTree>
    <p:extLst>
      <p:ext uri="{BB962C8B-B14F-4D97-AF65-F5344CB8AC3E}">
        <p14:creationId xmlns:p14="http://schemas.microsoft.com/office/powerpoint/2010/main" val="2046369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hqprint">
            <a:extLst>
              <a:ext uri="{28A0092B-C50C-407E-A947-70E740481C1C}">
                <a14:useLocalDpi xmlns:a14="http://schemas.microsoft.com/office/drawing/2010/main" val="0"/>
              </a:ext>
            </a:extLst>
          </a:blip>
          <a:srcRect l="-179" t="-8215" r="179" b="8215"/>
          <a:stretch/>
        </p:blipFill>
        <p:spPr>
          <a:xfrm>
            <a:off x="6397345" y="3163614"/>
            <a:ext cx="5458416" cy="3268717"/>
          </a:xfrm>
          <a:prstGeom prst="rect">
            <a:avLst/>
          </a:prstGeom>
        </p:spPr>
      </p:pic>
      <p:pic>
        <p:nvPicPr>
          <p:cNvPr id="2" name="Picture 1"/>
          <p:cNvPicPr>
            <a:picLocks noChangeAspect="1"/>
          </p:cNvPicPr>
          <p:nvPr/>
        </p:nvPicPr>
        <p:blipFill>
          <a:blip r:embed="rId4"/>
          <a:stretch>
            <a:fillRect/>
          </a:stretch>
        </p:blipFill>
        <p:spPr>
          <a:xfrm>
            <a:off x="3744070" y="638017"/>
            <a:ext cx="1983413" cy="3070335"/>
          </a:xfrm>
          <a:prstGeom prst="rect">
            <a:avLst/>
          </a:prstGeom>
        </p:spPr>
      </p:pic>
      <p:pic>
        <p:nvPicPr>
          <p:cNvPr id="12" name="Picture 11"/>
          <p:cNvPicPr>
            <a:picLocks noChangeAspect="1"/>
          </p:cNvPicPr>
          <p:nvPr/>
        </p:nvPicPr>
        <p:blipFill rotWithShape="1">
          <a:blip r:embed="rId5" cstate="hqprint">
            <a:extLst>
              <a:ext uri="{28A0092B-C50C-407E-A947-70E740481C1C}">
                <a14:useLocalDpi xmlns:a14="http://schemas.microsoft.com/office/drawing/2010/main" val="0"/>
              </a:ext>
            </a:extLst>
          </a:blip>
          <a:srcRect l="1644" t="2434" r="2510" b="21194"/>
          <a:stretch/>
        </p:blipFill>
        <p:spPr>
          <a:xfrm>
            <a:off x="7168054" y="525517"/>
            <a:ext cx="4414345" cy="2638097"/>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9179" t="48698" r="28111" b="8354"/>
          <a:stretch/>
        </p:blipFill>
        <p:spPr>
          <a:xfrm>
            <a:off x="5747038" y="525516"/>
            <a:ext cx="2636360" cy="2596055"/>
          </a:xfrm>
          <a:prstGeom prst="rect">
            <a:avLst/>
          </a:prstGeom>
        </p:spPr>
      </p:pic>
      <p:pic>
        <p:nvPicPr>
          <p:cNvPr id="14" name="Picture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5400000">
            <a:off x="-509416" y="1024099"/>
            <a:ext cx="5060731" cy="3795548"/>
          </a:xfrm>
          <a:prstGeom prst="rect">
            <a:avLst/>
          </a:prstGeom>
        </p:spPr>
      </p:pic>
      <p:pic>
        <p:nvPicPr>
          <p:cNvPr id="7" name="Pictur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5400000">
            <a:off x="427922" y="4572068"/>
            <a:ext cx="2347124" cy="1760343"/>
          </a:xfrm>
          <a:prstGeom prst="rect">
            <a:avLst/>
          </a:prstGeom>
        </p:spPr>
      </p:pic>
      <p:pic>
        <p:nvPicPr>
          <p:cNvPr id="15" name="Picture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68641" y="3810000"/>
            <a:ext cx="3496440" cy="2622330"/>
          </a:xfrm>
          <a:prstGeom prst="rect">
            <a:avLst/>
          </a:prstGeom>
        </p:spPr>
      </p:pic>
    </p:spTree>
    <p:extLst>
      <p:ext uri="{BB962C8B-B14F-4D97-AF65-F5344CB8AC3E}">
        <p14:creationId xmlns:p14="http://schemas.microsoft.com/office/powerpoint/2010/main" val="14132539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7955" y="1228440"/>
            <a:ext cx="9966960" cy="2926080"/>
          </a:xfrm>
        </p:spPr>
        <p:txBody>
          <a:bodyPr/>
          <a:lstStyle/>
          <a:p>
            <a:r>
              <a:rPr lang="el-GR" sz="5400" b="1" dirty="0"/>
              <a:t>ΤΑ ΜΕΓΑΛΑ ΠΡΟΒΛΗΜΑΤΑ ΔΗΜΟΣΙΑΣ ΥΓΕΙΑΣ </a:t>
            </a:r>
            <a:r>
              <a:rPr lang="en-US" sz="5400" b="1" dirty="0"/>
              <a:t/>
            </a:r>
            <a:br>
              <a:rPr lang="en-US" sz="5400" b="1" dirty="0"/>
            </a:br>
            <a:r>
              <a:rPr lang="el-GR" sz="5400" b="1" dirty="0"/>
              <a:t>ΠΟΥ ΣΧΕΤΙΖΟΝΤΑΙ ΜΕ ΤΗ ΔΙΑΤΡΟΦΗ</a:t>
            </a:r>
          </a:p>
        </p:txBody>
      </p:sp>
      <p:sp>
        <p:nvSpPr>
          <p:cNvPr id="3" name="Text Placeholder 2"/>
          <p:cNvSpPr>
            <a:spLocks noGrp="1"/>
          </p:cNvSpPr>
          <p:nvPr>
            <p:ph type="body" idx="1"/>
          </p:nvPr>
        </p:nvSpPr>
        <p:spPr/>
        <p:txBody>
          <a:bodyPr>
            <a:normAutofit/>
          </a:bodyPr>
          <a:lstStyle/>
          <a:p>
            <a:r>
              <a:rPr lang="el-GR" sz="2800" dirty="0" smtClean="0"/>
              <a:t>Πως αυτά οδηγούν την καινοτομία στα τρόφιμα;</a:t>
            </a:r>
            <a:endParaRPr lang="el-GR" sz="2800" dirty="0"/>
          </a:p>
        </p:txBody>
      </p:sp>
    </p:spTree>
    <p:extLst>
      <p:ext uri="{BB962C8B-B14F-4D97-AF65-F5344CB8AC3E}">
        <p14:creationId xmlns:p14="http://schemas.microsoft.com/office/powerpoint/2010/main" val="1913572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srcRect l="6494" r="6494"/>
          <a:stretch>
            <a:fillRect/>
          </a:stretch>
        </p:blipFill>
        <p:spPr>
          <a:xfrm>
            <a:off x="5462410" y="804376"/>
            <a:ext cx="6099048" cy="4800600"/>
          </a:xfrm>
          <a:prstGeom prst="rect">
            <a:avLst/>
          </a:prstGeom>
        </p:spPr>
      </p:pic>
      <p:sp>
        <p:nvSpPr>
          <p:cNvPr id="4" name="Text Placeholder 3"/>
          <p:cNvSpPr>
            <a:spLocks noGrp="1"/>
          </p:cNvSpPr>
          <p:nvPr>
            <p:ph type="body" sz="half" idx="2"/>
          </p:nvPr>
        </p:nvSpPr>
        <p:spPr>
          <a:xfrm>
            <a:off x="770849" y="1247058"/>
            <a:ext cx="3938803" cy="1007535"/>
          </a:xfrm>
        </p:spPr>
        <p:txBody>
          <a:bodyPr>
            <a:noAutofit/>
          </a:bodyPr>
          <a:lstStyle/>
          <a:p>
            <a:r>
              <a:rPr lang="el-GR" sz="4400" b="1" dirty="0" smtClean="0"/>
              <a:t>ΤΑ ΜΕΓΑΛΑ ΠΡΟΒΛΗΜΑΤΑ ΥΓΕΙΑΣ</a:t>
            </a:r>
            <a:r>
              <a:rPr lang="en-US" sz="4400" b="1" dirty="0" smtClean="0"/>
              <a:t> </a:t>
            </a:r>
          </a:p>
          <a:p>
            <a:r>
              <a:rPr lang="el-GR" sz="4400" b="1" dirty="0" smtClean="0"/>
              <a:t>στο κόσμο</a:t>
            </a:r>
          </a:p>
          <a:p>
            <a:r>
              <a:rPr lang="en-US" sz="4400" b="1" dirty="0" smtClean="0"/>
              <a:t/>
            </a:r>
            <a:br>
              <a:rPr lang="en-US" sz="4400" b="1" dirty="0" smtClean="0"/>
            </a:br>
            <a:endParaRPr lang="el-GR" sz="4400" b="1" dirty="0"/>
          </a:p>
        </p:txBody>
      </p:sp>
      <p:pic>
        <p:nvPicPr>
          <p:cNvPr id="6" name="Picture 5"/>
          <p:cNvPicPr>
            <a:picLocks noChangeAspect="1"/>
          </p:cNvPicPr>
          <p:nvPr/>
        </p:nvPicPr>
        <p:blipFill>
          <a:blip r:embed="rId3"/>
          <a:stretch>
            <a:fillRect/>
          </a:stretch>
        </p:blipFill>
        <p:spPr>
          <a:xfrm>
            <a:off x="1022554" y="4798142"/>
            <a:ext cx="3183297" cy="1187516"/>
          </a:xfrm>
          <a:prstGeom prst="rect">
            <a:avLst/>
          </a:prstGeom>
        </p:spPr>
      </p:pic>
    </p:spTree>
    <p:extLst>
      <p:ext uri="{BB962C8B-B14F-4D97-AF65-F5344CB8AC3E}">
        <p14:creationId xmlns:p14="http://schemas.microsoft.com/office/powerpoint/2010/main" val="17462958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2576"/>
            <a:ext cx="11083636" cy="1188720"/>
          </a:xfrm>
        </p:spPr>
        <p:txBody>
          <a:bodyPr>
            <a:normAutofit/>
          </a:bodyPr>
          <a:lstStyle/>
          <a:p>
            <a:r>
              <a:rPr lang="en-US" b="1" dirty="0"/>
              <a:t>Ten threats to global </a:t>
            </a:r>
            <a:r>
              <a:rPr lang="en-US" b="1" dirty="0" smtClean="0"/>
              <a:t>health (WHO)</a:t>
            </a:r>
            <a:endParaRPr lang="el-GR" dirty="0"/>
          </a:p>
        </p:txBody>
      </p:sp>
      <p:sp>
        <p:nvSpPr>
          <p:cNvPr id="4" name="TextBox 3"/>
          <p:cNvSpPr txBox="1"/>
          <p:nvPr/>
        </p:nvSpPr>
        <p:spPr>
          <a:xfrm>
            <a:off x="461490" y="5965721"/>
            <a:ext cx="9863007" cy="646331"/>
          </a:xfrm>
          <a:prstGeom prst="rect">
            <a:avLst/>
          </a:prstGeom>
          <a:solidFill>
            <a:srgbClr val="F8F8F8"/>
          </a:solidFill>
        </p:spPr>
        <p:txBody>
          <a:bodyPr wrap="square" rtlCol="0">
            <a:spAutoFit/>
          </a:bodyPr>
          <a:lstStyle/>
          <a:p>
            <a:r>
              <a:rPr lang="en-US" dirty="0">
                <a:solidFill>
                  <a:srgbClr val="FFC000"/>
                </a:solidFill>
                <a:hlinkClick r:id="rId2"/>
              </a:rPr>
              <a:t>https://</a:t>
            </a:r>
            <a:r>
              <a:rPr lang="en-US" dirty="0" smtClean="0">
                <a:solidFill>
                  <a:srgbClr val="FFC000"/>
                </a:solidFill>
                <a:hlinkClick r:id="rId2"/>
              </a:rPr>
              <a:t>www.who.int/emergencies/ten-threats-to-global-health-in-2019</a:t>
            </a:r>
            <a:endParaRPr lang="en-US" dirty="0" smtClean="0">
              <a:solidFill>
                <a:srgbClr val="FFC000"/>
              </a:solidFill>
            </a:endParaRPr>
          </a:p>
          <a:p>
            <a:r>
              <a:rPr lang="en-US" dirty="0">
                <a:solidFill>
                  <a:srgbClr val="FFC000"/>
                </a:solidFill>
              </a:rPr>
              <a:t>https://www.who.int/news-room/spotlight/10-global-health-issues-to-track-in-2021</a:t>
            </a:r>
            <a:endParaRPr lang="el-GR" dirty="0">
              <a:solidFill>
                <a:srgbClr val="FFC000"/>
              </a:solidFill>
            </a:endParaRPr>
          </a:p>
        </p:txBody>
      </p:sp>
      <p:pic>
        <p:nvPicPr>
          <p:cNvPr id="5" name="Picture 4"/>
          <p:cNvPicPr>
            <a:picLocks noChangeAspect="1"/>
          </p:cNvPicPr>
          <p:nvPr/>
        </p:nvPicPr>
        <p:blipFill>
          <a:blip r:embed="rId3"/>
          <a:stretch>
            <a:fillRect/>
          </a:stretch>
        </p:blipFill>
        <p:spPr>
          <a:xfrm>
            <a:off x="4537664" y="1887101"/>
            <a:ext cx="3531580" cy="3948878"/>
          </a:xfrm>
          <a:prstGeom prst="rect">
            <a:avLst/>
          </a:prstGeom>
        </p:spPr>
      </p:pic>
      <p:pic>
        <p:nvPicPr>
          <p:cNvPr id="7" name="Content Placeholder 6"/>
          <p:cNvPicPr>
            <a:picLocks noGrp="1" noChangeAspect="1"/>
          </p:cNvPicPr>
          <p:nvPr>
            <p:ph idx="1"/>
          </p:nvPr>
        </p:nvPicPr>
        <p:blipFill>
          <a:blip r:embed="rId4"/>
          <a:stretch>
            <a:fillRect/>
          </a:stretch>
        </p:blipFill>
        <p:spPr>
          <a:xfrm>
            <a:off x="394543" y="1887101"/>
            <a:ext cx="3915818" cy="4078620"/>
          </a:xfrm>
          <a:prstGeom prst="rect">
            <a:avLst/>
          </a:prstGeom>
        </p:spPr>
      </p:pic>
      <p:sp>
        <p:nvSpPr>
          <p:cNvPr id="3" name="Rectangle 2"/>
          <p:cNvSpPr/>
          <p:nvPr/>
        </p:nvSpPr>
        <p:spPr>
          <a:xfrm>
            <a:off x="8296547" y="2356750"/>
            <a:ext cx="3618271" cy="3139321"/>
          </a:xfrm>
          <a:prstGeom prst="rect">
            <a:avLst/>
          </a:prstGeom>
        </p:spPr>
        <p:txBody>
          <a:bodyPr wrap="square">
            <a:spAutoFit/>
          </a:bodyPr>
          <a:lstStyle/>
          <a:p>
            <a:r>
              <a:rPr lang="en-US" dirty="0" smtClean="0"/>
              <a:t>In </a:t>
            </a:r>
            <a:r>
              <a:rPr lang="en-US" dirty="0"/>
              <a:t>2021, countries around the world will need to continue battle COVID-19 (albeit with the knowledge that effective tools are evolving). They will need to move swiftly to repair and reinforce their health systems so they can deliver these tools, and to address the key societal and environmental issues that result in some sections of the population suffering so much more than others. </a:t>
            </a:r>
            <a:endParaRPr lang="el-GR" dirty="0"/>
          </a:p>
        </p:txBody>
      </p:sp>
      <p:sp>
        <p:nvSpPr>
          <p:cNvPr id="6" name="Oval 5"/>
          <p:cNvSpPr/>
          <p:nvPr/>
        </p:nvSpPr>
        <p:spPr>
          <a:xfrm>
            <a:off x="394543" y="2812026"/>
            <a:ext cx="2437147" cy="344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19073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3689" y="1037670"/>
            <a:ext cx="3991897" cy="4893647"/>
          </a:xfrm>
          <a:prstGeom prst="rect">
            <a:avLst/>
          </a:prstGeom>
        </p:spPr>
        <p:txBody>
          <a:bodyPr wrap="square">
            <a:spAutoFit/>
          </a:bodyPr>
          <a:lstStyle/>
          <a:p>
            <a:r>
              <a:rPr lang="en-US" sz="2400" dirty="0"/>
              <a:t>They are associated with a cluster of common risk factors, such as </a:t>
            </a:r>
            <a:r>
              <a:rPr lang="en-US" sz="2400" dirty="0">
                <a:solidFill>
                  <a:srgbClr val="FF0000"/>
                </a:solidFill>
              </a:rPr>
              <a:t>tobacco and alcohol use, unhealthy diets, physical inactivity, hypertension, obesity and environmental factors. </a:t>
            </a:r>
            <a:r>
              <a:rPr lang="en-US" sz="2400" dirty="0"/>
              <a:t>It has been estimated that at least 80% of all heart disease, stroke and diabetes and 40% of cancer could be prevented by tackling these major risk </a:t>
            </a:r>
            <a:r>
              <a:rPr lang="en-US" sz="2400" dirty="0" smtClean="0"/>
              <a:t>factors.</a:t>
            </a:r>
            <a:endParaRPr lang="en-US" sz="2400" dirty="0"/>
          </a:p>
        </p:txBody>
      </p:sp>
      <p:pic>
        <p:nvPicPr>
          <p:cNvPr id="4" name="Picture 3"/>
          <p:cNvPicPr>
            <a:picLocks noChangeAspect="1"/>
          </p:cNvPicPr>
          <p:nvPr/>
        </p:nvPicPr>
        <p:blipFill>
          <a:blip r:embed="rId2"/>
          <a:stretch>
            <a:fillRect/>
          </a:stretch>
        </p:blipFill>
        <p:spPr>
          <a:xfrm>
            <a:off x="698058" y="588207"/>
            <a:ext cx="5461005" cy="5461005"/>
          </a:xfrm>
          <a:prstGeom prst="rect">
            <a:avLst/>
          </a:prstGeom>
        </p:spPr>
      </p:pic>
    </p:spTree>
    <p:extLst>
      <p:ext uri="{BB962C8B-B14F-4D97-AF65-F5344CB8AC3E}">
        <p14:creationId xmlns:p14="http://schemas.microsoft.com/office/powerpoint/2010/main" val="3670549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662" y="1228440"/>
            <a:ext cx="10432253" cy="2926080"/>
          </a:xfrm>
        </p:spPr>
        <p:txBody>
          <a:bodyPr/>
          <a:lstStyle/>
          <a:p>
            <a:r>
              <a:rPr lang="el-GR" sz="5400" b="1" dirty="0" err="1" smtClean="0">
                <a:solidFill>
                  <a:srgbClr val="00518E"/>
                </a:solidFill>
              </a:rPr>
              <a:t>τροφιμα</a:t>
            </a:r>
            <a:r>
              <a:rPr lang="el-GR" sz="5400" b="1" dirty="0" smtClean="0">
                <a:solidFill>
                  <a:srgbClr val="00518E"/>
                </a:solidFill>
              </a:rPr>
              <a:t> </a:t>
            </a:r>
            <a:r>
              <a:rPr lang="el-GR" sz="5400" b="1" dirty="0">
                <a:solidFill>
                  <a:srgbClr val="00518E"/>
                </a:solidFill>
              </a:rPr>
              <a:t>με </a:t>
            </a:r>
            <a:r>
              <a:rPr lang="el-GR" sz="5400" b="1" dirty="0" err="1">
                <a:solidFill>
                  <a:srgbClr val="00518E"/>
                </a:solidFill>
              </a:rPr>
              <a:t>βελτιωμενη</a:t>
            </a:r>
            <a:r>
              <a:rPr lang="el-GR" sz="5400" b="1" dirty="0">
                <a:solidFill>
                  <a:srgbClr val="00518E"/>
                </a:solidFill>
              </a:rPr>
              <a:t> </a:t>
            </a:r>
            <a:r>
              <a:rPr lang="el-GR" sz="5400" b="1" dirty="0" err="1" smtClean="0">
                <a:solidFill>
                  <a:srgbClr val="00518E"/>
                </a:solidFill>
              </a:rPr>
              <a:t>συσταση</a:t>
            </a:r>
            <a:endParaRPr lang="el-GR" sz="5400" b="1" dirty="0">
              <a:solidFill>
                <a:srgbClr val="00518E"/>
              </a:solidFill>
            </a:endParaRPr>
          </a:p>
        </p:txBody>
      </p:sp>
      <p:sp>
        <p:nvSpPr>
          <p:cNvPr id="3" name="Text Placeholder 2"/>
          <p:cNvSpPr>
            <a:spLocks noGrp="1"/>
          </p:cNvSpPr>
          <p:nvPr>
            <p:ph type="body" idx="1"/>
          </p:nvPr>
        </p:nvSpPr>
        <p:spPr>
          <a:xfrm>
            <a:off x="420414" y="4154520"/>
            <a:ext cx="11161986" cy="1363806"/>
          </a:xfrm>
        </p:spPr>
        <p:txBody>
          <a:bodyPr>
            <a:normAutofit lnSpcReduction="10000"/>
          </a:bodyPr>
          <a:lstStyle/>
          <a:p>
            <a:r>
              <a:rPr lang="el-GR" sz="2800" dirty="0" smtClean="0"/>
              <a:t>Ποιες είναι οι προκλήσεις για τα λειτουργικά τρόφιμα;</a:t>
            </a:r>
          </a:p>
          <a:p>
            <a:r>
              <a:rPr lang="el-GR" sz="2800" dirty="0" smtClean="0"/>
              <a:t>Πως διαμορφώνεται το τοπίο των τροφίμων στο πλαίσιο της στρατηγικής ανασύνθεσης; </a:t>
            </a:r>
            <a:endParaRPr lang="el-GR" sz="2800" dirty="0"/>
          </a:p>
        </p:txBody>
      </p:sp>
    </p:spTree>
    <p:extLst>
      <p:ext uri="{BB962C8B-B14F-4D97-AF65-F5344CB8AC3E}">
        <p14:creationId xmlns:p14="http://schemas.microsoft.com/office/powerpoint/2010/main" val="35489328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1425" y="326990"/>
            <a:ext cx="8750816" cy="5941730"/>
          </a:xfrm>
          <a:prstGeom prst="rect">
            <a:avLst/>
          </a:prstGeom>
        </p:spPr>
      </p:pic>
    </p:spTree>
    <p:extLst>
      <p:ext uri="{BB962C8B-B14F-4D97-AF65-F5344CB8AC3E}">
        <p14:creationId xmlns:p14="http://schemas.microsoft.com/office/powerpoint/2010/main" val="14830397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16000" y="493711"/>
            <a:ext cx="9882530" cy="5531471"/>
          </a:xfrm>
          <a:prstGeom prst="rect">
            <a:avLst/>
          </a:prstGeom>
        </p:spPr>
      </p:pic>
      <p:sp>
        <p:nvSpPr>
          <p:cNvPr id="5" name="TextBox 4"/>
          <p:cNvSpPr txBox="1"/>
          <p:nvPr/>
        </p:nvSpPr>
        <p:spPr>
          <a:xfrm>
            <a:off x="2103120" y="5445760"/>
            <a:ext cx="2915920" cy="369332"/>
          </a:xfrm>
          <a:prstGeom prst="rect">
            <a:avLst/>
          </a:prstGeom>
          <a:solidFill>
            <a:schemeClr val="bg1"/>
          </a:solidFill>
        </p:spPr>
        <p:txBody>
          <a:bodyPr wrap="square" rtlCol="0">
            <a:spAutoFit/>
          </a:bodyPr>
          <a:lstStyle/>
          <a:p>
            <a:r>
              <a:rPr lang="en-US" dirty="0" smtClean="0"/>
              <a:t>The Lancet, Sept 2019</a:t>
            </a:r>
            <a:endParaRPr lang="el-GR" dirty="0"/>
          </a:p>
        </p:txBody>
      </p:sp>
    </p:spTree>
    <p:extLst>
      <p:ext uri="{BB962C8B-B14F-4D97-AF65-F5344CB8AC3E}">
        <p14:creationId xmlns:p14="http://schemas.microsoft.com/office/powerpoint/2010/main" val="4362927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2294" y="376900"/>
            <a:ext cx="6464053" cy="6019435"/>
          </a:xfrm>
          <a:prstGeom prst="rect">
            <a:avLst/>
          </a:prstGeom>
        </p:spPr>
      </p:pic>
      <p:sp>
        <p:nvSpPr>
          <p:cNvPr id="3" name="Rectangle 2"/>
          <p:cNvSpPr/>
          <p:nvPr/>
        </p:nvSpPr>
        <p:spPr>
          <a:xfrm rot="10800000" flipV="1">
            <a:off x="442452" y="6211669"/>
            <a:ext cx="11749548" cy="369332"/>
          </a:xfrm>
          <a:prstGeom prst="rect">
            <a:avLst/>
          </a:prstGeom>
        </p:spPr>
        <p:txBody>
          <a:bodyPr wrap="square">
            <a:spAutoFit/>
          </a:bodyPr>
          <a:lstStyle/>
          <a:p>
            <a:r>
              <a:rPr lang="en-US" dirty="0">
                <a:hlinkClick r:id="rId3"/>
              </a:rPr>
              <a:t>http://www.euro.who.int/__data/assets/pdf_file/0007/350278/Fact-sheet-SDG-NCD-FINAL-25-10-17.pdf</a:t>
            </a:r>
            <a:endParaRPr lang="el-GR" dirty="0"/>
          </a:p>
        </p:txBody>
      </p:sp>
    </p:spTree>
    <p:extLst>
      <p:ext uri="{BB962C8B-B14F-4D97-AF65-F5344CB8AC3E}">
        <p14:creationId xmlns:p14="http://schemas.microsoft.com/office/powerpoint/2010/main" val="23627193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324" y="297486"/>
            <a:ext cx="10630196" cy="951211"/>
          </a:xfrm>
        </p:spPr>
        <p:txBody>
          <a:bodyPr>
            <a:normAutofit/>
          </a:bodyPr>
          <a:lstStyle/>
          <a:p>
            <a:r>
              <a:rPr lang="en-US" dirty="0" smtClean="0"/>
              <a:t>Overweight and Obesity in Europe</a:t>
            </a:r>
            <a:endParaRPr lang="el-GR" dirty="0"/>
          </a:p>
        </p:txBody>
      </p:sp>
      <p:pic>
        <p:nvPicPr>
          <p:cNvPr id="4" name="Content Placeholder 3"/>
          <p:cNvPicPr>
            <a:picLocks noGrp="1" noChangeAspect="1"/>
          </p:cNvPicPr>
          <p:nvPr>
            <p:ph idx="1"/>
          </p:nvPr>
        </p:nvPicPr>
        <p:blipFill>
          <a:blip r:embed="rId2"/>
          <a:stretch>
            <a:fillRect/>
          </a:stretch>
        </p:blipFill>
        <p:spPr>
          <a:xfrm>
            <a:off x="9128316" y="297486"/>
            <a:ext cx="2877549" cy="1403029"/>
          </a:xfrm>
          <a:prstGeom prst="rect">
            <a:avLst/>
          </a:prstGeom>
        </p:spPr>
      </p:pic>
      <p:pic>
        <p:nvPicPr>
          <p:cNvPr id="5" name="Picture 4"/>
          <p:cNvPicPr>
            <a:picLocks noChangeAspect="1"/>
          </p:cNvPicPr>
          <p:nvPr/>
        </p:nvPicPr>
        <p:blipFill>
          <a:blip r:embed="rId3"/>
          <a:stretch>
            <a:fillRect/>
          </a:stretch>
        </p:blipFill>
        <p:spPr>
          <a:xfrm>
            <a:off x="388324" y="2607288"/>
            <a:ext cx="5692436" cy="3171979"/>
          </a:xfrm>
          <a:prstGeom prst="rect">
            <a:avLst/>
          </a:prstGeom>
        </p:spPr>
      </p:pic>
      <p:pic>
        <p:nvPicPr>
          <p:cNvPr id="6" name="Picture 5"/>
          <p:cNvPicPr>
            <a:picLocks noChangeAspect="1"/>
          </p:cNvPicPr>
          <p:nvPr/>
        </p:nvPicPr>
        <p:blipFill>
          <a:blip r:embed="rId4"/>
          <a:stretch>
            <a:fillRect/>
          </a:stretch>
        </p:blipFill>
        <p:spPr>
          <a:xfrm>
            <a:off x="5957300" y="2563170"/>
            <a:ext cx="5733255" cy="3304246"/>
          </a:xfrm>
          <a:prstGeom prst="rect">
            <a:avLst/>
          </a:prstGeom>
        </p:spPr>
      </p:pic>
    </p:spTree>
    <p:extLst>
      <p:ext uri="{BB962C8B-B14F-4D97-AF65-F5344CB8AC3E}">
        <p14:creationId xmlns:p14="http://schemas.microsoft.com/office/powerpoint/2010/main" val="18742479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955" y="406400"/>
            <a:ext cx="11392965" cy="1540388"/>
          </a:xfrm>
        </p:spPr>
        <p:txBody>
          <a:bodyPr>
            <a:noAutofit/>
          </a:bodyPr>
          <a:lstStyle/>
          <a:p>
            <a:r>
              <a:rPr lang="en-US" sz="3200" dirty="0" smtClean="0"/>
              <a:t>EIT FOOD</a:t>
            </a:r>
            <a:r>
              <a:rPr lang="el-GR" sz="3200" dirty="0" smtClean="0"/>
              <a:t>: </a:t>
            </a:r>
            <a:r>
              <a:rPr lang="en-US" sz="3200" dirty="0" smtClean="0"/>
              <a:t>Food Innovation Initiative </a:t>
            </a:r>
            <a:br>
              <a:rPr lang="en-US" sz="3200" dirty="0" smtClean="0"/>
            </a:br>
            <a:r>
              <a:rPr lang="en-US" sz="3200" dirty="0"/>
              <a:t>W</a:t>
            </a:r>
            <a:r>
              <a:rPr lang="en-US" sz="3200" dirty="0" smtClean="0"/>
              <a:t>orking </a:t>
            </a:r>
            <a:r>
              <a:rPr lang="en-US" sz="3200" dirty="0"/>
              <a:t>to make the food system more </a:t>
            </a:r>
            <a:r>
              <a:rPr lang="en-US" sz="3200" dirty="0" smtClean="0"/>
              <a:t/>
            </a:r>
            <a:br>
              <a:rPr lang="en-US" sz="3200" dirty="0" smtClean="0"/>
            </a:br>
            <a:r>
              <a:rPr lang="en-US" sz="3200" dirty="0" smtClean="0"/>
              <a:t>sustainable</a:t>
            </a:r>
            <a:r>
              <a:rPr lang="en-US" sz="3200" dirty="0"/>
              <a:t>, healthy and trusted</a:t>
            </a:r>
            <a:r>
              <a:rPr lang="en-US" sz="3200" dirty="0" smtClean="0"/>
              <a:t> </a:t>
            </a:r>
            <a:endParaRPr lang="el-GR" sz="3200" dirty="0"/>
          </a:p>
        </p:txBody>
      </p:sp>
      <p:sp>
        <p:nvSpPr>
          <p:cNvPr id="3" name="Content Placeholder 2"/>
          <p:cNvSpPr>
            <a:spLocks noGrp="1"/>
          </p:cNvSpPr>
          <p:nvPr>
            <p:ph idx="1"/>
          </p:nvPr>
        </p:nvSpPr>
        <p:spPr>
          <a:xfrm>
            <a:off x="412956" y="2062480"/>
            <a:ext cx="9414120" cy="4539615"/>
          </a:xfrm>
        </p:spPr>
        <p:txBody>
          <a:bodyPr>
            <a:normAutofit/>
          </a:bodyPr>
          <a:lstStyle/>
          <a:p>
            <a:pPr marL="45720" indent="0">
              <a:lnSpc>
                <a:spcPct val="60000"/>
              </a:lnSpc>
              <a:buNone/>
            </a:pPr>
            <a:r>
              <a:rPr lang="en-US" b="1" dirty="0" smtClean="0"/>
              <a:t>“…‘</a:t>
            </a:r>
            <a:r>
              <a:rPr lang="en-US" b="1" dirty="0"/>
              <a:t>food innovation’ – can you tell us what that means to you?</a:t>
            </a:r>
            <a:endParaRPr lang="en-US" dirty="0"/>
          </a:p>
          <a:p>
            <a:pPr marL="45720" indent="0">
              <a:lnSpc>
                <a:spcPts val="2400"/>
              </a:lnSpc>
              <a:buNone/>
            </a:pPr>
            <a:r>
              <a:rPr lang="en-US" dirty="0" smtClean="0"/>
              <a:t>For me this is about introducing </a:t>
            </a:r>
            <a:r>
              <a:rPr lang="en-US" dirty="0"/>
              <a:t>originality and novelty into the way we do things in the food sector, so that we can adapt to changing consumer </a:t>
            </a:r>
            <a:r>
              <a:rPr lang="en-US" dirty="0" err="1" smtClean="0"/>
              <a:t>behaviour</a:t>
            </a:r>
            <a:r>
              <a:rPr lang="en-US" dirty="0" smtClean="0"/>
              <a:t>.</a:t>
            </a:r>
          </a:p>
          <a:p>
            <a:pPr marL="45720" indent="0">
              <a:lnSpc>
                <a:spcPct val="60000"/>
              </a:lnSpc>
              <a:buNone/>
            </a:pPr>
            <a:endParaRPr lang="en-US" b="1" dirty="0" smtClean="0"/>
          </a:p>
          <a:p>
            <a:pPr marL="45720" indent="0">
              <a:lnSpc>
                <a:spcPct val="60000"/>
              </a:lnSpc>
              <a:buNone/>
            </a:pPr>
            <a:r>
              <a:rPr lang="en-US" b="1" dirty="0" smtClean="0"/>
              <a:t>What </a:t>
            </a:r>
            <a:r>
              <a:rPr lang="en-US" b="1" dirty="0"/>
              <a:t>trends are you seeing that are helping to transform food and </a:t>
            </a:r>
            <a:r>
              <a:rPr lang="en-US" b="1" dirty="0" smtClean="0"/>
              <a:t>health?</a:t>
            </a:r>
            <a:endParaRPr lang="en-US" dirty="0"/>
          </a:p>
          <a:p>
            <a:pPr marL="45720" indent="0">
              <a:lnSpc>
                <a:spcPct val="60000"/>
              </a:lnSpc>
              <a:buNone/>
            </a:pPr>
            <a:r>
              <a:rPr lang="en-US" dirty="0" smtClean="0">
                <a:solidFill>
                  <a:srgbClr val="FF0000"/>
                </a:solidFill>
              </a:rPr>
              <a:t>Healthy </a:t>
            </a:r>
            <a:r>
              <a:rPr lang="en-US" dirty="0">
                <a:solidFill>
                  <a:srgbClr val="FF0000"/>
                </a:solidFill>
              </a:rPr>
              <a:t>ageing</a:t>
            </a:r>
            <a:r>
              <a:rPr lang="en-US" dirty="0"/>
              <a:t>, </a:t>
            </a:r>
            <a:r>
              <a:rPr lang="en-US" dirty="0" smtClean="0"/>
              <a:t>…what </a:t>
            </a:r>
            <a:r>
              <a:rPr lang="en-US" dirty="0"/>
              <a:t>we eat as we grow </a:t>
            </a:r>
            <a:r>
              <a:rPr lang="en-US" dirty="0" smtClean="0"/>
              <a:t>older... </a:t>
            </a:r>
          </a:p>
          <a:p>
            <a:pPr marL="45720" indent="0">
              <a:lnSpc>
                <a:spcPct val="60000"/>
              </a:lnSpc>
              <a:buNone/>
            </a:pPr>
            <a:r>
              <a:rPr lang="en-US" dirty="0" smtClean="0">
                <a:solidFill>
                  <a:srgbClr val="FF0000"/>
                </a:solidFill>
              </a:rPr>
              <a:t>Sustainability</a:t>
            </a:r>
            <a:r>
              <a:rPr lang="en-US" dirty="0" smtClean="0"/>
              <a:t> ….more </a:t>
            </a:r>
            <a:r>
              <a:rPr lang="en-US" dirty="0"/>
              <a:t>information about food production, transparency and animal welfare. </a:t>
            </a:r>
            <a:endParaRPr lang="en-US" dirty="0" smtClean="0"/>
          </a:p>
          <a:p>
            <a:pPr marL="45720" indent="0">
              <a:lnSpc>
                <a:spcPct val="60000"/>
              </a:lnSpc>
              <a:buNone/>
            </a:pPr>
            <a:r>
              <a:rPr lang="en-US" dirty="0" smtClean="0"/>
              <a:t>….</a:t>
            </a:r>
            <a:r>
              <a:rPr lang="en-US" dirty="0" smtClean="0">
                <a:solidFill>
                  <a:srgbClr val="FF0000"/>
                </a:solidFill>
              </a:rPr>
              <a:t>healthy </a:t>
            </a:r>
            <a:r>
              <a:rPr lang="en-US" dirty="0">
                <a:solidFill>
                  <a:srgbClr val="FF0000"/>
                </a:solidFill>
              </a:rPr>
              <a:t>convenience foods</a:t>
            </a:r>
            <a:r>
              <a:rPr lang="en-US" dirty="0"/>
              <a:t>, where consumers are demanding more convenient ‘grab-and-go’ foods that are also good for them. </a:t>
            </a:r>
            <a:endParaRPr lang="en-US" dirty="0" smtClean="0"/>
          </a:p>
          <a:p>
            <a:pPr marL="45720" indent="0">
              <a:lnSpc>
                <a:spcPct val="60000"/>
              </a:lnSpc>
              <a:buNone/>
            </a:pPr>
            <a:r>
              <a:rPr lang="en-US" dirty="0" smtClean="0"/>
              <a:t>….</a:t>
            </a:r>
            <a:r>
              <a:rPr lang="en-US" dirty="0" smtClean="0">
                <a:solidFill>
                  <a:srgbClr val="FF0000"/>
                </a:solidFill>
              </a:rPr>
              <a:t>food </a:t>
            </a:r>
            <a:r>
              <a:rPr lang="en-US" dirty="0">
                <a:solidFill>
                  <a:srgbClr val="FF0000"/>
                </a:solidFill>
              </a:rPr>
              <a:t>and health </a:t>
            </a:r>
            <a:r>
              <a:rPr lang="en-US" dirty="0" err="1">
                <a:solidFill>
                  <a:srgbClr val="FF0000"/>
                </a:solidFill>
              </a:rPr>
              <a:t>personalisation</a:t>
            </a:r>
            <a:r>
              <a:rPr lang="en-US" dirty="0"/>
              <a:t>, as more and more consumers expect foods ‘their way’ that are tailored to their needs</a:t>
            </a:r>
            <a:r>
              <a:rPr lang="en-US" dirty="0" smtClean="0"/>
              <a:t>.”</a:t>
            </a:r>
            <a:endParaRPr lang="en-US" dirty="0"/>
          </a:p>
        </p:txBody>
      </p:sp>
      <p:pic>
        <p:nvPicPr>
          <p:cNvPr id="4" name="Picture 3"/>
          <p:cNvPicPr>
            <a:picLocks noChangeAspect="1"/>
          </p:cNvPicPr>
          <p:nvPr/>
        </p:nvPicPr>
        <p:blipFill>
          <a:blip r:embed="rId2"/>
          <a:stretch>
            <a:fillRect/>
          </a:stretch>
        </p:blipFill>
        <p:spPr>
          <a:xfrm>
            <a:off x="9827076" y="2856807"/>
            <a:ext cx="1759114" cy="2141913"/>
          </a:xfrm>
          <a:prstGeom prst="rect">
            <a:avLst/>
          </a:prstGeom>
        </p:spPr>
      </p:pic>
      <p:pic>
        <p:nvPicPr>
          <p:cNvPr id="5" name="Picture 4"/>
          <p:cNvPicPr>
            <a:picLocks noChangeAspect="1"/>
          </p:cNvPicPr>
          <p:nvPr/>
        </p:nvPicPr>
        <p:blipFill>
          <a:blip r:embed="rId3"/>
          <a:stretch>
            <a:fillRect/>
          </a:stretch>
        </p:blipFill>
        <p:spPr>
          <a:xfrm>
            <a:off x="9754927" y="685043"/>
            <a:ext cx="1872326" cy="930275"/>
          </a:xfrm>
          <a:prstGeom prst="rect">
            <a:avLst/>
          </a:prstGeom>
        </p:spPr>
      </p:pic>
      <p:sp>
        <p:nvSpPr>
          <p:cNvPr id="6" name="Rectangle 5"/>
          <p:cNvSpPr/>
          <p:nvPr/>
        </p:nvSpPr>
        <p:spPr>
          <a:xfrm>
            <a:off x="9827076" y="5069840"/>
            <a:ext cx="2069066" cy="523220"/>
          </a:xfrm>
          <a:prstGeom prst="rect">
            <a:avLst/>
          </a:prstGeom>
        </p:spPr>
        <p:txBody>
          <a:bodyPr wrap="square">
            <a:spAutoFit/>
          </a:bodyPr>
          <a:lstStyle/>
          <a:p>
            <a:r>
              <a:rPr lang="it-IT" sz="1400" i="1" dirty="0" smtClean="0">
                <a:solidFill>
                  <a:srgbClr val="303030"/>
                </a:solidFill>
                <a:latin typeface="Titillium Web"/>
              </a:rPr>
              <a:t>Innovation Programme, </a:t>
            </a:r>
            <a:r>
              <a:rPr lang="it-IT" sz="1400" i="1" dirty="0">
                <a:solidFill>
                  <a:srgbClr val="303030"/>
                </a:solidFill>
                <a:latin typeface="Titillium Web"/>
              </a:rPr>
              <a:t>Lorena Savani</a:t>
            </a:r>
            <a:endParaRPr lang="el-GR" sz="1400" dirty="0"/>
          </a:p>
        </p:txBody>
      </p:sp>
      <p:sp>
        <p:nvSpPr>
          <p:cNvPr id="7" name="Rectangle 6"/>
          <p:cNvSpPr/>
          <p:nvPr/>
        </p:nvSpPr>
        <p:spPr>
          <a:xfrm>
            <a:off x="282862" y="6232763"/>
            <a:ext cx="11653150" cy="369332"/>
          </a:xfrm>
          <a:prstGeom prst="rect">
            <a:avLst/>
          </a:prstGeom>
        </p:spPr>
        <p:txBody>
          <a:bodyPr wrap="square">
            <a:spAutoFit/>
          </a:bodyPr>
          <a:lstStyle/>
          <a:p>
            <a:r>
              <a:rPr lang="en-US" dirty="0">
                <a:hlinkClick r:id="rId4"/>
              </a:rPr>
              <a:t>https://www.eitfood.eu/news/post/eit-food-discovered-the-trends-and-innovations-driving-the-future-of-food-health</a:t>
            </a:r>
            <a:endParaRPr lang="el-GR" dirty="0"/>
          </a:p>
        </p:txBody>
      </p:sp>
    </p:spTree>
    <p:extLst>
      <p:ext uri="{BB962C8B-B14F-4D97-AF65-F5344CB8AC3E}">
        <p14:creationId xmlns:p14="http://schemas.microsoft.com/office/powerpoint/2010/main" val="2298248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3" name="Picture 2"/>
          <p:cNvPicPr>
            <a:picLocks noChangeAspect="1"/>
          </p:cNvPicPr>
          <p:nvPr/>
        </p:nvPicPr>
        <p:blipFill>
          <a:blip r:embed="rId2"/>
          <a:stretch>
            <a:fillRect/>
          </a:stretch>
        </p:blipFill>
        <p:spPr>
          <a:xfrm>
            <a:off x="421025" y="692097"/>
            <a:ext cx="11560159" cy="3787436"/>
          </a:xfrm>
          <a:prstGeom prst="rect">
            <a:avLst/>
          </a:prstGeom>
        </p:spPr>
      </p:pic>
      <p:pic>
        <p:nvPicPr>
          <p:cNvPr id="4" name="Picture 3"/>
          <p:cNvPicPr>
            <a:picLocks noChangeAspect="1"/>
          </p:cNvPicPr>
          <p:nvPr/>
        </p:nvPicPr>
        <p:blipFill>
          <a:blip r:embed="rId3"/>
          <a:stretch>
            <a:fillRect/>
          </a:stretch>
        </p:blipFill>
        <p:spPr>
          <a:xfrm>
            <a:off x="421025" y="3607995"/>
            <a:ext cx="3224162" cy="2145533"/>
          </a:xfrm>
          <a:prstGeom prst="rect">
            <a:avLst/>
          </a:prstGeom>
        </p:spPr>
      </p:pic>
    </p:spTree>
    <p:extLst>
      <p:ext uri="{BB962C8B-B14F-4D97-AF65-F5344CB8AC3E}">
        <p14:creationId xmlns:p14="http://schemas.microsoft.com/office/powerpoint/2010/main" val="4222963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48" y="1317524"/>
            <a:ext cx="6034549" cy="3057832"/>
          </a:xfrm>
        </p:spPr>
        <p:txBody>
          <a:bodyPr>
            <a:normAutofit/>
          </a:bodyPr>
          <a:lstStyle/>
          <a:p>
            <a:r>
              <a:rPr lang="el-GR" sz="4000" dirty="0" smtClean="0"/>
              <a:t>Το Τρόφιμο ως </a:t>
            </a:r>
            <a:r>
              <a:rPr lang="el-GR" sz="4000" dirty="0"/>
              <a:t>φ</a:t>
            </a:r>
            <a:r>
              <a:rPr lang="el-GR" sz="4000" dirty="0" smtClean="0"/>
              <a:t>άρμακο στη συνείδηση του καταναλωτή</a:t>
            </a:r>
            <a:endParaRPr lang="el-GR" sz="4000" dirty="0"/>
          </a:p>
        </p:txBody>
      </p:sp>
      <p:pic>
        <p:nvPicPr>
          <p:cNvPr id="4" name="Picture 4" descr="Figure 2: Food as a Remedy for Health Conditions (among households treating/preventing condition, % that use foods or beverages to do so) From Hartman 20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72516" y="264822"/>
            <a:ext cx="3890134" cy="631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39097" y="5617807"/>
            <a:ext cx="6096000" cy="646331"/>
          </a:xfrm>
          <a:prstGeom prst="rect">
            <a:avLst/>
          </a:prstGeom>
        </p:spPr>
        <p:txBody>
          <a:bodyPr>
            <a:spAutoFit/>
          </a:bodyPr>
          <a:lstStyle/>
          <a:p>
            <a:r>
              <a:rPr lang="el-GR" dirty="0">
                <a:solidFill>
                  <a:srgbClr val="FFC000"/>
                </a:solidFill>
              </a:rPr>
              <a:t>https://www.ift.org/news-and-publications/food-technology-magazine/issues/2019/april/features/2019-top-10-food-trends</a:t>
            </a:r>
          </a:p>
        </p:txBody>
      </p:sp>
    </p:spTree>
    <p:extLst>
      <p:ext uri="{BB962C8B-B14F-4D97-AF65-F5344CB8AC3E}">
        <p14:creationId xmlns:p14="http://schemas.microsoft.com/office/powerpoint/2010/main" val="3650579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4"/>
          <p:cNvSpPr txBox="1">
            <a:spLocks noChangeArrowheads="1"/>
          </p:cNvSpPr>
          <p:nvPr/>
        </p:nvSpPr>
        <p:spPr bwMode="auto">
          <a:xfrm>
            <a:off x="4876800" y="44196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eaLnBrk="1" hangingPunct="1">
              <a:spcBef>
                <a:spcPct val="0"/>
              </a:spcBef>
              <a:buClrTx/>
              <a:buSzTx/>
              <a:buFontTx/>
              <a:buNone/>
            </a:pPr>
            <a:endParaRPr lang="en-GB" altLang="el-GR">
              <a:latin typeface="Times New Roman" panose="02020603050405020304" pitchFamily="18" charset="0"/>
            </a:endParaRPr>
          </a:p>
        </p:txBody>
      </p:sp>
      <p:sp>
        <p:nvSpPr>
          <p:cNvPr id="5124" name="Rectangle 9"/>
          <p:cNvSpPr>
            <a:spLocks noChangeArrowheads="1"/>
          </p:cNvSpPr>
          <p:nvPr/>
        </p:nvSpPr>
        <p:spPr bwMode="auto">
          <a:xfrm>
            <a:off x="4905375" y="191928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SzPct val="75000"/>
              <a:buFont typeface="Wingdings" panose="05000000000000000000" pitchFamily="2" charset="2"/>
              <a:buChar char="l"/>
              <a:defRPr sz="24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a:solidFill>
                  <a:schemeClr val="tx1"/>
                </a:solidFill>
                <a:latin typeface="Arial" panose="020B0604020202020204" pitchFamily="34" charset="0"/>
              </a:defRPr>
            </a:lvl9pPr>
          </a:lstStyle>
          <a:p>
            <a:pPr>
              <a:spcBef>
                <a:spcPct val="0"/>
              </a:spcBef>
              <a:buClrTx/>
              <a:buSzTx/>
              <a:buFontTx/>
              <a:buNone/>
            </a:pPr>
            <a:endParaRPr lang="el-GR" altLang="el-GR" sz="1800"/>
          </a:p>
        </p:txBody>
      </p:sp>
      <p:sp>
        <p:nvSpPr>
          <p:cNvPr id="2" name="Title 1"/>
          <p:cNvSpPr>
            <a:spLocks noGrp="1"/>
          </p:cNvSpPr>
          <p:nvPr>
            <p:ph type="ctrTitle"/>
          </p:nvPr>
        </p:nvSpPr>
        <p:spPr/>
        <p:txBody>
          <a:bodyPr>
            <a:normAutofit/>
          </a:bodyPr>
          <a:lstStyle/>
          <a:p>
            <a:r>
              <a:rPr lang="el-GR" sz="6000" dirty="0" err="1" smtClean="0">
                <a:solidFill>
                  <a:srgbClr val="FFFF00"/>
                </a:solidFill>
              </a:rPr>
              <a:t>Αναπτυξη</a:t>
            </a:r>
            <a:r>
              <a:rPr lang="el-GR" sz="6000" dirty="0" smtClean="0">
                <a:solidFill>
                  <a:srgbClr val="FFFF00"/>
                </a:solidFill>
              </a:rPr>
              <a:t> </a:t>
            </a:r>
            <a:r>
              <a:rPr lang="en-US" sz="6000" dirty="0" smtClean="0">
                <a:solidFill>
                  <a:srgbClr val="FFFF00"/>
                </a:solidFill>
              </a:rPr>
              <a:t/>
            </a:r>
            <a:br>
              <a:rPr lang="en-US" sz="6000" dirty="0" smtClean="0">
                <a:solidFill>
                  <a:srgbClr val="FFFF00"/>
                </a:solidFill>
              </a:rPr>
            </a:br>
            <a:r>
              <a:rPr lang="el-GR" sz="6000" dirty="0" err="1" smtClean="0">
                <a:solidFill>
                  <a:srgbClr val="FFFF00"/>
                </a:solidFill>
              </a:rPr>
              <a:t>Λειτουργικων</a:t>
            </a:r>
            <a:r>
              <a:rPr lang="el-GR" sz="6000" dirty="0" smtClean="0">
                <a:solidFill>
                  <a:srgbClr val="FFFF00"/>
                </a:solidFill>
              </a:rPr>
              <a:t> </a:t>
            </a:r>
            <a:r>
              <a:rPr lang="el-GR" sz="6000" dirty="0" err="1" smtClean="0">
                <a:solidFill>
                  <a:srgbClr val="FFFF00"/>
                </a:solidFill>
              </a:rPr>
              <a:t>τροφιμων</a:t>
            </a:r>
            <a:endParaRPr lang="el-GR" sz="6000" dirty="0">
              <a:solidFill>
                <a:srgbClr val="FFFF00"/>
              </a:solidFill>
            </a:endParaRPr>
          </a:p>
        </p:txBody>
      </p:sp>
      <p:pic>
        <p:nvPicPr>
          <p:cNvPr id="8" name="Content Placeholder 3" descr="popa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276188" y="4466743"/>
            <a:ext cx="3634544" cy="2042401"/>
          </a:xfrm>
          <a:prstGeom prst="rect">
            <a:avLst/>
          </a:prstGeom>
        </p:spPr>
      </p:pic>
    </p:spTree>
    <p:extLst>
      <p:ext uri="{BB962C8B-B14F-4D97-AF65-F5344CB8AC3E}">
        <p14:creationId xmlns:p14="http://schemas.microsoft.com/office/powerpoint/2010/main" val="3412520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218089" y="220717"/>
            <a:ext cx="11826766" cy="1356360"/>
          </a:xfrm>
        </p:spPr>
        <p:txBody>
          <a:bodyPr/>
          <a:lstStyle/>
          <a:p>
            <a:r>
              <a:rPr lang="el-GR" altLang="el-GR" smtClean="0"/>
              <a:t>Τι είναι τα λειτουργικά τρόφιμα;</a:t>
            </a:r>
          </a:p>
        </p:txBody>
      </p:sp>
      <p:sp>
        <p:nvSpPr>
          <p:cNvPr id="8195" name="Rectangle 1027"/>
          <p:cNvSpPr>
            <a:spLocks noGrp="1" noChangeArrowheads="1"/>
          </p:cNvSpPr>
          <p:nvPr>
            <p:ph type="body" idx="1"/>
          </p:nvPr>
        </p:nvSpPr>
        <p:spPr>
          <a:xfrm>
            <a:off x="1806084" y="2299730"/>
            <a:ext cx="7767484" cy="3323303"/>
          </a:xfrm>
        </p:spPr>
        <p:txBody>
          <a:bodyPr>
            <a:normAutofit/>
          </a:bodyPr>
          <a:lstStyle/>
          <a:p>
            <a:r>
              <a:rPr lang="el-GR" altLang="el-GR" sz="2800" dirty="0" smtClean="0">
                <a:solidFill>
                  <a:srgbClr val="000000"/>
                </a:solidFill>
              </a:rPr>
              <a:t>Είναι τα τρόφιμα που προσφέρονται με τον </a:t>
            </a:r>
            <a:r>
              <a:rPr lang="el-GR" altLang="el-GR" sz="2800" dirty="0" smtClean="0">
                <a:solidFill>
                  <a:srgbClr val="000000"/>
                </a:solidFill>
                <a:cs typeface="Times New Roman" panose="02020603050405020304" pitchFamily="18" charset="0"/>
              </a:rPr>
              <a:t> </a:t>
            </a:r>
            <a:r>
              <a:rPr lang="el-GR" altLang="el-GR" sz="2800" dirty="0" smtClean="0">
                <a:solidFill>
                  <a:srgbClr val="000000"/>
                </a:solidFill>
              </a:rPr>
              <a:t>ισχυρισμό ότι προάγουν την υγεία ή γενικότερα ότι παρέχουν οφέλη στον οργανισμό πέραν των </a:t>
            </a:r>
            <a:r>
              <a:rPr lang="el-GR" altLang="el-GR" sz="2800" i="1" dirty="0" smtClean="0">
                <a:solidFill>
                  <a:srgbClr val="000000"/>
                </a:solidFill>
              </a:rPr>
              <a:t>αναμενόμενων</a:t>
            </a:r>
            <a:r>
              <a:rPr lang="el-GR" altLang="el-GR" sz="2800" dirty="0" smtClean="0">
                <a:solidFill>
                  <a:srgbClr val="000000"/>
                </a:solidFill>
              </a:rPr>
              <a:t>. </a:t>
            </a:r>
          </a:p>
          <a:p>
            <a:r>
              <a:rPr lang="el-GR" altLang="el-GR" sz="2800" dirty="0" smtClean="0">
                <a:solidFill>
                  <a:srgbClr val="000000"/>
                </a:solidFill>
              </a:rPr>
              <a:t>Ο ισχυρισμός αυτός μπορεί να βασίζεται σε ενδογενή ή εξωγενή συστατικά του </a:t>
            </a:r>
            <a:r>
              <a:rPr lang="el-GR" altLang="el-GR" sz="2800" dirty="0" err="1" smtClean="0">
                <a:solidFill>
                  <a:srgbClr val="000000"/>
                </a:solidFill>
              </a:rPr>
              <a:t>τροφίμου</a:t>
            </a:r>
            <a:r>
              <a:rPr lang="el-GR" altLang="el-GR" sz="2800" dirty="0" smtClean="0">
                <a:solidFill>
                  <a:srgbClr val="000000"/>
                </a:solidFill>
              </a:rPr>
              <a:t>. </a:t>
            </a:r>
            <a:endParaRPr lang="el-GR" altLang="el-GR" sz="2800" dirty="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3143956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59512" y="479261"/>
            <a:ext cx="6348412" cy="1320800"/>
          </a:xfrm>
        </p:spPr>
        <p:txBody>
          <a:bodyPr/>
          <a:lstStyle/>
          <a:p>
            <a:pPr eaLnBrk="1" hangingPunct="1"/>
            <a:r>
              <a:rPr lang="en-US" altLang="el-GR" dirty="0" smtClean="0">
                <a:hlinkClick r:id="rId2"/>
              </a:rPr>
              <a:t>www.ift.org</a:t>
            </a:r>
            <a:r>
              <a:rPr lang="en-US" altLang="el-GR" dirty="0" smtClean="0"/>
              <a:t> (24/3/2005)</a:t>
            </a:r>
          </a:p>
        </p:txBody>
      </p:sp>
      <p:pic>
        <p:nvPicPr>
          <p:cNvPr id="2150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1586" y="1884144"/>
            <a:ext cx="4141131" cy="2667329"/>
          </a:xfrm>
        </p:spPr>
      </p:pic>
      <p:sp>
        <p:nvSpPr>
          <p:cNvPr id="4" name="Rectangle 3"/>
          <p:cNvSpPr>
            <a:spLocks noGrp="1" noChangeArrowheads="1"/>
          </p:cNvSpPr>
          <p:nvPr>
            <p:ph idx="1"/>
          </p:nvPr>
        </p:nvSpPr>
        <p:spPr>
          <a:xfrm>
            <a:off x="5097518" y="2039172"/>
            <a:ext cx="6674068" cy="4582346"/>
          </a:xfrm>
        </p:spPr>
        <p:txBody>
          <a:bodyPr rtlCol="0">
            <a:noAutofit/>
          </a:bodyPr>
          <a:lstStyle/>
          <a:p>
            <a:pPr eaLnBrk="1" fontAlgn="auto" hangingPunct="1">
              <a:lnSpc>
                <a:spcPts val="2500"/>
              </a:lnSpc>
              <a:spcAft>
                <a:spcPts val="600"/>
              </a:spcAft>
              <a:buFont typeface="Wingdings" panose="05000000000000000000" pitchFamily="2" charset="2"/>
              <a:buNone/>
              <a:defRPr/>
            </a:pPr>
            <a:r>
              <a:rPr lang="en-US" altLang="el-GR" sz="2000" dirty="0" smtClean="0">
                <a:solidFill>
                  <a:schemeClr val="tx1">
                    <a:lumMod val="75000"/>
                    <a:lumOff val="25000"/>
                  </a:schemeClr>
                </a:solidFill>
              </a:rPr>
              <a:t>	</a:t>
            </a:r>
            <a:r>
              <a:rPr lang="en-US" altLang="el-GR" sz="2400" dirty="0" smtClean="0">
                <a:solidFill>
                  <a:schemeClr val="tx1">
                    <a:lumMod val="75000"/>
                    <a:lumOff val="25000"/>
                  </a:schemeClr>
                </a:solidFill>
              </a:rPr>
              <a:t>The Expert Panel defines “functional</a:t>
            </a:r>
            <a:r>
              <a:rPr lang="el-GR" altLang="el-GR" sz="2400" dirty="0" smtClean="0">
                <a:solidFill>
                  <a:schemeClr val="tx1">
                    <a:lumMod val="75000"/>
                    <a:lumOff val="25000"/>
                  </a:schemeClr>
                </a:solidFill>
              </a:rPr>
              <a:t> </a:t>
            </a:r>
            <a:r>
              <a:rPr lang="en-US" altLang="el-GR" sz="2400" dirty="0" smtClean="0">
                <a:solidFill>
                  <a:schemeClr val="tx1">
                    <a:lumMod val="75000"/>
                    <a:lumOff val="25000"/>
                  </a:schemeClr>
                </a:solidFill>
              </a:rPr>
              <a:t>foods” as foods and food components that</a:t>
            </a:r>
            <a:r>
              <a:rPr lang="el-GR" altLang="el-GR" sz="2400" dirty="0" smtClean="0">
                <a:solidFill>
                  <a:schemeClr val="tx1">
                    <a:lumMod val="75000"/>
                    <a:lumOff val="25000"/>
                  </a:schemeClr>
                </a:solidFill>
              </a:rPr>
              <a:t> </a:t>
            </a:r>
            <a:r>
              <a:rPr lang="en-US" altLang="el-GR" sz="2400" dirty="0" smtClean="0">
                <a:solidFill>
                  <a:schemeClr val="tx1">
                    <a:lumMod val="75000"/>
                    <a:lumOff val="25000"/>
                  </a:schemeClr>
                </a:solidFill>
              </a:rPr>
              <a:t>provide a health benefit beyond basic nutrition (for the intended population). Examples may include </a:t>
            </a:r>
          </a:p>
          <a:p>
            <a:pPr>
              <a:lnSpc>
                <a:spcPts val="2500"/>
              </a:lnSpc>
              <a:spcBef>
                <a:spcPts val="600"/>
              </a:spcBef>
              <a:buFont typeface="Wingdings" panose="05000000000000000000" pitchFamily="2" charset="2"/>
              <a:buChar char="ü"/>
              <a:defRPr/>
            </a:pPr>
            <a:r>
              <a:rPr lang="en-US" altLang="el-GR" sz="2400" dirty="0" smtClean="0">
                <a:solidFill>
                  <a:schemeClr val="tx1">
                    <a:lumMod val="75000"/>
                    <a:lumOff val="25000"/>
                  </a:schemeClr>
                </a:solidFill>
              </a:rPr>
              <a:t>conventional foods</a:t>
            </a:r>
          </a:p>
          <a:p>
            <a:pPr>
              <a:lnSpc>
                <a:spcPts val="2500"/>
              </a:lnSpc>
              <a:spcBef>
                <a:spcPts val="600"/>
              </a:spcBef>
              <a:buFont typeface="Wingdings" panose="05000000000000000000" pitchFamily="2" charset="2"/>
              <a:buChar char="ü"/>
              <a:defRPr/>
            </a:pPr>
            <a:r>
              <a:rPr lang="en-US" altLang="el-GR" sz="2400" dirty="0" smtClean="0">
                <a:solidFill>
                  <a:schemeClr val="tx1">
                    <a:lumMod val="75000"/>
                    <a:lumOff val="25000"/>
                  </a:schemeClr>
                </a:solidFill>
              </a:rPr>
              <a:t>fortified, enriched or enhanced foods</a:t>
            </a:r>
          </a:p>
          <a:p>
            <a:pPr>
              <a:lnSpc>
                <a:spcPts val="2500"/>
              </a:lnSpc>
              <a:spcBef>
                <a:spcPts val="600"/>
              </a:spcBef>
              <a:buFont typeface="Wingdings" panose="05000000000000000000" pitchFamily="2" charset="2"/>
              <a:buChar char="ü"/>
              <a:defRPr/>
            </a:pPr>
            <a:r>
              <a:rPr lang="en-US" altLang="el-GR" sz="2400" dirty="0" smtClean="0">
                <a:solidFill>
                  <a:schemeClr val="tx1">
                    <a:lumMod val="75000"/>
                    <a:lumOff val="25000"/>
                  </a:schemeClr>
                </a:solidFill>
              </a:rPr>
              <a:t>dietary supplements. </a:t>
            </a:r>
            <a:endParaRPr lang="el-GR" altLang="el-GR" sz="2400" dirty="0" smtClean="0">
              <a:solidFill>
                <a:schemeClr val="tx1">
                  <a:lumMod val="75000"/>
                  <a:lumOff val="25000"/>
                </a:schemeClr>
              </a:solidFill>
            </a:endParaRPr>
          </a:p>
          <a:p>
            <a:pPr eaLnBrk="1" fontAlgn="auto" hangingPunct="1">
              <a:lnSpc>
                <a:spcPts val="2500"/>
              </a:lnSpc>
              <a:spcAft>
                <a:spcPts val="600"/>
              </a:spcAft>
              <a:buFont typeface="Wingdings" panose="05000000000000000000" pitchFamily="2" charset="2"/>
              <a:buNone/>
              <a:defRPr/>
            </a:pPr>
            <a:r>
              <a:rPr lang="el-GR" altLang="el-GR" sz="2400" dirty="0" smtClean="0">
                <a:solidFill>
                  <a:schemeClr val="tx1">
                    <a:lumMod val="75000"/>
                    <a:lumOff val="25000"/>
                  </a:schemeClr>
                </a:solidFill>
              </a:rPr>
              <a:t>	</a:t>
            </a:r>
            <a:r>
              <a:rPr lang="en-US" altLang="el-GR" sz="2400" dirty="0" smtClean="0">
                <a:solidFill>
                  <a:srgbClr val="FF0000"/>
                </a:solidFill>
              </a:rPr>
              <a:t>These substances provide essential nutrients often beyond quantities necessary for normal maintenance, growth, and development, and/or other biologically active components that impart health benefits or desirable physiological effects.</a:t>
            </a:r>
          </a:p>
          <a:p>
            <a:pPr eaLnBrk="1" fontAlgn="auto" hangingPunct="1">
              <a:lnSpc>
                <a:spcPct val="80000"/>
              </a:lnSpc>
              <a:spcAft>
                <a:spcPts val="0"/>
              </a:spcAft>
              <a:buFont typeface="Wingdings 3" charset="2"/>
              <a:buChar char=""/>
              <a:defRPr/>
            </a:pPr>
            <a:endParaRPr lang="en-US" altLang="el-GR" sz="2000" dirty="0" smtClean="0">
              <a:solidFill>
                <a:schemeClr val="tx1">
                  <a:lumMod val="75000"/>
                  <a:lumOff val="25000"/>
                </a:schemeClr>
              </a:solidFill>
            </a:endParaRPr>
          </a:p>
        </p:txBody>
      </p:sp>
    </p:spTree>
    <p:extLst>
      <p:ext uri="{BB962C8B-B14F-4D97-AF65-F5344CB8AC3E}">
        <p14:creationId xmlns:p14="http://schemas.microsoft.com/office/powerpoint/2010/main" val="523904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96" y="558540"/>
            <a:ext cx="10350036" cy="5954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7141949" y="1809135"/>
            <a:ext cx="4355690" cy="26252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583008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Custom 5">
      <a:dk1>
        <a:srgbClr val="000000"/>
      </a:dk1>
      <a:lt1>
        <a:sysClr val="window" lastClr="FFFFFF"/>
      </a:lt1>
      <a:dk2>
        <a:srgbClr val="5E5E5E"/>
      </a:dk2>
      <a:lt2>
        <a:srgbClr val="DDDDDD"/>
      </a:lt2>
      <a:accent1>
        <a:srgbClr val="005EA4"/>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7011</TotalTime>
  <Words>1889</Words>
  <Application>Microsoft Office PowerPoint</Application>
  <PresentationFormat>Widescreen</PresentationFormat>
  <Paragraphs>246</Paragraphs>
  <Slides>45</Slides>
  <Notes>4</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61" baseType="lpstr">
      <vt:lpstr>Arial</vt:lpstr>
      <vt:lpstr>Calibri</vt:lpstr>
      <vt:lpstr>Corbel</vt:lpstr>
      <vt:lpstr>Helvetica Neue</vt:lpstr>
      <vt:lpstr>MS Reference Sans Serif</vt:lpstr>
      <vt:lpstr>Segoe UI</vt:lpstr>
      <vt:lpstr>Symbol</vt:lpstr>
      <vt:lpstr>Tahoma</vt:lpstr>
      <vt:lpstr>Times New Roman</vt:lpstr>
      <vt:lpstr>Titillium Web</vt:lpstr>
      <vt:lpstr>Trebuchet MS</vt:lpstr>
      <vt:lpstr>Wingdings</vt:lpstr>
      <vt:lpstr>Wingdings 2</vt:lpstr>
      <vt:lpstr>Wingdings 3</vt:lpstr>
      <vt:lpstr>Basis</vt:lpstr>
      <vt:lpstr>Worksheet</vt:lpstr>
      <vt:lpstr>ΛΕΙΤΟΥΡΓΙΚΑ ΤΡΟΦΙΜΑ ΚΑΙ ΔΙΑΤΡΟΦΗ H ΔιατροφικΗ ΑξΙα των ΤροφΙμων ως κΙνητρο  για την καινοτομΙα στα Τροφιμα</vt:lpstr>
      <vt:lpstr>Στρατηγική για την βελτίωση της διατροφικής πρόσληψης</vt:lpstr>
      <vt:lpstr>Προκλήσεις για καινοτόμα προϊόντα</vt:lpstr>
      <vt:lpstr>τροφιμα με βελτιωμενη συσταση</vt:lpstr>
      <vt:lpstr>Το Τρόφιμο ως φάρμακο στη συνείδηση του καταναλωτή</vt:lpstr>
      <vt:lpstr>Αναπτυξη  Λειτουργικων τροφιμων</vt:lpstr>
      <vt:lpstr>Τι είναι τα λειτουργικά τρόφιμα;</vt:lpstr>
      <vt:lpstr>www.ift.org (24/3/2005)</vt:lpstr>
      <vt:lpstr>PowerPoint Presentation</vt:lpstr>
      <vt:lpstr>PowerPoint Presentation</vt:lpstr>
      <vt:lpstr>PowerPoint Presentation</vt:lpstr>
      <vt:lpstr>Παράδειγμα:  Πρόληψη της Καρδιαγγειακής Νόσου Θρεπτικά και μη θρεπτικά συστατικά</vt:lpstr>
      <vt:lpstr>Παραδείγματα λειτουργικών συστατικών</vt:lpstr>
      <vt:lpstr>Κατηγορίες λειτουργικών τροφίμων</vt:lpstr>
      <vt:lpstr>EU Framework on Health Claims</vt:lpstr>
      <vt:lpstr>PowerPoint Presentation</vt:lpstr>
      <vt:lpstr>PowerPoint Presentation</vt:lpstr>
      <vt:lpstr>Ανασυνθεση τροφιμων</vt:lpstr>
      <vt:lpstr>PowerPoint Presentation</vt:lpstr>
      <vt:lpstr>Εθνικό Σχέδιο Ανασύνθεσης Τροφίμων της Εθνικής Επιτροπής Διατροφικής Πολιτικής (2017) </vt:lpstr>
      <vt:lpstr>PowerPoint Presentation</vt:lpstr>
      <vt:lpstr>Καινοτομια στα τροφιμα</vt:lpstr>
      <vt:lpstr>Product Innovations to Boost the Global Functional Foods and Beverages Market Through 2021, Reports Technavio</vt:lpstr>
      <vt:lpstr>PowerPoint Presentation</vt:lpstr>
      <vt:lpstr>EIT FOOD: Food Innovation Initiative  Working to make the food system more  sustainable, healthy and trusted </vt:lpstr>
      <vt:lpstr>EIT FOOD: Innovation We are fostering collaboration across the entire food system to develop innovative technologies, products and services.</vt:lpstr>
      <vt:lpstr>Top 5 European food trends in 2023 </vt:lpstr>
      <vt:lpstr>PowerPoint Presentation</vt:lpstr>
      <vt:lpstr>3. Targeted nutrition solutions will become more localised </vt:lpstr>
      <vt:lpstr>IFT Top Trends 2023</vt:lpstr>
      <vt:lpstr>Trends (2021):  immunity boosting &amp; low carb diets</vt:lpstr>
      <vt:lpstr>Trends (2021): upcycled foods &amp; plant-based products</vt:lpstr>
      <vt:lpstr>Trends (2021): at home treats &amp; special occasions</vt:lpstr>
      <vt:lpstr>Top 10 trends (Food industry)</vt:lpstr>
      <vt:lpstr>PowerPoint Presentation</vt:lpstr>
      <vt:lpstr>ΤΑ ΜΕΓΑΛΑ ΠΡΟΒΛΗΜΑΤΑ ΔΗΜΟΣΙΑΣ ΥΓΕΙΑΣ  ΠΟΥ ΣΧΕΤΙΖΟΝΤΑΙ ΜΕ ΤΗ ΔΙΑΤΡΟΦΗ</vt:lpstr>
      <vt:lpstr>PowerPoint Presentation</vt:lpstr>
      <vt:lpstr>Ten threats to global health (WHO)</vt:lpstr>
      <vt:lpstr>PowerPoint Presentation</vt:lpstr>
      <vt:lpstr>PowerPoint Presentation</vt:lpstr>
      <vt:lpstr>PowerPoint Presentation</vt:lpstr>
      <vt:lpstr>PowerPoint Presentation</vt:lpstr>
      <vt:lpstr>Overweight and Obesity in Europe</vt:lpstr>
      <vt:lpstr>EIT FOOD: Food Innovation Initiative  Working to make the food system more  sustainable, healthy and trusted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ΕΚΤΙΜΗΣΗ ΤΗΣ ΣΥΝΕΙΣΦΟΡΑΣ ΤΟΥ ΠΡΟΓΡΑΜΜΑΤΟΣ ΣΤΗΡΙΞΗΣ ΔΙΑΤΡΟΦΗΣ ΕΥΑΛΩΤΩΝ ΠΛΗΘΥΣΜΙΑΚΩΝ ΟΜΑΔΩΝ: ΤΑ ΠΡΟΓΡΑΜΜΑΤΑ "ΤΑΜΕΙΟ ΕΥΡΩΠΑΪΚΗΣ ΒΟΗΘΕΙΑΣ ΓΙΑ ΤΟΥΣ ΑΠΟΡΟΥΣ (TEBA/FEAD)"»</dc:title>
  <dc:creator>Fujitsu</dc:creator>
  <cp:lastModifiedBy>ΜΑΡΙΑ ΚΑΨΟΚΕΦΑΛΟΥ</cp:lastModifiedBy>
  <cp:revision>335</cp:revision>
  <dcterms:created xsi:type="dcterms:W3CDTF">2018-10-28T10:24:20Z</dcterms:created>
  <dcterms:modified xsi:type="dcterms:W3CDTF">2023-10-17T18:46:12Z</dcterms:modified>
</cp:coreProperties>
</file>