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notesMasterIdLst>
    <p:notesMasterId r:id="rId26"/>
  </p:notesMasterIdLst>
  <p:sldIdLst>
    <p:sldId id="256" r:id="rId2"/>
    <p:sldId id="258" r:id="rId3"/>
    <p:sldId id="282" r:id="rId4"/>
    <p:sldId id="283" r:id="rId5"/>
    <p:sldId id="284" r:id="rId6"/>
    <p:sldId id="257" r:id="rId7"/>
    <p:sldId id="264" r:id="rId8"/>
    <p:sldId id="259" r:id="rId9"/>
    <p:sldId id="260" r:id="rId10"/>
    <p:sldId id="261" r:id="rId11"/>
    <p:sldId id="265" r:id="rId12"/>
    <p:sldId id="274" r:id="rId13"/>
    <p:sldId id="267" r:id="rId14"/>
    <p:sldId id="266" r:id="rId15"/>
    <p:sldId id="262" r:id="rId16"/>
    <p:sldId id="268" r:id="rId17"/>
    <p:sldId id="269" r:id="rId18"/>
    <p:sldId id="271" r:id="rId19"/>
    <p:sldId id="272" r:id="rId20"/>
    <p:sldId id="275" r:id="rId21"/>
    <p:sldId id="276" r:id="rId22"/>
    <p:sldId id="277" r:id="rId23"/>
    <p:sldId id="279" r:id="rId24"/>
    <p:sldId id="273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06" autoAdjust="0"/>
    <p:restoredTop sz="94651" autoAdjust="0"/>
  </p:normalViewPr>
  <p:slideViewPr>
    <p:cSldViewPr snapToGrid="0">
      <p:cViewPr varScale="1">
        <p:scale>
          <a:sx n="69" d="100"/>
          <a:sy n="69" d="100"/>
        </p:scale>
        <p:origin x="536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90F79-8CBF-4220-A1C5-70195ECE1281}" type="datetimeFigureOut">
              <a:rPr lang="el-GR" smtClean="0"/>
              <a:t>31/3/2024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72DD7A-CCFB-4D50-8AE2-8DE9E199AC2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8960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2DD7A-CCFB-4D50-8AE2-8DE9E199AC24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041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402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475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288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916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1710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101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9572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6713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200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208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475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110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964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231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917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116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382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2046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449103" y="814136"/>
            <a:ext cx="8825658" cy="3329581"/>
          </a:xfrm>
        </p:spPr>
        <p:txBody>
          <a:bodyPr>
            <a:normAutofit/>
          </a:bodyPr>
          <a:lstStyle/>
          <a:p>
            <a:r>
              <a:rPr lang="el-GR" sz="3600" dirty="0" smtClean="0"/>
              <a:t>ΜΕΛΕΤΗ ΤΗ</a:t>
            </a:r>
            <a:r>
              <a:rPr lang="el-GR" sz="3600" dirty="0"/>
              <a:t>Σ</a:t>
            </a:r>
            <a:r>
              <a:rPr lang="el-GR" sz="3600" dirty="0" smtClean="0"/>
              <a:t> ΟΙΚΟΝΟΜΙΚΗΣ ΠΟΛΙΤΙΚΗΣ ΣΕ ΜΙΑ ΑΝΟΙΚΤΗ ΟΙΚΟΝΟΜΙΑ</a:t>
            </a:r>
            <a:endParaRPr lang="el-GR" sz="36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721819" y="4223928"/>
            <a:ext cx="8825658" cy="861420"/>
          </a:xfrm>
        </p:spPr>
        <p:txBody>
          <a:bodyPr/>
          <a:lstStyle/>
          <a:p>
            <a:r>
              <a:rPr lang="el-GR" dirty="0" smtClean="0"/>
              <a:t>Υπόδειγμα </a:t>
            </a:r>
            <a:r>
              <a:rPr lang="en-US" dirty="0" smtClean="0"/>
              <a:t>Mundell - Fleming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039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910647" y="266450"/>
            <a:ext cx="9404723" cy="572245"/>
          </a:xfrm>
        </p:spPr>
        <p:txBody>
          <a:bodyPr/>
          <a:lstStyle/>
          <a:p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Ισορροπία στην ανοικτή οικονομία</a:t>
            </a:r>
            <a:endParaRPr lang="el-G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Ομάδα 2"/>
          <p:cNvGrpSpPr/>
          <p:nvPr/>
        </p:nvGrpSpPr>
        <p:grpSpPr>
          <a:xfrm>
            <a:off x="658800" y="1727301"/>
            <a:ext cx="5208531" cy="3313769"/>
            <a:chOff x="2529164" y="2417257"/>
            <a:chExt cx="5208531" cy="3313769"/>
          </a:xfrm>
        </p:grpSpPr>
        <p:grpSp>
          <p:nvGrpSpPr>
            <p:cNvPr id="5" name="Ομάδα 4"/>
            <p:cNvGrpSpPr/>
            <p:nvPr/>
          </p:nvGrpSpPr>
          <p:grpSpPr>
            <a:xfrm>
              <a:off x="2589653" y="2530286"/>
              <a:ext cx="5148042" cy="3200740"/>
              <a:chOff x="2589653" y="2530286"/>
              <a:chExt cx="5148042" cy="3200740"/>
            </a:xfrm>
          </p:grpSpPr>
          <p:grpSp>
            <p:nvGrpSpPr>
              <p:cNvPr id="6" name="Group 12"/>
              <p:cNvGrpSpPr>
                <a:grpSpLocks/>
              </p:cNvGrpSpPr>
              <p:nvPr/>
            </p:nvGrpSpPr>
            <p:grpSpPr bwMode="auto">
              <a:xfrm>
                <a:off x="2980126" y="2751289"/>
                <a:ext cx="4441321" cy="2523430"/>
                <a:chOff x="2720" y="1427"/>
                <a:chExt cx="4457" cy="3236"/>
              </a:xfrm>
            </p:grpSpPr>
            <p:cxnSp>
              <p:nvCxnSpPr>
                <p:cNvPr id="13" name="AutoShape 16"/>
                <p:cNvCxnSpPr>
                  <a:cxnSpLocks noChangeShapeType="1"/>
                </p:cNvCxnSpPr>
                <p:nvPr/>
              </p:nvCxnSpPr>
              <p:spPr bwMode="auto">
                <a:xfrm flipV="1">
                  <a:off x="2730" y="4656"/>
                  <a:ext cx="4447" cy="7"/>
                </a:xfrm>
                <a:prstGeom prst="straightConnector1">
                  <a:avLst/>
                </a:prstGeom>
                <a:noFill/>
                <a:ln w="6350">
                  <a:solidFill>
                    <a:srgbClr val="FFFFFF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1" name="AutoShape 17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2720" y="1427"/>
                  <a:ext cx="20" cy="3229"/>
                </a:xfrm>
                <a:prstGeom prst="straightConnector1">
                  <a:avLst/>
                </a:prstGeom>
                <a:noFill/>
                <a:ln w="6350">
                  <a:solidFill>
                    <a:srgbClr val="FFFFFF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7" name="Rectangle 3"/>
              <p:cNvSpPr txBox="1">
                <a:spLocks/>
              </p:cNvSpPr>
              <p:nvPr/>
            </p:nvSpPr>
            <p:spPr bwMode="auto">
              <a:xfrm>
                <a:off x="7183259" y="5291495"/>
                <a:ext cx="554436" cy="4395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2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2pPr>
                <a:lvl3pPr marL="1143000" indent="-2286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6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3pPr>
                <a:lvl4pPr marL="1600200" indent="-2286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4pPr>
                <a:lvl5pPr marL="2057400" indent="-2286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9pPr>
              </a:lstStyle>
              <a:p>
                <a:pPr marL="0" indent="0">
                  <a:buNone/>
                </a:pPr>
                <a:r>
                  <a:rPr lang="el-GR" sz="1800" b="1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Υ</a:t>
                </a:r>
              </a:p>
            </p:txBody>
          </p:sp>
          <p:sp>
            <p:nvSpPr>
              <p:cNvPr id="8" name="Rectangle 3"/>
              <p:cNvSpPr txBox="1">
                <a:spLocks/>
              </p:cNvSpPr>
              <p:nvPr/>
            </p:nvSpPr>
            <p:spPr bwMode="auto">
              <a:xfrm>
                <a:off x="2589653" y="2530286"/>
                <a:ext cx="554436" cy="4395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2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2pPr>
                <a:lvl3pPr marL="1143000" indent="-2286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6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3pPr>
                <a:lvl4pPr marL="1600200" indent="-2286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4pPr>
                <a:lvl5pPr marL="2057400" indent="-2286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9pPr>
              </a:lstStyle>
              <a:p>
                <a:pPr marL="0" indent="0">
                  <a:buNone/>
                </a:pPr>
                <a:r>
                  <a:rPr lang="en-US" sz="1800" b="1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</a:t>
                </a:r>
                <a:endParaRPr lang="el-GR" sz="18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" name="Rectangle 3"/>
              <p:cNvSpPr txBox="1">
                <a:spLocks/>
              </p:cNvSpPr>
              <p:nvPr/>
            </p:nvSpPr>
            <p:spPr bwMode="auto">
              <a:xfrm>
                <a:off x="6335791" y="4387598"/>
                <a:ext cx="554436" cy="4395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2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2pPr>
                <a:lvl3pPr marL="1143000" indent="-2286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6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3pPr>
                <a:lvl4pPr marL="1600200" indent="-2286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4pPr>
                <a:lvl5pPr marL="2057400" indent="-2286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9pPr>
              </a:lstStyle>
              <a:p>
                <a:pPr marL="0" indent="0">
                  <a:buNone/>
                </a:pPr>
                <a:r>
                  <a:rPr lang="en-US" sz="1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IS*</a:t>
                </a:r>
                <a:endParaRPr lang="el-GR" sz="1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cxnSp>
          <p:nvCxnSpPr>
            <p:cNvPr id="14" name="AutoShape 14"/>
            <p:cNvCxnSpPr>
              <a:cxnSpLocks noChangeShapeType="1"/>
            </p:cNvCxnSpPr>
            <p:nvPr/>
          </p:nvCxnSpPr>
          <p:spPr bwMode="auto">
            <a:xfrm flipH="1" flipV="1">
              <a:off x="4190163" y="2726140"/>
              <a:ext cx="20332" cy="2550611"/>
            </a:xfrm>
            <a:prstGeom prst="straightConnector1">
              <a:avLst/>
            </a:prstGeom>
            <a:noFill/>
            <a:ln w="349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15" name="Rectangle 3"/>
            <p:cNvSpPr txBox="1">
              <a:spLocks/>
            </p:cNvSpPr>
            <p:nvPr/>
          </p:nvSpPr>
          <p:spPr bwMode="auto">
            <a:xfrm>
              <a:off x="4190163" y="2417257"/>
              <a:ext cx="675402" cy="439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2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marL="742950" indent="-28575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2pPr>
              <a:lvl3pPr marL="11430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3pPr>
              <a:lvl4pPr marL="16002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4pPr>
              <a:lvl5pPr marL="20574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5pPr>
              <a:lvl6pPr marL="25146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6pPr>
              <a:lvl7pPr marL="29718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7pPr>
              <a:lvl8pPr marL="3429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8pPr>
              <a:lvl9pPr marL="3886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9pPr>
            </a:lstStyle>
            <a:p>
              <a:pPr marL="0" indent="0">
                <a:buNone/>
              </a:pPr>
              <a:r>
                <a:rPr lang="en-US" sz="1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LM*</a:t>
              </a:r>
              <a:endParaRPr lang="el-G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1" name="AutoShape 11"/>
            <p:cNvCxnSpPr>
              <a:cxnSpLocks noChangeShapeType="1"/>
            </p:cNvCxnSpPr>
            <p:nvPr/>
          </p:nvCxnSpPr>
          <p:spPr bwMode="auto">
            <a:xfrm>
              <a:off x="2978185" y="3531867"/>
              <a:ext cx="1220403" cy="3412"/>
            </a:xfrm>
            <a:prstGeom prst="straightConnector1">
              <a:avLst/>
            </a:prstGeom>
            <a:noFill/>
            <a:ln w="3175">
              <a:solidFill>
                <a:srgbClr val="FFFF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32" name="Rectangle 3"/>
            <p:cNvSpPr txBox="1">
              <a:spLocks/>
            </p:cNvSpPr>
            <p:nvPr/>
          </p:nvSpPr>
          <p:spPr bwMode="auto">
            <a:xfrm>
              <a:off x="2529164" y="3260913"/>
              <a:ext cx="554436" cy="439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2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marL="742950" indent="-28575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2pPr>
              <a:lvl3pPr marL="11430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3pPr>
              <a:lvl4pPr marL="16002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4pPr>
              <a:lvl5pPr marL="20574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5pPr>
              <a:lvl6pPr marL="25146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6pPr>
              <a:lvl7pPr marL="29718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7pPr>
              <a:lvl8pPr marL="3429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8pPr>
              <a:lvl9pPr marL="3886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9pPr>
            </a:lstStyle>
            <a:p>
              <a:pPr marL="0" indent="0">
                <a:buNone/>
              </a:pPr>
              <a:r>
                <a:rPr lang="en-US" sz="18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</a:t>
              </a:r>
              <a:r>
                <a:rPr lang="en-US" sz="1800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endParaRPr lang="el-GR" sz="18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" name="Rectangle 3"/>
            <p:cNvSpPr txBox="1">
              <a:spLocks/>
            </p:cNvSpPr>
            <p:nvPr/>
          </p:nvSpPr>
          <p:spPr bwMode="auto">
            <a:xfrm>
              <a:off x="3144089" y="5276751"/>
              <a:ext cx="2148723" cy="439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2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marL="742950" indent="-28575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2pPr>
              <a:lvl3pPr marL="11430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3pPr>
              <a:lvl4pPr marL="16002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4pPr>
              <a:lvl5pPr marL="20574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5pPr>
              <a:lvl6pPr marL="25146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6pPr>
              <a:lvl7pPr marL="29718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7pPr>
              <a:lvl8pPr marL="3429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8pPr>
              <a:lvl9pPr marL="3886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9pPr>
            </a:lstStyle>
            <a:p>
              <a:pPr marL="0" indent="0" algn="ctr">
                <a:buNone/>
              </a:pPr>
              <a:r>
                <a:rPr lang="el-GR" sz="1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Υ</a:t>
              </a:r>
            </a:p>
            <a:p>
              <a:pPr marL="0" indent="0" algn="ctr">
                <a:buNone/>
              </a:pPr>
              <a:r>
                <a:rPr lang="el-GR" sz="1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Εισόδημα ισορροπίας</a:t>
              </a:r>
            </a:p>
          </p:txBody>
        </p:sp>
        <p:sp>
          <p:nvSpPr>
            <p:cNvPr id="22" name="Τόξο 21"/>
            <p:cNvSpPr/>
            <p:nvPr/>
          </p:nvSpPr>
          <p:spPr>
            <a:xfrm rot="12764186">
              <a:off x="2563034" y="2607116"/>
              <a:ext cx="5112842" cy="1414245"/>
            </a:xfrm>
            <a:prstGeom prst="arc">
              <a:avLst>
                <a:gd name="adj1" fmla="val 11710859"/>
                <a:gd name="adj2" fmla="val 20636396"/>
              </a:avLst>
            </a:prstGeom>
            <a:ln w="34925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aphicFrame>
        <p:nvGraphicFramePr>
          <p:cNvPr id="27" name="Πίνακας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017912"/>
              </p:ext>
            </p:extLst>
          </p:nvPr>
        </p:nvGraphicFramePr>
        <p:xfrm>
          <a:off x="5971382" y="1840330"/>
          <a:ext cx="4675317" cy="8412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753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7463"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Y = C </a:t>
                      </a:r>
                      <a:r>
                        <a:rPr lang="el-GR" sz="18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r>
                        <a:rPr lang="en-US" sz="1800" b="1" kern="1200" baseline="-250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+ I (r*) + G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+ NX (e)</a:t>
                      </a:r>
                      <a:r>
                        <a:rPr lang="el-GR" sz="18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       </a:t>
                      </a:r>
                      <a:r>
                        <a:rPr lang="en-US" sz="2400" b="1" i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IS*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M/P = L(r*, Y)                                        </a:t>
                      </a:r>
                      <a:r>
                        <a:rPr lang="en-US" sz="2400" b="1" i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LM*</a:t>
                      </a:r>
                      <a:endParaRPr lang="el-GR" sz="2400" b="1" i="1" kern="1200" dirty="0" smtClean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Θέση περιεχομένου 2"/>
          <p:cNvSpPr>
            <a:spLocks noGrp="1"/>
          </p:cNvSpPr>
          <p:nvPr>
            <p:ph idx="1"/>
          </p:nvPr>
        </p:nvSpPr>
        <p:spPr>
          <a:xfrm>
            <a:off x="5971382" y="3190894"/>
            <a:ext cx="6150811" cy="1453025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Clr>
                <a:srgbClr val="92D050"/>
              </a:buClr>
            </a:pPr>
            <a:r>
              <a:rPr lang="el-GR" sz="2400" u="sng" dirty="0">
                <a:cs typeface="Times New Roman" pitchFamily="18" charset="0"/>
              </a:rPr>
              <a:t>Εξωγενείς </a:t>
            </a:r>
            <a:r>
              <a:rPr lang="el-GR" sz="2400" u="sng" dirty="0" smtClean="0">
                <a:cs typeface="Times New Roman" pitchFamily="18" charset="0"/>
              </a:rPr>
              <a:t>μεταβλητές </a:t>
            </a:r>
            <a:r>
              <a:rPr lang="el-GR" sz="2400" dirty="0" smtClean="0">
                <a:cs typeface="Times New Roman" pitchFamily="18" charset="0"/>
              </a:rPr>
              <a:t>: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G, T, M, P </a:t>
            </a:r>
            <a:r>
              <a:rPr lang="el-GR" sz="2400" dirty="0">
                <a:cs typeface="Times New Roman" pitchFamily="18" charset="0"/>
              </a:rPr>
              <a:t>και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r*</a:t>
            </a:r>
          </a:p>
          <a:p>
            <a:pPr algn="just">
              <a:lnSpc>
                <a:spcPct val="150000"/>
              </a:lnSpc>
              <a:buClr>
                <a:srgbClr val="92D050"/>
              </a:buClr>
            </a:pPr>
            <a:r>
              <a:rPr lang="el-GR" sz="2400" u="sng" dirty="0">
                <a:cs typeface="Times New Roman" pitchFamily="18" charset="0"/>
              </a:rPr>
              <a:t>Ενδογενείς</a:t>
            </a:r>
            <a:r>
              <a:rPr lang="el-GR" sz="2400" dirty="0">
                <a:cs typeface="Times New Roman" pitchFamily="18" charset="0"/>
              </a:rPr>
              <a:t>       -//-    </a:t>
            </a:r>
            <a:r>
              <a:rPr lang="el-GR" sz="2400" dirty="0" smtClean="0">
                <a:cs typeface="Times New Roman" pitchFamily="18" charset="0"/>
              </a:rPr>
              <a:t>   </a:t>
            </a:r>
            <a:r>
              <a:rPr lang="el-GR" sz="2400" dirty="0">
                <a:cs typeface="Times New Roman" pitchFamily="18" charset="0"/>
              </a:rPr>
              <a:t>: 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Υ</a:t>
            </a:r>
            <a:r>
              <a:rPr lang="el-GR" sz="2400" dirty="0">
                <a:cs typeface="Times New Roman" pitchFamily="18" charset="0"/>
              </a:rPr>
              <a:t> και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</a:t>
            </a:r>
            <a:r>
              <a:rPr lang="en-US" sz="2400" dirty="0" smtClean="0">
                <a:cs typeface="Times New Roman" pitchFamily="18" charset="0"/>
              </a:rPr>
              <a:t>.</a:t>
            </a:r>
            <a:endParaRPr lang="en-US" sz="24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50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60387" y="1567143"/>
            <a:ext cx="10517188" cy="252271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l-GR" sz="2400" dirty="0" smtClean="0"/>
              <a:t>Το υπόδειγμα </a:t>
            </a:r>
            <a:r>
              <a:rPr lang="en-US" sz="2400" dirty="0" smtClean="0"/>
              <a:t>Mundell – Fleming</a:t>
            </a:r>
            <a:r>
              <a:rPr lang="el-GR" sz="2400" dirty="0" smtClean="0"/>
              <a:t> αναπτύχθηκε αρχικά για να κατανοηθεί η λειτουργία των εναλλακτικών καθεστώτων συναλλαγματικών ισοτιμιών και πως επηρεάζουν την αποτελεσματικότητα της νομισματικής και δημοσιονομικής πολιτικής.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035529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8785" y="2114550"/>
            <a:ext cx="9888790" cy="4556499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769685" y="281285"/>
            <a:ext cx="9555415" cy="1684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>
                <a:latin typeface="+mj-lt"/>
                <a:cs typeface="Times New Roman" pitchFamily="18" charset="0"/>
              </a:rPr>
              <a:t>Αγορά συναλλάγματος </a:t>
            </a:r>
            <a:r>
              <a:rPr lang="el-GR" sz="2400" dirty="0">
                <a:latin typeface="+mj-lt"/>
                <a:cs typeface="Times New Roman" pitchFamily="18" charset="0"/>
              </a:rPr>
              <a:t>είναι η παγκόσμια χρηματοοικονομική αγορά στην οποία ανταλλάσσονται νομίσματα και προσδιορίζονται οι ονομαστικές συναλλαγματικές ισοτιμίες.</a:t>
            </a:r>
            <a:endParaRPr lang="en-US" sz="2400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339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098" y="2904024"/>
            <a:ext cx="10353675" cy="3905812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304926" y="224118"/>
            <a:ext cx="9964128" cy="1204632"/>
          </a:xfrm>
        </p:spPr>
        <p:txBody>
          <a:bodyPr/>
          <a:lstStyle/>
          <a:p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Καθεστώς κυμαινόμενων συναλλαγματικών ισοτιμιών</a:t>
            </a:r>
            <a:endParaRPr lang="el-G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74687" y="1518660"/>
            <a:ext cx="11119136" cy="129121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l-GR" sz="2400" dirty="0" smtClean="0"/>
              <a:t>Η τιμή του συναλλάγματος προσδιορίζεται από τις δυνάμεις της αγοράς και μπορεί να κυμαίνεται ελεύθερα, όπως ορίζει η οικονομική συγκυρία.</a:t>
            </a:r>
            <a:endParaRPr lang="el-GR" sz="2400" dirty="0"/>
          </a:p>
        </p:txBody>
      </p:sp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1304926" y="3103512"/>
            <a:ext cx="1914525" cy="6341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l-G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Ισοτιμία €/£</a:t>
            </a:r>
            <a:endParaRPr lang="el-G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2129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Δημοσιονομική Πολιτική</a:t>
            </a:r>
            <a:endParaRPr lang="el-G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Ομάδα 4"/>
          <p:cNvGrpSpPr/>
          <p:nvPr/>
        </p:nvGrpSpPr>
        <p:grpSpPr>
          <a:xfrm>
            <a:off x="2589653" y="2530286"/>
            <a:ext cx="5148042" cy="3200740"/>
            <a:chOff x="2589653" y="2530286"/>
            <a:chExt cx="5148042" cy="3200740"/>
          </a:xfrm>
        </p:grpSpPr>
        <p:grpSp>
          <p:nvGrpSpPr>
            <p:cNvPr id="6" name="Group 12"/>
            <p:cNvGrpSpPr>
              <a:grpSpLocks/>
            </p:cNvGrpSpPr>
            <p:nvPr/>
          </p:nvGrpSpPr>
          <p:grpSpPr bwMode="auto">
            <a:xfrm>
              <a:off x="2980126" y="2751289"/>
              <a:ext cx="4441321" cy="2523430"/>
              <a:chOff x="2720" y="1427"/>
              <a:chExt cx="4457" cy="3236"/>
            </a:xfrm>
          </p:grpSpPr>
          <p:cxnSp>
            <p:nvCxnSpPr>
              <p:cNvPr id="13" name="AutoShape 16"/>
              <p:cNvCxnSpPr>
                <a:cxnSpLocks noChangeShapeType="1"/>
              </p:cNvCxnSpPr>
              <p:nvPr/>
            </p:nvCxnSpPr>
            <p:spPr bwMode="auto">
              <a:xfrm flipV="1">
                <a:off x="2730" y="4656"/>
                <a:ext cx="4447" cy="7"/>
              </a:xfrm>
              <a:prstGeom prst="straightConnector1">
                <a:avLst/>
              </a:prstGeom>
              <a:noFill/>
              <a:ln w="6350">
                <a:solidFill>
                  <a:srgbClr val="FFFF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" name="AutoShape 17"/>
              <p:cNvCxnSpPr>
                <a:cxnSpLocks noChangeShapeType="1"/>
              </p:cNvCxnSpPr>
              <p:nvPr/>
            </p:nvCxnSpPr>
            <p:spPr bwMode="auto">
              <a:xfrm flipH="1" flipV="1">
                <a:off x="2720" y="1427"/>
                <a:ext cx="20" cy="3229"/>
              </a:xfrm>
              <a:prstGeom prst="straightConnector1">
                <a:avLst/>
              </a:prstGeom>
              <a:noFill/>
              <a:ln w="6350">
                <a:solidFill>
                  <a:srgbClr val="FFFF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7" name="Rectangle 3"/>
            <p:cNvSpPr txBox="1">
              <a:spLocks/>
            </p:cNvSpPr>
            <p:nvPr/>
          </p:nvSpPr>
          <p:spPr bwMode="auto">
            <a:xfrm>
              <a:off x="7183259" y="5291495"/>
              <a:ext cx="554436" cy="439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2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marL="742950" indent="-28575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2pPr>
              <a:lvl3pPr marL="11430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3pPr>
              <a:lvl4pPr marL="16002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4pPr>
              <a:lvl5pPr marL="20574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5pPr>
              <a:lvl6pPr marL="25146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6pPr>
              <a:lvl7pPr marL="29718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7pPr>
              <a:lvl8pPr marL="3429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8pPr>
              <a:lvl9pPr marL="3886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9pPr>
            </a:lstStyle>
            <a:p>
              <a:pPr marL="0" indent="0">
                <a:buNone/>
              </a:pPr>
              <a:r>
                <a:rPr lang="el-GR" sz="18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Υ</a:t>
              </a:r>
            </a:p>
          </p:txBody>
        </p:sp>
        <p:sp>
          <p:nvSpPr>
            <p:cNvPr id="8" name="Rectangle 3"/>
            <p:cNvSpPr txBox="1">
              <a:spLocks/>
            </p:cNvSpPr>
            <p:nvPr/>
          </p:nvSpPr>
          <p:spPr bwMode="auto">
            <a:xfrm>
              <a:off x="2589653" y="2530286"/>
              <a:ext cx="554436" cy="439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2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marL="742950" indent="-28575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2pPr>
              <a:lvl3pPr marL="11430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3pPr>
              <a:lvl4pPr marL="16002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4pPr>
              <a:lvl5pPr marL="20574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5pPr>
              <a:lvl6pPr marL="25146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6pPr>
              <a:lvl7pPr marL="29718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7pPr>
              <a:lvl8pPr marL="3429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8pPr>
              <a:lvl9pPr marL="3886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9pPr>
            </a:lstStyle>
            <a:p>
              <a:pPr marL="0" indent="0">
                <a:buNone/>
              </a:pPr>
              <a:r>
                <a:rPr lang="en-US" sz="18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</a:t>
              </a:r>
              <a:endParaRPr lang="el-GR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Rectangle 3"/>
            <p:cNvSpPr txBox="1">
              <a:spLocks/>
            </p:cNvSpPr>
            <p:nvPr/>
          </p:nvSpPr>
          <p:spPr bwMode="auto">
            <a:xfrm>
              <a:off x="6335791" y="4387598"/>
              <a:ext cx="554436" cy="439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2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marL="742950" indent="-28575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2pPr>
              <a:lvl3pPr marL="11430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3pPr>
              <a:lvl4pPr marL="16002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4pPr>
              <a:lvl5pPr marL="20574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5pPr>
              <a:lvl6pPr marL="25146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6pPr>
              <a:lvl7pPr marL="29718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7pPr>
              <a:lvl8pPr marL="3429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8pPr>
              <a:lvl9pPr marL="3886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9pPr>
            </a:lstStyle>
            <a:p>
              <a:pPr marL="0" indent="0">
                <a:buNone/>
              </a:pPr>
              <a:r>
                <a:rPr lang="en-US" sz="1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IS*</a:t>
              </a:r>
              <a:endParaRPr lang="el-G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14" name="AutoShape 14"/>
          <p:cNvCxnSpPr>
            <a:cxnSpLocks noChangeShapeType="1"/>
          </p:cNvCxnSpPr>
          <p:nvPr/>
        </p:nvCxnSpPr>
        <p:spPr bwMode="auto">
          <a:xfrm flipH="1" flipV="1">
            <a:off x="4190163" y="2726140"/>
            <a:ext cx="20332" cy="2550611"/>
          </a:xfrm>
          <a:prstGeom prst="straightConnector1">
            <a:avLst/>
          </a:prstGeom>
          <a:noFill/>
          <a:ln w="349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5" name="Rectangle 3"/>
          <p:cNvSpPr txBox="1">
            <a:spLocks/>
          </p:cNvSpPr>
          <p:nvPr/>
        </p:nvSpPr>
        <p:spPr bwMode="auto">
          <a:xfrm>
            <a:off x="4190163" y="2417257"/>
            <a:ext cx="675402" cy="43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LM*</a:t>
            </a:r>
            <a:endParaRPr lang="el-GR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5" name="AutoShape 11"/>
          <p:cNvCxnSpPr>
            <a:cxnSpLocks noChangeShapeType="1"/>
          </p:cNvCxnSpPr>
          <p:nvPr/>
        </p:nvCxnSpPr>
        <p:spPr bwMode="auto">
          <a:xfrm>
            <a:off x="2978186" y="4193371"/>
            <a:ext cx="1220403" cy="3412"/>
          </a:xfrm>
          <a:prstGeom prst="straightConnector1">
            <a:avLst/>
          </a:prstGeom>
          <a:noFill/>
          <a:ln w="3175">
            <a:solidFill>
              <a:srgbClr val="FFFF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1" name="AutoShape 11"/>
          <p:cNvCxnSpPr>
            <a:cxnSpLocks noChangeShapeType="1"/>
          </p:cNvCxnSpPr>
          <p:nvPr/>
        </p:nvCxnSpPr>
        <p:spPr bwMode="auto">
          <a:xfrm>
            <a:off x="2978185" y="3531867"/>
            <a:ext cx="1220403" cy="3412"/>
          </a:xfrm>
          <a:prstGeom prst="straightConnector1">
            <a:avLst/>
          </a:prstGeom>
          <a:noFill/>
          <a:ln w="3175">
            <a:solidFill>
              <a:srgbClr val="FFFF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2" name="Rectangle 3"/>
          <p:cNvSpPr txBox="1">
            <a:spLocks/>
          </p:cNvSpPr>
          <p:nvPr/>
        </p:nvSpPr>
        <p:spPr bwMode="auto">
          <a:xfrm>
            <a:off x="2529164" y="3260913"/>
            <a:ext cx="554436" cy="43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18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l-GR" sz="1800" baseline="-25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Rectangle 3"/>
          <p:cNvSpPr txBox="1">
            <a:spLocks/>
          </p:cNvSpPr>
          <p:nvPr/>
        </p:nvSpPr>
        <p:spPr bwMode="auto">
          <a:xfrm>
            <a:off x="2538182" y="4001445"/>
            <a:ext cx="554436" cy="43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1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l-GR" sz="1800" baseline="-25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ectangle 3"/>
          <p:cNvSpPr txBox="1">
            <a:spLocks/>
          </p:cNvSpPr>
          <p:nvPr/>
        </p:nvSpPr>
        <p:spPr bwMode="auto">
          <a:xfrm>
            <a:off x="4071102" y="5269784"/>
            <a:ext cx="554436" cy="43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l-G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</a:t>
            </a:r>
          </a:p>
        </p:txBody>
      </p:sp>
      <p:sp>
        <p:nvSpPr>
          <p:cNvPr id="22" name="Τόξο 21"/>
          <p:cNvSpPr/>
          <p:nvPr/>
        </p:nvSpPr>
        <p:spPr>
          <a:xfrm rot="12764186">
            <a:off x="2563034" y="2607116"/>
            <a:ext cx="5112842" cy="1414245"/>
          </a:xfrm>
          <a:prstGeom prst="arc">
            <a:avLst>
              <a:gd name="adj1" fmla="val 11710859"/>
              <a:gd name="adj2" fmla="val 20636396"/>
            </a:avLst>
          </a:prstGeom>
          <a:ln w="3492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Τόξο 23"/>
          <p:cNvSpPr/>
          <p:nvPr/>
        </p:nvSpPr>
        <p:spPr>
          <a:xfrm rot="12764186">
            <a:off x="2388045" y="3066322"/>
            <a:ext cx="4901811" cy="1414245"/>
          </a:xfrm>
          <a:prstGeom prst="arc">
            <a:avLst>
              <a:gd name="adj1" fmla="val 11710859"/>
              <a:gd name="adj2" fmla="val 20636396"/>
            </a:avLst>
          </a:prstGeom>
          <a:ln w="34925">
            <a:solidFill>
              <a:schemeClr val="accent4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Rectangle 3"/>
          <p:cNvSpPr txBox="1">
            <a:spLocks/>
          </p:cNvSpPr>
          <p:nvPr/>
        </p:nvSpPr>
        <p:spPr bwMode="auto">
          <a:xfrm>
            <a:off x="6149901" y="4851966"/>
            <a:ext cx="554436" cy="43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18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endParaRPr lang="el-GR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0" name="Πίνακας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419698"/>
              </p:ext>
            </p:extLst>
          </p:nvPr>
        </p:nvGraphicFramePr>
        <p:xfrm>
          <a:off x="5348471" y="2010199"/>
          <a:ext cx="6414903" cy="11337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149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3376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 G</a:t>
                      </a:r>
                      <a:r>
                        <a:rPr lang="en-US" sz="2400" b="1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=&gt;</a:t>
                      </a:r>
                      <a:r>
                        <a:rPr lang="el-GR" sz="18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US" sz="2400" b="1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Y =&gt;</a:t>
                      </a:r>
                      <a:r>
                        <a:rPr lang="el-GR" sz="2400" b="1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r =&gt; r &lt; r* =&gt; </a:t>
                      </a:r>
                      <a:r>
                        <a:rPr lang="el-GR" sz="2000" b="1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εκροή κεφαλαίων</a:t>
                      </a:r>
                      <a:r>
                        <a:rPr lang="el-GR" sz="2400" b="1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=&gt;</a:t>
                      </a:r>
                      <a:endParaRPr lang="el-GR" sz="2400" b="1" kern="1200" dirty="0" smtClean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800" b="1" kern="1200" baseline="0" dirty="0" smtClean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b="1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=&gt;   </a:t>
                      </a:r>
                      <a:r>
                        <a:rPr lang="en-US" sz="2400" b="1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e </a:t>
                      </a:r>
                      <a:r>
                        <a:rPr lang="el-GR" sz="2400" b="1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=&gt;</a:t>
                      </a:r>
                      <a:r>
                        <a:rPr lang="en-US" sz="2400" b="1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  NX =&gt;  Y =&gt; </a:t>
                      </a:r>
                      <a:r>
                        <a:rPr lang="el-GR" sz="2400" b="1" i="0" u="sng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Δ</a:t>
                      </a:r>
                      <a:r>
                        <a:rPr lang="en-US" sz="2400" b="1" i="0" u="sng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Y = 0</a:t>
                      </a:r>
                      <a:endParaRPr lang="el-GR" sz="2400" b="1" i="0" u="sng" kern="1200" dirty="0" smtClean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1" name="Ευθύγραμμο βέλος σύνδεσης 20"/>
          <p:cNvCxnSpPr/>
          <p:nvPr/>
        </p:nvCxnSpPr>
        <p:spPr>
          <a:xfrm>
            <a:off x="5508000" y="2052000"/>
            <a:ext cx="0" cy="36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Ευθύγραμμο βέλος σύνδεσης 22"/>
          <p:cNvCxnSpPr/>
          <p:nvPr/>
        </p:nvCxnSpPr>
        <p:spPr>
          <a:xfrm>
            <a:off x="6336000" y="2052000"/>
            <a:ext cx="0" cy="36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Ευθύγραμμο βέλος σύνδεσης 26"/>
          <p:cNvCxnSpPr/>
          <p:nvPr/>
        </p:nvCxnSpPr>
        <p:spPr>
          <a:xfrm>
            <a:off x="7128000" y="2052000"/>
            <a:ext cx="0" cy="36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Ευθύγραμμο βέλος σύνδεσης 27"/>
          <p:cNvCxnSpPr/>
          <p:nvPr/>
        </p:nvCxnSpPr>
        <p:spPr>
          <a:xfrm>
            <a:off x="5976000" y="2628000"/>
            <a:ext cx="0" cy="36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Ευθύγραμμο βέλος σύνδεσης 28"/>
          <p:cNvCxnSpPr/>
          <p:nvPr/>
        </p:nvCxnSpPr>
        <p:spPr>
          <a:xfrm rot="10800000">
            <a:off x="6840000" y="2628000"/>
            <a:ext cx="0" cy="36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Ευθύγραμμο βέλος σύνδεσης 29"/>
          <p:cNvCxnSpPr/>
          <p:nvPr/>
        </p:nvCxnSpPr>
        <p:spPr>
          <a:xfrm rot="10800000">
            <a:off x="7920000" y="2628000"/>
            <a:ext cx="0" cy="36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92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Νομισματική Πολιτική</a:t>
            </a:r>
            <a:endParaRPr lang="el-G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Ομάδα 4"/>
          <p:cNvGrpSpPr/>
          <p:nvPr/>
        </p:nvGrpSpPr>
        <p:grpSpPr>
          <a:xfrm>
            <a:off x="2618228" y="2528549"/>
            <a:ext cx="5148042" cy="3200740"/>
            <a:chOff x="2589653" y="2530286"/>
            <a:chExt cx="5148042" cy="3200740"/>
          </a:xfrm>
        </p:grpSpPr>
        <p:grpSp>
          <p:nvGrpSpPr>
            <p:cNvPr id="6" name="Group 12"/>
            <p:cNvGrpSpPr>
              <a:grpSpLocks/>
            </p:cNvGrpSpPr>
            <p:nvPr/>
          </p:nvGrpSpPr>
          <p:grpSpPr bwMode="auto">
            <a:xfrm>
              <a:off x="2980126" y="2751288"/>
              <a:ext cx="4441321" cy="2523429"/>
              <a:chOff x="2720" y="1427"/>
              <a:chExt cx="4457" cy="3236"/>
            </a:xfrm>
          </p:grpSpPr>
          <p:cxnSp>
            <p:nvCxnSpPr>
              <p:cNvPr id="13" name="AutoShape 16"/>
              <p:cNvCxnSpPr>
                <a:cxnSpLocks noChangeShapeType="1"/>
              </p:cNvCxnSpPr>
              <p:nvPr/>
            </p:nvCxnSpPr>
            <p:spPr bwMode="auto">
              <a:xfrm flipV="1">
                <a:off x="2730" y="4656"/>
                <a:ext cx="4447" cy="7"/>
              </a:xfrm>
              <a:prstGeom prst="straightConnector1">
                <a:avLst/>
              </a:prstGeom>
              <a:noFill/>
              <a:ln w="6350">
                <a:solidFill>
                  <a:srgbClr val="FFFF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" name="AutoShape 17"/>
              <p:cNvCxnSpPr>
                <a:cxnSpLocks noChangeShapeType="1"/>
              </p:cNvCxnSpPr>
              <p:nvPr/>
            </p:nvCxnSpPr>
            <p:spPr bwMode="auto">
              <a:xfrm flipH="1" flipV="1">
                <a:off x="2720" y="1427"/>
                <a:ext cx="20" cy="3229"/>
              </a:xfrm>
              <a:prstGeom prst="straightConnector1">
                <a:avLst/>
              </a:prstGeom>
              <a:noFill/>
              <a:ln w="6350">
                <a:solidFill>
                  <a:srgbClr val="FFFF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7" name="Rectangle 3"/>
            <p:cNvSpPr txBox="1">
              <a:spLocks/>
            </p:cNvSpPr>
            <p:nvPr/>
          </p:nvSpPr>
          <p:spPr bwMode="auto">
            <a:xfrm>
              <a:off x="7183259" y="5291495"/>
              <a:ext cx="554436" cy="439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2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marL="742950" indent="-28575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2pPr>
              <a:lvl3pPr marL="11430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3pPr>
              <a:lvl4pPr marL="16002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4pPr>
              <a:lvl5pPr marL="20574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5pPr>
              <a:lvl6pPr marL="25146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6pPr>
              <a:lvl7pPr marL="29718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7pPr>
              <a:lvl8pPr marL="3429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8pPr>
              <a:lvl9pPr marL="3886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9pPr>
            </a:lstStyle>
            <a:p>
              <a:pPr marL="0" indent="0">
                <a:buNone/>
              </a:pPr>
              <a:r>
                <a:rPr lang="el-GR" sz="18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Υ</a:t>
              </a:r>
            </a:p>
          </p:txBody>
        </p:sp>
        <p:sp>
          <p:nvSpPr>
            <p:cNvPr id="8" name="Rectangle 3"/>
            <p:cNvSpPr txBox="1">
              <a:spLocks/>
            </p:cNvSpPr>
            <p:nvPr/>
          </p:nvSpPr>
          <p:spPr bwMode="auto">
            <a:xfrm>
              <a:off x="2589653" y="2530286"/>
              <a:ext cx="554436" cy="439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2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marL="742950" indent="-28575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2pPr>
              <a:lvl3pPr marL="11430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3pPr>
              <a:lvl4pPr marL="16002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4pPr>
              <a:lvl5pPr marL="20574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5pPr>
              <a:lvl6pPr marL="25146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6pPr>
              <a:lvl7pPr marL="29718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7pPr>
              <a:lvl8pPr marL="3429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8pPr>
              <a:lvl9pPr marL="3886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9pPr>
            </a:lstStyle>
            <a:p>
              <a:pPr marL="0" indent="0">
                <a:buNone/>
              </a:pPr>
              <a:r>
                <a:rPr lang="en-US" sz="18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</a:t>
              </a:r>
              <a:endParaRPr lang="el-GR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Rectangle 3"/>
            <p:cNvSpPr txBox="1">
              <a:spLocks/>
            </p:cNvSpPr>
            <p:nvPr/>
          </p:nvSpPr>
          <p:spPr bwMode="auto">
            <a:xfrm>
              <a:off x="7065100" y="4681956"/>
              <a:ext cx="554436" cy="439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2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marL="742950" indent="-28575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2pPr>
              <a:lvl3pPr marL="11430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3pPr>
              <a:lvl4pPr marL="16002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4pPr>
              <a:lvl5pPr marL="20574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5pPr>
              <a:lvl6pPr marL="25146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6pPr>
              <a:lvl7pPr marL="29718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7pPr>
              <a:lvl8pPr marL="3429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8pPr>
              <a:lvl9pPr marL="3886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9pPr>
            </a:lstStyle>
            <a:p>
              <a:pPr marL="0" indent="0">
                <a:buNone/>
              </a:pPr>
              <a:r>
                <a:rPr lang="en-US" sz="1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IS*</a:t>
              </a:r>
              <a:endParaRPr lang="el-G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14" name="AutoShape 14"/>
          <p:cNvCxnSpPr>
            <a:cxnSpLocks noChangeShapeType="1"/>
          </p:cNvCxnSpPr>
          <p:nvPr/>
        </p:nvCxnSpPr>
        <p:spPr bwMode="auto">
          <a:xfrm flipH="1" flipV="1">
            <a:off x="4390188" y="2726140"/>
            <a:ext cx="20332" cy="2550611"/>
          </a:xfrm>
          <a:prstGeom prst="straightConnector1">
            <a:avLst/>
          </a:prstGeom>
          <a:noFill/>
          <a:ln w="349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5" name="Rectangle 3"/>
          <p:cNvSpPr txBox="1">
            <a:spLocks/>
          </p:cNvSpPr>
          <p:nvPr/>
        </p:nvSpPr>
        <p:spPr bwMode="auto">
          <a:xfrm>
            <a:off x="4155521" y="2382244"/>
            <a:ext cx="675402" cy="43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LM*</a:t>
            </a:r>
            <a:endParaRPr lang="el-GR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5" name="AutoShape 11"/>
          <p:cNvCxnSpPr>
            <a:cxnSpLocks noChangeShapeType="1"/>
          </p:cNvCxnSpPr>
          <p:nvPr/>
        </p:nvCxnSpPr>
        <p:spPr bwMode="auto">
          <a:xfrm>
            <a:off x="3016281" y="4234218"/>
            <a:ext cx="1386000" cy="3412"/>
          </a:xfrm>
          <a:prstGeom prst="straightConnector1">
            <a:avLst/>
          </a:prstGeom>
          <a:noFill/>
          <a:ln w="3175">
            <a:solidFill>
              <a:srgbClr val="FFFF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1" name="AutoShape 11"/>
          <p:cNvCxnSpPr>
            <a:cxnSpLocks noChangeShapeType="1"/>
          </p:cNvCxnSpPr>
          <p:nvPr/>
        </p:nvCxnSpPr>
        <p:spPr bwMode="auto">
          <a:xfrm>
            <a:off x="3015198" y="3540661"/>
            <a:ext cx="468000" cy="2640"/>
          </a:xfrm>
          <a:prstGeom prst="straightConnector1">
            <a:avLst/>
          </a:prstGeom>
          <a:noFill/>
          <a:ln w="3175">
            <a:solidFill>
              <a:srgbClr val="FFFF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2" name="Rectangle 3"/>
          <p:cNvSpPr txBox="1">
            <a:spLocks/>
          </p:cNvSpPr>
          <p:nvPr/>
        </p:nvSpPr>
        <p:spPr bwMode="auto">
          <a:xfrm>
            <a:off x="2519715" y="4001445"/>
            <a:ext cx="554436" cy="43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18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l-GR" sz="1800" baseline="-25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Rectangle 3"/>
          <p:cNvSpPr txBox="1">
            <a:spLocks/>
          </p:cNvSpPr>
          <p:nvPr/>
        </p:nvSpPr>
        <p:spPr bwMode="auto">
          <a:xfrm>
            <a:off x="2519715" y="3211483"/>
            <a:ext cx="554436" cy="43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1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l-GR" sz="1800" baseline="-25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ectangle 3"/>
          <p:cNvSpPr txBox="1">
            <a:spLocks/>
          </p:cNvSpPr>
          <p:nvPr/>
        </p:nvSpPr>
        <p:spPr bwMode="auto">
          <a:xfrm>
            <a:off x="4283434" y="5289758"/>
            <a:ext cx="554436" cy="43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l-G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</a:t>
            </a:r>
          </a:p>
        </p:txBody>
      </p:sp>
      <p:cxnSp>
        <p:nvCxnSpPr>
          <p:cNvPr id="22" name="AutoShape 14"/>
          <p:cNvCxnSpPr>
            <a:cxnSpLocks noChangeShapeType="1"/>
          </p:cNvCxnSpPr>
          <p:nvPr/>
        </p:nvCxnSpPr>
        <p:spPr bwMode="auto">
          <a:xfrm flipH="1" flipV="1">
            <a:off x="3485313" y="2726140"/>
            <a:ext cx="20332" cy="2550611"/>
          </a:xfrm>
          <a:prstGeom prst="straightConnector1">
            <a:avLst/>
          </a:prstGeom>
          <a:noFill/>
          <a:ln w="34925">
            <a:solidFill>
              <a:srgbClr val="FFFF00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4" name="Rectangle 3"/>
          <p:cNvSpPr txBox="1">
            <a:spLocks/>
          </p:cNvSpPr>
          <p:nvPr/>
        </p:nvSpPr>
        <p:spPr bwMode="auto">
          <a:xfrm>
            <a:off x="3330509" y="2362707"/>
            <a:ext cx="879984" cy="43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LM</a:t>
            </a:r>
            <a:r>
              <a:rPr lang="el-GR" sz="18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endParaRPr lang="el-GR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ectangle 3"/>
          <p:cNvSpPr txBox="1">
            <a:spLocks/>
          </p:cNvSpPr>
          <p:nvPr/>
        </p:nvSpPr>
        <p:spPr bwMode="auto">
          <a:xfrm>
            <a:off x="3337677" y="5289758"/>
            <a:ext cx="554436" cy="43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l-G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</a:t>
            </a:r>
            <a:r>
              <a:rPr lang="el-GR" sz="18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28" name="Τόξο 27"/>
          <p:cNvSpPr/>
          <p:nvPr/>
        </p:nvSpPr>
        <p:spPr>
          <a:xfrm rot="12764186">
            <a:off x="2360829" y="3024935"/>
            <a:ext cx="5112842" cy="1414245"/>
          </a:xfrm>
          <a:prstGeom prst="arc">
            <a:avLst>
              <a:gd name="adj1" fmla="val 11710859"/>
              <a:gd name="adj2" fmla="val 20636396"/>
            </a:avLst>
          </a:prstGeom>
          <a:ln w="3492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21" name="Πίνακας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557577"/>
              </p:ext>
            </p:extLst>
          </p:nvPr>
        </p:nvGraphicFramePr>
        <p:xfrm>
          <a:off x="6049598" y="2077722"/>
          <a:ext cx="5776729" cy="11337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767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3376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 M</a:t>
                      </a:r>
                      <a:r>
                        <a:rPr lang="en-US" sz="2400" b="1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=&gt;</a:t>
                      </a:r>
                      <a:r>
                        <a:rPr lang="el-GR" sz="18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2400" b="1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r =&gt; r &gt; r* =&gt; </a:t>
                      </a:r>
                      <a:r>
                        <a:rPr lang="el-GR" sz="2000" b="1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εισροή κεφαλαίων</a:t>
                      </a:r>
                      <a:r>
                        <a:rPr lang="el-GR" sz="2400" b="1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=&gt;</a:t>
                      </a:r>
                      <a:endParaRPr lang="el-GR" sz="2400" b="1" kern="1200" dirty="0" smtClean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800" b="1" kern="1200" baseline="0" dirty="0" smtClean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b="1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=&gt;   </a:t>
                      </a:r>
                      <a:r>
                        <a:rPr lang="en-US" sz="2400" b="1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e </a:t>
                      </a:r>
                      <a:r>
                        <a:rPr lang="el-GR" sz="2400" b="1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=&gt;</a:t>
                      </a:r>
                      <a:r>
                        <a:rPr lang="en-US" sz="2400" b="1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  NX =&gt;  Y =&gt; </a:t>
                      </a:r>
                      <a:r>
                        <a:rPr lang="el-GR" sz="2400" b="1" i="0" u="sng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Δ</a:t>
                      </a:r>
                      <a:r>
                        <a:rPr lang="en-US" sz="2400" b="1" i="0" u="sng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Y </a:t>
                      </a:r>
                      <a:r>
                        <a:rPr lang="el-GR" sz="2400" b="1" i="0" u="sng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&lt;</a:t>
                      </a:r>
                      <a:r>
                        <a:rPr lang="en-US" sz="2400" b="1" i="0" u="sng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0</a:t>
                      </a:r>
                      <a:endParaRPr lang="el-GR" sz="2400" b="1" i="0" u="sng" kern="1200" dirty="0" smtClean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3" name="Ευθύγραμμο βέλος σύνδεσης 22"/>
          <p:cNvCxnSpPr/>
          <p:nvPr/>
        </p:nvCxnSpPr>
        <p:spPr>
          <a:xfrm>
            <a:off x="6191127" y="2119523"/>
            <a:ext cx="0" cy="36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Ευθύγραμμο βέλος σύνδεσης 26"/>
          <p:cNvCxnSpPr/>
          <p:nvPr/>
        </p:nvCxnSpPr>
        <p:spPr>
          <a:xfrm rot="10800000">
            <a:off x="7001127" y="2119523"/>
            <a:ext cx="0" cy="36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Ευθύγραμμο βέλος σύνδεσης 28"/>
          <p:cNvCxnSpPr/>
          <p:nvPr/>
        </p:nvCxnSpPr>
        <p:spPr>
          <a:xfrm rot="10800000">
            <a:off x="6648702" y="2645286"/>
            <a:ext cx="0" cy="36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Ευθύγραμμο βέλος σύνδεσης 29"/>
          <p:cNvCxnSpPr/>
          <p:nvPr/>
        </p:nvCxnSpPr>
        <p:spPr>
          <a:xfrm>
            <a:off x="7544052" y="2645123"/>
            <a:ext cx="0" cy="36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Ευθύγραμμο βέλος σύνδεσης 34"/>
          <p:cNvCxnSpPr/>
          <p:nvPr/>
        </p:nvCxnSpPr>
        <p:spPr>
          <a:xfrm>
            <a:off x="8610852" y="2645123"/>
            <a:ext cx="0" cy="36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324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88088"/>
          </a:xfrm>
        </p:spPr>
        <p:txBody>
          <a:bodyPr/>
          <a:lstStyle/>
          <a:p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Εμπορική Πολιτική</a:t>
            </a:r>
            <a:endParaRPr lang="el-G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Ομάδα 3"/>
          <p:cNvGrpSpPr/>
          <p:nvPr/>
        </p:nvGrpSpPr>
        <p:grpSpPr>
          <a:xfrm>
            <a:off x="5976000" y="3185761"/>
            <a:ext cx="5349650" cy="3313769"/>
            <a:chOff x="2388045" y="2417257"/>
            <a:chExt cx="5349650" cy="3313769"/>
          </a:xfrm>
        </p:grpSpPr>
        <p:cxnSp>
          <p:nvCxnSpPr>
            <p:cNvPr id="14" name="AutoShape 14"/>
            <p:cNvCxnSpPr>
              <a:cxnSpLocks noChangeShapeType="1"/>
            </p:cNvCxnSpPr>
            <p:nvPr/>
          </p:nvCxnSpPr>
          <p:spPr bwMode="auto">
            <a:xfrm flipH="1" flipV="1">
              <a:off x="4190163" y="2726140"/>
              <a:ext cx="20332" cy="2550611"/>
            </a:xfrm>
            <a:prstGeom prst="straightConnector1">
              <a:avLst/>
            </a:prstGeom>
            <a:noFill/>
            <a:ln w="349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15" name="Rectangle 3"/>
            <p:cNvSpPr txBox="1">
              <a:spLocks/>
            </p:cNvSpPr>
            <p:nvPr/>
          </p:nvSpPr>
          <p:spPr bwMode="auto">
            <a:xfrm>
              <a:off x="4190163" y="2417257"/>
              <a:ext cx="675402" cy="439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2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marL="742950" indent="-28575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2pPr>
              <a:lvl3pPr marL="11430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3pPr>
              <a:lvl4pPr marL="16002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4pPr>
              <a:lvl5pPr marL="20574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5pPr>
              <a:lvl6pPr marL="25146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6pPr>
              <a:lvl7pPr marL="29718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7pPr>
              <a:lvl8pPr marL="3429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8pPr>
              <a:lvl9pPr marL="3886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9pPr>
            </a:lstStyle>
            <a:p>
              <a:pPr marL="0" indent="0">
                <a:buNone/>
              </a:pPr>
              <a:r>
                <a:rPr lang="en-US" sz="1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LM*</a:t>
              </a:r>
              <a:endParaRPr lang="el-G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3" name="Ομάδα 2"/>
            <p:cNvGrpSpPr/>
            <p:nvPr/>
          </p:nvGrpSpPr>
          <p:grpSpPr>
            <a:xfrm>
              <a:off x="2388045" y="2530286"/>
              <a:ext cx="5349650" cy="3200740"/>
              <a:chOff x="2388045" y="2530286"/>
              <a:chExt cx="5349650" cy="3200740"/>
            </a:xfrm>
          </p:grpSpPr>
          <p:grpSp>
            <p:nvGrpSpPr>
              <p:cNvPr id="5" name="Ομάδα 4"/>
              <p:cNvGrpSpPr/>
              <p:nvPr/>
            </p:nvGrpSpPr>
            <p:grpSpPr>
              <a:xfrm>
                <a:off x="2589653" y="2530286"/>
                <a:ext cx="5148042" cy="3200740"/>
                <a:chOff x="2589653" y="2530286"/>
                <a:chExt cx="5148042" cy="3200740"/>
              </a:xfrm>
            </p:grpSpPr>
            <p:grpSp>
              <p:nvGrpSpPr>
                <p:cNvPr id="6" name="Group 12"/>
                <p:cNvGrpSpPr>
                  <a:grpSpLocks/>
                </p:cNvGrpSpPr>
                <p:nvPr/>
              </p:nvGrpSpPr>
              <p:grpSpPr bwMode="auto">
                <a:xfrm>
                  <a:off x="2980126" y="2751289"/>
                  <a:ext cx="4441321" cy="2523430"/>
                  <a:chOff x="2720" y="1427"/>
                  <a:chExt cx="4457" cy="3236"/>
                </a:xfrm>
              </p:grpSpPr>
              <p:cxnSp>
                <p:nvCxnSpPr>
                  <p:cNvPr id="13" name="AutoShape 16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2730" y="4656"/>
                    <a:ext cx="4447" cy="7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FFFFFF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1" name="AutoShape 17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2720" y="1427"/>
                    <a:ext cx="20" cy="3229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FFFFFF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</p:grpSp>
            <p:sp>
              <p:nvSpPr>
                <p:cNvPr id="7" name="Rectangle 3"/>
                <p:cNvSpPr txBox="1">
                  <a:spLocks/>
                </p:cNvSpPr>
                <p:nvPr/>
              </p:nvSpPr>
              <p:spPr bwMode="auto">
                <a:xfrm>
                  <a:off x="7183259" y="5291495"/>
                  <a:ext cx="554436" cy="4395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342900" indent="-342900" algn="l" defTabSz="457200" rtl="0" fontAlgn="base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itchFamily="18" charset="2"/>
                    <a:buChar char=""/>
                    <a:defRPr sz="20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  <a:lvl2pPr marL="742950" indent="-285750" algn="l" defTabSz="457200" rtl="0" fontAlgn="base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itchFamily="18" charset="2"/>
                    <a:buChar char=""/>
                    <a:defRPr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2pPr>
                  <a:lvl3pPr marL="1143000" indent="-228600" algn="l" defTabSz="457200" rtl="0" fontAlgn="base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itchFamily="18" charset="2"/>
                    <a:buChar char=""/>
                    <a:defRPr sz="16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3pPr>
                  <a:lvl4pPr marL="1600200" indent="-228600" algn="l" defTabSz="457200" rtl="0" fontAlgn="base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itchFamily="18" charset="2"/>
                    <a:buChar char=""/>
                    <a:defRPr sz="1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4pPr>
                  <a:lvl5pPr marL="2057400" indent="-228600" algn="l" defTabSz="457200" rtl="0" fontAlgn="base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itchFamily="18" charset="2"/>
                    <a:buChar char=""/>
                    <a:defRPr sz="1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5pPr>
                  <a:lvl6pPr marL="2514600" indent="-228600" algn="l" defTabSz="457200" rtl="0" eaLnBrk="1" latinLnBrk="0" hangingPunct="1">
                    <a:spcBef>
                      <a:spcPts val="1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80000"/>
                    <a:buFont typeface="Wingdings 3" charset="2"/>
                    <a:buChar char=""/>
                    <a:defRPr sz="1400" b="0" i="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6pPr>
                  <a:lvl7pPr marL="2971800" indent="-228600" algn="l" defTabSz="457200" rtl="0" eaLnBrk="1" latinLnBrk="0" hangingPunct="1">
                    <a:spcBef>
                      <a:spcPts val="1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80000"/>
                    <a:buFont typeface="Wingdings 3" charset="2"/>
                    <a:buChar char=""/>
                    <a:defRPr sz="1400" b="0" i="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7pPr>
                  <a:lvl8pPr marL="3429000" indent="-228600" algn="l" defTabSz="457200" rtl="0" eaLnBrk="1" latinLnBrk="0" hangingPunct="1">
                    <a:spcBef>
                      <a:spcPts val="1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80000"/>
                    <a:buFont typeface="Wingdings 3" charset="2"/>
                    <a:buChar char=""/>
                    <a:defRPr sz="1400" b="0" i="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8pPr>
                  <a:lvl9pPr marL="3886200" indent="-228600" algn="l" defTabSz="457200" rtl="0" eaLnBrk="1" latinLnBrk="0" hangingPunct="1">
                    <a:spcBef>
                      <a:spcPts val="1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80000"/>
                    <a:buFont typeface="Wingdings 3" charset="2"/>
                    <a:buChar char=""/>
                    <a:defRPr sz="1400" b="0" i="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9pPr>
                </a:lstStyle>
                <a:p>
                  <a:pPr marL="0" indent="0">
                    <a:buNone/>
                  </a:pPr>
                  <a:r>
                    <a:rPr lang="el-GR" sz="1800" b="1" i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Υ</a:t>
                  </a:r>
                </a:p>
              </p:txBody>
            </p:sp>
            <p:sp>
              <p:nvSpPr>
                <p:cNvPr id="8" name="Rectangle 3"/>
                <p:cNvSpPr txBox="1">
                  <a:spLocks/>
                </p:cNvSpPr>
                <p:nvPr/>
              </p:nvSpPr>
              <p:spPr bwMode="auto">
                <a:xfrm>
                  <a:off x="2589653" y="2530286"/>
                  <a:ext cx="554436" cy="4395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342900" indent="-342900" algn="l" defTabSz="457200" rtl="0" fontAlgn="base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itchFamily="18" charset="2"/>
                    <a:buChar char=""/>
                    <a:defRPr sz="20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  <a:lvl2pPr marL="742950" indent="-285750" algn="l" defTabSz="457200" rtl="0" fontAlgn="base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itchFamily="18" charset="2"/>
                    <a:buChar char=""/>
                    <a:defRPr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2pPr>
                  <a:lvl3pPr marL="1143000" indent="-228600" algn="l" defTabSz="457200" rtl="0" fontAlgn="base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itchFamily="18" charset="2"/>
                    <a:buChar char=""/>
                    <a:defRPr sz="16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3pPr>
                  <a:lvl4pPr marL="1600200" indent="-228600" algn="l" defTabSz="457200" rtl="0" fontAlgn="base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itchFamily="18" charset="2"/>
                    <a:buChar char=""/>
                    <a:defRPr sz="1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4pPr>
                  <a:lvl5pPr marL="2057400" indent="-228600" algn="l" defTabSz="457200" rtl="0" fontAlgn="base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itchFamily="18" charset="2"/>
                    <a:buChar char=""/>
                    <a:defRPr sz="1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5pPr>
                  <a:lvl6pPr marL="2514600" indent="-228600" algn="l" defTabSz="457200" rtl="0" eaLnBrk="1" latinLnBrk="0" hangingPunct="1">
                    <a:spcBef>
                      <a:spcPts val="1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80000"/>
                    <a:buFont typeface="Wingdings 3" charset="2"/>
                    <a:buChar char=""/>
                    <a:defRPr sz="1400" b="0" i="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6pPr>
                  <a:lvl7pPr marL="2971800" indent="-228600" algn="l" defTabSz="457200" rtl="0" eaLnBrk="1" latinLnBrk="0" hangingPunct="1">
                    <a:spcBef>
                      <a:spcPts val="1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80000"/>
                    <a:buFont typeface="Wingdings 3" charset="2"/>
                    <a:buChar char=""/>
                    <a:defRPr sz="1400" b="0" i="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7pPr>
                  <a:lvl8pPr marL="3429000" indent="-228600" algn="l" defTabSz="457200" rtl="0" eaLnBrk="1" latinLnBrk="0" hangingPunct="1">
                    <a:spcBef>
                      <a:spcPts val="1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80000"/>
                    <a:buFont typeface="Wingdings 3" charset="2"/>
                    <a:buChar char=""/>
                    <a:defRPr sz="1400" b="0" i="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8pPr>
                  <a:lvl9pPr marL="3886200" indent="-228600" algn="l" defTabSz="457200" rtl="0" eaLnBrk="1" latinLnBrk="0" hangingPunct="1">
                    <a:spcBef>
                      <a:spcPts val="1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80000"/>
                    <a:buFont typeface="Wingdings 3" charset="2"/>
                    <a:buChar char=""/>
                    <a:defRPr sz="1400" b="0" i="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9pPr>
                </a:lstStyle>
                <a:p>
                  <a:pPr marL="0" indent="0">
                    <a:buNone/>
                  </a:pPr>
                  <a:r>
                    <a:rPr lang="en-US" sz="1800" b="1" i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e</a:t>
                  </a:r>
                  <a:endParaRPr lang="el-GR" sz="1800" b="1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9" name="Rectangle 3"/>
                <p:cNvSpPr txBox="1">
                  <a:spLocks/>
                </p:cNvSpPr>
                <p:nvPr/>
              </p:nvSpPr>
              <p:spPr bwMode="auto">
                <a:xfrm>
                  <a:off x="6335791" y="4387598"/>
                  <a:ext cx="554436" cy="4395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342900" indent="-342900" algn="l" defTabSz="457200" rtl="0" fontAlgn="base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itchFamily="18" charset="2"/>
                    <a:buChar char=""/>
                    <a:defRPr sz="20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  <a:lvl2pPr marL="742950" indent="-285750" algn="l" defTabSz="457200" rtl="0" fontAlgn="base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itchFamily="18" charset="2"/>
                    <a:buChar char=""/>
                    <a:defRPr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2pPr>
                  <a:lvl3pPr marL="1143000" indent="-228600" algn="l" defTabSz="457200" rtl="0" fontAlgn="base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itchFamily="18" charset="2"/>
                    <a:buChar char=""/>
                    <a:defRPr sz="16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3pPr>
                  <a:lvl4pPr marL="1600200" indent="-228600" algn="l" defTabSz="457200" rtl="0" fontAlgn="base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itchFamily="18" charset="2"/>
                    <a:buChar char=""/>
                    <a:defRPr sz="1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4pPr>
                  <a:lvl5pPr marL="2057400" indent="-228600" algn="l" defTabSz="457200" rtl="0" fontAlgn="base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itchFamily="18" charset="2"/>
                    <a:buChar char=""/>
                    <a:defRPr sz="1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5pPr>
                  <a:lvl6pPr marL="2514600" indent="-228600" algn="l" defTabSz="457200" rtl="0" eaLnBrk="1" latinLnBrk="0" hangingPunct="1">
                    <a:spcBef>
                      <a:spcPts val="1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80000"/>
                    <a:buFont typeface="Wingdings 3" charset="2"/>
                    <a:buChar char=""/>
                    <a:defRPr sz="1400" b="0" i="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6pPr>
                  <a:lvl7pPr marL="2971800" indent="-228600" algn="l" defTabSz="457200" rtl="0" eaLnBrk="1" latinLnBrk="0" hangingPunct="1">
                    <a:spcBef>
                      <a:spcPts val="1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80000"/>
                    <a:buFont typeface="Wingdings 3" charset="2"/>
                    <a:buChar char=""/>
                    <a:defRPr sz="1400" b="0" i="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7pPr>
                  <a:lvl8pPr marL="3429000" indent="-228600" algn="l" defTabSz="457200" rtl="0" eaLnBrk="1" latinLnBrk="0" hangingPunct="1">
                    <a:spcBef>
                      <a:spcPts val="1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80000"/>
                    <a:buFont typeface="Wingdings 3" charset="2"/>
                    <a:buChar char=""/>
                    <a:defRPr sz="1400" b="0" i="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8pPr>
                  <a:lvl9pPr marL="3886200" indent="-228600" algn="l" defTabSz="457200" rtl="0" eaLnBrk="1" latinLnBrk="0" hangingPunct="1">
                    <a:spcBef>
                      <a:spcPts val="1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80000"/>
                    <a:buFont typeface="Wingdings 3" charset="2"/>
                    <a:buChar char=""/>
                    <a:defRPr sz="1400" b="0" i="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9pPr>
                </a:lstStyle>
                <a:p>
                  <a:pPr marL="0" indent="0">
                    <a:buNone/>
                  </a:pPr>
                  <a:r>
                    <a:rPr lang="en-US" sz="1800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IS*</a:t>
                  </a:r>
                  <a:endParaRPr lang="el-GR" sz="1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cxnSp>
            <p:nvCxnSpPr>
              <p:cNvPr id="25" name="AutoShape 11"/>
              <p:cNvCxnSpPr>
                <a:cxnSpLocks noChangeShapeType="1"/>
              </p:cNvCxnSpPr>
              <p:nvPr/>
            </p:nvCxnSpPr>
            <p:spPr bwMode="auto">
              <a:xfrm>
                <a:off x="2992472" y="4190990"/>
                <a:ext cx="1213200" cy="3412"/>
              </a:xfrm>
              <a:prstGeom prst="straightConnector1">
                <a:avLst/>
              </a:prstGeom>
              <a:noFill/>
              <a:ln w="3175">
                <a:solidFill>
                  <a:srgbClr val="FFFFFF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1" name="AutoShape 11"/>
              <p:cNvCxnSpPr>
                <a:cxnSpLocks noChangeShapeType="1"/>
              </p:cNvCxnSpPr>
              <p:nvPr/>
            </p:nvCxnSpPr>
            <p:spPr bwMode="auto">
              <a:xfrm>
                <a:off x="2982947" y="3522343"/>
                <a:ext cx="1206000" cy="3412"/>
              </a:xfrm>
              <a:prstGeom prst="straightConnector1">
                <a:avLst/>
              </a:prstGeom>
              <a:noFill/>
              <a:ln w="3175">
                <a:solidFill>
                  <a:srgbClr val="FFFFFF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32" name="Rectangle 3"/>
              <p:cNvSpPr txBox="1">
                <a:spLocks/>
              </p:cNvSpPr>
              <p:nvPr/>
            </p:nvSpPr>
            <p:spPr bwMode="auto">
              <a:xfrm>
                <a:off x="2529164" y="3260913"/>
                <a:ext cx="554436" cy="4395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2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2pPr>
                <a:lvl3pPr marL="1143000" indent="-2286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6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3pPr>
                <a:lvl4pPr marL="1600200" indent="-2286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4pPr>
                <a:lvl5pPr marL="2057400" indent="-2286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9pPr>
              </a:lstStyle>
              <a:p>
                <a:pPr marL="0" indent="0">
                  <a:buNone/>
                </a:pPr>
                <a:r>
                  <a:rPr lang="en-US" sz="1800" dirty="0" smtClean="0"/>
                  <a:t>e</a:t>
                </a:r>
                <a:r>
                  <a:rPr lang="en-US" sz="1800" baseline="-25000" dirty="0" smtClean="0"/>
                  <a:t>0</a:t>
                </a:r>
                <a:endParaRPr lang="el-GR" sz="1800" baseline="-25000" dirty="0" smtClean="0"/>
              </a:p>
            </p:txBody>
          </p:sp>
          <p:sp>
            <p:nvSpPr>
              <p:cNvPr id="33" name="Rectangle 3"/>
              <p:cNvSpPr txBox="1">
                <a:spLocks/>
              </p:cNvSpPr>
              <p:nvPr/>
            </p:nvSpPr>
            <p:spPr bwMode="auto">
              <a:xfrm>
                <a:off x="2538182" y="4001445"/>
                <a:ext cx="554436" cy="4395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2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2pPr>
                <a:lvl3pPr marL="1143000" indent="-2286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6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3pPr>
                <a:lvl4pPr marL="1600200" indent="-2286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4pPr>
                <a:lvl5pPr marL="2057400" indent="-2286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9pPr>
              </a:lstStyle>
              <a:p>
                <a:pPr marL="0" indent="0">
                  <a:buNone/>
                </a:pPr>
                <a:r>
                  <a:rPr lang="en-US" sz="1800" dirty="0" smtClean="0"/>
                  <a:t>e</a:t>
                </a:r>
                <a:r>
                  <a:rPr lang="en-US" sz="1800" baseline="-25000" dirty="0"/>
                  <a:t>1</a:t>
                </a:r>
                <a:endParaRPr lang="el-GR" sz="1800" baseline="-25000" dirty="0" smtClean="0"/>
              </a:p>
            </p:txBody>
          </p:sp>
          <p:sp>
            <p:nvSpPr>
              <p:cNvPr id="34" name="Rectangle 3"/>
              <p:cNvSpPr txBox="1">
                <a:spLocks/>
              </p:cNvSpPr>
              <p:nvPr/>
            </p:nvSpPr>
            <p:spPr bwMode="auto">
              <a:xfrm>
                <a:off x="4071102" y="5269784"/>
                <a:ext cx="554436" cy="4395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2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2pPr>
                <a:lvl3pPr marL="1143000" indent="-2286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6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3pPr>
                <a:lvl4pPr marL="1600200" indent="-2286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4pPr>
                <a:lvl5pPr marL="2057400" indent="-2286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9pPr>
              </a:lstStyle>
              <a:p>
                <a:pPr marL="0" indent="0">
                  <a:buNone/>
                </a:pPr>
                <a:r>
                  <a:rPr lang="el-GR" sz="1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Υ</a:t>
                </a:r>
              </a:p>
            </p:txBody>
          </p:sp>
          <p:sp>
            <p:nvSpPr>
              <p:cNvPr id="22" name="Τόξο 21"/>
              <p:cNvSpPr/>
              <p:nvPr/>
            </p:nvSpPr>
            <p:spPr>
              <a:xfrm rot="12764186">
                <a:off x="2563034" y="2607116"/>
                <a:ext cx="5112842" cy="1414245"/>
              </a:xfrm>
              <a:prstGeom prst="arc">
                <a:avLst>
                  <a:gd name="adj1" fmla="val 11710859"/>
                  <a:gd name="adj2" fmla="val 20636396"/>
                </a:avLst>
              </a:prstGeom>
              <a:ln w="34925"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24" name="Τόξο 23"/>
              <p:cNvSpPr/>
              <p:nvPr/>
            </p:nvSpPr>
            <p:spPr>
              <a:xfrm rot="12764186">
                <a:off x="2388045" y="3066322"/>
                <a:ext cx="4901811" cy="1414245"/>
              </a:xfrm>
              <a:prstGeom prst="arc">
                <a:avLst>
                  <a:gd name="adj1" fmla="val 11710859"/>
                  <a:gd name="adj2" fmla="val 20636396"/>
                </a:avLst>
              </a:prstGeom>
              <a:ln w="34925">
                <a:solidFill>
                  <a:schemeClr val="accent4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sp>
          <p:nvSpPr>
            <p:cNvPr id="26" name="Rectangle 3"/>
            <p:cNvSpPr txBox="1">
              <a:spLocks/>
            </p:cNvSpPr>
            <p:nvPr/>
          </p:nvSpPr>
          <p:spPr bwMode="auto">
            <a:xfrm>
              <a:off x="6149901" y="4851966"/>
              <a:ext cx="554436" cy="439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2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marL="742950" indent="-28575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2pPr>
              <a:lvl3pPr marL="11430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3pPr>
              <a:lvl4pPr marL="16002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4pPr>
              <a:lvl5pPr marL="20574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5pPr>
              <a:lvl6pPr marL="25146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6pPr>
              <a:lvl7pPr marL="29718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7pPr>
              <a:lvl8pPr marL="3429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8pPr>
              <a:lvl9pPr marL="3886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9pPr>
            </a:lstStyle>
            <a:p>
              <a:pPr marL="0" indent="0">
                <a:buNone/>
              </a:pPr>
              <a:r>
                <a:rPr lang="en-US" sz="1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IS</a:t>
              </a:r>
              <a:r>
                <a:rPr lang="en-US" sz="1800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r>
                <a:rPr lang="en-US" sz="1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*</a:t>
              </a:r>
              <a:endParaRPr lang="el-G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21" name="Ευθύγραμμο βέλος σύνδεσης 20"/>
          <p:cNvCxnSpPr/>
          <p:nvPr/>
        </p:nvCxnSpPr>
        <p:spPr>
          <a:xfrm>
            <a:off x="6174638" y="1974896"/>
            <a:ext cx="0" cy="36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Ευθύγραμμο βέλος σύνδεσης 26"/>
          <p:cNvCxnSpPr/>
          <p:nvPr/>
        </p:nvCxnSpPr>
        <p:spPr>
          <a:xfrm flipV="1">
            <a:off x="7778118" y="1974896"/>
            <a:ext cx="0" cy="36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Ευθύγραμμο βέλος σύνδεσης 29"/>
          <p:cNvCxnSpPr/>
          <p:nvPr/>
        </p:nvCxnSpPr>
        <p:spPr>
          <a:xfrm rot="10800000" flipV="1">
            <a:off x="6588011" y="2334896"/>
            <a:ext cx="0" cy="36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7" name="Πίνακας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3971447"/>
              </p:ext>
            </p:extLst>
          </p:nvPr>
        </p:nvGraphicFramePr>
        <p:xfrm>
          <a:off x="2281788" y="1599075"/>
          <a:ext cx="6260124" cy="13784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60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7846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l-GR" sz="24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18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Δασμών</a:t>
                      </a:r>
                      <a:r>
                        <a:rPr lang="en-US" sz="2400" b="1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=&gt;</a:t>
                      </a:r>
                      <a:r>
                        <a:rPr lang="el-GR" sz="18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   Εισαγωγών</a:t>
                      </a:r>
                      <a:r>
                        <a:rPr lang="en-US" sz="2400" b="1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=&gt;</a:t>
                      </a:r>
                      <a:r>
                        <a:rPr lang="el-GR" sz="2400" b="1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 NX =&gt;  </a:t>
                      </a:r>
                      <a:r>
                        <a:rPr lang="el-GR" sz="2400" b="1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Y =&gt;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=&gt;    r =&gt; r &lt; r* =&gt; </a:t>
                      </a:r>
                      <a:r>
                        <a:rPr lang="el-GR" sz="2000" b="1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εκροή κεφαλαίων</a:t>
                      </a:r>
                      <a:r>
                        <a:rPr lang="el-GR" sz="2400" b="1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=&gt;</a:t>
                      </a:r>
                      <a:endParaRPr lang="el-GR" sz="2400" b="1" kern="1200" dirty="0" smtClean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b="1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=&gt;   </a:t>
                      </a:r>
                      <a:r>
                        <a:rPr lang="en-US" sz="2400" b="1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e </a:t>
                      </a:r>
                      <a:r>
                        <a:rPr lang="el-GR" sz="2400" b="1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=&gt;</a:t>
                      </a:r>
                      <a:r>
                        <a:rPr lang="en-US" sz="2400" b="1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  NX =&gt;  Y =&gt; </a:t>
                      </a:r>
                      <a:r>
                        <a:rPr lang="el-GR" sz="2400" b="1" u="sng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ΔΝΧ = 0</a:t>
                      </a:r>
                      <a:r>
                        <a:rPr lang="el-GR" sz="2400" b="0" u="none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2400" b="1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και </a:t>
                      </a:r>
                      <a:r>
                        <a:rPr lang="el-GR" sz="2400" b="1" i="0" u="sng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Δ</a:t>
                      </a:r>
                      <a:r>
                        <a:rPr lang="en-US" sz="2400" b="1" i="0" u="sng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Y = 0</a:t>
                      </a:r>
                      <a:endParaRPr lang="el-GR" sz="2400" b="1" i="0" u="sng" kern="1200" dirty="0" smtClean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68" name="Ευθύγραμμο βέλος σύνδεσης 67"/>
          <p:cNvCxnSpPr/>
          <p:nvPr/>
        </p:nvCxnSpPr>
        <p:spPr>
          <a:xfrm>
            <a:off x="2474033" y="1640876"/>
            <a:ext cx="0" cy="36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Ευθύγραμμο βέλος σύνδεσης 68"/>
          <p:cNvCxnSpPr/>
          <p:nvPr/>
        </p:nvCxnSpPr>
        <p:spPr>
          <a:xfrm flipV="1">
            <a:off x="4077513" y="1640876"/>
            <a:ext cx="0" cy="36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Ευθύγραμμο βέλος σύνδεσης 69"/>
          <p:cNvCxnSpPr/>
          <p:nvPr/>
        </p:nvCxnSpPr>
        <p:spPr>
          <a:xfrm>
            <a:off x="7171180" y="1640876"/>
            <a:ext cx="0" cy="36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Ευθύγραμμο βέλος σύνδεσης 70"/>
          <p:cNvCxnSpPr/>
          <p:nvPr/>
        </p:nvCxnSpPr>
        <p:spPr>
          <a:xfrm>
            <a:off x="6019590" y="1640876"/>
            <a:ext cx="0" cy="36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Ευθύγραμμο βέλος σύνδεσης 71"/>
          <p:cNvCxnSpPr/>
          <p:nvPr/>
        </p:nvCxnSpPr>
        <p:spPr>
          <a:xfrm rot="10800000" flipV="1">
            <a:off x="2887406" y="2000876"/>
            <a:ext cx="0" cy="36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Ευθύγραμμο βέλος σύνδεσης 72"/>
          <p:cNvCxnSpPr/>
          <p:nvPr/>
        </p:nvCxnSpPr>
        <p:spPr>
          <a:xfrm rot="10800000" flipV="1">
            <a:off x="2855102" y="2457238"/>
            <a:ext cx="0" cy="36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Ευθύγραμμο βέλος σύνδεσης 73"/>
          <p:cNvCxnSpPr/>
          <p:nvPr/>
        </p:nvCxnSpPr>
        <p:spPr>
          <a:xfrm flipV="1">
            <a:off x="3734613" y="2457238"/>
            <a:ext cx="0" cy="36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Ευθύγραμμο βέλος σύνδεσης 74"/>
          <p:cNvCxnSpPr/>
          <p:nvPr/>
        </p:nvCxnSpPr>
        <p:spPr>
          <a:xfrm flipV="1">
            <a:off x="4820463" y="2457238"/>
            <a:ext cx="0" cy="36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Ομάδα 76"/>
          <p:cNvGrpSpPr/>
          <p:nvPr/>
        </p:nvGrpSpPr>
        <p:grpSpPr>
          <a:xfrm>
            <a:off x="533491" y="3334339"/>
            <a:ext cx="5337413" cy="3337214"/>
            <a:chOff x="110361" y="966312"/>
            <a:chExt cx="5337413" cy="3337214"/>
          </a:xfrm>
        </p:grpSpPr>
        <p:grpSp>
          <p:nvGrpSpPr>
            <p:cNvPr id="78" name="Ομάδα 77"/>
            <p:cNvGrpSpPr/>
            <p:nvPr/>
          </p:nvGrpSpPr>
          <p:grpSpPr>
            <a:xfrm>
              <a:off x="110361" y="966312"/>
              <a:ext cx="5337413" cy="3337214"/>
              <a:chOff x="2459950" y="2544047"/>
              <a:chExt cx="5337413" cy="3337214"/>
            </a:xfrm>
          </p:grpSpPr>
          <p:grpSp>
            <p:nvGrpSpPr>
              <p:cNvPr id="83" name="Group 12"/>
              <p:cNvGrpSpPr>
                <a:grpSpLocks/>
              </p:cNvGrpSpPr>
              <p:nvPr/>
            </p:nvGrpSpPr>
            <p:grpSpPr bwMode="auto">
              <a:xfrm>
                <a:off x="2980126" y="2751288"/>
                <a:ext cx="4451286" cy="2521090"/>
                <a:chOff x="2720" y="1427"/>
                <a:chExt cx="4467" cy="3233"/>
              </a:xfrm>
            </p:grpSpPr>
            <p:grpSp>
              <p:nvGrpSpPr>
                <p:cNvPr id="87" name="Group 13"/>
                <p:cNvGrpSpPr>
                  <a:grpSpLocks/>
                </p:cNvGrpSpPr>
                <p:nvPr/>
              </p:nvGrpSpPr>
              <p:grpSpPr bwMode="auto">
                <a:xfrm>
                  <a:off x="2740" y="1520"/>
                  <a:ext cx="4447" cy="3140"/>
                  <a:chOff x="2740" y="1520"/>
                  <a:chExt cx="4447" cy="3140"/>
                </a:xfrm>
              </p:grpSpPr>
              <p:sp>
                <p:nvSpPr>
                  <p:cNvPr id="89" name="Arc 15"/>
                  <p:cNvSpPr>
                    <a:spLocks/>
                  </p:cNvSpPr>
                  <p:nvPr/>
                </p:nvSpPr>
                <p:spPr bwMode="auto">
                  <a:xfrm rot="10800000">
                    <a:off x="3049" y="1520"/>
                    <a:ext cx="3760" cy="2694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546"/>
                      <a:gd name="T1" fmla="*/ 0 h 21600"/>
                      <a:gd name="T2" fmla="*/ 21546 w 21546"/>
                      <a:gd name="T3" fmla="*/ 20076 h 21600"/>
                      <a:gd name="T4" fmla="*/ 0 w 215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546" h="21600" fill="none" extrusionOk="0">
                        <a:moveTo>
                          <a:pt x="-1" y="0"/>
                        </a:moveTo>
                        <a:cubicBezTo>
                          <a:pt x="11337" y="0"/>
                          <a:pt x="20746" y="8766"/>
                          <a:pt x="21546" y="20075"/>
                        </a:cubicBezTo>
                      </a:path>
                      <a:path w="21546" h="21600" stroke="0" extrusionOk="0">
                        <a:moveTo>
                          <a:pt x="-1" y="0"/>
                        </a:moveTo>
                        <a:cubicBezTo>
                          <a:pt x="11337" y="0"/>
                          <a:pt x="20746" y="8766"/>
                          <a:pt x="21546" y="20075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4925">
                    <a:solidFill>
                      <a:schemeClr val="accent2">
                        <a:lumMod val="40000"/>
                        <a:lumOff val="60000"/>
                      </a:schemeClr>
                    </a:solidFill>
                    <a:prstDash val="sys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l-GR"/>
                  </a:p>
                </p:txBody>
              </p:sp>
              <p:cxnSp>
                <p:nvCxnSpPr>
                  <p:cNvPr id="90" name="AutoShape 16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2740" y="4653"/>
                    <a:ext cx="4447" cy="7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FFFFFF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</p:grpSp>
            <p:cxnSp>
              <p:nvCxnSpPr>
                <p:cNvPr id="88" name="AutoShape 17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2720" y="1427"/>
                  <a:ext cx="20" cy="3229"/>
                </a:xfrm>
                <a:prstGeom prst="straightConnector1">
                  <a:avLst/>
                </a:prstGeom>
                <a:noFill/>
                <a:ln w="6350">
                  <a:solidFill>
                    <a:srgbClr val="FFFFFF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84" name="Rectangle 3"/>
              <p:cNvSpPr txBox="1">
                <a:spLocks/>
              </p:cNvSpPr>
              <p:nvPr/>
            </p:nvSpPr>
            <p:spPr bwMode="auto">
              <a:xfrm>
                <a:off x="7242927" y="5441730"/>
                <a:ext cx="554436" cy="4395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2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2pPr>
                <a:lvl3pPr marL="1143000" indent="-2286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6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3pPr>
                <a:lvl4pPr marL="1600200" indent="-2286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4pPr>
                <a:lvl5pPr marL="2057400" indent="-2286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9pPr>
              </a:lstStyle>
              <a:p>
                <a:pPr marL="0" indent="0">
                  <a:buNone/>
                </a:pPr>
                <a:r>
                  <a:rPr lang="en-US" sz="1800" b="1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NX</a:t>
                </a:r>
                <a:endParaRPr lang="el-GR" sz="18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5" name="Rectangle 3"/>
              <p:cNvSpPr txBox="1">
                <a:spLocks/>
              </p:cNvSpPr>
              <p:nvPr/>
            </p:nvSpPr>
            <p:spPr bwMode="auto">
              <a:xfrm>
                <a:off x="2459950" y="2664594"/>
                <a:ext cx="554436" cy="4395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2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2pPr>
                <a:lvl3pPr marL="1143000" indent="-2286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6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3pPr>
                <a:lvl4pPr marL="1600200" indent="-2286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4pPr>
                <a:lvl5pPr marL="2057400" indent="-2286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9pPr>
              </a:lstStyle>
              <a:p>
                <a:pPr marL="0" indent="0">
                  <a:buNone/>
                </a:pPr>
                <a:r>
                  <a:rPr lang="en-US" sz="1800" b="1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</a:t>
                </a:r>
                <a:endParaRPr lang="el-GR" sz="18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6" name="Rectangle 3"/>
              <p:cNvSpPr txBox="1">
                <a:spLocks/>
              </p:cNvSpPr>
              <p:nvPr/>
            </p:nvSpPr>
            <p:spPr bwMode="auto">
              <a:xfrm>
                <a:off x="3872555" y="2544047"/>
                <a:ext cx="554436" cy="4395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2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2pPr>
                <a:lvl3pPr marL="1143000" indent="-2286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6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3pPr>
                <a:lvl4pPr marL="1600200" indent="-2286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4pPr>
                <a:lvl5pPr marL="2057400" indent="-2286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9pPr>
              </a:lstStyle>
              <a:p>
                <a:pPr marL="0" indent="0">
                  <a:buNone/>
                </a:pPr>
                <a:r>
                  <a:rPr lang="en-US" sz="1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NX</a:t>
                </a:r>
                <a:endParaRPr lang="el-GR" sz="1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cxnSp>
          <p:nvCxnSpPr>
            <p:cNvPr id="79" name="AutoShape 11"/>
            <p:cNvCxnSpPr>
              <a:cxnSpLocks noChangeShapeType="1"/>
            </p:cNvCxnSpPr>
            <p:nvPr/>
          </p:nvCxnSpPr>
          <p:spPr bwMode="auto">
            <a:xfrm>
              <a:off x="1857981" y="1937740"/>
              <a:ext cx="4110" cy="1753200"/>
            </a:xfrm>
            <a:prstGeom prst="straightConnector1">
              <a:avLst/>
            </a:prstGeom>
            <a:noFill/>
            <a:ln w="3175">
              <a:solidFill>
                <a:srgbClr val="FFFF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80" name="AutoShape 11"/>
            <p:cNvCxnSpPr>
              <a:cxnSpLocks noChangeShapeType="1"/>
            </p:cNvCxnSpPr>
            <p:nvPr/>
          </p:nvCxnSpPr>
          <p:spPr bwMode="auto">
            <a:xfrm>
              <a:off x="1144281" y="1940181"/>
              <a:ext cx="11689" cy="1753200"/>
            </a:xfrm>
            <a:prstGeom prst="straightConnector1">
              <a:avLst/>
            </a:prstGeom>
            <a:noFill/>
            <a:ln w="3175">
              <a:solidFill>
                <a:srgbClr val="FFFF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81" name="AutoShape 11"/>
            <p:cNvCxnSpPr>
              <a:cxnSpLocks noChangeShapeType="1"/>
            </p:cNvCxnSpPr>
            <p:nvPr/>
          </p:nvCxnSpPr>
          <p:spPr bwMode="auto">
            <a:xfrm flipV="1">
              <a:off x="638091" y="1934154"/>
              <a:ext cx="1224000" cy="4584"/>
            </a:xfrm>
            <a:prstGeom prst="straightConnector1">
              <a:avLst/>
            </a:prstGeom>
            <a:noFill/>
            <a:ln w="3175">
              <a:solidFill>
                <a:srgbClr val="FFFF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82" name="Rectangle 3"/>
            <p:cNvSpPr txBox="1">
              <a:spLocks/>
            </p:cNvSpPr>
            <p:nvPr/>
          </p:nvSpPr>
          <p:spPr bwMode="auto">
            <a:xfrm>
              <a:off x="179407" y="1714388"/>
              <a:ext cx="554436" cy="439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2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marL="742950" indent="-28575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2pPr>
              <a:lvl3pPr marL="11430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3pPr>
              <a:lvl4pPr marL="16002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4pPr>
              <a:lvl5pPr marL="20574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5pPr>
              <a:lvl6pPr marL="25146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6pPr>
              <a:lvl7pPr marL="29718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7pPr>
              <a:lvl8pPr marL="3429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8pPr>
              <a:lvl9pPr marL="3886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9pPr>
            </a:lstStyle>
            <a:p>
              <a:pPr marL="0" indent="0">
                <a:buNone/>
              </a:pPr>
              <a:r>
                <a:rPr lang="en-US" sz="1800" dirty="0" smtClean="0"/>
                <a:t>e</a:t>
              </a:r>
              <a:r>
                <a:rPr lang="el-GR" sz="1800" baseline="-25000" dirty="0"/>
                <a:t>0</a:t>
              </a:r>
              <a:endParaRPr lang="el-GR" sz="1800" baseline="-25000" dirty="0" smtClean="0"/>
            </a:p>
          </p:txBody>
        </p:sp>
      </p:grpSp>
      <p:sp>
        <p:nvSpPr>
          <p:cNvPr id="91" name="Rectangle 3"/>
          <p:cNvSpPr txBox="1">
            <a:spLocks/>
          </p:cNvSpPr>
          <p:nvPr/>
        </p:nvSpPr>
        <p:spPr bwMode="auto">
          <a:xfrm>
            <a:off x="2057037" y="6057211"/>
            <a:ext cx="624734" cy="43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NX</a:t>
            </a:r>
            <a:endParaRPr lang="el-GR" sz="1800" baseline="-25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" name="Rectangle 3"/>
          <p:cNvSpPr txBox="1">
            <a:spLocks/>
          </p:cNvSpPr>
          <p:nvPr/>
        </p:nvSpPr>
        <p:spPr bwMode="auto">
          <a:xfrm>
            <a:off x="1323207" y="6066932"/>
            <a:ext cx="624734" cy="43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NX</a:t>
            </a:r>
            <a:r>
              <a:rPr lang="en-US" sz="1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l-GR" sz="1800" baseline="-25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3" name="Arc 15"/>
          <p:cNvSpPr>
            <a:spLocks/>
          </p:cNvSpPr>
          <p:nvPr/>
        </p:nvSpPr>
        <p:spPr bwMode="auto">
          <a:xfrm rot="10500140">
            <a:off x="1989279" y="3313791"/>
            <a:ext cx="3150368" cy="203678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546"/>
              <a:gd name="T1" fmla="*/ 0 h 21600"/>
              <a:gd name="T2" fmla="*/ 21546 w 21546"/>
              <a:gd name="T3" fmla="*/ 20076 h 21600"/>
              <a:gd name="T4" fmla="*/ 0 w 21546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46" h="21600" fill="none" extrusionOk="0">
                <a:moveTo>
                  <a:pt x="-1" y="0"/>
                </a:moveTo>
                <a:cubicBezTo>
                  <a:pt x="11337" y="0"/>
                  <a:pt x="20746" y="8766"/>
                  <a:pt x="21546" y="20075"/>
                </a:cubicBezTo>
              </a:path>
              <a:path w="21546" h="21600" stroke="0" extrusionOk="0">
                <a:moveTo>
                  <a:pt x="-1" y="0"/>
                </a:moveTo>
                <a:cubicBezTo>
                  <a:pt x="11337" y="0"/>
                  <a:pt x="20746" y="8766"/>
                  <a:pt x="21546" y="20075"/>
                </a:cubicBezTo>
                <a:lnTo>
                  <a:pt x="0" y="21600"/>
                </a:lnTo>
                <a:close/>
              </a:path>
            </a:pathLst>
          </a:custGeom>
          <a:noFill/>
          <a:ln w="34925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94" name="Rectangle 3"/>
          <p:cNvSpPr txBox="1">
            <a:spLocks/>
          </p:cNvSpPr>
          <p:nvPr/>
        </p:nvSpPr>
        <p:spPr bwMode="auto">
          <a:xfrm>
            <a:off x="1253420" y="3411463"/>
            <a:ext cx="660466" cy="43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NX</a:t>
            </a:r>
            <a:r>
              <a:rPr lang="en-US" sz="18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l-GR" sz="1800" baseline="-25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2" name="AutoShape 11"/>
          <p:cNvCxnSpPr>
            <a:cxnSpLocks noChangeShapeType="1"/>
          </p:cNvCxnSpPr>
          <p:nvPr/>
        </p:nvCxnSpPr>
        <p:spPr bwMode="auto">
          <a:xfrm>
            <a:off x="1065381" y="4966845"/>
            <a:ext cx="1216800" cy="8512"/>
          </a:xfrm>
          <a:prstGeom prst="straightConnector1">
            <a:avLst/>
          </a:prstGeom>
          <a:noFill/>
          <a:ln w="3175">
            <a:solidFill>
              <a:srgbClr val="FFFF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58" name="Rectangle 3"/>
          <p:cNvSpPr txBox="1">
            <a:spLocks/>
          </p:cNvSpPr>
          <p:nvPr/>
        </p:nvSpPr>
        <p:spPr bwMode="auto">
          <a:xfrm>
            <a:off x="620995" y="4738729"/>
            <a:ext cx="554436" cy="43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1800" dirty="0" smtClean="0"/>
              <a:t>e</a:t>
            </a:r>
            <a:r>
              <a:rPr lang="en-US" sz="1800" baseline="-25000" dirty="0"/>
              <a:t>1</a:t>
            </a:r>
            <a:endParaRPr lang="el-GR" sz="1800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27855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71501" y="100293"/>
            <a:ext cx="9964128" cy="642657"/>
          </a:xfrm>
        </p:spPr>
        <p:txBody>
          <a:bodyPr/>
          <a:lstStyle/>
          <a:p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Καθεστώς σταθερών συναλλαγματικών ισοτιμιών</a:t>
            </a:r>
            <a:endParaRPr lang="el-G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38176" y="1072368"/>
            <a:ext cx="11174698" cy="1684287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l-GR" sz="2400" dirty="0" smtClean="0"/>
              <a:t>Η Κεντρική Τράπεζα αγοράζει και πουλάει εγχώριο νόμισμα προκειμένου να εξισορροπήσει την ζήτηση και την προσφορά ώστε η τιμή του συναλλάγματος να παραμένει στο επιθυμητό ύψος.</a:t>
            </a:r>
            <a:endParaRPr lang="el-GR" sz="2400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226" y="2943197"/>
            <a:ext cx="9172574" cy="3797649"/>
          </a:xfrm>
          <a:prstGeom prst="rect">
            <a:avLst/>
          </a:prstGeom>
        </p:spPr>
      </p:pic>
      <p:sp>
        <p:nvSpPr>
          <p:cNvPr id="8" name="Θέση περιεχομένου 2"/>
          <p:cNvSpPr txBox="1">
            <a:spLocks/>
          </p:cNvSpPr>
          <p:nvPr/>
        </p:nvSpPr>
        <p:spPr>
          <a:xfrm>
            <a:off x="1932639" y="3086073"/>
            <a:ext cx="2686986" cy="7048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l-G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Ισοτιμία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 / CNY</a:t>
            </a:r>
            <a:endParaRPr lang="el-G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Ευθεία γραμμή σύνδεσης 4"/>
          <p:cNvCxnSpPr/>
          <p:nvPr/>
        </p:nvCxnSpPr>
        <p:spPr>
          <a:xfrm>
            <a:off x="4895851" y="3276600"/>
            <a:ext cx="5400000" cy="8140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Ορθογώνιο 8"/>
          <p:cNvSpPr/>
          <p:nvPr/>
        </p:nvSpPr>
        <p:spPr>
          <a:xfrm>
            <a:off x="10163175" y="3057498"/>
            <a:ext cx="762979" cy="2591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8,28</a:t>
            </a:r>
            <a:endParaRPr lang="el-GR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0404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Δημοσιονομική Πολιτική</a:t>
            </a:r>
            <a:endParaRPr lang="el-G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Ομάδα 4"/>
          <p:cNvGrpSpPr/>
          <p:nvPr/>
        </p:nvGrpSpPr>
        <p:grpSpPr>
          <a:xfrm>
            <a:off x="2589653" y="2530286"/>
            <a:ext cx="5148042" cy="3200740"/>
            <a:chOff x="2589653" y="2530286"/>
            <a:chExt cx="5148042" cy="3200740"/>
          </a:xfrm>
        </p:grpSpPr>
        <p:grpSp>
          <p:nvGrpSpPr>
            <p:cNvPr id="6" name="Group 12"/>
            <p:cNvGrpSpPr>
              <a:grpSpLocks/>
            </p:cNvGrpSpPr>
            <p:nvPr/>
          </p:nvGrpSpPr>
          <p:grpSpPr bwMode="auto">
            <a:xfrm>
              <a:off x="2980126" y="2751289"/>
              <a:ext cx="4441321" cy="2523430"/>
              <a:chOff x="2720" y="1427"/>
              <a:chExt cx="4457" cy="3236"/>
            </a:xfrm>
          </p:grpSpPr>
          <p:cxnSp>
            <p:nvCxnSpPr>
              <p:cNvPr id="13" name="AutoShape 16"/>
              <p:cNvCxnSpPr>
                <a:cxnSpLocks noChangeShapeType="1"/>
              </p:cNvCxnSpPr>
              <p:nvPr/>
            </p:nvCxnSpPr>
            <p:spPr bwMode="auto">
              <a:xfrm flipV="1">
                <a:off x="2730" y="4656"/>
                <a:ext cx="4447" cy="7"/>
              </a:xfrm>
              <a:prstGeom prst="straightConnector1">
                <a:avLst/>
              </a:prstGeom>
              <a:noFill/>
              <a:ln w="6350">
                <a:solidFill>
                  <a:srgbClr val="FFFF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" name="AutoShape 17"/>
              <p:cNvCxnSpPr>
                <a:cxnSpLocks noChangeShapeType="1"/>
              </p:cNvCxnSpPr>
              <p:nvPr/>
            </p:nvCxnSpPr>
            <p:spPr bwMode="auto">
              <a:xfrm flipH="1" flipV="1">
                <a:off x="2720" y="1427"/>
                <a:ext cx="20" cy="3229"/>
              </a:xfrm>
              <a:prstGeom prst="straightConnector1">
                <a:avLst/>
              </a:prstGeom>
              <a:noFill/>
              <a:ln w="6350">
                <a:solidFill>
                  <a:srgbClr val="FFFF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7" name="Rectangle 3"/>
            <p:cNvSpPr txBox="1">
              <a:spLocks/>
            </p:cNvSpPr>
            <p:nvPr/>
          </p:nvSpPr>
          <p:spPr bwMode="auto">
            <a:xfrm>
              <a:off x="7183259" y="5291495"/>
              <a:ext cx="554436" cy="439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2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marL="742950" indent="-28575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2pPr>
              <a:lvl3pPr marL="11430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3pPr>
              <a:lvl4pPr marL="16002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4pPr>
              <a:lvl5pPr marL="20574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5pPr>
              <a:lvl6pPr marL="25146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6pPr>
              <a:lvl7pPr marL="29718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7pPr>
              <a:lvl8pPr marL="3429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8pPr>
              <a:lvl9pPr marL="3886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9pPr>
            </a:lstStyle>
            <a:p>
              <a:pPr marL="0" indent="0">
                <a:buNone/>
              </a:pPr>
              <a:r>
                <a:rPr lang="el-GR" sz="18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Υ</a:t>
              </a:r>
            </a:p>
          </p:txBody>
        </p:sp>
        <p:sp>
          <p:nvSpPr>
            <p:cNvPr id="8" name="Rectangle 3"/>
            <p:cNvSpPr txBox="1">
              <a:spLocks/>
            </p:cNvSpPr>
            <p:nvPr/>
          </p:nvSpPr>
          <p:spPr bwMode="auto">
            <a:xfrm>
              <a:off x="2589653" y="2530286"/>
              <a:ext cx="554436" cy="439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2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marL="742950" indent="-28575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2pPr>
              <a:lvl3pPr marL="11430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3pPr>
              <a:lvl4pPr marL="16002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4pPr>
              <a:lvl5pPr marL="20574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5pPr>
              <a:lvl6pPr marL="25146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6pPr>
              <a:lvl7pPr marL="29718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7pPr>
              <a:lvl8pPr marL="3429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8pPr>
              <a:lvl9pPr marL="3886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9pPr>
            </a:lstStyle>
            <a:p>
              <a:pPr marL="0" indent="0">
                <a:buNone/>
              </a:pPr>
              <a:r>
                <a:rPr lang="en-US" sz="18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</a:t>
              </a:r>
              <a:endParaRPr lang="el-GR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Rectangle 3"/>
            <p:cNvSpPr txBox="1">
              <a:spLocks/>
            </p:cNvSpPr>
            <p:nvPr/>
          </p:nvSpPr>
          <p:spPr bwMode="auto">
            <a:xfrm>
              <a:off x="6335791" y="4387598"/>
              <a:ext cx="554436" cy="439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2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marL="742950" indent="-28575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2pPr>
              <a:lvl3pPr marL="11430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3pPr>
              <a:lvl4pPr marL="16002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4pPr>
              <a:lvl5pPr marL="20574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5pPr>
              <a:lvl6pPr marL="25146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6pPr>
              <a:lvl7pPr marL="29718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7pPr>
              <a:lvl8pPr marL="3429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8pPr>
              <a:lvl9pPr marL="3886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9pPr>
            </a:lstStyle>
            <a:p>
              <a:pPr marL="0" indent="0">
                <a:buNone/>
              </a:pPr>
              <a:r>
                <a:rPr lang="en-US" sz="1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IS*</a:t>
              </a:r>
              <a:endParaRPr lang="el-G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14" name="AutoShape 14"/>
          <p:cNvCxnSpPr>
            <a:cxnSpLocks noChangeShapeType="1"/>
          </p:cNvCxnSpPr>
          <p:nvPr/>
        </p:nvCxnSpPr>
        <p:spPr bwMode="auto">
          <a:xfrm flipH="1" flipV="1">
            <a:off x="4190163" y="2726140"/>
            <a:ext cx="20332" cy="2550611"/>
          </a:xfrm>
          <a:prstGeom prst="straightConnector1">
            <a:avLst/>
          </a:prstGeom>
          <a:noFill/>
          <a:ln w="349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5" name="Rectangle 3"/>
          <p:cNvSpPr txBox="1">
            <a:spLocks/>
          </p:cNvSpPr>
          <p:nvPr/>
        </p:nvSpPr>
        <p:spPr bwMode="auto">
          <a:xfrm>
            <a:off x="4190163" y="2417257"/>
            <a:ext cx="675402" cy="43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LM*</a:t>
            </a:r>
            <a:endParaRPr lang="el-GR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5" name="AutoShape 11"/>
          <p:cNvCxnSpPr>
            <a:cxnSpLocks noChangeShapeType="1"/>
          </p:cNvCxnSpPr>
          <p:nvPr/>
        </p:nvCxnSpPr>
        <p:spPr bwMode="auto">
          <a:xfrm>
            <a:off x="2978186" y="4193371"/>
            <a:ext cx="1220403" cy="3412"/>
          </a:xfrm>
          <a:prstGeom prst="straightConnector1">
            <a:avLst/>
          </a:prstGeom>
          <a:noFill/>
          <a:ln w="3175">
            <a:solidFill>
              <a:srgbClr val="FFFF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1" name="AutoShape 11"/>
          <p:cNvCxnSpPr>
            <a:cxnSpLocks noChangeShapeType="1"/>
          </p:cNvCxnSpPr>
          <p:nvPr/>
        </p:nvCxnSpPr>
        <p:spPr bwMode="auto">
          <a:xfrm>
            <a:off x="2978185" y="3531867"/>
            <a:ext cx="1220403" cy="3412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2" name="Rectangle 3"/>
          <p:cNvSpPr txBox="1">
            <a:spLocks/>
          </p:cNvSpPr>
          <p:nvPr/>
        </p:nvSpPr>
        <p:spPr bwMode="auto">
          <a:xfrm>
            <a:off x="2529164" y="3260913"/>
            <a:ext cx="554436" cy="43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18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l-GR" sz="1800" baseline="-25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Rectangle 3"/>
          <p:cNvSpPr txBox="1">
            <a:spLocks/>
          </p:cNvSpPr>
          <p:nvPr/>
        </p:nvSpPr>
        <p:spPr bwMode="auto">
          <a:xfrm>
            <a:off x="2538182" y="4001445"/>
            <a:ext cx="554436" cy="43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1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l-GR" sz="1800" baseline="-25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ectangle 3"/>
          <p:cNvSpPr txBox="1">
            <a:spLocks/>
          </p:cNvSpPr>
          <p:nvPr/>
        </p:nvSpPr>
        <p:spPr bwMode="auto">
          <a:xfrm>
            <a:off x="4071102" y="5269784"/>
            <a:ext cx="554436" cy="43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l-G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</a:t>
            </a:r>
          </a:p>
        </p:txBody>
      </p:sp>
      <p:sp>
        <p:nvSpPr>
          <p:cNvPr id="22" name="Τόξο 21"/>
          <p:cNvSpPr/>
          <p:nvPr/>
        </p:nvSpPr>
        <p:spPr>
          <a:xfrm rot="12764186">
            <a:off x="2563034" y="2607116"/>
            <a:ext cx="5112842" cy="1414245"/>
          </a:xfrm>
          <a:prstGeom prst="arc">
            <a:avLst>
              <a:gd name="adj1" fmla="val 11710859"/>
              <a:gd name="adj2" fmla="val 20636396"/>
            </a:avLst>
          </a:prstGeom>
          <a:ln w="3492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Τόξο 23"/>
          <p:cNvSpPr/>
          <p:nvPr/>
        </p:nvSpPr>
        <p:spPr>
          <a:xfrm rot="12764186">
            <a:off x="2388045" y="3066322"/>
            <a:ext cx="4901811" cy="1414245"/>
          </a:xfrm>
          <a:prstGeom prst="arc">
            <a:avLst>
              <a:gd name="adj1" fmla="val 11710859"/>
              <a:gd name="adj2" fmla="val 20636396"/>
            </a:avLst>
          </a:prstGeom>
          <a:ln w="34925">
            <a:solidFill>
              <a:schemeClr val="accent4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Rectangle 3"/>
          <p:cNvSpPr txBox="1">
            <a:spLocks/>
          </p:cNvSpPr>
          <p:nvPr/>
        </p:nvSpPr>
        <p:spPr bwMode="auto">
          <a:xfrm>
            <a:off x="6149901" y="4851966"/>
            <a:ext cx="554436" cy="43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18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endParaRPr lang="el-GR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0" name="Πίνακας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5894243"/>
              </p:ext>
            </p:extLst>
          </p:nvPr>
        </p:nvGraphicFramePr>
        <p:xfrm>
          <a:off x="5348471" y="2010199"/>
          <a:ext cx="6529204" cy="15216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292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2166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 G</a:t>
                      </a:r>
                      <a:r>
                        <a:rPr lang="en-US" sz="2400" b="1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=&gt;</a:t>
                      </a:r>
                      <a:r>
                        <a:rPr lang="el-GR" sz="18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US" sz="2400" b="1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Y =&gt;</a:t>
                      </a:r>
                      <a:r>
                        <a:rPr lang="el-GR" sz="2400" b="1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r =&gt; r &lt; r* =&gt; </a:t>
                      </a:r>
                      <a:r>
                        <a:rPr lang="el-GR" sz="2000" b="1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εκροή κεφαλαίων</a:t>
                      </a:r>
                      <a:r>
                        <a:rPr lang="el-GR" sz="2400" b="1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=&gt;</a:t>
                      </a:r>
                      <a:endParaRPr lang="el-GR" sz="2400" b="1" kern="1200" dirty="0" smtClean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800" b="1" kern="1200" baseline="0" dirty="0" smtClean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b="1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=&gt;   </a:t>
                      </a:r>
                      <a:r>
                        <a:rPr lang="en-US" sz="2400" b="1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e </a:t>
                      </a:r>
                      <a:r>
                        <a:rPr lang="el-GR" sz="2400" b="1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=&gt;</a:t>
                      </a:r>
                      <a:r>
                        <a:rPr lang="en-US" sz="2400" b="1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2400" b="1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αγορά εγχώριου νομίσματος από την ΚΤ</a:t>
                      </a:r>
                      <a:r>
                        <a:rPr lang="en-US" sz="2400" b="1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 =&gt;  </a:t>
                      </a:r>
                      <a:r>
                        <a:rPr lang="el-GR" sz="2400" b="1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el-GR" sz="2400" b="1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 =&gt; </a:t>
                      </a:r>
                      <a:r>
                        <a:rPr lang="el-GR" sz="2400" b="1" u="sng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Δ</a:t>
                      </a:r>
                      <a:r>
                        <a:rPr lang="en-US" sz="2400" b="1" u="sng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el-GR" sz="2400" b="1" u="sng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=</a:t>
                      </a:r>
                      <a:r>
                        <a:rPr lang="en-US" sz="2400" b="1" u="sng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2400" b="1" u="sng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 </a:t>
                      </a:r>
                      <a:r>
                        <a:rPr lang="el-GR" sz="2400" b="1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&amp; </a:t>
                      </a:r>
                      <a:r>
                        <a:rPr lang="el-GR" sz="2400" b="1" u="sng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Δ</a:t>
                      </a:r>
                      <a:r>
                        <a:rPr lang="en-US" sz="2400" b="1" i="0" u="sng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Y </a:t>
                      </a:r>
                      <a:r>
                        <a:rPr lang="el-GR" sz="2400" b="1" i="0" u="sng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&lt;</a:t>
                      </a:r>
                      <a:r>
                        <a:rPr lang="en-US" sz="2400" b="1" i="0" u="sng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0</a:t>
                      </a:r>
                      <a:endParaRPr lang="el-GR" sz="2400" b="1" i="0" u="sng" kern="1200" dirty="0" smtClean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1" name="Ευθύγραμμο βέλος σύνδεσης 20"/>
          <p:cNvCxnSpPr/>
          <p:nvPr/>
        </p:nvCxnSpPr>
        <p:spPr>
          <a:xfrm>
            <a:off x="5508000" y="2052000"/>
            <a:ext cx="0" cy="36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Ευθύγραμμο βέλος σύνδεσης 22"/>
          <p:cNvCxnSpPr/>
          <p:nvPr/>
        </p:nvCxnSpPr>
        <p:spPr>
          <a:xfrm>
            <a:off x="6336000" y="2052000"/>
            <a:ext cx="0" cy="36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Ευθύγραμμο βέλος σύνδεσης 26"/>
          <p:cNvCxnSpPr/>
          <p:nvPr/>
        </p:nvCxnSpPr>
        <p:spPr>
          <a:xfrm>
            <a:off x="7128000" y="2052000"/>
            <a:ext cx="0" cy="36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Ευθύγραμμο βέλος σύνδεσης 27"/>
          <p:cNvCxnSpPr/>
          <p:nvPr/>
        </p:nvCxnSpPr>
        <p:spPr>
          <a:xfrm>
            <a:off x="5976000" y="2628000"/>
            <a:ext cx="0" cy="36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Ευθύγραμμο βέλος σύνδεσης 29"/>
          <p:cNvCxnSpPr/>
          <p:nvPr/>
        </p:nvCxnSpPr>
        <p:spPr>
          <a:xfrm rot="10800000">
            <a:off x="6999727" y="2969817"/>
            <a:ext cx="0" cy="36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AutoShape 14"/>
          <p:cNvCxnSpPr>
            <a:cxnSpLocks noChangeShapeType="1"/>
          </p:cNvCxnSpPr>
          <p:nvPr/>
        </p:nvCxnSpPr>
        <p:spPr bwMode="auto">
          <a:xfrm flipH="1" flipV="1">
            <a:off x="3389692" y="2731001"/>
            <a:ext cx="20332" cy="2550611"/>
          </a:xfrm>
          <a:prstGeom prst="straightConnector1">
            <a:avLst/>
          </a:prstGeom>
          <a:noFill/>
          <a:ln w="349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6" name="Rectangle 3"/>
          <p:cNvSpPr txBox="1">
            <a:spLocks/>
          </p:cNvSpPr>
          <p:nvPr/>
        </p:nvSpPr>
        <p:spPr bwMode="auto">
          <a:xfrm>
            <a:off x="4190163" y="2415298"/>
            <a:ext cx="675402" cy="43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LM*</a:t>
            </a:r>
            <a:endParaRPr lang="el-GR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Rectangle 3"/>
          <p:cNvSpPr txBox="1">
            <a:spLocks/>
          </p:cNvSpPr>
          <p:nvPr/>
        </p:nvSpPr>
        <p:spPr bwMode="auto">
          <a:xfrm>
            <a:off x="3210456" y="2283885"/>
            <a:ext cx="841225" cy="43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LM</a:t>
            </a:r>
            <a:r>
              <a:rPr lang="en-US" sz="18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endParaRPr lang="el-GR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Rectangle 3"/>
          <p:cNvSpPr txBox="1">
            <a:spLocks/>
          </p:cNvSpPr>
          <p:nvPr/>
        </p:nvSpPr>
        <p:spPr bwMode="auto">
          <a:xfrm>
            <a:off x="3245658" y="5253772"/>
            <a:ext cx="554436" cy="43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l-G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</a:t>
            </a:r>
            <a:r>
              <a:rPr lang="en-US" sz="18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l-GR" sz="1800" baseline="-25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808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Νομισματική Πολιτική</a:t>
            </a:r>
            <a:endParaRPr lang="el-G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Ομάδα 4"/>
          <p:cNvGrpSpPr/>
          <p:nvPr/>
        </p:nvGrpSpPr>
        <p:grpSpPr>
          <a:xfrm>
            <a:off x="2618228" y="2528549"/>
            <a:ext cx="5148042" cy="3200740"/>
            <a:chOff x="2589653" y="2530286"/>
            <a:chExt cx="5148042" cy="3200740"/>
          </a:xfrm>
        </p:grpSpPr>
        <p:grpSp>
          <p:nvGrpSpPr>
            <p:cNvPr id="6" name="Group 12"/>
            <p:cNvGrpSpPr>
              <a:grpSpLocks/>
            </p:cNvGrpSpPr>
            <p:nvPr/>
          </p:nvGrpSpPr>
          <p:grpSpPr bwMode="auto">
            <a:xfrm>
              <a:off x="2980126" y="2751288"/>
              <a:ext cx="4441321" cy="2523429"/>
              <a:chOff x="2720" y="1427"/>
              <a:chExt cx="4457" cy="3236"/>
            </a:xfrm>
          </p:grpSpPr>
          <p:cxnSp>
            <p:nvCxnSpPr>
              <p:cNvPr id="13" name="AutoShape 16"/>
              <p:cNvCxnSpPr>
                <a:cxnSpLocks noChangeShapeType="1"/>
              </p:cNvCxnSpPr>
              <p:nvPr/>
            </p:nvCxnSpPr>
            <p:spPr bwMode="auto">
              <a:xfrm flipV="1">
                <a:off x="2730" y="4656"/>
                <a:ext cx="4447" cy="7"/>
              </a:xfrm>
              <a:prstGeom prst="straightConnector1">
                <a:avLst/>
              </a:prstGeom>
              <a:noFill/>
              <a:ln w="6350">
                <a:solidFill>
                  <a:srgbClr val="FFFF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" name="AutoShape 17"/>
              <p:cNvCxnSpPr>
                <a:cxnSpLocks noChangeShapeType="1"/>
              </p:cNvCxnSpPr>
              <p:nvPr/>
            </p:nvCxnSpPr>
            <p:spPr bwMode="auto">
              <a:xfrm flipH="1" flipV="1">
                <a:off x="2720" y="1427"/>
                <a:ext cx="20" cy="3229"/>
              </a:xfrm>
              <a:prstGeom prst="straightConnector1">
                <a:avLst/>
              </a:prstGeom>
              <a:noFill/>
              <a:ln w="6350">
                <a:solidFill>
                  <a:srgbClr val="FFFF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7" name="Rectangle 3"/>
            <p:cNvSpPr txBox="1">
              <a:spLocks/>
            </p:cNvSpPr>
            <p:nvPr/>
          </p:nvSpPr>
          <p:spPr bwMode="auto">
            <a:xfrm>
              <a:off x="7183259" y="5291495"/>
              <a:ext cx="554436" cy="439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2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marL="742950" indent="-28575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2pPr>
              <a:lvl3pPr marL="11430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3pPr>
              <a:lvl4pPr marL="16002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4pPr>
              <a:lvl5pPr marL="20574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5pPr>
              <a:lvl6pPr marL="25146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6pPr>
              <a:lvl7pPr marL="29718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7pPr>
              <a:lvl8pPr marL="3429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8pPr>
              <a:lvl9pPr marL="3886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ts val="1000"/>
                </a:spcBef>
                <a:spcAft>
                  <a:spcPct val="0"/>
                </a:spcAft>
                <a:buClr>
                  <a:srgbClr val="ACD433"/>
                </a:buClr>
                <a:buSzPct val="80000"/>
                <a:buFont typeface="Wingdings 3" pitchFamily="18" charset="2"/>
                <a:buNone/>
                <a:tabLst/>
                <a:defRPr/>
              </a:pPr>
              <a:r>
                <a:rPr kumimoji="0" lang="el-GR" sz="18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entury Gothic" panose="020B0502020202020204"/>
                  <a:ea typeface="+mj-ea"/>
                  <a:cs typeface="+mj-cs"/>
                </a:rPr>
                <a:t>Υ</a:t>
              </a:r>
            </a:p>
          </p:txBody>
        </p:sp>
        <p:sp>
          <p:nvSpPr>
            <p:cNvPr id="8" name="Rectangle 3"/>
            <p:cNvSpPr txBox="1">
              <a:spLocks/>
            </p:cNvSpPr>
            <p:nvPr/>
          </p:nvSpPr>
          <p:spPr bwMode="auto">
            <a:xfrm>
              <a:off x="2589653" y="2530286"/>
              <a:ext cx="554436" cy="439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2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marL="742950" indent="-28575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2pPr>
              <a:lvl3pPr marL="11430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3pPr>
              <a:lvl4pPr marL="16002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4pPr>
              <a:lvl5pPr marL="20574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5pPr>
              <a:lvl6pPr marL="25146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6pPr>
              <a:lvl7pPr marL="29718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7pPr>
              <a:lvl8pPr marL="3429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8pPr>
              <a:lvl9pPr marL="3886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ts val="1000"/>
                </a:spcBef>
                <a:spcAft>
                  <a:spcPct val="0"/>
                </a:spcAft>
                <a:buClr>
                  <a:srgbClr val="ACD433"/>
                </a:buClr>
                <a:buSzPct val="80000"/>
                <a:buFont typeface="Wingdings 3" pitchFamily="18" charset="2"/>
                <a:buNone/>
                <a:tabLst/>
                <a:defRPr/>
              </a:pPr>
              <a:r>
                <a:rPr kumimoji="0" lang="en-US" sz="18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entury Gothic" panose="020B0502020202020204"/>
                  <a:ea typeface="+mj-ea"/>
                  <a:cs typeface="+mj-cs"/>
                </a:rPr>
                <a:t>e</a:t>
              </a:r>
              <a:endParaRPr kumimoji="0" lang="el-GR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j-ea"/>
                <a:cs typeface="+mj-cs"/>
              </a:endParaRPr>
            </a:p>
          </p:txBody>
        </p:sp>
        <p:sp>
          <p:nvSpPr>
            <p:cNvPr id="9" name="Rectangle 3"/>
            <p:cNvSpPr txBox="1">
              <a:spLocks/>
            </p:cNvSpPr>
            <p:nvPr/>
          </p:nvSpPr>
          <p:spPr bwMode="auto">
            <a:xfrm>
              <a:off x="7065100" y="4681956"/>
              <a:ext cx="554436" cy="439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2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marL="742950" indent="-28575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2pPr>
              <a:lvl3pPr marL="11430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3pPr>
              <a:lvl4pPr marL="16002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4pPr>
              <a:lvl5pPr marL="20574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5pPr>
              <a:lvl6pPr marL="25146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6pPr>
              <a:lvl7pPr marL="29718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7pPr>
              <a:lvl8pPr marL="3429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8pPr>
              <a:lvl9pPr marL="3886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ts val="1000"/>
                </a:spcBef>
                <a:spcAft>
                  <a:spcPct val="0"/>
                </a:spcAft>
                <a:buClr>
                  <a:srgbClr val="ACD433"/>
                </a:buClr>
                <a:buSzPct val="80000"/>
                <a:buFont typeface="Wingdings 3" pitchFamily="18" charset="2"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entury Gothic" panose="020B0502020202020204"/>
                  <a:ea typeface="+mj-ea"/>
                  <a:cs typeface="+mj-cs"/>
                </a:rPr>
                <a:t>IS*</a:t>
              </a:r>
              <a:endPara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j-ea"/>
                <a:cs typeface="+mj-cs"/>
              </a:endParaRPr>
            </a:p>
          </p:txBody>
        </p:sp>
      </p:grpSp>
      <p:cxnSp>
        <p:nvCxnSpPr>
          <p:cNvPr id="14" name="AutoShape 14"/>
          <p:cNvCxnSpPr>
            <a:cxnSpLocks noChangeShapeType="1"/>
          </p:cNvCxnSpPr>
          <p:nvPr/>
        </p:nvCxnSpPr>
        <p:spPr bwMode="auto">
          <a:xfrm flipH="1" flipV="1">
            <a:off x="4390188" y="2726140"/>
            <a:ext cx="20332" cy="2550611"/>
          </a:xfrm>
          <a:prstGeom prst="straightConnector1">
            <a:avLst/>
          </a:prstGeom>
          <a:noFill/>
          <a:ln w="349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5" name="Rectangle 3"/>
          <p:cNvSpPr txBox="1">
            <a:spLocks/>
          </p:cNvSpPr>
          <p:nvPr/>
        </p:nvSpPr>
        <p:spPr bwMode="auto">
          <a:xfrm>
            <a:off x="4155521" y="2382244"/>
            <a:ext cx="675402" cy="43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ACD433"/>
              </a:buClr>
              <a:buSzPct val="80000"/>
              <a:buFont typeface="Wingdings 3" pitchFamily="18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j-ea"/>
                <a:cs typeface="+mj-cs"/>
              </a:rPr>
              <a:t>LM*</a:t>
            </a:r>
            <a:endParaRPr kumimoji="0" lang="el-GR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cxnSp>
        <p:nvCxnSpPr>
          <p:cNvPr id="25" name="AutoShape 11"/>
          <p:cNvCxnSpPr>
            <a:cxnSpLocks noChangeShapeType="1"/>
          </p:cNvCxnSpPr>
          <p:nvPr/>
        </p:nvCxnSpPr>
        <p:spPr bwMode="auto">
          <a:xfrm>
            <a:off x="3016281" y="4234218"/>
            <a:ext cx="1386000" cy="3412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1" name="AutoShape 11"/>
          <p:cNvCxnSpPr>
            <a:cxnSpLocks noChangeShapeType="1"/>
          </p:cNvCxnSpPr>
          <p:nvPr/>
        </p:nvCxnSpPr>
        <p:spPr bwMode="auto">
          <a:xfrm>
            <a:off x="3015198" y="3540661"/>
            <a:ext cx="468000" cy="2640"/>
          </a:xfrm>
          <a:prstGeom prst="straightConnector1">
            <a:avLst/>
          </a:prstGeom>
          <a:noFill/>
          <a:ln w="3175">
            <a:solidFill>
              <a:srgbClr val="FFFF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2" name="Rectangle 3"/>
          <p:cNvSpPr txBox="1">
            <a:spLocks/>
          </p:cNvSpPr>
          <p:nvPr/>
        </p:nvSpPr>
        <p:spPr bwMode="auto">
          <a:xfrm>
            <a:off x="2519715" y="4001445"/>
            <a:ext cx="554436" cy="43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ACD433"/>
              </a:buClr>
              <a:buSzPct val="80000"/>
              <a:buFont typeface="Wingdings 3" pitchFamily="18" charset="2"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j-ea"/>
                <a:cs typeface="+mj-cs"/>
              </a:rPr>
              <a:t>e</a:t>
            </a:r>
            <a:r>
              <a:rPr kumimoji="0" lang="en-US" sz="18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j-ea"/>
                <a:cs typeface="+mj-cs"/>
              </a:rPr>
              <a:t>0</a:t>
            </a:r>
            <a:endParaRPr kumimoji="0" lang="el-GR" sz="1800" b="0" i="0" u="none" strike="noStrike" kern="1200" cap="none" spc="0" normalizeH="0" baseline="-2500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sp>
        <p:nvSpPr>
          <p:cNvPr id="33" name="Rectangle 3"/>
          <p:cNvSpPr txBox="1">
            <a:spLocks/>
          </p:cNvSpPr>
          <p:nvPr/>
        </p:nvSpPr>
        <p:spPr bwMode="auto">
          <a:xfrm>
            <a:off x="2519715" y="3211483"/>
            <a:ext cx="554436" cy="43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ACD433"/>
              </a:buClr>
              <a:buSzPct val="80000"/>
              <a:buFont typeface="Wingdings 3" pitchFamily="18" charset="2"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j-ea"/>
                <a:cs typeface="+mj-cs"/>
              </a:rPr>
              <a:t>e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j-ea"/>
                <a:cs typeface="+mj-cs"/>
              </a:rPr>
              <a:t>1</a:t>
            </a:r>
            <a:endParaRPr kumimoji="0" lang="el-GR" sz="1800" b="0" i="0" u="none" strike="noStrike" kern="1200" cap="none" spc="0" normalizeH="0" baseline="-2500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sp>
        <p:nvSpPr>
          <p:cNvPr id="34" name="Rectangle 3"/>
          <p:cNvSpPr txBox="1">
            <a:spLocks/>
          </p:cNvSpPr>
          <p:nvPr/>
        </p:nvSpPr>
        <p:spPr bwMode="auto">
          <a:xfrm>
            <a:off x="4283434" y="5289758"/>
            <a:ext cx="554436" cy="43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ACD433"/>
              </a:buClr>
              <a:buSzPct val="80000"/>
              <a:buFont typeface="Wingdings 3" pitchFamily="18" charset="2"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j-ea"/>
                <a:cs typeface="+mj-cs"/>
              </a:rPr>
              <a:t>Υ</a:t>
            </a:r>
          </a:p>
        </p:txBody>
      </p:sp>
      <p:cxnSp>
        <p:nvCxnSpPr>
          <p:cNvPr id="22" name="AutoShape 14"/>
          <p:cNvCxnSpPr>
            <a:cxnSpLocks noChangeShapeType="1"/>
          </p:cNvCxnSpPr>
          <p:nvPr/>
        </p:nvCxnSpPr>
        <p:spPr bwMode="auto">
          <a:xfrm flipH="1" flipV="1">
            <a:off x="3485313" y="2726140"/>
            <a:ext cx="20332" cy="2550611"/>
          </a:xfrm>
          <a:prstGeom prst="straightConnector1">
            <a:avLst/>
          </a:prstGeom>
          <a:noFill/>
          <a:ln w="34925">
            <a:solidFill>
              <a:srgbClr val="FFFF00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4" name="Rectangle 3"/>
          <p:cNvSpPr txBox="1">
            <a:spLocks/>
          </p:cNvSpPr>
          <p:nvPr/>
        </p:nvSpPr>
        <p:spPr bwMode="auto">
          <a:xfrm>
            <a:off x="3330509" y="2362707"/>
            <a:ext cx="879984" cy="43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ACD433"/>
              </a:buClr>
              <a:buSzPct val="80000"/>
              <a:buFont typeface="Wingdings 3" pitchFamily="18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j-ea"/>
                <a:cs typeface="+mj-cs"/>
              </a:rPr>
              <a:t>LM</a:t>
            </a:r>
            <a:r>
              <a:rPr kumimoji="0" lang="el-GR" sz="18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j-ea"/>
                <a:cs typeface="+mj-cs"/>
              </a:rPr>
              <a:t>1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j-ea"/>
                <a:cs typeface="+mj-cs"/>
              </a:rPr>
              <a:t>*</a:t>
            </a:r>
            <a:endParaRPr kumimoji="0" lang="el-GR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sp>
        <p:nvSpPr>
          <p:cNvPr id="26" name="Rectangle 3"/>
          <p:cNvSpPr txBox="1">
            <a:spLocks/>
          </p:cNvSpPr>
          <p:nvPr/>
        </p:nvSpPr>
        <p:spPr bwMode="auto">
          <a:xfrm>
            <a:off x="3337677" y="5289758"/>
            <a:ext cx="554436" cy="43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ACD433"/>
              </a:buClr>
              <a:buSzPct val="80000"/>
              <a:buFont typeface="Wingdings 3" pitchFamily="18" charset="2"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j-ea"/>
                <a:cs typeface="+mj-cs"/>
              </a:rPr>
              <a:t>Υ</a:t>
            </a:r>
            <a:r>
              <a:rPr kumimoji="0" lang="el-GR" sz="18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j-ea"/>
                <a:cs typeface="+mj-cs"/>
              </a:rPr>
              <a:t>1</a:t>
            </a:r>
          </a:p>
        </p:txBody>
      </p:sp>
      <p:sp>
        <p:nvSpPr>
          <p:cNvPr id="28" name="Τόξο 27"/>
          <p:cNvSpPr/>
          <p:nvPr/>
        </p:nvSpPr>
        <p:spPr>
          <a:xfrm rot="12764186">
            <a:off x="2360829" y="3024935"/>
            <a:ext cx="5112842" cy="1414245"/>
          </a:xfrm>
          <a:prstGeom prst="arc">
            <a:avLst>
              <a:gd name="adj1" fmla="val 11710859"/>
              <a:gd name="adj2" fmla="val 20636396"/>
            </a:avLst>
          </a:prstGeom>
          <a:ln w="3492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aphicFrame>
        <p:nvGraphicFramePr>
          <p:cNvPr id="21" name="Πίνακας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494120"/>
              </p:ext>
            </p:extLst>
          </p:nvPr>
        </p:nvGraphicFramePr>
        <p:xfrm>
          <a:off x="6029325" y="2073606"/>
          <a:ext cx="6067425" cy="14670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67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6705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 M</a:t>
                      </a:r>
                      <a:r>
                        <a:rPr lang="en-US" sz="2400" b="1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=&gt;</a:t>
                      </a:r>
                      <a:r>
                        <a:rPr lang="el-GR" sz="18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2400" b="1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r =&gt; r &gt; r* =&gt; </a:t>
                      </a:r>
                      <a:r>
                        <a:rPr lang="el-GR" sz="2000" b="1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εισροή κεφαλαίων</a:t>
                      </a:r>
                      <a:r>
                        <a:rPr lang="el-GR" sz="2400" b="1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=&gt;</a:t>
                      </a:r>
                      <a:endParaRPr lang="el-GR" sz="2400" b="1" kern="1200" dirty="0" smtClean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800" b="1" kern="1200" baseline="0" dirty="0" smtClean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b="1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=&gt;   </a:t>
                      </a:r>
                      <a:r>
                        <a:rPr lang="en-US" sz="2400" b="1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e </a:t>
                      </a:r>
                      <a:r>
                        <a:rPr lang="el-GR" sz="2400" b="1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=&gt;</a:t>
                      </a:r>
                      <a:r>
                        <a:rPr lang="en-US" sz="2400" b="1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2400" b="1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πώληση εγχώριου νομίσματος από την ΚΤ</a:t>
                      </a:r>
                      <a:r>
                        <a:rPr lang="en-US" sz="2400" b="1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 =&gt;  e</a:t>
                      </a:r>
                      <a:r>
                        <a:rPr lang="el-GR" sz="2400" b="1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 =&gt; </a:t>
                      </a:r>
                      <a:r>
                        <a:rPr lang="el-GR" sz="2400" b="1" u="sng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Δ</a:t>
                      </a:r>
                      <a:r>
                        <a:rPr lang="en-US" sz="2400" b="1" u="sng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el-GR" sz="2400" b="1" u="sng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=</a:t>
                      </a:r>
                      <a:r>
                        <a:rPr lang="en-US" sz="2400" b="1" u="sng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2400" b="1" u="sng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 </a:t>
                      </a:r>
                      <a:r>
                        <a:rPr lang="el-GR" sz="2400" b="1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&amp; </a:t>
                      </a:r>
                      <a:r>
                        <a:rPr lang="el-GR" sz="2400" b="1" u="sng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Δ</a:t>
                      </a:r>
                      <a:r>
                        <a:rPr lang="en-US" sz="2400" b="1" i="0" u="sng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Y = 0</a:t>
                      </a:r>
                      <a:endParaRPr lang="el-GR" sz="2400" b="1" i="0" u="sng" kern="1200" dirty="0" smtClean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3" name="Ευθύγραμμο βέλος σύνδεσης 22"/>
          <p:cNvCxnSpPr/>
          <p:nvPr/>
        </p:nvCxnSpPr>
        <p:spPr>
          <a:xfrm>
            <a:off x="6162552" y="2119523"/>
            <a:ext cx="0" cy="36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Ευθύγραμμο βέλος σύνδεσης 26"/>
          <p:cNvCxnSpPr/>
          <p:nvPr/>
        </p:nvCxnSpPr>
        <p:spPr>
          <a:xfrm rot="10800000">
            <a:off x="7001127" y="2119523"/>
            <a:ext cx="0" cy="36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Ευθύγραμμο βέλος σύνδεσης 28"/>
          <p:cNvCxnSpPr/>
          <p:nvPr/>
        </p:nvCxnSpPr>
        <p:spPr>
          <a:xfrm rot="10800000">
            <a:off x="6648702" y="2645286"/>
            <a:ext cx="0" cy="36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Γωνιώδης σύνδεση 85"/>
          <p:cNvCxnSpPr/>
          <p:nvPr/>
        </p:nvCxnSpPr>
        <p:spPr>
          <a:xfrm>
            <a:off x="4014000" y="2883139"/>
            <a:ext cx="288000" cy="288000"/>
          </a:xfrm>
          <a:prstGeom prst="bentConnector3">
            <a:avLst>
              <a:gd name="adj1" fmla="val -15000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Ευθύγραμμο βέλος σύνδεσης 87"/>
          <p:cNvCxnSpPr/>
          <p:nvPr/>
        </p:nvCxnSpPr>
        <p:spPr>
          <a:xfrm>
            <a:off x="8305677" y="3031483"/>
            <a:ext cx="0" cy="36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967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22652" y="1139354"/>
                <a:ext cx="11386855" cy="5161693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l-GR" sz="2400" dirty="0" smtClean="0"/>
                  <a:t>Το υπόδειγμα </a:t>
                </a:r>
                <a:r>
                  <a:rPr lang="en-US" sz="2400" dirty="0" smtClean="0"/>
                  <a:t>Mundell – Fleming</a:t>
                </a:r>
                <a:r>
                  <a:rPr lang="el-GR" sz="2400" dirty="0" smtClean="0"/>
                  <a:t> σχετίζεται στενά με το υπόδειγμα </a:t>
                </a:r>
                <a:r>
                  <a:rPr lang="en-US" sz="2400" dirty="0" smtClean="0"/>
                  <a:t>IS-LM </a:t>
                </a:r>
                <a:r>
                  <a:rPr lang="el-GR" sz="2400" dirty="0" smtClean="0"/>
                  <a:t>καθώς και τα δύο υποδείγματα τονίζουν την αλληλεπίδραση ανάμεσα στην αγορά αγαθών και την αγορά χρήματος.</a:t>
                </a:r>
              </a:p>
              <a:p>
                <a:pPr>
                  <a:lnSpc>
                    <a:spcPct val="150000"/>
                  </a:lnSpc>
                </a:pPr>
                <a:r>
                  <a:rPr lang="el-GR" sz="2400" dirty="0" smtClean="0">
                    <a:solidFill>
                      <a:schemeClr val="tx1"/>
                    </a:solidFill>
                  </a:rPr>
                  <a:t>Είμαστε στη βραχυχρόνια περίοδο =&gt; το επίπεδο των τιμών στο εσωτερικό και το εξωτερικό παραμένει σταθερό (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l-GR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</m:ba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)</a:t>
                </a:r>
                <a:r>
                  <a:rPr lang="el-GR" sz="2400" dirty="0" smtClean="0">
                    <a:solidFill>
                      <a:schemeClr val="tx1"/>
                    </a:solidFill>
                  </a:rPr>
                  <a:t> και κατά συνέπεια η πραγματική συναλλαγματική ισοτιμία (ε) είναι ανάλογη της ονομαστικ</a:t>
                </a:r>
                <a:r>
                  <a:rPr lang="el-GR" sz="2400" dirty="0" smtClean="0"/>
                  <a:t>ής (</a:t>
                </a:r>
                <a:r>
                  <a:rPr lang="en-US" sz="2400" dirty="0" smtClean="0"/>
                  <a:t>e)</a:t>
                </a:r>
                <a:r>
                  <a:rPr lang="el-GR" sz="2400" dirty="0" smtClean="0">
                    <a:solidFill>
                      <a:schemeClr val="tx1"/>
                    </a:solidFill>
                  </a:rPr>
                  <a:t>.</a:t>
                </a:r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l-GR" sz="2400" dirty="0" smtClean="0">
                    <a:solidFill>
                      <a:schemeClr val="tx1"/>
                    </a:solidFill>
                  </a:rPr>
                  <a:t>Μελετάμε μια μικρή ανοιχτή οικονομία με τέλεια κινητικότητα κεφαλαίου =&gt; το εγχώριο επιτόκιο καθορίζεται από το διεθνές επιτόκιο.</a:t>
                </a:r>
                <a:endParaRPr lang="el-G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2652" y="1139354"/>
                <a:ext cx="11386855" cy="5161693"/>
              </a:xfrm>
              <a:blipFill>
                <a:blip r:embed="rId2"/>
                <a:stretch>
                  <a:fillRect l="-428" r="-16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002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45130" y="128868"/>
            <a:ext cx="9404723" cy="680757"/>
          </a:xfrm>
        </p:spPr>
        <p:txBody>
          <a:bodyPr/>
          <a:lstStyle/>
          <a:p>
            <a:r>
              <a:rPr lang="el-G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Υποτίμηση - Ανατίμηση</a:t>
            </a:r>
            <a:endParaRPr lang="el-G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45130" y="1362076"/>
            <a:ext cx="10822970" cy="488632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l-GR" sz="2400" dirty="0" smtClean="0"/>
              <a:t>Μια χώρα σε καθεστώς σταθερών συναλλαγματικών ισοτιμιών μπορεί να ασκήσει μια μορφή νομισματικής πολιτικής αλλάζοντας το ύψος στο οποίο είναι καθορισμένη η συναλλαγματική ισοτιμία.</a:t>
            </a:r>
          </a:p>
          <a:p>
            <a:pPr algn="just">
              <a:lnSpc>
                <a:spcPct val="150000"/>
              </a:lnSpc>
            </a:pPr>
            <a:r>
              <a:rPr lang="el-GR" sz="2400" dirty="0" smtClean="0"/>
              <a:t>Η μείωση της επίσημης τιμής του νομίσματος ονομάζεται </a:t>
            </a:r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υποτίμηση</a:t>
            </a:r>
            <a:r>
              <a:rPr lang="el-GR" sz="2400" dirty="0" smtClean="0"/>
              <a:t> ενώ η αύξηση </a:t>
            </a:r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ανατίμηση</a:t>
            </a:r>
            <a:r>
              <a:rPr lang="el-GR" sz="24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l-GR" sz="2400" dirty="0" smtClean="0"/>
              <a:t>Η υποτίμηση αυξάνει τις καθαρές εξαγωγές και το </a:t>
            </a:r>
            <a:r>
              <a:rPr lang="el-GR" sz="2400" dirty="0" err="1" smtClean="0"/>
              <a:t>συναθροιστικό</a:t>
            </a:r>
            <a:r>
              <a:rPr lang="el-GR" sz="2400" dirty="0" smtClean="0"/>
              <a:t> εισόδημα (μετατόπιση της </a:t>
            </a:r>
            <a:r>
              <a:rPr lang="en-US" sz="2400" dirty="0" smtClean="0"/>
              <a:t>LM* </a:t>
            </a:r>
            <a:r>
              <a:rPr lang="el-GR" sz="2400" dirty="0" smtClean="0"/>
              <a:t>προς τα δεξιά) ενώ η ανατίμηση το αντίστροφο.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1474070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76225" y="666750"/>
            <a:ext cx="11534775" cy="5953125"/>
          </a:xfrm>
        </p:spPr>
        <p:txBody>
          <a:bodyPr>
            <a:noAutofit/>
          </a:bodyPr>
          <a:lstStyle/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l-GR" dirty="0"/>
              <a:t>Το 1953, εθνικό μας νόμισμα παρακολουθώντας τις πολιτικές και οικονομικές </a:t>
            </a:r>
            <a:endParaRPr lang="el-GR" dirty="0" smtClean="0"/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el-GR" dirty="0" smtClean="0"/>
              <a:t>περιπέτειες </a:t>
            </a:r>
            <a:r>
              <a:rPr lang="el-GR" dirty="0"/>
              <a:t>της </a:t>
            </a:r>
            <a:r>
              <a:rPr lang="el-GR" dirty="0" smtClean="0"/>
              <a:t>χώρας είχε </a:t>
            </a:r>
            <a:r>
              <a:rPr lang="el-GR" dirty="0"/>
              <a:t>υποτιμηθεί επτά φορές από το 1944, χωρίς, όμως, ούτε η οικονομία να εξυγιανθεί ούτε η δραχμή να γίνει </a:t>
            </a:r>
            <a:r>
              <a:rPr lang="el-GR" dirty="0" smtClean="0"/>
              <a:t>αξιόπιστη</a:t>
            </a:r>
            <a:r>
              <a:rPr lang="el-GR" dirty="0"/>
              <a:t>. </a:t>
            </a:r>
            <a:r>
              <a:rPr lang="en-US" dirty="0" smtClean="0"/>
              <a:t> </a:t>
            </a:r>
            <a:r>
              <a:rPr lang="el-GR" dirty="0" smtClean="0"/>
              <a:t>Η </a:t>
            </a:r>
            <a:r>
              <a:rPr lang="el-GR" dirty="0"/>
              <a:t>χρυσή λίρα ήταν το κυρίαρχο νόμισμα στις συναλλαγές, το ισοζύγιο πληρωμών και ο </a:t>
            </a:r>
            <a:r>
              <a:rPr lang="el-GR" dirty="0" smtClean="0"/>
              <a:t>προϋπολογισμός </a:t>
            </a:r>
            <a:r>
              <a:rPr lang="el-GR" dirty="0"/>
              <a:t>μονίμως ελλειμματικά και το κράτος λειτουργούσε χάρις στα χρήματα της αμερικανικής βοηθείας.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el-GR" dirty="0" smtClean="0"/>
              <a:t>Στις 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el-GR" dirty="0"/>
              <a:t> το βράδυ της 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9ης 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Απριλίου 1953</a:t>
            </a:r>
            <a:r>
              <a:rPr lang="el-GR" dirty="0"/>
              <a:t>, ανήμερα των 44ων γενεθλίων του, ο Υπουργός Συντονισμού, Σπύρος </a:t>
            </a:r>
            <a:r>
              <a:rPr lang="el-GR" dirty="0" err="1"/>
              <a:t>Μαρκεζίνης</a:t>
            </a:r>
            <a:r>
              <a:rPr lang="el-GR" dirty="0"/>
              <a:t>, αιφνιδιάζει τους πάντες και ανακοινώνει από το κρατικό ραδιόφωνο (τότε </a:t>
            </a:r>
            <a:r>
              <a:rPr lang="el-GR" dirty="0" smtClean="0"/>
              <a:t>ΕΙΡ) </a:t>
            </a:r>
            <a:r>
              <a:rPr lang="el-GR" dirty="0"/>
              <a:t>πως από εκείνη τη στιγμή η επίσημη σχέση του </a:t>
            </a:r>
            <a:r>
              <a:rPr lang="el-GR" dirty="0" smtClean="0"/>
              <a:t>δολαρίου </a:t>
            </a:r>
            <a:r>
              <a:rPr lang="el-GR" dirty="0"/>
              <a:t>και της δραχμής καθορίζεται στις 30.000 </a:t>
            </a:r>
            <a:r>
              <a:rPr lang="el-GR" dirty="0" smtClean="0"/>
              <a:t>δραχμές/$ (από 15.000 </a:t>
            </a:r>
            <a:r>
              <a:rPr lang="el-GR" dirty="0" err="1" smtClean="0"/>
              <a:t>δρχ</a:t>
            </a:r>
            <a:r>
              <a:rPr lang="el-GR" dirty="0" smtClean="0"/>
              <a:t>/$), δηλ. </a:t>
            </a:r>
            <a:r>
              <a:rPr lang="el-GR" dirty="0"/>
              <a:t>επιβάλλει μια γενναία </a:t>
            </a:r>
            <a:r>
              <a:rPr lang="el-GR" u="sng" dirty="0"/>
              <a:t>υποτίμηση</a:t>
            </a:r>
            <a:r>
              <a:rPr lang="el-GR" dirty="0"/>
              <a:t> της τάξεως του 50%. Αναλόγως αναπροσαρμόζονται και οι τιμές σε δραχμές όλων των άλλων ξένων νομισμάτων. Αργότερα θα αφαιρεθούν τα τρία μηδενικά και η σχέση θα διαμορφωθεί </a:t>
            </a:r>
            <a:r>
              <a:rPr lang="el-GR" dirty="0" smtClean="0"/>
              <a:t>σε 30 </a:t>
            </a:r>
            <a:r>
              <a:rPr lang="el-GR" dirty="0" err="1" smtClean="0"/>
              <a:t>δρχ</a:t>
            </a:r>
            <a:r>
              <a:rPr lang="el-GR" dirty="0" smtClean="0"/>
              <a:t>/$.</a:t>
            </a:r>
            <a:endParaRPr lang="en-US" dirty="0" smtClean="0"/>
          </a:p>
        </p:txBody>
      </p:sp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838201" y="90768"/>
            <a:ext cx="9545028" cy="680757"/>
          </a:xfrm>
        </p:spPr>
        <p:txBody>
          <a:bodyPr/>
          <a:lstStyle/>
          <a:p>
            <a:r>
              <a:rPr lang="el-G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επιτυχής υποτίμηση της δραχμής το 1953</a:t>
            </a:r>
            <a:endParaRPr lang="el-G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09250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23825" y="66675"/>
            <a:ext cx="11877675" cy="671651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l-GR" dirty="0" smtClean="0"/>
              <a:t>Η </a:t>
            </a:r>
            <a:r>
              <a:rPr lang="el-GR" u="sng" dirty="0"/>
              <a:t>επιτυχία της αναπροσαρμογής </a:t>
            </a:r>
            <a:r>
              <a:rPr lang="el-GR" u="sng" dirty="0" err="1"/>
              <a:t>εξηρτάτο</a:t>
            </a:r>
            <a:r>
              <a:rPr lang="el-GR" u="sng" dirty="0"/>
              <a:t> φυσικά από την συγκράτηση των </a:t>
            </a:r>
            <a:endParaRPr lang="el-GR" u="sng" dirty="0" smtClean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l-GR" u="sng" dirty="0" smtClean="0"/>
              <a:t>τιμών</a:t>
            </a:r>
            <a:r>
              <a:rPr lang="el-GR" dirty="0"/>
              <a:t>, αφού ως γνωστόν υποτίμηση σημαίνει αυξήσεις σε όλα τα εισαγόμενα. </a:t>
            </a:r>
            <a:endParaRPr lang="el-GR" dirty="0" smtClean="0"/>
          </a:p>
          <a:p>
            <a:pPr marL="0" indent="0" algn="just">
              <a:lnSpc>
                <a:spcPct val="150000"/>
              </a:lnSpc>
              <a:spcBef>
                <a:spcPts val="1200"/>
              </a:spcBef>
              <a:buNone/>
            </a:pPr>
            <a:r>
              <a:rPr lang="el-GR" dirty="0" smtClean="0"/>
              <a:t>Ο </a:t>
            </a:r>
            <a:r>
              <a:rPr lang="el-GR" dirty="0" err="1"/>
              <a:t>Μαρκεζίνης</a:t>
            </a:r>
            <a:r>
              <a:rPr lang="el-GR" dirty="0"/>
              <a:t> είχε θέσει ως στόχο η άνοδος του τιμαρίθμου να συγκρατηθεί </a:t>
            </a:r>
            <a:r>
              <a:rPr lang="el-GR" dirty="0" smtClean="0"/>
              <a:t>(&lt;17%), </a:t>
            </a:r>
            <a:r>
              <a:rPr lang="el-GR" dirty="0"/>
              <a:t>για να αποτραπούν </a:t>
            </a:r>
            <a:r>
              <a:rPr lang="el-GR" dirty="0" smtClean="0"/>
              <a:t>οι </a:t>
            </a:r>
            <a:r>
              <a:rPr lang="el-GR" dirty="0"/>
              <a:t>λαϊκές αντιδράσεις. Τα οικονομικά μεγέθη αρχίζοντας από τον προϋπολογισμό και το ισοζύγιο και φτάνοντας στον πληθωρισμό και τον ρυθμό ανάπτυξης βελτιώθηκαν </a:t>
            </a:r>
            <a:r>
              <a:rPr lang="el-GR" dirty="0" smtClean="0"/>
              <a:t>θεαματικά. Ο </a:t>
            </a:r>
            <a:r>
              <a:rPr lang="el-GR" dirty="0"/>
              <a:t>πληθωρισμός κυμάνθηκε στο 15,1% την πρώτη χρονιά, για να μειωθεί στο 5,8% τη δεύτερη, στο 3,6% την τρίτη και να ακολουθήσει στη συνέχεια περίοδος νομισματικής σταθερότητας με μέσο πληθωρισμό στην περίοδο '56-'63 μόλις 1,7%!</a:t>
            </a:r>
            <a:endParaRPr lang="el-GR" dirty="0" smtClean="0"/>
          </a:p>
          <a:p>
            <a:pPr marL="0" indent="0" algn="just">
              <a:lnSpc>
                <a:spcPct val="150000"/>
              </a:lnSpc>
              <a:spcBef>
                <a:spcPts val="1200"/>
              </a:spcBef>
              <a:buNone/>
            </a:pPr>
            <a:r>
              <a:rPr lang="el-GR" dirty="0" smtClean="0"/>
              <a:t>Ταυτόχρονα </a:t>
            </a:r>
            <a:r>
              <a:rPr lang="el-GR" dirty="0"/>
              <a:t>άρχισαν να γίνονται επενδύσεις από τους επιχειρηματίες, ενώ έκαναν την εμφάνισή τους και τα πρώτα ξένα κεφάλαια. Η μαύρη αγορά και οι ελλείψεις ειδών στην αγορά εξαφανίστηκαν ως διά </a:t>
            </a:r>
            <a:r>
              <a:rPr lang="el-GR" dirty="0" smtClean="0"/>
              <a:t>μαγείας. Αυτό </a:t>
            </a:r>
            <a:r>
              <a:rPr lang="el-GR" dirty="0"/>
              <a:t>επετεύχθη με το δεύτερο θαρραλέο </a:t>
            </a:r>
            <a:r>
              <a:rPr lang="el-GR" dirty="0" smtClean="0"/>
              <a:t>μέτρο, </a:t>
            </a:r>
            <a:r>
              <a:rPr lang="el-GR" dirty="0"/>
              <a:t>την </a:t>
            </a:r>
            <a:r>
              <a:rPr lang="el-GR" u="sng" dirty="0"/>
              <a:t>απελευθέρωση των εισαγωγών</a:t>
            </a:r>
            <a:r>
              <a:rPr lang="el-GR" dirty="0"/>
              <a:t>, η οποία πλημμύρισε την αγορά με πλήθος αγαθών και ανέστησε τον ανταγωνισμό. Μέχρι τότε οι εισαγωγές πραγματοποιούντο με άδειες για ορισμένη ποσότητα που χορηγούσε το υπουργείο </a:t>
            </a:r>
            <a:r>
              <a:rPr lang="el-GR" dirty="0" smtClean="0"/>
              <a:t>Εμπορίου. 							      	</a:t>
            </a:r>
            <a:r>
              <a:rPr lang="el-GR" sz="1200" dirty="0" smtClean="0"/>
              <a:t>ΚΑΘΗΜΕΡΙΝΗ 12/4/2008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153619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19075" y="76200"/>
            <a:ext cx="11782425" cy="6696075"/>
          </a:xfrm>
        </p:spPr>
        <p:txBody>
          <a:bodyPr>
            <a:noAutofit/>
          </a:bodyPr>
          <a:lstStyle/>
          <a:p>
            <a:pPr algn="just">
              <a:lnSpc>
                <a:spcPct val="160000"/>
              </a:lnSpc>
            </a:pPr>
            <a:r>
              <a:rPr lang="el-GR" sz="1800" dirty="0" smtClean="0"/>
              <a:t>Τον </a:t>
            </a:r>
            <a:r>
              <a:rPr lang="el-GR" sz="1800" dirty="0"/>
              <a:t>Ιανουάριο </a:t>
            </a:r>
            <a:r>
              <a:rPr lang="el-GR" sz="1800" dirty="0" smtClean="0"/>
              <a:t>του 1983 </a:t>
            </a:r>
            <a:r>
              <a:rPr lang="el-GR" sz="1800" dirty="0"/>
              <a:t>αποφασίστηκε η υποτίμηση της δραχμής κατά 15,5</a:t>
            </a:r>
            <a:r>
              <a:rPr lang="el-GR" sz="1800" dirty="0" smtClean="0"/>
              <a:t>%.</a:t>
            </a:r>
          </a:p>
          <a:p>
            <a:pPr algn="just">
              <a:lnSpc>
                <a:spcPct val="160000"/>
              </a:lnSpc>
            </a:pPr>
            <a:r>
              <a:rPr lang="el-GR" sz="1800" dirty="0"/>
              <a:t>Το 1985 τα συναλλαγματικά αποθέματα της χώρας έφτασαν σε επικίνδυνα επίπεδα, με </a:t>
            </a:r>
            <a:endParaRPr lang="el-GR" sz="1800" dirty="0" smtClean="0"/>
          </a:p>
          <a:p>
            <a:pPr marL="342000" indent="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el-GR" sz="1800" dirty="0" smtClean="0"/>
              <a:t>αποτέλεσμα </a:t>
            </a:r>
            <a:r>
              <a:rPr lang="el-GR" sz="1800" dirty="0"/>
              <a:t>να υιοθετηθεί ένα σταθεροποιητικό πρόγραμμα </a:t>
            </a:r>
            <a:r>
              <a:rPr lang="el-GR" sz="1800" dirty="0" smtClean="0"/>
              <a:t>όπου μεταξύ </a:t>
            </a:r>
            <a:r>
              <a:rPr lang="el-GR" sz="1800" dirty="0"/>
              <a:t>των άλλων μέτρων που </a:t>
            </a:r>
            <a:r>
              <a:rPr lang="el-GR" sz="1800" dirty="0" smtClean="0"/>
              <a:t>υιοθετήθηκαν </a:t>
            </a:r>
            <a:r>
              <a:rPr lang="el-GR" sz="1800" dirty="0"/>
              <a:t>υπήρξε και μία νέα υποτίμηση της δραχμής κατά 15</a:t>
            </a:r>
            <a:r>
              <a:rPr lang="el-GR" sz="1800" dirty="0" smtClean="0"/>
              <a:t>%.</a:t>
            </a:r>
          </a:p>
          <a:p>
            <a:pPr algn="just">
              <a:lnSpc>
                <a:spcPct val="160000"/>
              </a:lnSpc>
            </a:pPr>
            <a:r>
              <a:rPr lang="el-GR" sz="1800" dirty="0" smtClean="0"/>
              <a:t>Τον </a:t>
            </a:r>
            <a:r>
              <a:rPr lang="el-GR" sz="1800" dirty="0"/>
              <a:t>Μάρτιο του 1998 πραγματοποιήθηκε η τελευταία υποτίμηση της δραχμής της τάξεως του 12,6% με την ταυτόχρονη είσοδό της στον </a:t>
            </a:r>
            <a:r>
              <a:rPr lang="el-GR" sz="1800" dirty="0" smtClean="0"/>
              <a:t>Μηχανισμό Συναλλαγματικών Ισοτιμιών.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el-GR" sz="1800" dirty="0" smtClean="0"/>
              <a:t>Όλα </a:t>
            </a:r>
            <a:r>
              <a:rPr lang="el-GR" sz="1800" dirty="0"/>
              <a:t>τα παραπάνω αποδεικνύουν ένα </a:t>
            </a:r>
            <a:r>
              <a:rPr lang="el-GR" sz="1800" dirty="0" smtClean="0"/>
              <a:t>πράγμα</a:t>
            </a:r>
            <a:r>
              <a:rPr lang="el-GR" sz="1800" dirty="0"/>
              <a:t>: </a:t>
            </a:r>
            <a:r>
              <a:rPr lang="el-GR" sz="1800" u="sng" dirty="0"/>
              <a:t>η υποτίμηση δεν αποτελεί πανάκεια για την αντιμετώπιση των οικονομικών προβλημάτων</a:t>
            </a:r>
            <a:r>
              <a:rPr lang="el-GR" sz="1800" dirty="0"/>
              <a:t> και κυρίως της ανταγωνιστικότητας μιας οικονομίας. </a:t>
            </a:r>
            <a:r>
              <a:rPr lang="el-GR" sz="1800" dirty="0" smtClean="0"/>
              <a:t>Χωρίς </a:t>
            </a:r>
            <a:r>
              <a:rPr lang="el-GR" sz="1800" dirty="0"/>
              <a:t>μία </a:t>
            </a:r>
            <a:r>
              <a:rPr lang="el-GR" sz="1800" dirty="0" err="1" smtClean="0"/>
              <a:t>συγκροτη</a:t>
            </a:r>
            <a:r>
              <a:rPr lang="el-GR" sz="1800" dirty="0" smtClean="0"/>
              <a:t>-μένη </a:t>
            </a:r>
            <a:r>
              <a:rPr lang="el-GR" sz="1800" dirty="0"/>
              <a:t>πολιτική οικονομικής μεγέθυνσης και μακροοικονομικής διαχείρισης, η υποτίμηση από μόνη της μάλλον δεν θα έχει να προσφέρει τίποτε πέραν του να ασκήσει πολύ έντονες πληθωριστικές </a:t>
            </a:r>
            <a:r>
              <a:rPr lang="el-GR" sz="1800" dirty="0" smtClean="0"/>
              <a:t>πιέσεις.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el-GR" sz="1800" dirty="0" smtClean="0"/>
              <a:t>Αξίζει </a:t>
            </a:r>
            <a:r>
              <a:rPr lang="el-GR" sz="1800" dirty="0"/>
              <a:t>τον κόπο να θυμηθούμε ότι στα χρόνια 1953-1973 με την ισοτιμία δραχμής - δολαρίου κλειδωμένη στις 30 </a:t>
            </a:r>
            <a:r>
              <a:rPr lang="el-GR" sz="1800" dirty="0" err="1" smtClean="0"/>
              <a:t>δρχ</a:t>
            </a:r>
            <a:r>
              <a:rPr lang="el-GR" sz="1800" dirty="0" smtClean="0"/>
              <a:t>/$, </a:t>
            </a:r>
            <a:r>
              <a:rPr lang="el-GR" sz="1800" dirty="0"/>
              <a:t>ο ρυθμός μεγέθυνσης κατά μέσο όρο ανερχόταν σε 7% ετησίως. Αντιθέτως κατά την περίοδο 1981-1990, δηλαδή την </a:t>
            </a:r>
            <a:r>
              <a:rPr lang="el-GR" sz="1800" dirty="0" smtClean="0"/>
              <a:t>κατ‘ εξοχήν </a:t>
            </a:r>
            <a:r>
              <a:rPr lang="el-GR" sz="1800" dirty="0"/>
              <a:t>περίοδο υποτιμήσεων και ταχείας διολίσθησης, ο ρυθμός μεγέθυνσης ήταν κατά </a:t>
            </a:r>
            <a:r>
              <a:rPr lang="el-GR" sz="1800" dirty="0" smtClean="0"/>
              <a:t>μέσο </a:t>
            </a:r>
            <a:r>
              <a:rPr lang="el-GR" sz="1800" dirty="0"/>
              <a:t>όρο μόλις 0,8% ετησίως</a:t>
            </a:r>
            <a:r>
              <a:rPr lang="el-GR" sz="1800" dirty="0" smtClean="0"/>
              <a:t>. 						      </a:t>
            </a:r>
            <a:r>
              <a:rPr lang="el-GR" sz="1200" dirty="0" smtClean="0"/>
              <a:t>ΚΩΣΤΑΣ ΚΩΣΤΗΣ - </a:t>
            </a:r>
            <a:r>
              <a:rPr lang="el-GR" sz="1200" dirty="0"/>
              <a:t>Κ</a:t>
            </a:r>
            <a:r>
              <a:rPr lang="el-GR" sz="1200" dirty="0" smtClean="0"/>
              <a:t>αθηγητής ΕΚΠΑ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6155102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Εμπορική Πολιτική</a:t>
            </a:r>
            <a:endParaRPr lang="el-G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Ομάδα 3"/>
          <p:cNvGrpSpPr/>
          <p:nvPr/>
        </p:nvGrpSpPr>
        <p:grpSpPr>
          <a:xfrm>
            <a:off x="5976000" y="3185761"/>
            <a:ext cx="5349650" cy="3313769"/>
            <a:chOff x="2388045" y="2417257"/>
            <a:chExt cx="5349650" cy="3313769"/>
          </a:xfrm>
        </p:grpSpPr>
        <p:cxnSp>
          <p:nvCxnSpPr>
            <p:cNvPr id="14" name="AutoShape 14"/>
            <p:cNvCxnSpPr>
              <a:cxnSpLocks noChangeShapeType="1"/>
            </p:cNvCxnSpPr>
            <p:nvPr/>
          </p:nvCxnSpPr>
          <p:spPr bwMode="auto">
            <a:xfrm flipH="1" flipV="1">
              <a:off x="4190163" y="2726140"/>
              <a:ext cx="20332" cy="2550611"/>
            </a:xfrm>
            <a:prstGeom prst="straightConnector1">
              <a:avLst/>
            </a:prstGeom>
            <a:noFill/>
            <a:ln w="349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15" name="Rectangle 3"/>
            <p:cNvSpPr txBox="1">
              <a:spLocks/>
            </p:cNvSpPr>
            <p:nvPr/>
          </p:nvSpPr>
          <p:spPr bwMode="auto">
            <a:xfrm>
              <a:off x="4190163" y="2417257"/>
              <a:ext cx="675402" cy="439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2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marL="742950" indent="-28575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2pPr>
              <a:lvl3pPr marL="11430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3pPr>
              <a:lvl4pPr marL="16002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4pPr>
              <a:lvl5pPr marL="20574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5pPr>
              <a:lvl6pPr marL="25146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6pPr>
              <a:lvl7pPr marL="29718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7pPr>
              <a:lvl8pPr marL="3429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8pPr>
              <a:lvl9pPr marL="3886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9pPr>
            </a:lstStyle>
            <a:p>
              <a:pPr marL="0" indent="0">
                <a:buNone/>
              </a:pPr>
              <a:r>
                <a:rPr lang="en-US" sz="1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LM*</a:t>
              </a:r>
              <a:endParaRPr lang="el-G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3" name="Ομάδα 2"/>
            <p:cNvGrpSpPr/>
            <p:nvPr/>
          </p:nvGrpSpPr>
          <p:grpSpPr>
            <a:xfrm>
              <a:off x="2388045" y="2530286"/>
              <a:ext cx="5349650" cy="3200740"/>
              <a:chOff x="2388045" y="2530286"/>
              <a:chExt cx="5349650" cy="3200740"/>
            </a:xfrm>
          </p:grpSpPr>
          <p:grpSp>
            <p:nvGrpSpPr>
              <p:cNvPr id="5" name="Ομάδα 4"/>
              <p:cNvGrpSpPr/>
              <p:nvPr/>
            </p:nvGrpSpPr>
            <p:grpSpPr>
              <a:xfrm>
                <a:off x="2589653" y="2530286"/>
                <a:ext cx="5148042" cy="3200740"/>
                <a:chOff x="2589653" y="2530286"/>
                <a:chExt cx="5148042" cy="3200740"/>
              </a:xfrm>
            </p:grpSpPr>
            <p:grpSp>
              <p:nvGrpSpPr>
                <p:cNvPr id="6" name="Group 12"/>
                <p:cNvGrpSpPr>
                  <a:grpSpLocks/>
                </p:cNvGrpSpPr>
                <p:nvPr/>
              </p:nvGrpSpPr>
              <p:grpSpPr bwMode="auto">
                <a:xfrm>
                  <a:off x="2980126" y="2751289"/>
                  <a:ext cx="4441321" cy="2523430"/>
                  <a:chOff x="2720" y="1427"/>
                  <a:chExt cx="4457" cy="3236"/>
                </a:xfrm>
              </p:grpSpPr>
              <p:cxnSp>
                <p:nvCxnSpPr>
                  <p:cNvPr id="13" name="AutoShape 16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2730" y="4656"/>
                    <a:ext cx="4447" cy="7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FFFFFF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1" name="AutoShape 17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2720" y="1427"/>
                    <a:ext cx="20" cy="3229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FFFFFF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</p:grpSp>
            <p:sp>
              <p:nvSpPr>
                <p:cNvPr id="7" name="Rectangle 3"/>
                <p:cNvSpPr txBox="1">
                  <a:spLocks/>
                </p:cNvSpPr>
                <p:nvPr/>
              </p:nvSpPr>
              <p:spPr bwMode="auto">
                <a:xfrm>
                  <a:off x="7183259" y="5291495"/>
                  <a:ext cx="554436" cy="4395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342900" indent="-342900" algn="l" defTabSz="457200" rtl="0" fontAlgn="base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itchFamily="18" charset="2"/>
                    <a:buChar char=""/>
                    <a:defRPr sz="20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  <a:lvl2pPr marL="742950" indent="-285750" algn="l" defTabSz="457200" rtl="0" fontAlgn="base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itchFamily="18" charset="2"/>
                    <a:buChar char=""/>
                    <a:defRPr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2pPr>
                  <a:lvl3pPr marL="1143000" indent="-228600" algn="l" defTabSz="457200" rtl="0" fontAlgn="base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itchFamily="18" charset="2"/>
                    <a:buChar char=""/>
                    <a:defRPr sz="16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3pPr>
                  <a:lvl4pPr marL="1600200" indent="-228600" algn="l" defTabSz="457200" rtl="0" fontAlgn="base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itchFamily="18" charset="2"/>
                    <a:buChar char=""/>
                    <a:defRPr sz="1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4pPr>
                  <a:lvl5pPr marL="2057400" indent="-228600" algn="l" defTabSz="457200" rtl="0" fontAlgn="base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itchFamily="18" charset="2"/>
                    <a:buChar char=""/>
                    <a:defRPr sz="1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5pPr>
                  <a:lvl6pPr marL="2514600" indent="-228600" algn="l" defTabSz="457200" rtl="0" eaLnBrk="1" latinLnBrk="0" hangingPunct="1">
                    <a:spcBef>
                      <a:spcPts val="1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80000"/>
                    <a:buFont typeface="Wingdings 3" charset="2"/>
                    <a:buChar char=""/>
                    <a:defRPr sz="1400" b="0" i="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6pPr>
                  <a:lvl7pPr marL="2971800" indent="-228600" algn="l" defTabSz="457200" rtl="0" eaLnBrk="1" latinLnBrk="0" hangingPunct="1">
                    <a:spcBef>
                      <a:spcPts val="1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80000"/>
                    <a:buFont typeface="Wingdings 3" charset="2"/>
                    <a:buChar char=""/>
                    <a:defRPr sz="1400" b="0" i="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7pPr>
                  <a:lvl8pPr marL="3429000" indent="-228600" algn="l" defTabSz="457200" rtl="0" eaLnBrk="1" latinLnBrk="0" hangingPunct="1">
                    <a:spcBef>
                      <a:spcPts val="1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80000"/>
                    <a:buFont typeface="Wingdings 3" charset="2"/>
                    <a:buChar char=""/>
                    <a:defRPr sz="1400" b="0" i="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8pPr>
                  <a:lvl9pPr marL="3886200" indent="-228600" algn="l" defTabSz="457200" rtl="0" eaLnBrk="1" latinLnBrk="0" hangingPunct="1">
                    <a:spcBef>
                      <a:spcPts val="1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80000"/>
                    <a:buFont typeface="Wingdings 3" charset="2"/>
                    <a:buChar char=""/>
                    <a:defRPr sz="1400" b="0" i="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9pPr>
                </a:lstStyle>
                <a:p>
                  <a:pPr marL="0" indent="0">
                    <a:buNone/>
                  </a:pPr>
                  <a:r>
                    <a:rPr lang="el-GR" sz="1800" b="1" i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Υ</a:t>
                  </a:r>
                </a:p>
              </p:txBody>
            </p:sp>
            <p:sp>
              <p:nvSpPr>
                <p:cNvPr id="8" name="Rectangle 3"/>
                <p:cNvSpPr txBox="1">
                  <a:spLocks/>
                </p:cNvSpPr>
                <p:nvPr/>
              </p:nvSpPr>
              <p:spPr bwMode="auto">
                <a:xfrm>
                  <a:off x="2589653" y="2530286"/>
                  <a:ext cx="554436" cy="4395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342900" indent="-342900" algn="l" defTabSz="457200" rtl="0" fontAlgn="base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itchFamily="18" charset="2"/>
                    <a:buChar char=""/>
                    <a:defRPr sz="20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  <a:lvl2pPr marL="742950" indent="-285750" algn="l" defTabSz="457200" rtl="0" fontAlgn="base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itchFamily="18" charset="2"/>
                    <a:buChar char=""/>
                    <a:defRPr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2pPr>
                  <a:lvl3pPr marL="1143000" indent="-228600" algn="l" defTabSz="457200" rtl="0" fontAlgn="base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itchFamily="18" charset="2"/>
                    <a:buChar char=""/>
                    <a:defRPr sz="16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3pPr>
                  <a:lvl4pPr marL="1600200" indent="-228600" algn="l" defTabSz="457200" rtl="0" fontAlgn="base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itchFamily="18" charset="2"/>
                    <a:buChar char=""/>
                    <a:defRPr sz="1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4pPr>
                  <a:lvl5pPr marL="2057400" indent="-228600" algn="l" defTabSz="457200" rtl="0" fontAlgn="base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itchFamily="18" charset="2"/>
                    <a:buChar char=""/>
                    <a:defRPr sz="1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5pPr>
                  <a:lvl6pPr marL="2514600" indent="-228600" algn="l" defTabSz="457200" rtl="0" eaLnBrk="1" latinLnBrk="0" hangingPunct="1">
                    <a:spcBef>
                      <a:spcPts val="1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80000"/>
                    <a:buFont typeface="Wingdings 3" charset="2"/>
                    <a:buChar char=""/>
                    <a:defRPr sz="1400" b="0" i="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6pPr>
                  <a:lvl7pPr marL="2971800" indent="-228600" algn="l" defTabSz="457200" rtl="0" eaLnBrk="1" latinLnBrk="0" hangingPunct="1">
                    <a:spcBef>
                      <a:spcPts val="1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80000"/>
                    <a:buFont typeface="Wingdings 3" charset="2"/>
                    <a:buChar char=""/>
                    <a:defRPr sz="1400" b="0" i="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7pPr>
                  <a:lvl8pPr marL="3429000" indent="-228600" algn="l" defTabSz="457200" rtl="0" eaLnBrk="1" latinLnBrk="0" hangingPunct="1">
                    <a:spcBef>
                      <a:spcPts val="1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80000"/>
                    <a:buFont typeface="Wingdings 3" charset="2"/>
                    <a:buChar char=""/>
                    <a:defRPr sz="1400" b="0" i="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8pPr>
                  <a:lvl9pPr marL="3886200" indent="-228600" algn="l" defTabSz="457200" rtl="0" eaLnBrk="1" latinLnBrk="0" hangingPunct="1">
                    <a:spcBef>
                      <a:spcPts val="1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80000"/>
                    <a:buFont typeface="Wingdings 3" charset="2"/>
                    <a:buChar char=""/>
                    <a:defRPr sz="1400" b="0" i="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9pPr>
                </a:lstStyle>
                <a:p>
                  <a:pPr marL="0" indent="0">
                    <a:buNone/>
                  </a:pPr>
                  <a:r>
                    <a:rPr lang="en-US" sz="1800" b="1" i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e</a:t>
                  </a:r>
                  <a:endParaRPr lang="el-GR" sz="1800" b="1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9" name="Rectangle 3"/>
                <p:cNvSpPr txBox="1">
                  <a:spLocks/>
                </p:cNvSpPr>
                <p:nvPr/>
              </p:nvSpPr>
              <p:spPr bwMode="auto">
                <a:xfrm>
                  <a:off x="6335791" y="4387598"/>
                  <a:ext cx="554436" cy="4395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342900" indent="-342900" algn="l" defTabSz="457200" rtl="0" fontAlgn="base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itchFamily="18" charset="2"/>
                    <a:buChar char=""/>
                    <a:defRPr sz="20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  <a:lvl2pPr marL="742950" indent="-285750" algn="l" defTabSz="457200" rtl="0" fontAlgn="base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itchFamily="18" charset="2"/>
                    <a:buChar char=""/>
                    <a:defRPr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2pPr>
                  <a:lvl3pPr marL="1143000" indent="-228600" algn="l" defTabSz="457200" rtl="0" fontAlgn="base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itchFamily="18" charset="2"/>
                    <a:buChar char=""/>
                    <a:defRPr sz="16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3pPr>
                  <a:lvl4pPr marL="1600200" indent="-228600" algn="l" defTabSz="457200" rtl="0" fontAlgn="base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itchFamily="18" charset="2"/>
                    <a:buChar char=""/>
                    <a:defRPr sz="1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4pPr>
                  <a:lvl5pPr marL="2057400" indent="-228600" algn="l" defTabSz="457200" rtl="0" fontAlgn="base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itchFamily="18" charset="2"/>
                    <a:buChar char=""/>
                    <a:defRPr sz="1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5pPr>
                  <a:lvl6pPr marL="2514600" indent="-228600" algn="l" defTabSz="457200" rtl="0" eaLnBrk="1" latinLnBrk="0" hangingPunct="1">
                    <a:spcBef>
                      <a:spcPts val="1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80000"/>
                    <a:buFont typeface="Wingdings 3" charset="2"/>
                    <a:buChar char=""/>
                    <a:defRPr sz="1400" b="0" i="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6pPr>
                  <a:lvl7pPr marL="2971800" indent="-228600" algn="l" defTabSz="457200" rtl="0" eaLnBrk="1" latinLnBrk="0" hangingPunct="1">
                    <a:spcBef>
                      <a:spcPts val="1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80000"/>
                    <a:buFont typeface="Wingdings 3" charset="2"/>
                    <a:buChar char=""/>
                    <a:defRPr sz="1400" b="0" i="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7pPr>
                  <a:lvl8pPr marL="3429000" indent="-228600" algn="l" defTabSz="457200" rtl="0" eaLnBrk="1" latinLnBrk="0" hangingPunct="1">
                    <a:spcBef>
                      <a:spcPts val="1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80000"/>
                    <a:buFont typeface="Wingdings 3" charset="2"/>
                    <a:buChar char=""/>
                    <a:defRPr sz="1400" b="0" i="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8pPr>
                  <a:lvl9pPr marL="3886200" indent="-228600" algn="l" defTabSz="457200" rtl="0" eaLnBrk="1" latinLnBrk="0" hangingPunct="1">
                    <a:spcBef>
                      <a:spcPts val="1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80000"/>
                    <a:buFont typeface="Wingdings 3" charset="2"/>
                    <a:buChar char=""/>
                    <a:defRPr sz="1400" b="0" i="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9pPr>
                </a:lstStyle>
                <a:p>
                  <a:pPr marL="0" indent="0">
                    <a:buNone/>
                  </a:pPr>
                  <a:r>
                    <a:rPr lang="en-US" sz="1800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IS*</a:t>
                  </a:r>
                  <a:endParaRPr lang="el-GR" sz="1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cxnSp>
            <p:nvCxnSpPr>
              <p:cNvPr id="25" name="AutoShape 11"/>
              <p:cNvCxnSpPr>
                <a:cxnSpLocks noChangeShapeType="1"/>
              </p:cNvCxnSpPr>
              <p:nvPr/>
            </p:nvCxnSpPr>
            <p:spPr bwMode="auto">
              <a:xfrm>
                <a:off x="2992472" y="4193371"/>
                <a:ext cx="1188000" cy="3412"/>
              </a:xfrm>
              <a:prstGeom prst="straightConnector1">
                <a:avLst/>
              </a:prstGeom>
              <a:noFill/>
              <a:ln w="3175">
                <a:solidFill>
                  <a:srgbClr val="FFFFFF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1" name="AutoShape 11"/>
              <p:cNvCxnSpPr>
                <a:cxnSpLocks noChangeShapeType="1"/>
              </p:cNvCxnSpPr>
              <p:nvPr/>
            </p:nvCxnSpPr>
            <p:spPr bwMode="auto">
              <a:xfrm>
                <a:off x="2985328" y="3527105"/>
                <a:ext cx="1220403" cy="3412"/>
              </a:xfrm>
              <a:prstGeom prst="straightConnector1">
                <a:avLst/>
              </a:prstGeom>
              <a:noFill/>
              <a:ln w="31750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32" name="Rectangle 3"/>
              <p:cNvSpPr txBox="1">
                <a:spLocks/>
              </p:cNvSpPr>
              <p:nvPr/>
            </p:nvSpPr>
            <p:spPr bwMode="auto">
              <a:xfrm>
                <a:off x="2529164" y="3260913"/>
                <a:ext cx="554436" cy="4395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2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2pPr>
                <a:lvl3pPr marL="1143000" indent="-2286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6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3pPr>
                <a:lvl4pPr marL="1600200" indent="-2286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4pPr>
                <a:lvl5pPr marL="2057400" indent="-2286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9pPr>
              </a:lstStyle>
              <a:p>
                <a:pPr marL="0" indent="0">
                  <a:buNone/>
                </a:pPr>
                <a:r>
                  <a:rPr lang="en-US" sz="18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</a:t>
                </a:r>
                <a:r>
                  <a:rPr lang="en-US" sz="1800" baseline="-25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</a:t>
                </a:r>
                <a:endParaRPr lang="el-GR" sz="1800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" name="Rectangle 3"/>
              <p:cNvSpPr txBox="1">
                <a:spLocks/>
              </p:cNvSpPr>
              <p:nvPr/>
            </p:nvSpPr>
            <p:spPr bwMode="auto">
              <a:xfrm>
                <a:off x="2538182" y="4001445"/>
                <a:ext cx="554436" cy="4395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2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2pPr>
                <a:lvl3pPr marL="1143000" indent="-2286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6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3pPr>
                <a:lvl4pPr marL="1600200" indent="-2286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4pPr>
                <a:lvl5pPr marL="2057400" indent="-2286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9pPr>
              </a:lstStyle>
              <a:p>
                <a:pPr marL="0" indent="0">
                  <a:buNone/>
                </a:pPr>
                <a:r>
                  <a:rPr lang="en-US" sz="18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</a:t>
                </a:r>
                <a:r>
                  <a:rPr lang="en-US" sz="18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  <a:endParaRPr lang="el-GR" sz="1800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" name="Rectangle 3"/>
              <p:cNvSpPr txBox="1">
                <a:spLocks/>
              </p:cNvSpPr>
              <p:nvPr/>
            </p:nvSpPr>
            <p:spPr bwMode="auto">
              <a:xfrm>
                <a:off x="4071102" y="5269784"/>
                <a:ext cx="554436" cy="4395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2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2pPr>
                <a:lvl3pPr marL="1143000" indent="-2286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6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3pPr>
                <a:lvl4pPr marL="1600200" indent="-2286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4pPr>
                <a:lvl5pPr marL="2057400" indent="-2286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9pPr>
              </a:lstStyle>
              <a:p>
                <a:pPr marL="0" indent="0">
                  <a:buNone/>
                </a:pPr>
                <a:r>
                  <a:rPr lang="el-GR" sz="1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Υ</a:t>
                </a:r>
              </a:p>
            </p:txBody>
          </p:sp>
          <p:sp>
            <p:nvSpPr>
              <p:cNvPr id="22" name="Τόξο 21"/>
              <p:cNvSpPr/>
              <p:nvPr/>
            </p:nvSpPr>
            <p:spPr>
              <a:xfrm rot="12764186">
                <a:off x="2563034" y="2607116"/>
                <a:ext cx="5112842" cy="1414245"/>
              </a:xfrm>
              <a:prstGeom prst="arc">
                <a:avLst>
                  <a:gd name="adj1" fmla="val 11710859"/>
                  <a:gd name="adj2" fmla="val 20773520"/>
                </a:avLst>
              </a:prstGeom>
              <a:ln w="34925"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24" name="Τόξο 23"/>
              <p:cNvSpPr/>
              <p:nvPr/>
            </p:nvSpPr>
            <p:spPr>
              <a:xfrm rot="12764186">
                <a:off x="2388045" y="3066322"/>
                <a:ext cx="4901811" cy="1414245"/>
              </a:xfrm>
              <a:prstGeom prst="arc">
                <a:avLst>
                  <a:gd name="adj1" fmla="val 11710859"/>
                  <a:gd name="adj2" fmla="val 20636396"/>
                </a:avLst>
              </a:prstGeom>
              <a:ln w="34925">
                <a:solidFill>
                  <a:schemeClr val="accent4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sp>
          <p:nvSpPr>
            <p:cNvPr id="26" name="Rectangle 3"/>
            <p:cNvSpPr txBox="1">
              <a:spLocks/>
            </p:cNvSpPr>
            <p:nvPr/>
          </p:nvSpPr>
          <p:spPr bwMode="auto">
            <a:xfrm>
              <a:off x="6149901" y="4851966"/>
              <a:ext cx="554436" cy="439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2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marL="742950" indent="-28575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2pPr>
              <a:lvl3pPr marL="11430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3pPr>
              <a:lvl4pPr marL="16002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4pPr>
              <a:lvl5pPr marL="20574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5pPr>
              <a:lvl6pPr marL="25146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6pPr>
              <a:lvl7pPr marL="29718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7pPr>
              <a:lvl8pPr marL="3429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8pPr>
              <a:lvl9pPr marL="3886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9pPr>
            </a:lstStyle>
            <a:p>
              <a:pPr marL="0" indent="0">
                <a:buNone/>
              </a:pPr>
              <a:r>
                <a:rPr lang="en-US" sz="1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IS</a:t>
              </a:r>
              <a:r>
                <a:rPr lang="en-US" sz="1800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r>
                <a:rPr lang="en-US" sz="1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*</a:t>
              </a:r>
              <a:endParaRPr lang="el-G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5" name="Ομάδα 34"/>
          <p:cNvGrpSpPr/>
          <p:nvPr/>
        </p:nvGrpSpPr>
        <p:grpSpPr>
          <a:xfrm>
            <a:off x="533491" y="3334339"/>
            <a:ext cx="5337413" cy="3337214"/>
            <a:chOff x="110361" y="966312"/>
            <a:chExt cx="5337413" cy="3337214"/>
          </a:xfrm>
        </p:grpSpPr>
        <p:grpSp>
          <p:nvGrpSpPr>
            <p:cNvPr id="36" name="Ομάδα 35"/>
            <p:cNvGrpSpPr/>
            <p:nvPr/>
          </p:nvGrpSpPr>
          <p:grpSpPr>
            <a:xfrm>
              <a:off x="110361" y="966312"/>
              <a:ext cx="5337413" cy="3337214"/>
              <a:chOff x="2459950" y="2544047"/>
              <a:chExt cx="5337413" cy="3337214"/>
            </a:xfrm>
          </p:grpSpPr>
          <p:grpSp>
            <p:nvGrpSpPr>
              <p:cNvPr id="43" name="Group 12"/>
              <p:cNvGrpSpPr>
                <a:grpSpLocks/>
              </p:cNvGrpSpPr>
              <p:nvPr/>
            </p:nvGrpSpPr>
            <p:grpSpPr bwMode="auto">
              <a:xfrm>
                <a:off x="2980126" y="2751288"/>
                <a:ext cx="4451286" cy="2521090"/>
                <a:chOff x="2720" y="1427"/>
                <a:chExt cx="4467" cy="3233"/>
              </a:xfrm>
            </p:grpSpPr>
            <p:grpSp>
              <p:nvGrpSpPr>
                <p:cNvPr id="47" name="Group 13"/>
                <p:cNvGrpSpPr>
                  <a:grpSpLocks/>
                </p:cNvGrpSpPr>
                <p:nvPr/>
              </p:nvGrpSpPr>
              <p:grpSpPr bwMode="auto">
                <a:xfrm>
                  <a:off x="2740" y="1520"/>
                  <a:ext cx="4447" cy="3140"/>
                  <a:chOff x="2740" y="1520"/>
                  <a:chExt cx="4447" cy="3140"/>
                </a:xfrm>
              </p:grpSpPr>
              <p:sp>
                <p:nvSpPr>
                  <p:cNvPr id="49" name="Arc 15"/>
                  <p:cNvSpPr>
                    <a:spLocks/>
                  </p:cNvSpPr>
                  <p:nvPr/>
                </p:nvSpPr>
                <p:spPr bwMode="auto">
                  <a:xfrm rot="10800000">
                    <a:off x="3049" y="1520"/>
                    <a:ext cx="3662" cy="2750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546"/>
                      <a:gd name="T1" fmla="*/ 0 h 21600"/>
                      <a:gd name="T2" fmla="*/ 21546 w 21546"/>
                      <a:gd name="T3" fmla="*/ 20076 h 21600"/>
                      <a:gd name="T4" fmla="*/ 0 w 215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546" h="21600" fill="none" extrusionOk="0">
                        <a:moveTo>
                          <a:pt x="-1" y="0"/>
                        </a:moveTo>
                        <a:cubicBezTo>
                          <a:pt x="11337" y="0"/>
                          <a:pt x="20746" y="8766"/>
                          <a:pt x="21546" y="20075"/>
                        </a:cubicBezTo>
                      </a:path>
                      <a:path w="21546" h="21600" stroke="0" extrusionOk="0">
                        <a:moveTo>
                          <a:pt x="-1" y="0"/>
                        </a:moveTo>
                        <a:cubicBezTo>
                          <a:pt x="11337" y="0"/>
                          <a:pt x="20746" y="8766"/>
                          <a:pt x="21546" y="20075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4925">
                    <a:solidFill>
                      <a:schemeClr val="accent2">
                        <a:lumMod val="40000"/>
                        <a:lumOff val="60000"/>
                      </a:schemeClr>
                    </a:solidFill>
                    <a:prstDash val="sys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l-GR"/>
                  </a:p>
                </p:txBody>
              </p:sp>
              <p:cxnSp>
                <p:nvCxnSpPr>
                  <p:cNvPr id="50" name="AutoShape 16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2740" y="4653"/>
                    <a:ext cx="4447" cy="7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FFFFFF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</p:grpSp>
            <p:cxnSp>
              <p:nvCxnSpPr>
                <p:cNvPr id="48" name="AutoShape 17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2720" y="1427"/>
                  <a:ext cx="20" cy="3229"/>
                </a:xfrm>
                <a:prstGeom prst="straightConnector1">
                  <a:avLst/>
                </a:prstGeom>
                <a:noFill/>
                <a:ln w="6350">
                  <a:solidFill>
                    <a:srgbClr val="FFFFFF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44" name="Rectangle 3"/>
              <p:cNvSpPr txBox="1">
                <a:spLocks/>
              </p:cNvSpPr>
              <p:nvPr/>
            </p:nvSpPr>
            <p:spPr bwMode="auto">
              <a:xfrm>
                <a:off x="7242927" y="5441730"/>
                <a:ext cx="554436" cy="4395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2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2pPr>
                <a:lvl3pPr marL="1143000" indent="-2286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6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3pPr>
                <a:lvl4pPr marL="1600200" indent="-2286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4pPr>
                <a:lvl5pPr marL="2057400" indent="-2286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9pPr>
              </a:lstStyle>
              <a:p>
                <a:pPr marL="0" indent="0">
                  <a:buNone/>
                </a:pPr>
                <a:r>
                  <a:rPr lang="en-US" sz="1800" b="1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NX</a:t>
                </a:r>
                <a:endParaRPr lang="el-GR" sz="18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5" name="Rectangle 3"/>
              <p:cNvSpPr txBox="1">
                <a:spLocks/>
              </p:cNvSpPr>
              <p:nvPr/>
            </p:nvSpPr>
            <p:spPr bwMode="auto">
              <a:xfrm>
                <a:off x="2459950" y="2664594"/>
                <a:ext cx="554436" cy="4395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2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2pPr>
                <a:lvl3pPr marL="1143000" indent="-2286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6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3pPr>
                <a:lvl4pPr marL="1600200" indent="-2286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4pPr>
                <a:lvl5pPr marL="2057400" indent="-2286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9pPr>
              </a:lstStyle>
              <a:p>
                <a:pPr marL="0" indent="0">
                  <a:buNone/>
                </a:pPr>
                <a:r>
                  <a:rPr lang="en-US" sz="1800" b="1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</a:t>
                </a:r>
                <a:endParaRPr lang="el-GR" sz="18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6" name="Rectangle 3"/>
              <p:cNvSpPr txBox="1">
                <a:spLocks/>
              </p:cNvSpPr>
              <p:nvPr/>
            </p:nvSpPr>
            <p:spPr bwMode="auto">
              <a:xfrm>
                <a:off x="3872555" y="2544047"/>
                <a:ext cx="554436" cy="4395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2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2pPr>
                <a:lvl3pPr marL="1143000" indent="-2286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6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3pPr>
                <a:lvl4pPr marL="1600200" indent="-2286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4pPr>
                <a:lvl5pPr marL="2057400" indent="-2286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9pPr>
              </a:lstStyle>
              <a:p>
                <a:pPr marL="0" indent="0">
                  <a:buNone/>
                </a:pPr>
                <a:r>
                  <a:rPr lang="en-US" sz="1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NX</a:t>
                </a:r>
                <a:endParaRPr lang="el-GR" sz="1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cxnSp>
          <p:nvCxnSpPr>
            <p:cNvPr id="37" name="AutoShape 11"/>
            <p:cNvCxnSpPr>
              <a:cxnSpLocks noChangeShapeType="1"/>
            </p:cNvCxnSpPr>
            <p:nvPr/>
          </p:nvCxnSpPr>
          <p:spPr bwMode="auto">
            <a:xfrm>
              <a:off x="1857981" y="1937740"/>
              <a:ext cx="4110" cy="1753200"/>
            </a:xfrm>
            <a:prstGeom prst="straightConnector1">
              <a:avLst/>
            </a:prstGeom>
            <a:noFill/>
            <a:ln w="3175">
              <a:solidFill>
                <a:srgbClr val="FFFF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8" name="AutoShape 11"/>
            <p:cNvCxnSpPr>
              <a:cxnSpLocks noChangeShapeType="1"/>
            </p:cNvCxnSpPr>
            <p:nvPr/>
          </p:nvCxnSpPr>
          <p:spPr bwMode="auto">
            <a:xfrm>
              <a:off x="1144281" y="1940181"/>
              <a:ext cx="11689" cy="1753200"/>
            </a:xfrm>
            <a:prstGeom prst="straightConnector1">
              <a:avLst/>
            </a:prstGeom>
            <a:noFill/>
            <a:ln w="3175">
              <a:solidFill>
                <a:srgbClr val="FFFF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9" name="AutoShape 11"/>
            <p:cNvCxnSpPr>
              <a:cxnSpLocks noChangeShapeType="1"/>
            </p:cNvCxnSpPr>
            <p:nvPr/>
          </p:nvCxnSpPr>
          <p:spPr bwMode="auto">
            <a:xfrm flipV="1">
              <a:off x="638091" y="1934154"/>
              <a:ext cx="1224000" cy="4584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41" name="Rectangle 3"/>
            <p:cNvSpPr txBox="1">
              <a:spLocks/>
            </p:cNvSpPr>
            <p:nvPr/>
          </p:nvSpPr>
          <p:spPr bwMode="auto">
            <a:xfrm>
              <a:off x="110361" y="1714715"/>
              <a:ext cx="554436" cy="439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2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marL="742950" indent="-28575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2pPr>
              <a:lvl3pPr marL="11430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3pPr>
              <a:lvl4pPr marL="16002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4pPr>
              <a:lvl5pPr marL="20574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5pPr>
              <a:lvl6pPr marL="25146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6pPr>
              <a:lvl7pPr marL="29718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7pPr>
              <a:lvl8pPr marL="3429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8pPr>
              <a:lvl9pPr marL="3886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9pPr>
            </a:lstStyle>
            <a:p>
              <a:pPr marL="0" indent="0">
                <a:buNone/>
              </a:pPr>
              <a:r>
                <a:rPr lang="en-US" sz="1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</a:t>
              </a:r>
              <a:r>
                <a:rPr lang="el-GR" sz="18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endParaRPr lang="el-GR" sz="18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1" name="Arc 15"/>
          <p:cNvSpPr>
            <a:spLocks/>
          </p:cNvSpPr>
          <p:nvPr/>
        </p:nvSpPr>
        <p:spPr bwMode="auto">
          <a:xfrm rot="10500140">
            <a:off x="1989024" y="3319638"/>
            <a:ext cx="3016649" cy="202509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546"/>
              <a:gd name="T1" fmla="*/ 0 h 21600"/>
              <a:gd name="T2" fmla="*/ 21546 w 21546"/>
              <a:gd name="T3" fmla="*/ 20076 h 21600"/>
              <a:gd name="T4" fmla="*/ 0 w 21546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46" h="21600" fill="none" extrusionOk="0">
                <a:moveTo>
                  <a:pt x="-1" y="0"/>
                </a:moveTo>
                <a:cubicBezTo>
                  <a:pt x="11337" y="0"/>
                  <a:pt x="20746" y="8766"/>
                  <a:pt x="21546" y="20075"/>
                </a:cubicBezTo>
              </a:path>
              <a:path w="21546" h="21600" stroke="0" extrusionOk="0">
                <a:moveTo>
                  <a:pt x="-1" y="0"/>
                </a:moveTo>
                <a:cubicBezTo>
                  <a:pt x="11337" y="0"/>
                  <a:pt x="20746" y="8766"/>
                  <a:pt x="21546" y="20075"/>
                </a:cubicBezTo>
                <a:lnTo>
                  <a:pt x="0" y="21600"/>
                </a:lnTo>
                <a:close/>
              </a:path>
            </a:pathLst>
          </a:custGeom>
          <a:noFill/>
          <a:ln w="34925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2" name="Rectangle 3"/>
          <p:cNvSpPr txBox="1">
            <a:spLocks/>
          </p:cNvSpPr>
          <p:nvPr/>
        </p:nvSpPr>
        <p:spPr bwMode="auto">
          <a:xfrm>
            <a:off x="2057037" y="6057211"/>
            <a:ext cx="624734" cy="43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NX</a:t>
            </a:r>
            <a:endParaRPr lang="el-GR" sz="1800" baseline="-25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Rectangle 3"/>
          <p:cNvSpPr txBox="1">
            <a:spLocks/>
          </p:cNvSpPr>
          <p:nvPr/>
        </p:nvSpPr>
        <p:spPr bwMode="auto">
          <a:xfrm>
            <a:off x="1323207" y="6066932"/>
            <a:ext cx="624734" cy="43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NX</a:t>
            </a:r>
            <a:r>
              <a:rPr lang="en-US" sz="1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l-GR" sz="1800" baseline="-25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2" name="AutoShape 14"/>
          <p:cNvCxnSpPr>
            <a:cxnSpLocks noChangeShapeType="1"/>
          </p:cNvCxnSpPr>
          <p:nvPr/>
        </p:nvCxnSpPr>
        <p:spPr bwMode="auto">
          <a:xfrm flipH="1" flipV="1">
            <a:off x="6968493" y="3494644"/>
            <a:ext cx="20332" cy="2550611"/>
          </a:xfrm>
          <a:prstGeom prst="straightConnector1">
            <a:avLst/>
          </a:prstGeom>
          <a:noFill/>
          <a:ln w="34925">
            <a:solidFill>
              <a:srgbClr val="FFFF00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83" name="Rectangle 3"/>
          <p:cNvSpPr txBox="1">
            <a:spLocks/>
          </p:cNvSpPr>
          <p:nvPr/>
        </p:nvSpPr>
        <p:spPr bwMode="auto">
          <a:xfrm>
            <a:off x="6956960" y="3214425"/>
            <a:ext cx="725284" cy="43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LM</a:t>
            </a:r>
            <a:r>
              <a:rPr lang="en-US" sz="18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endParaRPr lang="el-GR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4" name="Πίνακας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486564"/>
              </p:ext>
            </p:extLst>
          </p:nvPr>
        </p:nvGraphicFramePr>
        <p:xfrm>
          <a:off x="4736008" y="1328653"/>
          <a:ext cx="6273393" cy="16824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733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3376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l-GR" sz="24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18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Δασμών</a:t>
                      </a:r>
                      <a:r>
                        <a:rPr lang="en-US" sz="2400" b="1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=&gt;</a:t>
                      </a:r>
                      <a:r>
                        <a:rPr lang="el-GR" sz="18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   Εισαγωγών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=&gt;</a:t>
                      </a:r>
                      <a:r>
                        <a:rPr lang="el-GR" sz="2400" b="1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 NX =&gt;  </a:t>
                      </a:r>
                      <a:r>
                        <a:rPr lang="el-GR" sz="2400" b="1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Y =&gt;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=&gt;   r =&gt; r &lt; r* =&gt; </a:t>
                      </a:r>
                      <a:r>
                        <a:rPr lang="el-GR" sz="2000" b="1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εκροή κεφαλαίων</a:t>
                      </a:r>
                      <a:r>
                        <a:rPr lang="el-GR" sz="2400" b="1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=&gt; </a:t>
                      </a:r>
                      <a:r>
                        <a:rPr lang="en-US" sz="2400" b="1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e </a:t>
                      </a:r>
                      <a:r>
                        <a:rPr lang="el-GR" sz="2400" b="1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=&gt;</a:t>
                      </a:r>
                      <a:r>
                        <a:rPr lang="en-US" sz="2400" b="1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2400" b="1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αγορά εγχώριου νομίσματος από την ΚΤ</a:t>
                      </a:r>
                      <a:r>
                        <a:rPr lang="en-US" sz="2400" b="1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 =&gt;  </a:t>
                      </a:r>
                      <a:r>
                        <a:rPr lang="el-GR" sz="2400" b="1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el-GR" sz="2400" b="1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 =&gt; </a:t>
                      </a:r>
                      <a:r>
                        <a:rPr lang="el-GR" sz="2400" b="1" u="sng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Δ</a:t>
                      </a:r>
                      <a:r>
                        <a:rPr lang="en-US" sz="2400" b="1" u="sng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el-GR" sz="2400" b="1" u="sng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=</a:t>
                      </a:r>
                      <a:r>
                        <a:rPr lang="en-US" sz="2400" b="1" u="sng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2400" b="1" u="sng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 </a:t>
                      </a:r>
                      <a:r>
                        <a:rPr lang="el-GR" sz="2400" b="1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&amp; </a:t>
                      </a:r>
                      <a:r>
                        <a:rPr lang="el-GR" sz="2400" b="1" u="sng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Δ</a:t>
                      </a:r>
                      <a:r>
                        <a:rPr lang="en-US" sz="2400" b="1" i="0" u="sng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Y </a:t>
                      </a:r>
                      <a:r>
                        <a:rPr lang="el-GR" sz="2400" b="1" i="0" u="sng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&lt;</a:t>
                      </a:r>
                      <a:r>
                        <a:rPr lang="en-US" sz="2400" b="1" i="0" u="sng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0</a:t>
                      </a:r>
                      <a:endParaRPr lang="el-GR" sz="2400" b="1" i="0" u="sng" kern="1200" dirty="0" smtClean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2" name="Rectangle 3"/>
          <p:cNvSpPr txBox="1">
            <a:spLocks/>
          </p:cNvSpPr>
          <p:nvPr/>
        </p:nvSpPr>
        <p:spPr bwMode="auto">
          <a:xfrm>
            <a:off x="6854594" y="6066933"/>
            <a:ext cx="554436" cy="43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l-G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</a:t>
            </a:r>
            <a:r>
              <a:rPr lang="en-US" sz="18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l-GR" sz="1800" baseline="-25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3" name="Ευθύγραμμο βέλος σύνδεσης 92"/>
          <p:cNvCxnSpPr/>
          <p:nvPr/>
        </p:nvCxnSpPr>
        <p:spPr>
          <a:xfrm>
            <a:off x="4963501" y="1430913"/>
            <a:ext cx="0" cy="36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Ευθύγραμμο βέλος σύνδεσης 93"/>
          <p:cNvCxnSpPr/>
          <p:nvPr/>
        </p:nvCxnSpPr>
        <p:spPr>
          <a:xfrm rot="10800000">
            <a:off x="6512952" y="1430913"/>
            <a:ext cx="0" cy="36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Ευθύγραμμο βέλος σύνδεσης 94"/>
          <p:cNvCxnSpPr/>
          <p:nvPr/>
        </p:nvCxnSpPr>
        <p:spPr>
          <a:xfrm>
            <a:off x="8344876" y="1430912"/>
            <a:ext cx="0" cy="36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Ευθύγραμμο βέλος σύνδεσης 95"/>
          <p:cNvCxnSpPr/>
          <p:nvPr/>
        </p:nvCxnSpPr>
        <p:spPr>
          <a:xfrm>
            <a:off x="9478351" y="1430912"/>
            <a:ext cx="0" cy="36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Ευθύγραμμο βέλος σύνδεσης 97"/>
          <p:cNvCxnSpPr/>
          <p:nvPr/>
        </p:nvCxnSpPr>
        <p:spPr>
          <a:xfrm>
            <a:off x="5298394" y="1790912"/>
            <a:ext cx="0" cy="36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Ευθύγραμμο βέλος σύνδεσης 98"/>
          <p:cNvCxnSpPr/>
          <p:nvPr/>
        </p:nvCxnSpPr>
        <p:spPr>
          <a:xfrm>
            <a:off x="10008000" y="1790912"/>
            <a:ext cx="0" cy="36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Ευθύγραμμο βέλος σύνδεσης 99"/>
          <p:cNvCxnSpPr/>
          <p:nvPr/>
        </p:nvCxnSpPr>
        <p:spPr>
          <a:xfrm rot="10800000">
            <a:off x="5316468" y="2612414"/>
            <a:ext cx="0" cy="36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ctangle 3"/>
          <p:cNvSpPr txBox="1">
            <a:spLocks/>
          </p:cNvSpPr>
          <p:nvPr/>
        </p:nvSpPr>
        <p:spPr bwMode="auto">
          <a:xfrm>
            <a:off x="1253420" y="3411463"/>
            <a:ext cx="660466" cy="43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NX</a:t>
            </a:r>
            <a:r>
              <a:rPr lang="en-US" sz="18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l-GR" sz="1800" baseline="-25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974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10973" y="384512"/>
            <a:ext cx="10279194" cy="1114115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l-GR" sz="32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Πως εξασφαλίζεται η ισότητα των διεθνών ροών αγαθών με τη διεθνή ροή κεφαλαίου;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240317" y="1289508"/>
            <a:ext cx="11762509" cy="5370802"/>
          </a:xfrm>
        </p:spPr>
        <p:txBody>
          <a:bodyPr rtlCol="0" anchor="t" anchorCtr="0">
            <a:noAutofit/>
          </a:bodyPr>
          <a:lstStyle/>
          <a:p>
            <a:pPr marL="0" indent="0" algn="just" fontAlgn="auto">
              <a:lnSpc>
                <a:spcPct val="160000"/>
              </a:lnSpc>
              <a:spcAft>
                <a:spcPts val="0"/>
              </a:spcAft>
              <a:buFont typeface="Wingdings 3" charset="2"/>
              <a:buNone/>
              <a:defRPr/>
            </a:pPr>
            <a:r>
              <a:rPr lang="el-GR" sz="1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cs typeface="Times New Roman" panose="02020603050405020304" pitchFamily="18" charset="0"/>
              </a:rPr>
              <a:t>Απάντηση</a:t>
            </a:r>
            <a:r>
              <a:rPr lang="el-G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cs typeface="Times New Roman" panose="02020603050405020304" pitchFamily="18" charset="0"/>
              </a:rPr>
              <a:t>: </a:t>
            </a:r>
            <a:r>
              <a:rPr lang="el-GR" sz="1800" dirty="0">
                <a:latin typeface="Century" panose="02040604050505020304" pitchFamily="18" charset="0"/>
                <a:cs typeface="Times New Roman" panose="02020603050405020304" pitchFamily="18" charset="0"/>
              </a:rPr>
              <a:t>Η αγορά συναλλάγματος μπορεί να αναλυθεί με το μοντέλο προσφορά και ζήτησης. </a:t>
            </a:r>
          </a:p>
          <a:p>
            <a:pPr algn="just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l-GR" sz="1800" dirty="0">
                <a:latin typeface="Century" panose="02040604050505020304" pitchFamily="18" charset="0"/>
                <a:cs typeface="Times New Roman" panose="02020603050405020304" pitchFamily="18" charset="0"/>
              </a:rPr>
              <a:t>Η καμπύλη ζήτησης αντιπροσωπεύει τη ζήτηση των ξένων για </a:t>
            </a:r>
            <a:r>
              <a:rPr lang="el-GR" sz="1800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€ προκειμένου </a:t>
            </a:r>
            <a:r>
              <a:rPr lang="el-GR" sz="1800" dirty="0">
                <a:latin typeface="Century" panose="02040604050505020304" pitchFamily="18" charset="0"/>
                <a:cs typeface="Times New Roman" panose="02020603050405020304" pitchFamily="18" charset="0"/>
              </a:rPr>
              <a:t>να αγοράσουν αγαθά για τις χώρες τους</a:t>
            </a:r>
            <a:r>
              <a:rPr lang="en-US" sz="1800" dirty="0">
                <a:latin typeface="Century" panose="020406040505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l-GR" sz="1800" dirty="0">
                <a:latin typeface="Century" panose="02040604050505020304" pitchFamily="18" charset="0"/>
                <a:cs typeface="Times New Roman" panose="02020603050405020304" pitchFamily="18" charset="0"/>
              </a:rPr>
              <a:t>Η καμπύλη προσφοράς αντιπροσωπεύει την προσφορά </a:t>
            </a:r>
            <a:r>
              <a:rPr lang="el-GR" sz="1800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εγχώριων </a:t>
            </a:r>
            <a:r>
              <a:rPr lang="el-GR" sz="1800" dirty="0">
                <a:latin typeface="Century" panose="02040604050505020304" pitchFamily="18" charset="0"/>
                <a:cs typeface="Times New Roman" panose="02020603050405020304" pitchFamily="18" charset="0"/>
              </a:rPr>
              <a:t>αποταμιεύσεων που δεν έχουν επενδυθεί στο εσωτερικό της χώρας.</a:t>
            </a:r>
          </a:p>
          <a:p>
            <a:pPr marL="0" indent="0" algn="just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el-GR" sz="1800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Στην </a:t>
            </a:r>
            <a:r>
              <a:rPr lang="el-GR" sz="1800" dirty="0">
                <a:latin typeface="Century" panose="02040604050505020304" pitchFamily="18" charset="0"/>
                <a:cs typeface="Times New Roman" panose="02020603050405020304" pitchFamily="18" charset="0"/>
              </a:rPr>
              <a:t>τιμή ισορροπίας της πραγματικής συναλλαγματικής ισοτιμίας, </a:t>
            </a:r>
            <a:endParaRPr lang="el-GR" sz="1800" dirty="0" smtClean="0">
              <a:latin typeface="Century" panose="020406040505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el-GR" sz="1800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η </a:t>
            </a:r>
            <a:r>
              <a:rPr lang="el-GR" sz="1800" dirty="0">
                <a:latin typeface="Century" panose="02040604050505020304" pitchFamily="18" charset="0"/>
                <a:cs typeface="Times New Roman" panose="02020603050405020304" pitchFamily="18" charset="0"/>
              </a:rPr>
              <a:t>προσφορά € που </a:t>
            </a:r>
            <a:r>
              <a:rPr lang="el-GR" sz="1800" dirty="0">
                <a:latin typeface="Century Gothic" panose="020B0502020202020204" pitchFamily="34" charset="0"/>
                <a:cs typeface="Times New Roman" panose="02020603050405020304" pitchFamily="18" charset="0"/>
              </a:rPr>
              <a:t>είναι</a:t>
            </a:r>
            <a:r>
              <a:rPr lang="el-GR" sz="1800" dirty="0">
                <a:latin typeface="Century" panose="02040604050505020304" pitchFamily="18" charset="0"/>
                <a:cs typeface="Times New Roman" panose="02020603050405020304" pitchFamily="18" charset="0"/>
              </a:rPr>
              <a:t> διαθέσιμα για καθαρές ξένες επενδύσεις </a:t>
            </a:r>
            <a:r>
              <a:rPr lang="en-US" sz="1800" dirty="0">
                <a:latin typeface="Century" panose="02040604050505020304" pitchFamily="18" charset="0"/>
                <a:cs typeface="Times New Roman" panose="02020603050405020304" pitchFamily="18" charset="0"/>
              </a:rPr>
              <a:t>(S – I) </a:t>
            </a:r>
            <a:endParaRPr lang="el-GR" sz="1800" dirty="0" smtClean="0">
              <a:latin typeface="Century" panose="020406040505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el-GR" sz="1800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ισορροπεί </a:t>
            </a:r>
            <a:r>
              <a:rPr lang="el-GR" sz="1800" dirty="0">
                <a:latin typeface="Century" panose="02040604050505020304" pitchFamily="18" charset="0"/>
                <a:cs typeface="Times New Roman" panose="02020603050405020304" pitchFamily="18" charset="0"/>
              </a:rPr>
              <a:t>με τα € που ζητούν οι ξένοι για να αγοράσουν τις δικές μας </a:t>
            </a:r>
            <a:endParaRPr lang="el-GR" sz="1800" dirty="0" smtClean="0">
              <a:latin typeface="Century" panose="020406040505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el-GR" sz="1800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καθαρές </a:t>
            </a:r>
            <a:r>
              <a:rPr lang="el-GR" sz="1800" dirty="0">
                <a:latin typeface="Century" panose="02040604050505020304" pitchFamily="18" charset="0"/>
                <a:cs typeface="Times New Roman" panose="02020603050405020304" pitchFamily="18" charset="0"/>
              </a:rPr>
              <a:t>εξαγωγές</a:t>
            </a:r>
            <a:r>
              <a:rPr lang="en-US" sz="1800" dirty="0">
                <a:latin typeface="Century" panose="02040604050505020304" pitchFamily="18" charset="0"/>
                <a:cs typeface="Times New Roman" panose="02020603050405020304" pitchFamily="18" charset="0"/>
              </a:rPr>
              <a:t> </a:t>
            </a:r>
            <a:r>
              <a:rPr lang="el-GR" sz="1800" dirty="0">
                <a:latin typeface="Century" panose="02040604050505020304" pitchFamily="18" charset="0"/>
                <a:cs typeface="Times New Roman" panose="02020603050405020304" pitchFamily="18" charset="0"/>
              </a:rPr>
              <a:t>[</a:t>
            </a:r>
            <a:r>
              <a:rPr lang="en-US" sz="1800" dirty="0">
                <a:latin typeface="Century" panose="02040604050505020304" pitchFamily="18" charset="0"/>
                <a:cs typeface="Times New Roman" panose="02020603050405020304" pitchFamily="18" charset="0"/>
              </a:rPr>
              <a:t>NX</a:t>
            </a:r>
            <a:r>
              <a:rPr lang="el-GR" sz="1800" dirty="0">
                <a:latin typeface="Century" panose="02040604050505020304" pitchFamily="18" charset="0"/>
                <a:cs typeface="Times New Roman" panose="02020603050405020304" pitchFamily="18" charset="0"/>
              </a:rPr>
              <a:t>(ε</a:t>
            </a:r>
            <a:r>
              <a:rPr lang="en-US" sz="1800" dirty="0">
                <a:latin typeface="Century" panose="02040604050505020304" pitchFamily="18" charset="0"/>
                <a:cs typeface="Times New Roman" panose="02020603050405020304" pitchFamily="18" charset="0"/>
              </a:rPr>
              <a:t>)</a:t>
            </a:r>
            <a:r>
              <a:rPr lang="el-GR" sz="1800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].						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cs typeface="Times New Roman" panose="02020603050405020304" pitchFamily="18" charset="0"/>
              </a:rPr>
              <a:t>S – I</a:t>
            </a:r>
            <a:r>
              <a:rPr lang="el-GR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cs typeface="Times New Roman" panose="02020603050405020304" pitchFamily="18" charset="0"/>
              </a:rPr>
              <a:t>r</a:t>
            </a:r>
            <a:r>
              <a:rPr lang="en-US" sz="1800" b="1" baseline="1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cs typeface="Times New Roman" panose="02020603050405020304" pitchFamily="18" charset="0"/>
              </a:rPr>
              <a:t>*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cs typeface="Times New Roman" panose="02020603050405020304" pitchFamily="18" charset="0"/>
              </a:rPr>
              <a:t>) = NX (</a:t>
            </a:r>
            <a:r>
              <a:rPr lang="el-GR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cs typeface="Times New Roman" panose="02020603050405020304" pitchFamily="18" charset="0"/>
              </a:rPr>
              <a:t>ε)</a:t>
            </a:r>
            <a:r>
              <a:rPr lang="el-GR" sz="1800" dirty="0">
                <a:latin typeface="Century" panose="02040604050505020304" pitchFamily="18" charset="0"/>
                <a:cs typeface="Times New Roman" panose="02020603050405020304" pitchFamily="18" charset="0"/>
              </a:rPr>
              <a:t> </a:t>
            </a:r>
            <a:endParaRPr lang="el-GR" sz="1800" dirty="0" smtClean="0">
              <a:latin typeface="Century" panose="02040604050505020304" pitchFamily="18" charset="0"/>
              <a:cs typeface="Times New Roman" panose="02020603050405020304" pitchFamily="18" charset="0"/>
            </a:endParaRPr>
          </a:p>
          <a:p>
            <a:r>
              <a:rPr lang="el-GR" sz="1800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Το </a:t>
            </a:r>
            <a:r>
              <a:rPr lang="en-US" sz="1800" dirty="0">
                <a:latin typeface="Century" panose="02040604050505020304" pitchFamily="18" charset="0"/>
                <a:cs typeface="Times New Roman" panose="02020603050405020304" pitchFamily="18" charset="0"/>
              </a:rPr>
              <a:t>S </a:t>
            </a:r>
            <a:r>
              <a:rPr lang="el-GR" sz="1800" dirty="0">
                <a:latin typeface="Century" panose="02040604050505020304" pitchFamily="18" charset="0"/>
                <a:cs typeface="Times New Roman" panose="02020603050405020304" pitchFamily="18" charset="0"/>
              </a:rPr>
              <a:t>εξαρτάται από εγχώριους </a:t>
            </a:r>
            <a:r>
              <a:rPr lang="el-GR" sz="1800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παράγοντες (</a:t>
            </a:r>
            <a:r>
              <a:rPr lang="el-GR" sz="1800" dirty="0">
                <a:latin typeface="Century" panose="02040604050505020304" pitchFamily="18" charset="0"/>
                <a:cs typeface="Times New Roman" panose="02020603050405020304" pitchFamily="18" charset="0"/>
              </a:rPr>
              <a:t>προϊόν, </a:t>
            </a:r>
            <a:r>
              <a:rPr lang="el-GR" sz="1800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δημοσιονομική πολιτική, </a:t>
            </a:r>
          </a:p>
          <a:p>
            <a:pPr marL="0" indent="0">
              <a:buNone/>
            </a:pPr>
            <a:r>
              <a:rPr lang="el-GR" sz="1800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κ.ά.)</a:t>
            </a:r>
            <a:endParaRPr lang="el-GR" sz="1800" dirty="0">
              <a:latin typeface="Century" panose="02040604050505020304" pitchFamily="18" charset="0"/>
              <a:cs typeface="Times New Roman" panose="02020603050405020304" pitchFamily="18" charset="0"/>
            </a:endParaRPr>
          </a:p>
          <a:p>
            <a:r>
              <a:rPr lang="el-GR" sz="1800" dirty="0">
                <a:latin typeface="Century" panose="02040604050505020304" pitchFamily="18" charset="0"/>
                <a:cs typeface="Times New Roman" panose="02020603050405020304" pitchFamily="18" charset="0"/>
              </a:rPr>
              <a:t>Το </a:t>
            </a:r>
            <a:r>
              <a:rPr lang="en-US" sz="1800" b="1" i="1" dirty="0">
                <a:latin typeface="Century" panose="020406040505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latin typeface="Century" panose="02040604050505020304" pitchFamily="18" charset="0"/>
                <a:cs typeface="Times New Roman" panose="02020603050405020304" pitchFamily="18" charset="0"/>
              </a:rPr>
              <a:t> </a:t>
            </a:r>
            <a:r>
              <a:rPr lang="el-GR" sz="1800" dirty="0">
                <a:latin typeface="Century" panose="02040604050505020304" pitchFamily="18" charset="0"/>
                <a:cs typeface="Times New Roman" panose="02020603050405020304" pitchFamily="18" charset="0"/>
              </a:rPr>
              <a:t>καθορίζεται από το διεθνές επιτόκιο </a:t>
            </a:r>
            <a:r>
              <a:rPr lang="en-US" sz="1800" b="1" i="1" dirty="0">
                <a:latin typeface="Century" panose="02040604050505020304" pitchFamily="18" charset="0"/>
                <a:cs typeface="Times New Roman" panose="02020603050405020304" pitchFamily="18" charset="0"/>
              </a:rPr>
              <a:t>r</a:t>
            </a:r>
            <a:r>
              <a:rPr lang="el-GR" sz="1800" b="1" i="1" dirty="0">
                <a:latin typeface="Century" panose="02040604050505020304" pitchFamily="18" charset="0"/>
                <a:cs typeface="Times New Roman" panose="02020603050405020304" pitchFamily="18" charset="0"/>
              </a:rPr>
              <a:t>*</a:t>
            </a:r>
            <a:endParaRPr lang="el-GR" sz="1800" dirty="0">
              <a:latin typeface="Century" panose="020406040505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l-GR" sz="1800" dirty="0">
                <a:latin typeface="Century" panose="02040604050505020304" pitchFamily="18" charset="0"/>
                <a:cs typeface="Times New Roman" panose="02020603050405020304" pitchFamily="18" charset="0"/>
              </a:rPr>
              <a:t>Επομένως, το </a:t>
            </a:r>
            <a:r>
              <a:rPr lang="el-GR" sz="1800" b="1" i="1" dirty="0">
                <a:latin typeface="Century" panose="02040604050505020304" pitchFamily="18" charset="0"/>
                <a:cs typeface="Times New Roman" panose="02020603050405020304" pitchFamily="18" charset="0"/>
              </a:rPr>
              <a:t>ε</a:t>
            </a:r>
            <a:r>
              <a:rPr lang="el-GR" sz="1800" dirty="0">
                <a:latin typeface="Century" panose="02040604050505020304" pitchFamily="18" charset="0"/>
                <a:cs typeface="Times New Roman" panose="02020603050405020304" pitchFamily="18" charset="0"/>
              </a:rPr>
              <a:t> πρέπει να προσαρμοστεί για να διασφαλίσει ότι </a:t>
            </a:r>
            <a:r>
              <a:rPr lang="el-GR" sz="1800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ισχύει η ισότητα.</a:t>
            </a:r>
            <a:endParaRPr lang="el-GR" sz="1800" dirty="0">
              <a:latin typeface="Century" panose="020406040505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lnSpc>
                <a:spcPct val="160000"/>
              </a:lnSpc>
              <a:spcAft>
                <a:spcPts val="0"/>
              </a:spcAft>
              <a:buFont typeface="Wingdings 3" charset="2"/>
              <a:buNone/>
              <a:defRPr/>
            </a:pPr>
            <a:endParaRPr lang="el-GR" sz="1800" dirty="0"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Ομάδα 6"/>
          <p:cNvGrpSpPr/>
          <p:nvPr/>
        </p:nvGrpSpPr>
        <p:grpSpPr>
          <a:xfrm>
            <a:off x="8301479" y="3434566"/>
            <a:ext cx="4173153" cy="2990629"/>
            <a:chOff x="7888223" y="3201809"/>
            <a:chExt cx="4173153" cy="2990629"/>
          </a:xfrm>
        </p:grpSpPr>
        <p:grpSp>
          <p:nvGrpSpPr>
            <p:cNvPr id="6" name="Ομάδα 5"/>
            <p:cNvGrpSpPr/>
            <p:nvPr/>
          </p:nvGrpSpPr>
          <p:grpSpPr>
            <a:xfrm>
              <a:off x="7888223" y="3201809"/>
              <a:ext cx="4173153" cy="2990629"/>
              <a:chOff x="8320297" y="4107552"/>
              <a:chExt cx="4083739" cy="2793832"/>
            </a:xfrm>
          </p:grpSpPr>
          <p:sp>
            <p:nvSpPr>
              <p:cNvPr id="41" name="Rectangle 3"/>
              <p:cNvSpPr txBox="1">
                <a:spLocks/>
              </p:cNvSpPr>
              <p:nvPr/>
            </p:nvSpPr>
            <p:spPr bwMode="auto">
              <a:xfrm>
                <a:off x="11350488" y="5838484"/>
                <a:ext cx="1053548" cy="4395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2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2pPr>
                <a:lvl3pPr marL="1143000" indent="-2286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6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3pPr>
                <a:lvl4pPr marL="1600200" indent="-2286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4pPr>
                <a:lvl5pPr marL="2057400" indent="-2286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9pPr>
              </a:lstStyle>
              <a:p>
                <a:pPr marL="0" indent="0">
                  <a:buNone/>
                </a:pPr>
                <a:r>
                  <a:rPr lang="en-US" sz="1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NX</a:t>
                </a:r>
                <a:endParaRPr lang="el-GR" sz="1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4" name="Ομάδα 3"/>
              <p:cNvGrpSpPr/>
              <p:nvPr/>
            </p:nvGrpSpPr>
            <p:grpSpPr>
              <a:xfrm>
                <a:off x="8320297" y="4107552"/>
                <a:ext cx="4045547" cy="2793832"/>
                <a:chOff x="8320297" y="4107552"/>
                <a:chExt cx="4045547" cy="2793832"/>
              </a:xfrm>
            </p:grpSpPr>
            <p:sp>
              <p:nvSpPr>
                <p:cNvPr id="38" name="Rectangle 3"/>
                <p:cNvSpPr txBox="1">
                  <a:spLocks/>
                </p:cNvSpPr>
                <p:nvPr/>
              </p:nvSpPr>
              <p:spPr bwMode="auto">
                <a:xfrm>
                  <a:off x="11312296" y="6445359"/>
                  <a:ext cx="1053548" cy="4395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342900" indent="-342900" algn="l" defTabSz="457200" rtl="0" fontAlgn="base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itchFamily="18" charset="2"/>
                    <a:buChar char=""/>
                    <a:defRPr sz="20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  <a:lvl2pPr marL="742950" indent="-285750" algn="l" defTabSz="457200" rtl="0" fontAlgn="base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itchFamily="18" charset="2"/>
                    <a:buChar char=""/>
                    <a:defRPr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2pPr>
                  <a:lvl3pPr marL="1143000" indent="-228600" algn="l" defTabSz="457200" rtl="0" fontAlgn="base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itchFamily="18" charset="2"/>
                    <a:buChar char=""/>
                    <a:defRPr sz="16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3pPr>
                  <a:lvl4pPr marL="1600200" indent="-228600" algn="l" defTabSz="457200" rtl="0" fontAlgn="base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itchFamily="18" charset="2"/>
                    <a:buChar char=""/>
                    <a:defRPr sz="1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4pPr>
                  <a:lvl5pPr marL="2057400" indent="-228600" algn="l" defTabSz="457200" rtl="0" fontAlgn="base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itchFamily="18" charset="2"/>
                    <a:buChar char=""/>
                    <a:defRPr sz="1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5pPr>
                  <a:lvl6pPr marL="2514600" indent="-228600" algn="l" defTabSz="457200" rtl="0" eaLnBrk="1" latinLnBrk="0" hangingPunct="1">
                    <a:spcBef>
                      <a:spcPts val="1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80000"/>
                    <a:buFont typeface="Wingdings 3" charset="2"/>
                    <a:buChar char=""/>
                    <a:defRPr sz="1400" b="0" i="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6pPr>
                  <a:lvl7pPr marL="2971800" indent="-228600" algn="l" defTabSz="457200" rtl="0" eaLnBrk="1" latinLnBrk="0" hangingPunct="1">
                    <a:spcBef>
                      <a:spcPts val="1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80000"/>
                    <a:buFont typeface="Wingdings 3" charset="2"/>
                    <a:buChar char=""/>
                    <a:defRPr sz="1400" b="0" i="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7pPr>
                  <a:lvl8pPr marL="3429000" indent="-228600" algn="l" defTabSz="457200" rtl="0" eaLnBrk="1" latinLnBrk="0" hangingPunct="1">
                    <a:spcBef>
                      <a:spcPts val="1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80000"/>
                    <a:buFont typeface="Wingdings 3" charset="2"/>
                    <a:buChar char=""/>
                    <a:defRPr sz="1400" b="0" i="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8pPr>
                  <a:lvl9pPr marL="3886200" indent="-228600" algn="l" defTabSz="457200" rtl="0" eaLnBrk="1" latinLnBrk="0" hangingPunct="1">
                    <a:spcBef>
                      <a:spcPts val="1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80000"/>
                    <a:buFont typeface="Wingdings 3" charset="2"/>
                    <a:buChar char=""/>
                    <a:defRPr sz="1400" b="0" i="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9pPr>
                </a:lstStyle>
                <a:p>
                  <a:pPr marL="0" indent="0">
                    <a:buNone/>
                  </a:pPr>
                  <a:r>
                    <a:rPr lang="en-US" sz="1400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S - I, NX</a:t>
                  </a:r>
                  <a:endParaRPr lang="el-GR" sz="1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0" name="Rectangle 3"/>
                <p:cNvSpPr txBox="1">
                  <a:spLocks/>
                </p:cNvSpPr>
                <p:nvPr/>
              </p:nvSpPr>
              <p:spPr bwMode="auto">
                <a:xfrm>
                  <a:off x="10120361" y="4107552"/>
                  <a:ext cx="1053548" cy="4395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342900" indent="-342900" algn="l" defTabSz="457200" rtl="0" fontAlgn="base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itchFamily="18" charset="2"/>
                    <a:buChar char=""/>
                    <a:defRPr sz="20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  <a:lvl2pPr marL="742950" indent="-285750" algn="l" defTabSz="457200" rtl="0" fontAlgn="base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itchFamily="18" charset="2"/>
                    <a:buChar char=""/>
                    <a:defRPr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2pPr>
                  <a:lvl3pPr marL="1143000" indent="-228600" algn="l" defTabSz="457200" rtl="0" fontAlgn="base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itchFamily="18" charset="2"/>
                    <a:buChar char=""/>
                    <a:defRPr sz="16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3pPr>
                  <a:lvl4pPr marL="1600200" indent="-228600" algn="l" defTabSz="457200" rtl="0" fontAlgn="base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itchFamily="18" charset="2"/>
                    <a:buChar char=""/>
                    <a:defRPr sz="1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4pPr>
                  <a:lvl5pPr marL="2057400" indent="-228600" algn="l" defTabSz="457200" rtl="0" fontAlgn="base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itchFamily="18" charset="2"/>
                    <a:buChar char=""/>
                    <a:defRPr sz="1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5pPr>
                  <a:lvl6pPr marL="2514600" indent="-228600" algn="l" defTabSz="457200" rtl="0" eaLnBrk="1" latinLnBrk="0" hangingPunct="1">
                    <a:spcBef>
                      <a:spcPts val="1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80000"/>
                    <a:buFont typeface="Wingdings 3" charset="2"/>
                    <a:buChar char=""/>
                    <a:defRPr sz="1400" b="0" i="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6pPr>
                  <a:lvl7pPr marL="2971800" indent="-228600" algn="l" defTabSz="457200" rtl="0" eaLnBrk="1" latinLnBrk="0" hangingPunct="1">
                    <a:spcBef>
                      <a:spcPts val="1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80000"/>
                    <a:buFont typeface="Wingdings 3" charset="2"/>
                    <a:buChar char=""/>
                    <a:defRPr sz="1400" b="0" i="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7pPr>
                  <a:lvl8pPr marL="3429000" indent="-228600" algn="l" defTabSz="457200" rtl="0" eaLnBrk="1" latinLnBrk="0" hangingPunct="1">
                    <a:spcBef>
                      <a:spcPts val="1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80000"/>
                    <a:buFont typeface="Wingdings 3" charset="2"/>
                    <a:buChar char=""/>
                    <a:defRPr sz="1400" b="0" i="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8pPr>
                  <a:lvl9pPr marL="3886200" indent="-228600" algn="l" defTabSz="457200" rtl="0" eaLnBrk="1" latinLnBrk="0" hangingPunct="1">
                    <a:spcBef>
                      <a:spcPts val="1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80000"/>
                    <a:buFont typeface="Wingdings 3" charset="2"/>
                    <a:buChar char=""/>
                    <a:defRPr sz="1400" b="0" i="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9pPr>
                </a:lstStyle>
                <a:p>
                  <a:pPr marL="0" indent="0">
                    <a:buNone/>
                  </a:pPr>
                  <a:r>
                    <a:rPr lang="en-US" sz="1800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S</a:t>
                  </a:r>
                  <a:r>
                    <a:rPr lang="el-GR" sz="1800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- </a:t>
                  </a:r>
                  <a:r>
                    <a:rPr lang="en-US" sz="1800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I</a:t>
                  </a:r>
                  <a:endParaRPr lang="el-GR" sz="1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grpSp>
              <p:nvGrpSpPr>
                <p:cNvPr id="3" name="Ομάδα 2"/>
                <p:cNvGrpSpPr/>
                <p:nvPr/>
              </p:nvGrpSpPr>
              <p:grpSpPr>
                <a:xfrm>
                  <a:off x="8320297" y="4221267"/>
                  <a:ext cx="3550205" cy="2235467"/>
                  <a:chOff x="8320297" y="4221267"/>
                  <a:chExt cx="3550205" cy="2235467"/>
                </a:xfrm>
              </p:grpSpPr>
              <p:grpSp>
                <p:nvGrpSpPr>
                  <p:cNvPr id="13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8723037" y="4290183"/>
                    <a:ext cx="3147465" cy="2166551"/>
                    <a:chOff x="2720" y="1427"/>
                    <a:chExt cx="4191" cy="3238"/>
                  </a:xfrm>
                </p:grpSpPr>
                <p:cxnSp>
                  <p:nvCxnSpPr>
                    <p:cNvPr id="2076" name="AutoShape 28"/>
                    <p:cNvCxnSpPr>
                      <a:cxnSpLocks noChangeShapeType="1"/>
                    </p:cNvCxnSpPr>
                    <p:nvPr/>
                  </p:nvCxnSpPr>
                  <p:spPr bwMode="auto">
                    <a:xfrm flipH="1" flipV="1">
                      <a:off x="2720" y="3741"/>
                      <a:ext cx="1830" cy="5"/>
                    </a:xfrm>
                    <a:prstGeom prst="straightConnector1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</p:cxnSp>
                <p:grpSp>
                  <p:nvGrpSpPr>
                    <p:cNvPr id="14" name="Group 2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20" y="1427"/>
                      <a:ext cx="4191" cy="3238"/>
                      <a:chOff x="2720" y="1427"/>
                      <a:chExt cx="4191" cy="3238"/>
                    </a:xfrm>
                  </p:grpSpPr>
                  <p:grpSp>
                    <p:nvGrpSpPr>
                      <p:cNvPr id="15" name="Group 3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721" y="1445"/>
                        <a:ext cx="4190" cy="3220"/>
                        <a:chOff x="2721" y="1445"/>
                        <a:chExt cx="4190" cy="3220"/>
                      </a:xfrm>
                    </p:grpSpPr>
                    <p:cxnSp>
                      <p:nvCxnSpPr>
                        <p:cNvPr id="2079" name="AutoShape 31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4530" y="1445"/>
                          <a:ext cx="20" cy="3220"/>
                        </a:xfrm>
                        <a:prstGeom prst="straightConnector1">
                          <a:avLst/>
                        </a:prstGeom>
                        <a:noFill/>
                        <a:ln w="31750">
                          <a:solidFill>
                            <a:srgbClr val="0066FF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cxnSp>
                    <p:sp>
                      <p:nvSpPr>
                        <p:cNvPr id="16" name="Arc 32"/>
                        <p:cNvSpPr>
                          <a:spLocks/>
                        </p:cNvSpPr>
                        <p:nvPr/>
                      </p:nvSpPr>
                      <p:spPr bwMode="auto">
                        <a:xfrm rot="10800000">
                          <a:off x="3049" y="1520"/>
                          <a:ext cx="3662" cy="2750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546"/>
                            <a:gd name="T1" fmla="*/ 0 h 21600"/>
                            <a:gd name="T2" fmla="*/ 21546 w 21546"/>
                            <a:gd name="T3" fmla="*/ 20076 h 21600"/>
                            <a:gd name="T4" fmla="*/ 0 w 21546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546" h="21600" fill="none" extrusionOk="0">
                              <a:moveTo>
                                <a:pt x="-1" y="0"/>
                              </a:moveTo>
                              <a:cubicBezTo>
                                <a:pt x="11337" y="0"/>
                                <a:pt x="20746" y="8766"/>
                                <a:pt x="21546" y="20075"/>
                              </a:cubicBezTo>
                            </a:path>
                            <a:path w="21546" h="21600" stroke="0" extrusionOk="0">
                              <a:moveTo>
                                <a:pt x="-1" y="0"/>
                              </a:moveTo>
                              <a:cubicBezTo>
                                <a:pt x="11337" y="0"/>
                                <a:pt x="20746" y="8766"/>
                                <a:pt x="21546" y="20075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31750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l-GR"/>
                        </a:p>
                      </p:txBody>
                    </p:sp>
                    <p:cxnSp>
                      <p:nvCxnSpPr>
                        <p:cNvPr id="2081" name="AutoShape 33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2721" y="4648"/>
                          <a:ext cx="4190" cy="0"/>
                        </a:xfrm>
                        <a:prstGeom prst="straightConnector1">
                          <a:avLst/>
                        </a:prstGeom>
                        <a:noFill/>
                        <a:ln w="31750">
                          <a:solidFill>
                            <a:schemeClr val="tx1"/>
                          </a:solidFill>
                          <a:round/>
                          <a:headEnd/>
                          <a:tailEnd type="triangl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cxnSp>
                  </p:grpSp>
                  <p:cxnSp>
                    <p:nvCxnSpPr>
                      <p:cNvPr id="2082" name="AutoShape 34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 flipV="1">
                        <a:off x="2720" y="1427"/>
                        <a:ext cx="20" cy="3229"/>
                      </a:xfrm>
                      <a:prstGeom prst="straightConnector1">
                        <a:avLst/>
                      </a:prstGeom>
                      <a:noFill/>
                      <a:ln w="31750">
                        <a:solidFill>
                          <a:schemeClr val="tx1"/>
                        </a:solidFill>
                        <a:round/>
                        <a:headEnd/>
                        <a:tailEnd type="triangl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</p:grpSp>
              </p:grpSp>
              <p:sp>
                <p:nvSpPr>
                  <p:cNvPr id="39" name="Rectangle 3"/>
                  <p:cNvSpPr txBox="1">
                    <a:spLocks/>
                  </p:cNvSpPr>
                  <p:nvPr/>
                </p:nvSpPr>
                <p:spPr bwMode="auto">
                  <a:xfrm>
                    <a:off x="8429903" y="4221267"/>
                    <a:ext cx="346158" cy="4269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marL="342900" indent="-342900" algn="l" defTabSz="457200" rtl="0" fontAlgn="base">
                      <a:spcBef>
                        <a:spcPts val="1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80000"/>
                      <a:buFont typeface="Wingdings 3" pitchFamily="18" charset="2"/>
                      <a:buChar char=""/>
                      <a:defRPr sz="20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  <a:lvl2pPr marL="742950" indent="-285750" algn="l" defTabSz="457200" rtl="0" fontAlgn="base">
                      <a:spcBef>
                        <a:spcPts val="1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80000"/>
                      <a:buFont typeface="Wingdings 3" pitchFamily="18" charset="2"/>
                      <a:buChar char=""/>
                      <a:defRPr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2pPr>
                    <a:lvl3pPr marL="1143000" indent="-228600" algn="l" defTabSz="457200" rtl="0" fontAlgn="base">
                      <a:spcBef>
                        <a:spcPts val="1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80000"/>
                      <a:buFont typeface="Wingdings 3" pitchFamily="18" charset="2"/>
                      <a:buChar char=""/>
                      <a:defRPr sz="16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3pPr>
                    <a:lvl4pPr marL="1600200" indent="-228600" algn="l" defTabSz="457200" rtl="0" fontAlgn="base">
                      <a:spcBef>
                        <a:spcPts val="1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80000"/>
                      <a:buFont typeface="Wingdings 3" pitchFamily="18" charset="2"/>
                      <a:buChar char=""/>
                      <a:defRPr sz="1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4pPr>
                    <a:lvl5pPr marL="2057400" indent="-228600" algn="l" defTabSz="457200" rtl="0" fontAlgn="base">
                      <a:spcBef>
                        <a:spcPts val="1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80000"/>
                      <a:buFont typeface="Wingdings 3" pitchFamily="18" charset="2"/>
                      <a:buChar char=""/>
                      <a:defRPr sz="1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5pPr>
                    <a:lvl6pPr marL="2514600" indent="-228600" algn="l" defTabSz="457200" rtl="0" eaLnBrk="1" latinLnBrk="0" hangingPunct="1">
                      <a:spcBef>
                        <a:spcPts val="1000"/>
                      </a:spcBef>
                      <a:spcAft>
                        <a:spcPts val="0"/>
                      </a:spcAft>
                      <a:buClr>
                        <a:schemeClr val="accent1"/>
                      </a:buClr>
                      <a:buSzPct val="80000"/>
                      <a:buFont typeface="Wingdings 3" charset="2"/>
                      <a:buChar char=""/>
                      <a:defRPr sz="1400" b="0" i="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6pPr>
                    <a:lvl7pPr marL="2971800" indent="-228600" algn="l" defTabSz="457200" rtl="0" eaLnBrk="1" latinLnBrk="0" hangingPunct="1">
                      <a:spcBef>
                        <a:spcPts val="1000"/>
                      </a:spcBef>
                      <a:spcAft>
                        <a:spcPts val="0"/>
                      </a:spcAft>
                      <a:buClr>
                        <a:schemeClr val="accent1"/>
                      </a:buClr>
                      <a:buSzPct val="80000"/>
                      <a:buFont typeface="Wingdings 3" charset="2"/>
                      <a:buChar char=""/>
                      <a:defRPr sz="1400" b="0" i="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7pPr>
                    <a:lvl8pPr marL="3429000" indent="-228600" algn="l" defTabSz="457200" rtl="0" eaLnBrk="1" latinLnBrk="0" hangingPunct="1">
                      <a:spcBef>
                        <a:spcPts val="1000"/>
                      </a:spcBef>
                      <a:spcAft>
                        <a:spcPts val="0"/>
                      </a:spcAft>
                      <a:buClr>
                        <a:schemeClr val="accent1"/>
                      </a:buClr>
                      <a:buSzPct val="80000"/>
                      <a:buFont typeface="Wingdings 3" charset="2"/>
                      <a:buChar char=""/>
                      <a:defRPr sz="1400" b="0" i="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8pPr>
                    <a:lvl9pPr marL="3886200" indent="-228600" algn="l" defTabSz="457200" rtl="0" eaLnBrk="1" latinLnBrk="0" hangingPunct="1">
                      <a:spcBef>
                        <a:spcPts val="1000"/>
                      </a:spcBef>
                      <a:spcAft>
                        <a:spcPts val="0"/>
                      </a:spcAft>
                      <a:buClr>
                        <a:schemeClr val="accent1"/>
                      </a:buClr>
                      <a:buSzPct val="80000"/>
                      <a:buFont typeface="Wingdings 3" charset="2"/>
                      <a:buChar char=""/>
                      <a:defRPr sz="1400" b="0" i="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9pPr>
                  </a:lstStyle>
                  <a:p>
                    <a:pPr marL="0" indent="0">
                      <a:buNone/>
                    </a:pPr>
                    <a:r>
                      <a:rPr lang="el-GR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ε</a:t>
                    </a:r>
                  </a:p>
                </p:txBody>
              </p:sp>
              <p:sp>
                <p:nvSpPr>
                  <p:cNvPr id="42" name="Rectangle 3"/>
                  <p:cNvSpPr txBox="1">
                    <a:spLocks/>
                  </p:cNvSpPr>
                  <p:nvPr/>
                </p:nvSpPr>
                <p:spPr bwMode="auto">
                  <a:xfrm>
                    <a:off x="8320297" y="5598165"/>
                    <a:ext cx="477073" cy="4269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marL="342900" indent="-342900" algn="l" defTabSz="457200" rtl="0" fontAlgn="base">
                      <a:spcBef>
                        <a:spcPts val="1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80000"/>
                      <a:buFont typeface="Wingdings 3" pitchFamily="18" charset="2"/>
                      <a:buChar char=""/>
                      <a:defRPr sz="20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  <a:lvl2pPr marL="742950" indent="-285750" algn="l" defTabSz="457200" rtl="0" fontAlgn="base">
                      <a:spcBef>
                        <a:spcPts val="1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80000"/>
                      <a:buFont typeface="Wingdings 3" pitchFamily="18" charset="2"/>
                      <a:buChar char=""/>
                      <a:defRPr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2pPr>
                    <a:lvl3pPr marL="1143000" indent="-228600" algn="l" defTabSz="457200" rtl="0" fontAlgn="base">
                      <a:spcBef>
                        <a:spcPts val="1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80000"/>
                      <a:buFont typeface="Wingdings 3" pitchFamily="18" charset="2"/>
                      <a:buChar char=""/>
                      <a:defRPr sz="16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3pPr>
                    <a:lvl4pPr marL="1600200" indent="-228600" algn="l" defTabSz="457200" rtl="0" fontAlgn="base">
                      <a:spcBef>
                        <a:spcPts val="1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80000"/>
                      <a:buFont typeface="Wingdings 3" pitchFamily="18" charset="2"/>
                      <a:buChar char=""/>
                      <a:defRPr sz="1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4pPr>
                    <a:lvl5pPr marL="2057400" indent="-228600" algn="l" defTabSz="457200" rtl="0" fontAlgn="base">
                      <a:spcBef>
                        <a:spcPts val="1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80000"/>
                      <a:buFont typeface="Wingdings 3" pitchFamily="18" charset="2"/>
                      <a:buChar char=""/>
                      <a:defRPr sz="1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5pPr>
                    <a:lvl6pPr marL="2514600" indent="-228600" algn="l" defTabSz="457200" rtl="0" eaLnBrk="1" latinLnBrk="0" hangingPunct="1">
                      <a:spcBef>
                        <a:spcPts val="1000"/>
                      </a:spcBef>
                      <a:spcAft>
                        <a:spcPts val="0"/>
                      </a:spcAft>
                      <a:buClr>
                        <a:schemeClr val="accent1"/>
                      </a:buClr>
                      <a:buSzPct val="80000"/>
                      <a:buFont typeface="Wingdings 3" charset="2"/>
                      <a:buChar char=""/>
                      <a:defRPr sz="1400" b="0" i="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6pPr>
                    <a:lvl7pPr marL="2971800" indent="-228600" algn="l" defTabSz="457200" rtl="0" eaLnBrk="1" latinLnBrk="0" hangingPunct="1">
                      <a:spcBef>
                        <a:spcPts val="1000"/>
                      </a:spcBef>
                      <a:spcAft>
                        <a:spcPts val="0"/>
                      </a:spcAft>
                      <a:buClr>
                        <a:schemeClr val="accent1"/>
                      </a:buClr>
                      <a:buSzPct val="80000"/>
                      <a:buFont typeface="Wingdings 3" charset="2"/>
                      <a:buChar char=""/>
                      <a:defRPr sz="1400" b="0" i="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7pPr>
                    <a:lvl8pPr marL="3429000" indent="-228600" algn="l" defTabSz="457200" rtl="0" eaLnBrk="1" latinLnBrk="0" hangingPunct="1">
                      <a:spcBef>
                        <a:spcPts val="1000"/>
                      </a:spcBef>
                      <a:spcAft>
                        <a:spcPts val="0"/>
                      </a:spcAft>
                      <a:buClr>
                        <a:schemeClr val="accent1"/>
                      </a:buClr>
                      <a:buSzPct val="80000"/>
                      <a:buFont typeface="Wingdings 3" charset="2"/>
                      <a:buChar char=""/>
                      <a:defRPr sz="1400" b="0" i="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8pPr>
                    <a:lvl9pPr marL="3886200" indent="-228600" algn="l" defTabSz="457200" rtl="0" eaLnBrk="1" latinLnBrk="0" hangingPunct="1">
                      <a:spcBef>
                        <a:spcPts val="1000"/>
                      </a:spcBef>
                      <a:spcAft>
                        <a:spcPts val="0"/>
                      </a:spcAft>
                      <a:buClr>
                        <a:schemeClr val="accent1"/>
                      </a:buClr>
                      <a:buSzPct val="80000"/>
                      <a:buFont typeface="Wingdings 3" charset="2"/>
                      <a:buChar char=""/>
                      <a:defRPr sz="1400" b="0" i="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9pPr>
                  </a:lstStyle>
                  <a:p>
                    <a:pPr marL="0" indent="0">
                      <a:buNone/>
                    </a:pPr>
                    <a:r>
                      <a:rPr lang="el-GR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ε</a:t>
                    </a:r>
                    <a:r>
                      <a:rPr lang="en-US" baseline="-25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0</a:t>
                    </a:r>
                    <a:endParaRPr lang="el-GR" baseline="-25000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sp>
              <p:nvSpPr>
                <p:cNvPr id="17" name="Rectangle 3"/>
                <p:cNvSpPr txBox="1">
                  <a:spLocks/>
                </p:cNvSpPr>
                <p:nvPr/>
              </p:nvSpPr>
              <p:spPr bwMode="auto">
                <a:xfrm>
                  <a:off x="9777130" y="6461853"/>
                  <a:ext cx="1053548" cy="4395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342900" indent="-342900" algn="l" defTabSz="457200" rtl="0" fontAlgn="base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itchFamily="18" charset="2"/>
                    <a:buChar char=""/>
                    <a:defRPr sz="20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  <a:lvl2pPr marL="742950" indent="-285750" algn="l" defTabSz="457200" rtl="0" fontAlgn="base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itchFamily="18" charset="2"/>
                    <a:buChar char=""/>
                    <a:defRPr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2pPr>
                  <a:lvl3pPr marL="1143000" indent="-228600" algn="l" defTabSz="457200" rtl="0" fontAlgn="base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itchFamily="18" charset="2"/>
                    <a:buChar char=""/>
                    <a:defRPr sz="16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3pPr>
                  <a:lvl4pPr marL="1600200" indent="-228600" algn="l" defTabSz="457200" rtl="0" fontAlgn="base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itchFamily="18" charset="2"/>
                    <a:buChar char=""/>
                    <a:defRPr sz="1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4pPr>
                  <a:lvl5pPr marL="2057400" indent="-228600" algn="l" defTabSz="457200" rtl="0" fontAlgn="base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itchFamily="18" charset="2"/>
                    <a:buChar char=""/>
                    <a:defRPr sz="1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5pPr>
                  <a:lvl6pPr marL="2514600" indent="-228600" algn="l" defTabSz="457200" rtl="0" eaLnBrk="1" latinLnBrk="0" hangingPunct="1">
                    <a:spcBef>
                      <a:spcPts val="1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80000"/>
                    <a:buFont typeface="Wingdings 3" charset="2"/>
                    <a:buChar char=""/>
                    <a:defRPr sz="1400" b="0" i="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6pPr>
                  <a:lvl7pPr marL="2971800" indent="-228600" algn="l" defTabSz="457200" rtl="0" eaLnBrk="1" latinLnBrk="0" hangingPunct="1">
                    <a:spcBef>
                      <a:spcPts val="1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80000"/>
                    <a:buFont typeface="Wingdings 3" charset="2"/>
                    <a:buChar char=""/>
                    <a:defRPr sz="1400" b="0" i="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7pPr>
                  <a:lvl8pPr marL="3429000" indent="-228600" algn="l" defTabSz="457200" rtl="0" eaLnBrk="1" latinLnBrk="0" hangingPunct="1">
                    <a:spcBef>
                      <a:spcPts val="1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80000"/>
                    <a:buFont typeface="Wingdings 3" charset="2"/>
                    <a:buChar char=""/>
                    <a:defRPr sz="1400" b="0" i="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8pPr>
                  <a:lvl9pPr marL="3886200" indent="-228600" algn="l" defTabSz="457200" rtl="0" eaLnBrk="1" latinLnBrk="0" hangingPunct="1">
                    <a:spcBef>
                      <a:spcPts val="1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80000"/>
                    <a:buFont typeface="Wingdings 3" charset="2"/>
                    <a:buChar char=""/>
                    <a:defRPr sz="1400" b="0" i="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9pPr>
                </a:lstStyle>
                <a:p>
                  <a:pPr marL="0" indent="0">
                    <a:buNone/>
                  </a:pPr>
                  <a:r>
                    <a:rPr lang="en-US" sz="1400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S – I = NX</a:t>
                  </a:r>
                  <a:endParaRPr lang="el-GR" sz="1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sp>
          <p:nvSpPr>
            <p:cNvPr id="21" name="Rectangle 3"/>
            <p:cNvSpPr txBox="1">
              <a:spLocks/>
            </p:cNvSpPr>
            <p:nvPr/>
          </p:nvSpPr>
          <p:spPr bwMode="auto">
            <a:xfrm>
              <a:off x="8068918" y="5687326"/>
              <a:ext cx="477073" cy="426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2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marL="742950" indent="-28575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2pPr>
              <a:lvl3pPr marL="11430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3pPr>
              <a:lvl4pPr marL="16002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4pPr>
              <a:lvl5pPr marL="20574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5pPr>
              <a:lvl6pPr marL="25146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6pPr>
              <a:lvl7pPr marL="29718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7pPr>
              <a:lvl8pPr marL="3429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8pPr>
              <a:lvl9pPr marL="3886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9pPr>
            </a:lstStyle>
            <a:p>
              <a:pPr marL="0" indent="0">
                <a:buNone/>
              </a:pPr>
              <a:r>
                <a: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endParaRPr lang="el-G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790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7379" y="177464"/>
            <a:ext cx="10217764" cy="1400175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l-GR" sz="32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cs typeface="Times New Roman" panose="02020603050405020304" pitchFamily="18" charset="0"/>
              </a:rPr>
              <a:t>Πως η οικονομική πολιτική επηρεάζει την πραγματική συναλλαγματική </a:t>
            </a:r>
            <a:r>
              <a:rPr lang="el-GR" sz="32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cs typeface="Times New Roman" panose="02020603050405020304" pitchFamily="18" charset="0"/>
              </a:rPr>
              <a:t>ισοτιμία;</a:t>
            </a:r>
            <a:endParaRPr lang="el-GR" sz="3200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4567" y="1311632"/>
            <a:ext cx="11779134" cy="5105793"/>
          </a:xfrm>
        </p:spPr>
        <p:txBody>
          <a:bodyPr rtlCol="0" anchor="t" anchorCtr="0">
            <a:noAutofit/>
          </a:bodyPr>
          <a:lstStyle/>
          <a:p>
            <a:pPr algn="just" fontAlgn="auto">
              <a:lnSpc>
                <a:spcPct val="15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l-GR" sz="1800" b="1" i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Αύξηση της φορολογίας </a:t>
            </a:r>
            <a:r>
              <a:rPr lang="el-GR" sz="18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(Τ</a:t>
            </a:r>
            <a:r>
              <a:rPr lang="en-US" sz="18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) </a:t>
            </a:r>
            <a:r>
              <a:rPr lang="el-GR" sz="18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=&gt; αύξηση </a:t>
            </a:r>
            <a:r>
              <a:rPr lang="el-GR" sz="1800" dirty="0">
                <a:latin typeface="Century Gothic" panose="020B0502020202020204" pitchFamily="34" charset="0"/>
                <a:cs typeface="Times New Roman" panose="02020603050405020304" pitchFamily="18" charset="0"/>
              </a:rPr>
              <a:t>της </a:t>
            </a:r>
            <a:r>
              <a:rPr lang="el-GR" sz="18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εθνικής </a:t>
            </a:r>
            <a:r>
              <a:rPr lang="el-GR" sz="1800" dirty="0">
                <a:latin typeface="Century Gothic" panose="020B0502020202020204" pitchFamily="34" charset="0"/>
                <a:cs typeface="Times New Roman" panose="02020603050405020304" pitchFamily="18" charset="0"/>
              </a:rPr>
              <a:t>αποταμίευσης </a:t>
            </a:r>
            <a:r>
              <a:rPr lang="en-US" sz="18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(S</a:t>
            </a:r>
            <a:r>
              <a:rPr lang="el-GR" sz="18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 &lt; </a:t>
            </a:r>
            <a:r>
              <a:rPr lang="en-US" sz="18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S</a:t>
            </a:r>
            <a:r>
              <a:rPr lang="en-US" sz="1800" baseline="-100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1</a:t>
            </a:r>
            <a:r>
              <a:rPr lang="en-US" sz="18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) </a:t>
            </a:r>
            <a:r>
              <a:rPr lang="el-GR" sz="18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=&gt; αύξηση της </a:t>
            </a:r>
            <a:r>
              <a:rPr lang="el-GR" sz="1800" dirty="0">
                <a:latin typeface="Century Gothic" panose="020B0502020202020204" pitchFamily="34" charset="0"/>
                <a:cs typeface="Times New Roman" panose="02020603050405020304" pitchFamily="18" charset="0"/>
              </a:rPr>
              <a:t>προσφοράς € =&gt; </a:t>
            </a:r>
            <a:r>
              <a:rPr lang="el-GR" sz="18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μείωση </a:t>
            </a:r>
            <a:r>
              <a:rPr lang="el-GR" sz="1800" dirty="0">
                <a:latin typeface="Century Gothic" panose="020B0502020202020204" pitchFamily="34" charset="0"/>
                <a:cs typeface="Times New Roman" panose="02020603050405020304" pitchFamily="18" charset="0"/>
              </a:rPr>
              <a:t>της πραγματικής </a:t>
            </a:r>
            <a:r>
              <a:rPr lang="el-GR" sz="18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συναλλαγματικής ισοτιμίας</a:t>
            </a:r>
            <a:r>
              <a:rPr lang="en-US" sz="18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 (</a:t>
            </a:r>
            <a:r>
              <a:rPr lang="el-GR" sz="18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ε &gt; ε</a:t>
            </a:r>
            <a:r>
              <a:rPr lang="el-GR" sz="1800" baseline="-250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1</a:t>
            </a:r>
            <a:r>
              <a:rPr lang="el-GR" sz="18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) </a:t>
            </a:r>
            <a:r>
              <a:rPr lang="el-GR" sz="18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=&gt; αύξηση </a:t>
            </a:r>
            <a:r>
              <a:rPr lang="el-GR" sz="18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των καθαρών </a:t>
            </a:r>
            <a:r>
              <a:rPr lang="el-GR" sz="18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εξαγωγών </a:t>
            </a:r>
            <a:r>
              <a:rPr lang="el-GR" sz="18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(ΝΧ &lt; ΝΧ</a:t>
            </a:r>
            <a:r>
              <a:rPr lang="el-GR" sz="1800" baseline="-100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1</a:t>
            </a:r>
            <a:r>
              <a:rPr lang="el-GR" sz="18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).</a:t>
            </a:r>
            <a:endParaRPr lang="el-GR" sz="18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 fontAlgn="auto">
              <a:lnSpc>
                <a:spcPct val="15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l-GR" sz="1800" b="1" i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Αύξηση της φορολογίας διεθνώς </a:t>
            </a:r>
            <a:r>
              <a:rPr lang="el-GR" sz="1800" dirty="0">
                <a:latin typeface="Century Gothic" panose="020B0502020202020204" pitchFamily="34" charset="0"/>
                <a:cs typeface="Times New Roman" panose="02020603050405020304" pitchFamily="18" charset="0"/>
              </a:rPr>
              <a:t>=&gt; </a:t>
            </a:r>
            <a:r>
              <a:rPr lang="el-GR" sz="18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αύξηση </a:t>
            </a:r>
            <a:r>
              <a:rPr lang="el-GR" sz="1800" dirty="0">
                <a:latin typeface="Century Gothic" panose="020B0502020202020204" pitchFamily="34" charset="0"/>
                <a:cs typeface="Times New Roman" panose="02020603050405020304" pitchFamily="18" charset="0"/>
              </a:rPr>
              <a:t>της διεθνούς </a:t>
            </a:r>
            <a:r>
              <a:rPr lang="el-GR" sz="18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αποταμίευσης =&gt; μείωση </a:t>
            </a:r>
            <a:r>
              <a:rPr lang="el-GR" sz="1800" dirty="0">
                <a:latin typeface="Century Gothic" panose="020B0502020202020204" pitchFamily="34" charset="0"/>
                <a:cs typeface="Times New Roman" panose="02020603050405020304" pitchFamily="18" charset="0"/>
              </a:rPr>
              <a:t>του διεθνούς </a:t>
            </a:r>
            <a:r>
              <a:rPr lang="el-GR" sz="18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επιτοκίου =&gt; αύξηση </a:t>
            </a:r>
            <a:r>
              <a:rPr lang="el-GR" sz="1800" dirty="0">
                <a:latin typeface="Century Gothic" panose="020B0502020202020204" pitchFamily="34" charset="0"/>
                <a:cs typeface="Times New Roman" panose="02020603050405020304" pitchFamily="18" charset="0"/>
              </a:rPr>
              <a:t>των εγχωρίων επενδύσεων </a:t>
            </a:r>
            <a:r>
              <a:rPr lang="el-GR" sz="18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(Ι &lt; Ι</a:t>
            </a:r>
            <a:r>
              <a:rPr lang="el-GR" sz="1800" baseline="-100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1</a:t>
            </a:r>
            <a:r>
              <a:rPr lang="el-GR" sz="18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) =&gt; μείωση </a:t>
            </a:r>
            <a:r>
              <a:rPr lang="el-GR" sz="1800" dirty="0">
                <a:latin typeface="Century Gothic" panose="020B0502020202020204" pitchFamily="34" charset="0"/>
                <a:cs typeface="Times New Roman" panose="02020603050405020304" pitchFamily="18" charset="0"/>
              </a:rPr>
              <a:t>της προσφοράς € =&gt; </a:t>
            </a:r>
            <a:r>
              <a:rPr lang="el-GR" sz="18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αύξηση </a:t>
            </a:r>
            <a:r>
              <a:rPr lang="el-GR" sz="1800" dirty="0">
                <a:latin typeface="Century Gothic" panose="020B0502020202020204" pitchFamily="34" charset="0"/>
                <a:cs typeface="Times New Roman" panose="02020603050405020304" pitchFamily="18" charset="0"/>
              </a:rPr>
              <a:t>της πραγματικής συναλλαγματικής </a:t>
            </a:r>
            <a:r>
              <a:rPr lang="el-GR" sz="18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ισοτιμίας</a:t>
            </a:r>
            <a:r>
              <a:rPr lang="en-US" sz="18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 (</a:t>
            </a:r>
            <a:r>
              <a:rPr lang="el-GR" sz="18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ε &lt; ε</a:t>
            </a:r>
            <a:r>
              <a:rPr lang="el-GR" sz="1800" baseline="-100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2</a:t>
            </a:r>
            <a:r>
              <a:rPr lang="el-GR" sz="18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 ) =&gt; </a:t>
            </a:r>
            <a:r>
              <a:rPr lang="el-GR" sz="18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μείωση </a:t>
            </a:r>
            <a:r>
              <a:rPr lang="el-GR" sz="18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των καθαρών </a:t>
            </a:r>
            <a:r>
              <a:rPr lang="el-GR" sz="18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εξαγωγών </a:t>
            </a:r>
            <a:r>
              <a:rPr lang="el-GR" sz="18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(ΝΧ &gt; ΝΧ</a:t>
            </a:r>
            <a:r>
              <a:rPr lang="el-GR" sz="1800" baseline="-100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2</a:t>
            </a:r>
            <a:r>
              <a:rPr lang="el-GR" sz="18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).</a:t>
            </a:r>
            <a:endParaRPr lang="el-GR" sz="18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 fontAlgn="auto">
              <a:lnSpc>
                <a:spcPct val="15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l-GR" sz="1800" b="1" i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Προστατευτική </a:t>
            </a:r>
            <a:r>
              <a:rPr lang="el-GR" sz="1800" b="1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εμπορική </a:t>
            </a:r>
            <a:r>
              <a:rPr lang="el-GR" sz="1800" b="1" i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πολιτική </a:t>
            </a:r>
            <a:r>
              <a:rPr lang="el-GR" sz="18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=&gt; </a:t>
            </a:r>
            <a:r>
              <a:rPr lang="el-GR" sz="1800" dirty="0">
                <a:latin typeface="Century Gothic" panose="020B0502020202020204" pitchFamily="34" charset="0"/>
                <a:cs typeface="Times New Roman" panose="02020603050405020304" pitchFamily="18" charset="0"/>
              </a:rPr>
              <a:t>μείωση των εισαγωγών </a:t>
            </a:r>
            <a:r>
              <a:rPr lang="el-GR" sz="18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=&gt; </a:t>
            </a:r>
            <a:r>
              <a:rPr lang="el-GR" sz="1800" dirty="0">
                <a:latin typeface="Century Gothic" panose="020B0502020202020204" pitchFamily="34" charset="0"/>
                <a:cs typeface="Times New Roman" panose="02020603050405020304" pitchFamily="18" charset="0"/>
              </a:rPr>
              <a:t>αύξηση της ζήτησης για εγχώρια αγαθά =&gt; αύξηση των τιμών των εγχώριων αγαθών =&gt; αύξηση της πραγματικής συναλλαγματικής ισοτιμίας =&gt; </a:t>
            </a:r>
            <a:r>
              <a:rPr lang="el-GR" sz="18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μείωση των εξαγωγών άρα αμετάβλητες οι καθαρές </a:t>
            </a:r>
            <a:r>
              <a:rPr lang="el-GR" sz="18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εξαγωγές.</a:t>
            </a:r>
          </a:p>
          <a:p>
            <a:pPr marL="0" indent="0" algn="just" fontAlgn="auto">
              <a:lnSpc>
                <a:spcPct val="150000"/>
              </a:lnSpc>
              <a:spcAft>
                <a:spcPts val="0"/>
              </a:spcAft>
              <a:buFont typeface="Wingdings 3" charset="2"/>
              <a:buNone/>
              <a:defRPr/>
            </a:pPr>
            <a:r>
              <a:rPr lang="el-GR" sz="18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Η </a:t>
            </a:r>
            <a:r>
              <a:rPr lang="el-GR" sz="1800" dirty="0">
                <a:latin typeface="Century Gothic" panose="020B0502020202020204" pitchFamily="34" charset="0"/>
                <a:cs typeface="Times New Roman" panose="02020603050405020304" pitchFamily="18" charset="0"/>
              </a:rPr>
              <a:t>προστατευτική εμπορική πολιτική μειώνει τον όγκο τόσο των εισαγωγών όσο και των εξαγωγών. Άρα ο προστατευτισμός ελαχιστοποιεί τον όγκο του διεθνούς εμπορίου και τα οφέλη από αυτό</a:t>
            </a:r>
            <a:r>
              <a:rPr lang="el-GR" sz="18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.</a:t>
            </a:r>
            <a:endParaRPr lang="el-GR" sz="18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72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Ομάδα 21"/>
          <p:cNvGrpSpPr/>
          <p:nvPr/>
        </p:nvGrpSpPr>
        <p:grpSpPr>
          <a:xfrm>
            <a:off x="1185111" y="1033873"/>
            <a:ext cx="8241522" cy="4868162"/>
            <a:chOff x="1587372" y="1807405"/>
            <a:chExt cx="9491600" cy="4910660"/>
          </a:xfrm>
        </p:grpSpPr>
        <p:grpSp>
          <p:nvGrpSpPr>
            <p:cNvPr id="2" name="Ομάδα 1"/>
            <p:cNvGrpSpPr/>
            <p:nvPr/>
          </p:nvGrpSpPr>
          <p:grpSpPr>
            <a:xfrm>
              <a:off x="1587372" y="1807405"/>
              <a:ext cx="9491600" cy="4910660"/>
              <a:chOff x="-28544" y="239761"/>
              <a:chExt cx="11176082" cy="6590004"/>
            </a:xfrm>
          </p:grpSpPr>
          <p:grpSp>
            <p:nvGrpSpPr>
              <p:cNvPr id="4" name="Group 27"/>
              <p:cNvGrpSpPr>
                <a:grpSpLocks/>
              </p:cNvGrpSpPr>
              <p:nvPr/>
            </p:nvGrpSpPr>
            <p:grpSpPr bwMode="auto">
              <a:xfrm>
                <a:off x="1311965" y="705678"/>
                <a:ext cx="9496389" cy="5555974"/>
                <a:chOff x="2720" y="1427"/>
                <a:chExt cx="4202" cy="3238"/>
              </a:xfrm>
            </p:grpSpPr>
            <p:cxnSp>
              <p:nvCxnSpPr>
                <p:cNvPr id="5" name="AutoShape 28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2734" y="3734"/>
                  <a:ext cx="1810" cy="5"/>
                </a:xfrm>
                <a:prstGeom prst="straightConnector1">
                  <a:avLst/>
                </a:prstGeom>
                <a:noFill/>
                <a:ln w="317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grpSp>
              <p:nvGrpSpPr>
                <p:cNvPr id="6" name="Group 29"/>
                <p:cNvGrpSpPr>
                  <a:grpSpLocks/>
                </p:cNvGrpSpPr>
                <p:nvPr/>
              </p:nvGrpSpPr>
              <p:grpSpPr bwMode="auto">
                <a:xfrm>
                  <a:off x="2720" y="1427"/>
                  <a:ext cx="4202" cy="3238"/>
                  <a:chOff x="2720" y="1427"/>
                  <a:chExt cx="4202" cy="3238"/>
                </a:xfrm>
              </p:grpSpPr>
              <p:grpSp>
                <p:nvGrpSpPr>
                  <p:cNvPr id="7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2732" y="1445"/>
                    <a:ext cx="4190" cy="3220"/>
                    <a:chOff x="2732" y="1445"/>
                    <a:chExt cx="4190" cy="3220"/>
                  </a:xfrm>
                </p:grpSpPr>
                <p:cxnSp>
                  <p:nvCxnSpPr>
                    <p:cNvPr id="9" name="AutoShape 31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4530" y="1445"/>
                      <a:ext cx="20" cy="3220"/>
                    </a:xfrm>
                    <a:prstGeom prst="straightConnector1">
                      <a:avLst/>
                    </a:prstGeom>
                    <a:noFill/>
                    <a:ln w="31750">
                      <a:solidFill>
                        <a:srgbClr val="0066FF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</p:cxnSp>
                <p:sp>
                  <p:nvSpPr>
                    <p:cNvPr id="10" name="Arc 32"/>
                    <p:cNvSpPr>
                      <a:spLocks/>
                    </p:cNvSpPr>
                    <p:nvPr/>
                  </p:nvSpPr>
                  <p:spPr bwMode="auto">
                    <a:xfrm rot="10800000">
                      <a:off x="3049" y="1520"/>
                      <a:ext cx="3662" cy="2750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546"/>
                        <a:gd name="T1" fmla="*/ 0 h 21600"/>
                        <a:gd name="T2" fmla="*/ 21546 w 21546"/>
                        <a:gd name="T3" fmla="*/ 20076 h 21600"/>
                        <a:gd name="T4" fmla="*/ 0 w 21546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546" h="21600" fill="none" extrusionOk="0">
                          <a:moveTo>
                            <a:pt x="-1" y="0"/>
                          </a:moveTo>
                          <a:cubicBezTo>
                            <a:pt x="11337" y="0"/>
                            <a:pt x="20746" y="8766"/>
                            <a:pt x="21546" y="20075"/>
                          </a:cubicBezTo>
                        </a:path>
                        <a:path w="21546" h="21600" stroke="0" extrusionOk="0">
                          <a:moveTo>
                            <a:pt x="-1" y="0"/>
                          </a:moveTo>
                          <a:cubicBezTo>
                            <a:pt x="11337" y="0"/>
                            <a:pt x="20746" y="8766"/>
                            <a:pt x="21546" y="20075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17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l-GR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cxnSp>
                  <p:nvCxnSpPr>
                    <p:cNvPr id="11" name="AutoShape 33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2732" y="4663"/>
                      <a:ext cx="4190" cy="0"/>
                    </a:xfrm>
                    <a:prstGeom prst="straightConnector1">
                      <a:avLst/>
                    </a:prstGeom>
                    <a:noFill/>
                    <a:ln w="31750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</p:cxnSp>
              </p:grpSp>
              <p:cxnSp>
                <p:nvCxnSpPr>
                  <p:cNvPr id="8" name="AutoShape 34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2720" y="1427"/>
                    <a:ext cx="20" cy="3229"/>
                  </a:xfrm>
                  <a:prstGeom prst="straightConnector1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sp>
            <p:nvSpPr>
              <p:cNvPr id="12" name="Rectangle 3"/>
              <p:cNvSpPr txBox="1">
                <a:spLocks/>
              </p:cNvSpPr>
              <p:nvPr/>
            </p:nvSpPr>
            <p:spPr bwMode="auto">
              <a:xfrm>
                <a:off x="9515464" y="6329218"/>
                <a:ext cx="1632074" cy="4395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2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2pPr>
                <a:lvl3pPr marL="1143000" indent="-2286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6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3pPr>
                <a:lvl4pPr marL="1600200" indent="-2286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4pPr>
                <a:lvl5pPr marL="2057400" indent="-2286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S, I, NX</a:t>
                </a:r>
                <a:endParaRPr lang="el-GR" sz="2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Rectangle 3"/>
              <p:cNvSpPr txBox="1">
                <a:spLocks/>
              </p:cNvSpPr>
              <p:nvPr/>
            </p:nvSpPr>
            <p:spPr bwMode="auto">
              <a:xfrm>
                <a:off x="897500" y="679753"/>
                <a:ext cx="335047" cy="4976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2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2pPr>
                <a:lvl3pPr marL="1143000" indent="-2286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6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3pPr>
                <a:lvl4pPr marL="1600200" indent="-2286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4pPr>
                <a:lvl5pPr marL="2057400" indent="-2286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9pPr>
              </a:lstStyle>
              <a:p>
                <a:pPr marL="0" indent="0">
                  <a:buNone/>
                </a:pPr>
                <a:r>
                  <a:rPr lang="el-GR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ε</a:t>
                </a:r>
              </a:p>
            </p:txBody>
          </p:sp>
          <p:sp>
            <p:nvSpPr>
              <p:cNvPr id="14" name="Rectangle 3"/>
              <p:cNvSpPr txBox="1">
                <a:spLocks/>
              </p:cNvSpPr>
              <p:nvPr/>
            </p:nvSpPr>
            <p:spPr bwMode="auto">
              <a:xfrm>
                <a:off x="4887319" y="241597"/>
                <a:ext cx="1053549" cy="509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2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2pPr>
                <a:lvl3pPr marL="1143000" indent="-2286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6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3pPr>
                <a:lvl4pPr marL="1600200" indent="-2286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4pPr>
                <a:lvl5pPr marL="2057400" indent="-2286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l-GR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endParaRPr lang="el-GR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Rectangle 3"/>
              <p:cNvSpPr txBox="1">
                <a:spLocks/>
              </p:cNvSpPr>
              <p:nvPr/>
            </p:nvSpPr>
            <p:spPr bwMode="auto">
              <a:xfrm>
                <a:off x="9837221" y="5013703"/>
                <a:ext cx="1053548" cy="4395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2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2pPr>
                <a:lvl3pPr marL="1143000" indent="-2286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6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3pPr>
                <a:lvl4pPr marL="1600200" indent="-2286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4pPr>
                <a:lvl5pPr marL="2057400" indent="-2286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NX</a:t>
                </a:r>
                <a:endParaRPr lang="el-GR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Rectangle 3"/>
              <p:cNvSpPr txBox="1">
                <a:spLocks/>
              </p:cNvSpPr>
              <p:nvPr/>
            </p:nvSpPr>
            <p:spPr bwMode="auto">
              <a:xfrm>
                <a:off x="810885" y="4283084"/>
                <a:ext cx="568595" cy="7145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2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2pPr>
                <a:lvl3pPr marL="1143000" indent="-2286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6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3pPr>
                <a:lvl4pPr marL="1600200" indent="-2286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4pPr>
                <a:lvl5pPr marL="2057400" indent="-2286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9pPr>
              </a:lstStyle>
              <a:p>
                <a:pPr marL="0" indent="0">
                  <a:buNone/>
                </a:pPr>
                <a:r>
                  <a:rPr lang="el-GR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ε</a:t>
                </a:r>
                <a:r>
                  <a:rPr lang="el-GR" sz="2400" baseline="-25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  <p:cxnSp>
            <p:nvCxnSpPr>
              <p:cNvPr id="25" name="AutoShape 31"/>
              <p:cNvCxnSpPr>
                <a:cxnSpLocks noChangeShapeType="1"/>
              </p:cNvCxnSpPr>
              <p:nvPr/>
            </p:nvCxnSpPr>
            <p:spPr bwMode="auto">
              <a:xfrm>
                <a:off x="3776461" y="736564"/>
                <a:ext cx="45199" cy="5525088"/>
              </a:xfrm>
              <a:prstGeom prst="straightConnector1">
                <a:avLst/>
              </a:prstGeom>
              <a:noFill/>
              <a:ln w="28575">
                <a:solidFill>
                  <a:srgbClr val="0066FF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" name="AutoShape 31"/>
              <p:cNvCxnSpPr>
                <a:cxnSpLocks noChangeShapeType="1"/>
              </p:cNvCxnSpPr>
              <p:nvPr/>
            </p:nvCxnSpPr>
            <p:spPr bwMode="auto">
              <a:xfrm>
                <a:off x="7372859" y="730998"/>
                <a:ext cx="45199" cy="5525088"/>
              </a:xfrm>
              <a:prstGeom prst="straightConnector1">
                <a:avLst/>
              </a:prstGeom>
              <a:noFill/>
              <a:ln w="28575">
                <a:solidFill>
                  <a:srgbClr val="0066FF"/>
                </a:solidFill>
                <a:prstDash val="sys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" name="AutoShape 28"/>
              <p:cNvCxnSpPr>
                <a:cxnSpLocks noChangeShapeType="1"/>
              </p:cNvCxnSpPr>
              <p:nvPr/>
            </p:nvCxnSpPr>
            <p:spPr bwMode="auto">
              <a:xfrm flipH="1">
                <a:off x="1350626" y="5282163"/>
                <a:ext cx="6061620" cy="13123"/>
              </a:xfrm>
              <a:prstGeom prst="straightConnector1">
                <a:avLst/>
              </a:prstGeom>
              <a:noFill/>
              <a:ln w="31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" name="AutoShape 28"/>
              <p:cNvCxnSpPr>
                <a:cxnSpLocks noChangeShapeType="1"/>
              </p:cNvCxnSpPr>
              <p:nvPr/>
            </p:nvCxnSpPr>
            <p:spPr bwMode="auto">
              <a:xfrm flipH="1" flipV="1">
                <a:off x="1341838" y="3771914"/>
                <a:ext cx="2458559" cy="11764"/>
              </a:xfrm>
              <a:prstGeom prst="straightConnector1">
                <a:avLst/>
              </a:prstGeom>
              <a:noFill/>
              <a:ln w="31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3" name="Ευθύγραμμο βέλος σύνδεσης 42"/>
              <p:cNvCxnSpPr/>
              <p:nvPr/>
            </p:nvCxnSpPr>
            <p:spPr>
              <a:xfrm flipH="1" flipV="1">
                <a:off x="3879380" y="1831720"/>
                <a:ext cx="1398835" cy="395"/>
              </a:xfrm>
              <a:prstGeom prst="straightConnector1">
                <a:avLst/>
              </a:prstGeom>
              <a:ln w="63500">
                <a:solidFill>
                  <a:schemeClr val="tx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Ευθύγραμμο βέλος σύνδεσης 44"/>
              <p:cNvCxnSpPr/>
              <p:nvPr/>
            </p:nvCxnSpPr>
            <p:spPr>
              <a:xfrm flipV="1">
                <a:off x="829904" y="3743426"/>
                <a:ext cx="1347" cy="759632"/>
              </a:xfrm>
              <a:prstGeom prst="straightConnector1">
                <a:avLst/>
              </a:prstGeom>
              <a:ln w="63500">
                <a:solidFill>
                  <a:schemeClr val="tx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Ευθύγραμμο βέλος σύνδεσης 46"/>
              <p:cNvCxnSpPr/>
              <p:nvPr/>
            </p:nvCxnSpPr>
            <p:spPr>
              <a:xfrm>
                <a:off x="808104" y="4664180"/>
                <a:ext cx="5563" cy="730619"/>
              </a:xfrm>
              <a:prstGeom prst="straightConnector1">
                <a:avLst/>
              </a:prstGeom>
              <a:ln w="63500">
                <a:solidFill>
                  <a:schemeClr val="tx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Rectangle 3"/>
              <p:cNvSpPr txBox="1">
                <a:spLocks/>
              </p:cNvSpPr>
              <p:nvPr/>
            </p:nvSpPr>
            <p:spPr bwMode="auto">
              <a:xfrm>
                <a:off x="-28544" y="4875955"/>
                <a:ext cx="1408024" cy="7019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2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2pPr>
                <a:lvl3pPr marL="1143000" indent="-2286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6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3pPr>
                <a:lvl4pPr marL="1600200" indent="-2286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4pPr>
                <a:lvl5pPr marL="2057400" indent="-2286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9pPr>
              </a:lstStyle>
              <a:p>
                <a:pPr marL="0" indent="0" algn="r">
                  <a:buNone/>
                </a:pPr>
                <a:r>
                  <a:rPr lang="el-GR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ε</a:t>
                </a:r>
                <a:r>
                  <a:rPr lang="el-GR" sz="2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l-GR" sz="2400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Rectangle 3"/>
              <p:cNvSpPr txBox="1">
                <a:spLocks/>
              </p:cNvSpPr>
              <p:nvPr/>
            </p:nvSpPr>
            <p:spPr bwMode="auto">
              <a:xfrm>
                <a:off x="558287" y="3351158"/>
                <a:ext cx="792125" cy="6122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2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2pPr>
                <a:lvl3pPr marL="1143000" indent="-2286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6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3pPr>
                <a:lvl4pPr marL="1600200" indent="-2286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4pPr>
                <a:lvl5pPr marL="2057400" indent="-2286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9pPr>
              </a:lstStyle>
              <a:p>
                <a:pPr marL="0" indent="0" algn="r">
                  <a:buNone/>
                </a:pPr>
                <a:r>
                  <a:rPr lang="el-GR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ε</a:t>
                </a:r>
                <a:r>
                  <a:rPr lang="el-GR" sz="2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l-GR" sz="2400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Rectangle 3"/>
              <p:cNvSpPr txBox="1">
                <a:spLocks/>
              </p:cNvSpPr>
              <p:nvPr/>
            </p:nvSpPr>
            <p:spPr bwMode="auto">
              <a:xfrm>
                <a:off x="6783120" y="242957"/>
                <a:ext cx="1477190" cy="6549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2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2pPr>
                <a:lvl3pPr marL="1143000" indent="-2286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6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3pPr>
                <a:lvl4pPr marL="1600200" indent="-2286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4pPr>
                <a:lvl5pPr marL="2057400" indent="-2286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l-GR" sz="2400" baseline="-10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l-GR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endParaRPr lang="el-GR" sz="2400" baseline="-10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Rectangle 3"/>
              <p:cNvSpPr txBox="1">
                <a:spLocks/>
              </p:cNvSpPr>
              <p:nvPr/>
            </p:nvSpPr>
            <p:spPr bwMode="auto">
              <a:xfrm>
                <a:off x="3208032" y="239761"/>
                <a:ext cx="1234394" cy="6206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2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2pPr>
                <a:lvl3pPr marL="1143000" indent="-2286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6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3pPr>
                <a:lvl4pPr marL="1600200" indent="-2286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4pPr>
                <a:lvl5pPr marL="2057400" indent="-2286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l-GR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l-GR" sz="2400" baseline="-10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55" name="Rectangle 3"/>
              <p:cNvSpPr txBox="1">
                <a:spLocks/>
              </p:cNvSpPr>
              <p:nvPr/>
            </p:nvSpPr>
            <p:spPr bwMode="auto">
              <a:xfrm>
                <a:off x="5162303" y="6188437"/>
                <a:ext cx="1053548" cy="5174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2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2pPr>
                <a:lvl3pPr marL="1143000" indent="-2286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6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3pPr>
                <a:lvl4pPr marL="1600200" indent="-2286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4pPr>
                <a:lvl5pPr marL="2057400" indent="-2286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NX</a:t>
                </a:r>
                <a:endParaRPr lang="el-GR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" name="Rectangle 3"/>
              <p:cNvSpPr txBox="1">
                <a:spLocks/>
              </p:cNvSpPr>
              <p:nvPr/>
            </p:nvSpPr>
            <p:spPr bwMode="auto">
              <a:xfrm>
                <a:off x="7073569" y="6196422"/>
                <a:ext cx="1053548" cy="570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2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2pPr>
                <a:lvl3pPr marL="1143000" indent="-2286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6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3pPr>
                <a:lvl4pPr marL="1600200" indent="-2286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4pPr>
                <a:lvl5pPr marL="2057400" indent="-2286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NX</a:t>
                </a:r>
                <a:r>
                  <a:rPr lang="el-GR" sz="2400" baseline="-1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l-GR" sz="2400" baseline="-10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" name="Rectangle 3"/>
              <p:cNvSpPr txBox="1">
                <a:spLocks/>
              </p:cNvSpPr>
              <p:nvPr/>
            </p:nvSpPr>
            <p:spPr bwMode="auto">
              <a:xfrm>
                <a:off x="3388877" y="6193288"/>
                <a:ext cx="1053548" cy="6364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2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2pPr>
                <a:lvl3pPr marL="1143000" indent="-2286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6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3pPr>
                <a:lvl4pPr marL="1600200" indent="-2286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4pPr>
                <a:lvl5pPr marL="2057400" indent="-2286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NX</a:t>
                </a:r>
                <a:r>
                  <a:rPr lang="el-GR" sz="2400" baseline="-1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l-GR" sz="2400" baseline="-10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" name="Ορθογώνιο 2"/>
            <p:cNvSpPr/>
            <p:nvPr/>
          </p:nvSpPr>
          <p:spPr>
            <a:xfrm>
              <a:off x="2449307" y="6231836"/>
              <a:ext cx="26962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indent="0">
                <a:buNone/>
              </a:pPr>
              <a:r>
                <a:rPr lang="el-GR" sz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l-G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5" name="Ευθύγραμμο βέλος σύνδεσης 34"/>
            <p:cNvCxnSpPr/>
            <p:nvPr/>
          </p:nvCxnSpPr>
          <p:spPr>
            <a:xfrm rot="10800000" flipH="1" flipV="1">
              <a:off x="6475498" y="2432651"/>
              <a:ext cx="1188000" cy="294"/>
            </a:xfrm>
            <a:prstGeom prst="straightConnector1">
              <a:avLst/>
            </a:prstGeom>
            <a:ln w="63500">
              <a:solidFill>
                <a:schemeClr val="tx1">
                  <a:lumMod val="9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0982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95769" y="366657"/>
            <a:ext cx="10207255" cy="1216875"/>
          </a:xfrm>
        </p:spPr>
        <p:txBody>
          <a:bodyPr>
            <a:normAutofit fontScale="90000"/>
          </a:bodyPr>
          <a:lstStyle/>
          <a:p>
            <a:r>
              <a:rPr lang="el-GR" sz="36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Τι προκαλεί τις βραχυχρόνιες διακυμάνσεις του συνολικού </a:t>
            </a:r>
            <a:r>
              <a:rPr lang="el-GR" sz="36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εισοδήματος σε μια ανοικτή οικονομία;</a:t>
            </a:r>
            <a:endParaRPr lang="el-GR" sz="3600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3756302" y="2474842"/>
            <a:ext cx="4732294" cy="2570217"/>
            <a:chOff x="2720" y="1427"/>
            <a:chExt cx="4749" cy="3296"/>
          </a:xfrm>
        </p:grpSpPr>
        <p:grpSp>
          <p:nvGrpSpPr>
            <p:cNvPr id="7" name="Group 13"/>
            <p:cNvGrpSpPr>
              <a:grpSpLocks/>
            </p:cNvGrpSpPr>
            <p:nvPr/>
          </p:nvGrpSpPr>
          <p:grpSpPr bwMode="auto">
            <a:xfrm>
              <a:off x="2730" y="1520"/>
              <a:ext cx="4739" cy="3203"/>
              <a:chOff x="2730" y="1520"/>
              <a:chExt cx="4739" cy="3203"/>
            </a:xfrm>
          </p:grpSpPr>
          <p:cxnSp>
            <p:nvCxnSpPr>
              <p:cNvPr id="9" name="AutoShape 14"/>
              <p:cNvCxnSpPr>
                <a:cxnSpLocks noChangeShapeType="1"/>
              </p:cNvCxnSpPr>
              <p:nvPr/>
            </p:nvCxnSpPr>
            <p:spPr bwMode="auto">
              <a:xfrm flipH="1" flipV="1">
                <a:off x="2741" y="3512"/>
                <a:ext cx="4200" cy="40"/>
              </a:xfrm>
              <a:prstGeom prst="straightConnector1">
                <a:avLst/>
              </a:prstGeom>
              <a:noFill/>
              <a:ln w="349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10" name="Arc 15"/>
              <p:cNvSpPr>
                <a:spLocks/>
              </p:cNvSpPr>
              <p:nvPr/>
            </p:nvSpPr>
            <p:spPr bwMode="auto">
              <a:xfrm rot="10800000">
                <a:off x="3049" y="1520"/>
                <a:ext cx="3662" cy="275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546"/>
                  <a:gd name="T1" fmla="*/ 0 h 21600"/>
                  <a:gd name="T2" fmla="*/ 21546 w 21546"/>
                  <a:gd name="T3" fmla="*/ 20076 h 21600"/>
                  <a:gd name="T4" fmla="*/ 0 w 215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46" h="21600" fill="none" extrusionOk="0">
                    <a:moveTo>
                      <a:pt x="-1" y="0"/>
                    </a:moveTo>
                    <a:cubicBezTo>
                      <a:pt x="11337" y="0"/>
                      <a:pt x="20746" y="8766"/>
                      <a:pt x="21546" y="20075"/>
                    </a:cubicBezTo>
                  </a:path>
                  <a:path w="21546" h="21600" stroke="0" extrusionOk="0">
                    <a:moveTo>
                      <a:pt x="-1" y="0"/>
                    </a:moveTo>
                    <a:cubicBezTo>
                      <a:pt x="11337" y="0"/>
                      <a:pt x="20746" y="8766"/>
                      <a:pt x="21546" y="20075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cxnSp>
            <p:nvCxnSpPr>
              <p:cNvPr id="11" name="AutoShape 16"/>
              <p:cNvCxnSpPr>
                <a:cxnSpLocks noChangeShapeType="1"/>
              </p:cNvCxnSpPr>
              <p:nvPr/>
            </p:nvCxnSpPr>
            <p:spPr bwMode="auto">
              <a:xfrm>
                <a:off x="2730" y="4663"/>
                <a:ext cx="4739" cy="60"/>
              </a:xfrm>
              <a:prstGeom prst="straightConnector1">
                <a:avLst/>
              </a:prstGeom>
              <a:noFill/>
              <a:ln w="6350">
                <a:solidFill>
                  <a:srgbClr val="FFFF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8" name="AutoShape 17"/>
            <p:cNvCxnSpPr>
              <a:cxnSpLocks noChangeShapeType="1"/>
            </p:cNvCxnSpPr>
            <p:nvPr/>
          </p:nvCxnSpPr>
          <p:spPr bwMode="auto">
            <a:xfrm flipH="1" flipV="1">
              <a:off x="2720" y="1427"/>
              <a:ext cx="20" cy="3229"/>
            </a:xfrm>
            <a:prstGeom prst="straightConnector1">
              <a:avLst/>
            </a:prstGeom>
            <a:noFill/>
            <a:ln w="6350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sp>
        <p:nvSpPr>
          <p:cNvPr id="12" name="Rectangle 3"/>
          <p:cNvSpPr txBox="1">
            <a:spLocks/>
          </p:cNvSpPr>
          <p:nvPr/>
        </p:nvSpPr>
        <p:spPr bwMode="auto">
          <a:xfrm>
            <a:off x="7802218" y="4442992"/>
            <a:ext cx="1053548" cy="43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</a:t>
            </a:r>
            <a:endParaRPr lang="el-GR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Arc 15"/>
          <p:cNvSpPr>
            <a:spLocks/>
          </p:cNvSpPr>
          <p:nvPr/>
        </p:nvSpPr>
        <p:spPr bwMode="auto">
          <a:xfrm rot="10800000">
            <a:off x="4375808" y="2332175"/>
            <a:ext cx="3680882" cy="203182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546"/>
              <a:gd name="T1" fmla="*/ 0 h 21600"/>
              <a:gd name="T2" fmla="*/ 21546 w 21546"/>
              <a:gd name="T3" fmla="*/ 20076 h 21600"/>
              <a:gd name="T4" fmla="*/ 0 w 21546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46" h="21600" fill="none" extrusionOk="0">
                <a:moveTo>
                  <a:pt x="-1" y="0"/>
                </a:moveTo>
                <a:cubicBezTo>
                  <a:pt x="11337" y="0"/>
                  <a:pt x="20746" y="8766"/>
                  <a:pt x="21546" y="20075"/>
                </a:cubicBezTo>
              </a:path>
              <a:path w="21546" h="21600" stroke="0" extrusionOk="0">
                <a:moveTo>
                  <a:pt x="-1" y="0"/>
                </a:moveTo>
                <a:cubicBezTo>
                  <a:pt x="11337" y="0"/>
                  <a:pt x="20746" y="8766"/>
                  <a:pt x="21546" y="20075"/>
                </a:cubicBezTo>
                <a:lnTo>
                  <a:pt x="0" y="21600"/>
                </a:lnTo>
                <a:close/>
              </a:path>
            </a:pathLst>
          </a:custGeom>
          <a:noFill/>
          <a:ln w="34925">
            <a:solidFill>
              <a:srgbClr val="FF0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6" name="Rectangle 3"/>
          <p:cNvSpPr txBox="1">
            <a:spLocks/>
          </p:cNvSpPr>
          <p:nvPr/>
        </p:nvSpPr>
        <p:spPr bwMode="auto">
          <a:xfrm>
            <a:off x="7638852" y="3850399"/>
            <a:ext cx="1053548" cy="43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SRAS</a:t>
            </a:r>
            <a:endParaRPr lang="el-GR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Arc 15"/>
          <p:cNvSpPr>
            <a:spLocks/>
          </p:cNvSpPr>
          <p:nvPr/>
        </p:nvSpPr>
        <p:spPr bwMode="auto">
          <a:xfrm rot="10800000">
            <a:off x="3816178" y="2632587"/>
            <a:ext cx="3566440" cy="231629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546"/>
              <a:gd name="T1" fmla="*/ 0 h 21600"/>
              <a:gd name="T2" fmla="*/ 21546 w 21546"/>
              <a:gd name="T3" fmla="*/ 20076 h 21600"/>
              <a:gd name="T4" fmla="*/ 0 w 21546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46" h="21600" fill="none" extrusionOk="0">
                <a:moveTo>
                  <a:pt x="-1" y="0"/>
                </a:moveTo>
                <a:cubicBezTo>
                  <a:pt x="11337" y="0"/>
                  <a:pt x="20746" y="8766"/>
                  <a:pt x="21546" y="20075"/>
                </a:cubicBezTo>
              </a:path>
              <a:path w="21546" h="21600" stroke="0" extrusionOk="0">
                <a:moveTo>
                  <a:pt x="-1" y="0"/>
                </a:moveTo>
                <a:cubicBezTo>
                  <a:pt x="11337" y="0"/>
                  <a:pt x="20746" y="8766"/>
                  <a:pt x="21546" y="20075"/>
                </a:cubicBezTo>
                <a:lnTo>
                  <a:pt x="0" y="21600"/>
                </a:lnTo>
                <a:close/>
              </a:path>
            </a:pathLst>
          </a:custGeom>
          <a:noFill/>
          <a:ln w="34925">
            <a:solidFill>
              <a:srgbClr val="FF0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9" name="Rectangle 3"/>
          <p:cNvSpPr txBox="1">
            <a:spLocks/>
          </p:cNvSpPr>
          <p:nvPr/>
        </p:nvSpPr>
        <p:spPr bwMode="auto">
          <a:xfrm>
            <a:off x="8118288" y="4173836"/>
            <a:ext cx="1053548" cy="43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</a:t>
            </a:r>
            <a:r>
              <a:rPr lang="el-G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΄</a:t>
            </a:r>
          </a:p>
        </p:txBody>
      </p:sp>
      <p:sp>
        <p:nvSpPr>
          <p:cNvPr id="20" name="Rectangle 3"/>
          <p:cNvSpPr txBox="1">
            <a:spLocks/>
          </p:cNvSpPr>
          <p:nvPr/>
        </p:nvSpPr>
        <p:spPr bwMode="auto">
          <a:xfrm>
            <a:off x="7435204" y="4717859"/>
            <a:ext cx="1053548" cy="43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</a:t>
            </a:r>
            <a:r>
              <a:rPr lang="el-G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΄΄</a:t>
            </a:r>
          </a:p>
        </p:txBody>
      </p:sp>
      <p:sp>
        <p:nvSpPr>
          <p:cNvPr id="21" name="Rectangle 3"/>
          <p:cNvSpPr txBox="1">
            <a:spLocks/>
          </p:cNvSpPr>
          <p:nvPr/>
        </p:nvSpPr>
        <p:spPr bwMode="auto">
          <a:xfrm>
            <a:off x="8231755" y="5206780"/>
            <a:ext cx="554436" cy="43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l-GR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</a:t>
            </a:r>
          </a:p>
        </p:txBody>
      </p:sp>
      <p:sp>
        <p:nvSpPr>
          <p:cNvPr id="23" name="Rectangle 3"/>
          <p:cNvSpPr txBox="1">
            <a:spLocks/>
          </p:cNvSpPr>
          <p:nvPr/>
        </p:nvSpPr>
        <p:spPr bwMode="auto">
          <a:xfrm>
            <a:off x="5076066" y="4937266"/>
            <a:ext cx="554436" cy="43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l-GR" sz="1800" dirty="0" smtClean="0"/>
              <a:t>Υ</a:t>
            </a:r>
          </a:p>
        </p:txBody>
      </p:sp>
      <p:cxnSp>
        <p:nvCxnSpPr>
          <p:cNvPr id="24" name="AutoShape 11"/>
          <p:cNvCxnSpPr>
            <a:cxnSpLocks noChangeShapeType="1"/>
          </p:cNvCxnSpPr>
          <p:nvPr/>
        </p:nvCxnSpPr>
        <p:spPr bwMode="auto">
          <a:xfrm>
            <a:off x="6328296" y="4121080"/>
            <a:ext cx="2856" cy="903404"/>
          </a:xfrm>
          <a:prstGeom prst="straightConnector1">
            <a:avLst/>
          </a:prstGeom>
          <a:noFill/>
          <a:ln w="3175">
            <a:solidFill>
              <a:srgbClr val="FFFF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7" name="AutoShape 11"/>
          <p:cNvCxnSpPr>
            <a:cxnSpLocks noChangeShapeType="1"/>
          </p:cNvCxnSpPr>
          <p:nvPr/>
        </p:nvCxnSpPr>
        <p:spPr bwMode="auto">
          <a:xfrm>
            <a:off x="5229793" y="4110246"/>
            <a:ext cx="791" cy="907763"/>
          </a:xfrm>
          <a:prstGeom prst="straightConnector1">
            <a:avLst/>
          </a:prstGeom>
          <a:noFill/>
          <a:ln w="3175">
            <a:solidFill>
              <a:srgbClr val="FFFF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8" name="AutoShape 11"/>
          <p:cNvCxnSpPr>
            <a:cxnSpLocks noChangeShapeType="1"/>
          </p:cNvCxnSpPr>
          <p:nvPr/>
        </p:nvCxnSpPr>
        <p:spPr bwMode="auto">
          <a:xfrm>
            <a:off x="4640418" y="4116318"/>
            <a:ext cx="7002" cy="880331"/>
          </a:xfrm>
          <a:prstGeom prst="straightConnector1">
            <a:avLst/>
          </a:prstGeom>
          <a:noFill/>
          <a:ln w="3175">
            <a:solidFill>
              <a:srgbClr val="FFFF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9" name="Rectangle 3"/>
          <p:cNvSpPr txBox="1">
            <a:spLocks/>
          </p:cNvSpPr>
          <p:nvPr/>
        </p:nvSpPr>
        <p:spPr bwMode="auto">
          <a:xfrm>
            <a:off x="4480584" y="4948880"/>
            <a:ext cx="554436" cy="43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l-GR" sz="1800" dirty="0" smtClean="0"/>
              <a:t>Υ΄΄</a:t>
            </a:r>
          </a:p>
        </p:txBody>
      </p:sp>
      <p:sp>
        <p:nvSpPr>
          <p:cNvPr id="30" name="Rectangle 3"/>
          <p:cNvSpPr txBox="1">
            <a:spLocks/>
          </p:cNvSpPr>
          <p:nvPr/>
        </p:nvSpPr>
        <p:spPr bwMode="auto">
          <a:xfrm>
            <a:off x="6173560" y="4959389"/>
            <a:ext cx="554436" cy="43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l-GR" sz="1800" dirty="0" smtClean="0"/>
              <a:t>Υ΄</a:t>
            </a:r>
          </a:p>
        </p:txBody>
      </p:sp>
      <p:sp>
        <p:nvSpPr>
          <p:cNvPr id="32" name="Rectangle 3"/>
          <p:cNvSpPr txBox="1">
            <a:spLocks/>
          </p:cNvSpPr>
          <p:nvPr/>
        </p:nvSpPr>
        <p:spPr bwMode="auto">
          <a:xfrm>
            <a:off x="3330696" y="2510999"/>
            <a:ext cx="554436" cy="43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lang="el-GR" sz="1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"/>
              <p:cNvSpPr txBox="1">
                <a:spLocks/>
              </p:cNvSpPr>
              <p:nvPr/>
            </p:nvSpPr>
            <p:spPr bwMode="auto">
              <a:xfrm>
                <a:off x="3381252" y="3871294"/>
                <a:ext cx="365970" cy="4186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2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2pPr>
                <a:lvl3pPr marL="1143000" indent="-2286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6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3pPr>
                <a:lvl4pPr marL="1600200" indent="-2286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4pPr>
                <a:lvl5pPr marL="2057400" indent="-2286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1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1800" b="1" i="0" smtClean="0">
                              <a:effectLst/>
                              <a:latin typeface="Cambria Math" panose="02040503050406030204" pitchFamily="18" charset="0"/>
                            </a:rPr>
                            <m:t>𝐏</m:t>
                          </m:r>
                        </m:e>
                      </m:bar>
                    </m:oMath>
                  </m:oMathPara>
                </a14:m>
                <a:endParaRPr lang="el-GR" sz="1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3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81252" y="3871294"/>
                <a:ext cx="365970" cy="4186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050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1921" y="95351"/>
            <a:ext cx="9442833" cy="774479"/>
          </a:xfrm>
        </p:spPr>
        <p:txBody>
          <a:bodyPr/>
          <a:lstStyle/>
          <a:p>
            <a:r>
              <a:rPr lang="el-GR" sz="32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Πως προκύπτει η καμπύλη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IS*</a:t>
            </a:r>
            <a:endParaRPr lang="el-G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" name="Ομάδα 13"/>
          <p:cNvGrpSpPr/>
          <p:nvPr/>
        </p:nvGrpSpPr>
        <p:grpSpPr>
          <a:xfrm>
            <a:off x="5066272" y="715811"/>
            <a:ext cx="5890891" cy="3587715"/>
            <a:chOff x="1906472" y="2293546"/>
            <a:chExt cx="5890891" cy="3587715"/>
          </a:xfrm>
        </p:grpSpPr>
        <p:grpSp>
          <p:nvGrpSpPr>
            <p:cNvPr id="16" name="Group 12"/>
            <p:cNvGrpSpPr>
              <a:grpSpLocks/>
            </p:cNvGrpSpPr>
            <p:nvPr/>
          </p:nvGrpSpPr>
          <p:grpSpPr bwMode="auto">
            <a:xfrm>
              <a:off x="2980126" y="2293546"/>
              <a:ext cx="4441321" cy="2988189"/>
              <a:chOff x="2720" y="840"/>
              <a:chExt cx="4457" cy="3832"/>
            </a:xfrm>
          </p:grpSpPr>
          <p:cxnSp>
            <p:nvCxnSpPr>
              <p:cNvPr id="23" name="AutoShape 16"/>
              <p:cNvCxnSpPr>
                <a:cxnSpLocks noChangeShapeType="1"/>
              </p:cNvCxnSpPr>
              <p:nvPr/>
            </p:nvCxnSpPr>
            <p:spPr bwMode="auto">
              <a:xfrm flipV="1">
                <a:off x="2730" y="4656"/>
                <a:ext cx="4447" cy="7"/>
              </a:xfrm>
              <a:prstGeom prst="straightConnector1">
                <a:avLst/>
              </a:prstGeom>
              <a:noFill/>
              <a:ln w="6350">
                <a:solidFill>
                  <a:srgbClr val="FFFF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" name="AutoShape 17"/>
              <p:cNvCxnSpPr>
                <a:cxnSpLocks noChangeShapeType="1"/>
              </p:cNvCxnSpPr>
              <p:nvPr/>
            </p:nvCxnSpPr>
            <p:spPr bwMode="auto">
              <a:xfrm flipH="1" flipV="1">
                <a:off x="2720" y="840"/>
                <a:ext cx="20" cy="3832"/>
              </a:xfrm>
              <a:prstGeom prst="straightConnector1">
                <a:avLst/>
              </a:prstGeom>
              <a:noFill/>
              <a:ln w="6350">
                <a:solidFill>
                  <a:srgbClr val="FFFF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7" name="Rectangle 3"/>
            <p:cNvSpPr txBox="1">
              <a:spLocks/>
            </p:cNvSpPr>
            <p:nvPr/>
          </p:nvSpPr>
          <p:spPr bwMode="auto">
            <a:xfrm>
              <a:off x="6384250" y="5441730"/>
              <a:ext cx="1413113" cy="439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2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marL="742950" indent="-28575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2pPr>
              <a:lvl3pPr marL="11430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3pPr>
              <a:lvl4pPr marL="16002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4pPr>
              <a:lvl5pPr marL="20574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5pPr>
              <a:lvl6pPr marL="25146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6pPr>
              <a:lvl7pPr marL="29718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7pPr>
              <a:lvl8pPr marL="3429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8pPr>
              <a:lvl9pPr marL="3886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9pPr>
            </a:lstStyle>
            <a:p>
              <a:pPr marL="0" indent="0">
                <a:buNone/>
              </a:pPr>
              <a:r>
                <a:rPr lang="el-GR" sz="14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Εισόδημα / Παραγωγή</a:t>
              </a:r>
            </a:p>
          </p:txBody>
        </p:sp>
        <p:sp>
          <p:nvSpPr>
            <p:cNvPr id="18" name="Rectangle 3"/>
            <p:cNvSpPr txBox="1">
              <a:spLocks/>
            </p:cNvSpPr>
            <p:nvPr/>
          </p:nvSpPr>
          <p:spPr bwMode="auto">
            <a:xfrm>
              <a:off x="1906472" y="2664594"/>
              <a:ext cx="1107914" cy="284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2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marL="742950" indent="-28575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2pPr>
              <a:lvl3pPr marL="11430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3pPr>
              <a:lvl4pPr marL="16002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4pPr>
              <a:lvl5pPr marL="20574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5pPr>
              <a:lvl6pPr marL="25146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6pPr>
              <a:lvl7pPr marL="29718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7pPr>
              <a:lvl8pPr marL="3429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8pPr>
              <a:lvl9pPr marL="3886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9pPr>
            </a:lstStyle>
            <a:p>
              <a:pPr marL="0" indent="0">
                <a:buNone/>
              </a:pPr>
              <a:r>
                <a:rPr lang="el-GR" sz="14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Δαπάνη</a:t>
              </a:r>
            </a:p>
          </p:txBody>
        </p:sp>
      </p:grpSp>
      <p:cxnSp>
        <p:nvCxnSpPr>
          <p:cNvPr id="8" name="Ευθεία γραμμή σύνδεσης 7"/>
          <p:cNvCxnSpPr/>
          <p:nvPr/>
        </p:nvCxnSpPr>
        <p:spPr>
          <a:xfrm flipV="1">
            <a:off x="6174583" y="485764"/>
            <a:ext cx="3674267" cy="3198617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Τόξο 24"/>
          <p:cNvSpPr/>
          <p:nvPr/>
        </p:nvSpPr>
        <p:spPr>
          <a:xfrm>
            <a:off x="6260300" y="3524510"/>
            <a:ext cx="197644" cy="333985"/>
          </a:xfrm>
          <a:prstGeom prst="arc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TextBox 25"/>
          <p:cNvSpPr txBox="1"/>
          <p:nvPr/>
        </p:nvSpPr>
        <p:spPr>
          <a:xfrm>
            <a:off x="6403936" y="3442514"/>
            <a:ext cx="6929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dirty="0" smtClean="0"/>
              <a:t>45</a:t>
            </a:r>
            <a:r>
              <a:rPr lang="el-GR" sz="1000" baseline="30000" dirty="0" smtClean="0"/>
              <a:t>ο</a:t>
            </a:r>
            <a:endParaRPr lang="el-GR" sz="1000" baseline="30000" dirty="0"/>
          </a:p>
        </p:txBody>
      </p:sp>
      <p:cxnSp>
        <p:nvCxnSpPr>
          <p:cNvPr id="27" name="Ευθεία γραμμή σύνδεσης 26"/>
          <p:cNvCxnSpPr/>
          <p:nvPr/>
        </p:nvCxnSpPr>
        <p:spPr>
          <a:xfrm flipV="1">
            <a:off x="6157729" y="1864518"/>
            <a:ext cx="4378952" cy="931656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Ευθεία γραμμή σύνδεσης 29"/>
          <p:cNvCxnSpPr/>
          <p:nvPr/>
        </p:nvCxnSpPr>
        <p:spPr>
          <a:xfrm flipV="1">
            <a:off x="6149891" y="1098856"/>
            <a:ext cx="4378952" cy="931656"/>
          </a:xfrm>
          <a:prstGeom prst="line">
            <a:avLst/>
          </a:prstGeom>
          <a:ln w="34925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AutoShape 11"/>
          <p:cNvCxnSpPr>
            <a:cxnSpLocks noChangeShapeType="1"/>
          </p:cNvCxnSpPr>
          <p:nvPr/>
        </p:nvCxnSpPr>
        <p:spPr bwMode="auto">
          <a:xfrm>
            <a:off x="7543764" y="2489681"/>
            <a:ext cx="2804" cy="1202400"/>
          </a:xfrm>
          <a:prstGeom prst="straightConnector1">
            <a:avLst/>
          </a:prstGeom>
          <a:noFill/>
          <a:ln w="3175">
            <a:solidFill>
              <a:srgbClr val="FFFF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3" name="AutoShape 11"/>
          <p:cNvCxnSpPr>
            <a:cxnSpLocks noChangeShapeType="1"/>
          </p:cNvCxnSpPr>
          <p:nvPr/>
        </p:nvCxnSpPr>
        <p:spPr bwMode="auto">
          <a:xfrm>
            <a:off x="8695726" y="1487846"/>
            <a:ext cx="12494" cy="2203200"/>
          </a:xfrm>
          <a:prstGeom prst="straightConnector1">
            <a:avLst/>
          </a:prstGeom>
          <a:noFill/>
          <a:ln w="3175">
            <a:solidFill>
              <a:srgbClr val="FFFF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5" name="Rectangle 3"/>
          <p:cNvSpPr txBox="1">
            <a:spLocks/>
          </p:cNvSpPr>
          <p:nvPr/>
        </p:nvSpPr>
        <p:spPr bwMode="auto">
          <a:xfrm>
            <a:off x="7386910" y="3694355"/>
            <a:ext cx="554436" cy="43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l-G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</a:t>
            </a:r>
            <a:r>
              <a:rPr lang="el-GR" sz="18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37" name="Rectangle 3"/>
          <p:cNvSpPr txBox="1">
            <a:spLocks/>
          </p:cNvSpPr>
          <p:nvPr/>
        </p:nvSpPr>
        <p:spPr bwMode="auto">
          <a:xfrm>
            <a:off x="8566192" y="3707180"/>
            <a:ext cx="554436" cy="43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l-G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</a:t>
            </a:r>
            <a:r>
              <a:rPr lang="el-GR" sz="18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38" name="Rectangle 3"/>
          <p:cNvSpPr txBox="1">
            <a:spLocks/>
          </p:cNvSpPr>
          <p:nvPr/>
        </p:nvSpPr>
        <p:spPr bwMode="auto">
          <a:xfrm>
            <a:off x="8726353" y="98985"/>
            <a:ext cx="1122497" cy="43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r">
              <a:buNone/>
            </a:pPr>
            <a:r>
              <a:rPr lang="el-G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Πραγματική Δαπάνη</a:t>
            </a:r>
          </a:p>
        </p:txBody>
      </p:sp>
      <p:sp>
        <p:nvSpPr>
          <p:cNvPr id="39" name="Rectangle 3"/>
          <p:cNvSpPr txBox="1">
            <a:spLocks/>
          </p:cNvSpPr>
          <p:nvPr/>
        </p:nvSpPr>
        <p:spPr bwMode="auto">
          <a:xfrm>
            <a:off x="10538808" y="1330980"/>
            <a:ext cx="1611891" cy="43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r">
              <a:buNone/>
            </a:pPr>
            <a:r>
              <a:rPr lang="el-GR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ΠρογραμματισμένηΔαπάνη</a:t>
            </a:r>
            <a:endParaRPr lang="el-GR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Rectangle 3"/>
          <p:cNvSpPr txBox="1">
            <a:spLocks/>
          </p:cNvSpPr>
          <p:nvPr/>
        </p:nvSpPr>
        <p:spPr bwMode="auto">
          <a:xfrm>
            <a:off x="1604116" y="3703151"/>
            <a:ext cx="624734" cy="43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NX</a:t>
            </a:r>
            <a:r>
              <a:rPr lang="el-GR" sz="18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51" name="Rectangle 3"/>
          <p:cNvSpPr txBox="1">
            <a:spLocks/>
          </p:cNvSpPr>
          <p:nvPr/>
        </p:nvSpPr>
        <p:spPr bwMode="auto">
          <a:xfrm>
            <a:off x="2399030" y="3703151"/>
            <a:ext cx="798289" cy="43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NX</a:t>
            </a:r>
            <a:r>
              <a:rPr lang="el-GR" sz="18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grpSp>
        <p:nvGrpSpPr>
          <p:cNvPr id="3" name="Ομάδα 2"/>
          <p:cNvGrpSpPr/>
          <p:nvPr/>
        </p:nvGrpSpPr>
        <p:grpSpPr>
          <a:xfrm>
            <a:off x="265284" y="1054623"/>
            <a:ext cx="5182490" cy="3248903"/>
            <a:chOff x="265284" y="1054623"/>
            <a:chExt cx="5182490" cy="3248903"/>
          </a:xfrm>
        </p:grpSpPr>
        <p:grpSp>
          <p:nvGrpSpPr>
            <p:cNvPr id="15" name="Ομάδα 14"/>
            <p:cNvGrpSpPr/>
            <p:nvPr/>
          </p:nvGrpSpPr>
          <p:grpSpPr>
            <a:xfrm>
              <a:off x="294566" y="1054623"/>
              <a:ext cx="5153208" cy="3248903"/>
              <a:chOff x="2644155" y="2632358"/>
              <a:chExt cx="5153208" cy="3248903"/>
            </a:xfrm>
          </p:grpSpPr>
          <p:grpSp>
            <p:nvGrpSpPr>
              <p:cNvPr id="5" name="Group 12"/>
              <p:cNvGrpSpPr>
                <a:grpSpLocks/>
              </p:cNvGrpSpPr>
              <p:nvPr/>
            </p:nvGrpSpPr>
            <p:grpSpPr bwMode="auto">
              <a:xfrm>
                <a:off x="2980126" y="2751288"/>
                <a:ext cx="4451286" cy="2521090"/>
                <a:chOff x="2720" y="1427"/>
                <a:chExt cx="4467" cy="3233"/>
              </a:xfrm>
            </p:grpSpPr>
            <p:grpSp>
              <p:nvGrpSpPr>
                <p:cNvPr id="6" name="Group 13"/>
                <p:cNvGrpSpPr>
                  <a:grpSpLocks/>
                </p:cNvGrpSpPr>
                <p:nvPr/>
              </p:nvGrpSpPr>
              <p:grpSpPr bwMode="auto">
                <a:xfrm>
                  <a:off x="2740" y="1520"/>
                  <a:ext cx="4447" cy="3140"/>
                  <a:chOff x="2740" y="1520"/>
                  <a:chExt cx="4447" cy="3140"/>
                </a:xfrm>
              </p:grpSpPr>
              <p:sp>
                <p:nvSpPr>
                  <p:cNvPr id="9" name="Arc 15"/>
                  <p:cNvSpPr>
                    <a:spLocks/>
                  </p:cNvSpPr>
                  <p:nvPr/>
                </p:nvSpPr>
                <p:spPr bwMode="auto">
                  <a:xfrm rot="10800000">
                    <a:off x="3049" y="1520"/>
                    <a:ext cx="3662" cy="2750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546"/>
                      <a:gd name="T1" fmla="*/ 0 h 21600"/>
                      <a:gd name="T2" fmla="*/ 21546 w 21546"/>
                      <a:gd name="T3" fmla="*/ 20076 h 21600"/>
                      <a:gd name="T4" fmla="*/ 0 w 215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546" h="21600" fill="none" extrusionOk="0">
                        <a:moveTo>
                          <a:pt x="-1" y="0"/>
                        </a:moveTo>
                        <a:cubicBezTo>
                          <a:pt x="11337" y="0"/>
                          <a:pt x="20746" y="8766"/>
                          <a:pt x="21546" y="20075"/>
                        </a:cubicBezTo>
                      </a:path>
                      <a:path w="21546" h="21600" stroke="0" extrusionOk="0">
                        <a:moveTo>
                          <a:pt x="-1" y="0"/>
                        </a:moveTo>
                        <a:cubicBezTo>
                          <a:pt x="11337" y="0"/>
                          <a:pt x="20746" y="8766"/>
                          <a:pt x="21546" y="20075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4925">
                    <a:solidFill>
                      <a:schemeClr val="accent2">
                        <a:lumMod val="40000"/>
                        <a:lumOff val="60000"/>
                      </a:schemeClr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l-GR"/>
                  </a:p>
                </p:txBody>
              </p:sp>
              <p:cxnSp>
                <p:nvCxnSpPr>
                  <p:cNvPr id="10" name="AutoShape 16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2740" y="4653"/>
                    <a:ext cx="4447" cy="7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FFFFFF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</p:grpSp>
            <p:cxnSp>
              <p:nvCxnSpPr>
                <p:cNvPr id="7" name="AutoShape 17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2720" y="1427"/>
                  <a:ext cx="20" cy="3229"/>
                </a:xfrm>
                <a:prstGeom prst="straightConnector1">
                  <a:avLst/>
                </a:prstGeom>
                <a:noFill/>
                <a:ln w="6350">
                  <a:solidFill>
                    <a:srgbClr val="FFFFFF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11" name="Rectangle 3"/>
              <p:cNvSpPr txBox="1">
                <a:spLocks/>
              </p:cNvSpPr>
              <p:nvPr/>
            </p:nvSpPr>
            <p:spPr bwMode="auto">
              <a:xfrm>
                <a:off x="7242927" y="5441730"/>
                <a:ext cx="554436" cy="4395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2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2pPr>
                <a:lvl3pPr marL="1143000" indent="-2286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6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3pPr>
                <a:lvl4pPr marL="1600200" indent="-2286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4pPr>
                <a:lvl5pPr marL="2057400" indent="-2286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9pPr>
              </a:lstStyle>
              <a:p>
                <a:pPr marL="0" indent="0">
                  <a:buNone/>
                </a:pPr>
                <a:r>
                  <a:rPr lang="en-US" sz="1800" b="1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NX</a:t>
                </a:r>
                <a:endParaRPr lang="el-GR" sz="18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" name="Rectangle 3"/>
              <p:cNvSpPr txBox="1">
                <a:spLocks/>
              </p:cNvSpPr>
              <p:nvPr/>
            </p:nvSpPr>
            <p:spPr bwMode="auto">
              <a:xfrm>
                <a:off x="2644155" y="2632358"/>
                <a:ext cx="554436" cy="4395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2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2pPr>
                <a:lvl3pPr marL="1143000" indent="-2286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6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3pPr>
                <a:lvl4pPr marL="1600200" indent="-2286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4pPr>
                <a:lvl5pPr marL="2057400" indent="-2286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9pPr>
              </a:lstStyle>
              <a:p>
                <a:pPr marL="0" indent="0">
                  <a:buNone/>
                </a:pPr>
                <a:r>
                  <a:rPr lang="en-US" sz="1800" b="1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</a:t>
                </a:r>
                <a:endParaRPr lang="el-GR" sz="18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" name="Rectangle 3"/>
              <p:cNvSpPr txBox="1">
                <a:spLocks/>
              </p:cNvSpPr>
              <p:nvPr/>
            </p:nvSpPr>
            <p:spPr bwMode="auto">
              <a:xfrm>
                <a:off x="7065100" y="4681956"/>
                <a:ext cx="554436" cy="4395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2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2pPr>
                <a:lvl3pPr marL="1143000" indent="-2286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6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3pPr>
                <a:lvl4pPr marL="1600200" indent="-2286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4pPr>
                <a:lvl5pPr marL="2057400" indent="-228600" algn="l" defTabSz="457200" rtl="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9pPr>
              </a:lstStyle>
              <a:p>
                <a:pPr marL="0" indent="0">
                  <a:buNone/>
                </a:pPr>
                <a:r>
                  <a:rPr lang="en-US" sz="1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NX</a:t>
                </a:r>
                <a:endParaRPr lang="el-GR" sz="1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cxnSp>
          <p:nvCxnSpPr>
            <p:cNvPr id="41" name="AutoShape 11"/>
            <p:cNvCxnSpPr>
              <a:cxnSpLocks noChangeShapeType="1"/>
            </p:cNvCxnSpPr>
            <p:nvPr/>
          </p:nvCxnSpPr>
          <p:spPr bwMode="auto">
            <a:xfrm>
              <a:off x="2636079" y="3047998"/>
              <a:ext cx="4110" cy="647720"/>
            </a:xfrm>
            <a:prstGeom prst="straightConnector1">
              <a:avLst/>
            </a:prstGeom>
            <a:noFill/>
            <a:ln w="3175">
              <a:solidFill>
                <a:srgbClr val="FFFF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4" name="AutoShape 11"/>
            <p:cNvCxnSpPr>
              <a:cxnSpLocks noChangeShapeType="1"/>
            </p:cNvCxnSpPr>
            <p:nvPr/>
          </p:nvCxnSpPr>
          <p:spPr bwMode="auto">
            <a:xfrm>
              <a:off x="1858658" y="2664082"/>
              <a:ext cx="11689" cy="1026927"/>
            </a:xfrm>
            <a:prstGeom prst="straightConnector1">
              <a:avLst/>
            </a:prstGeom>
            <a:noFill/>
            <a:ln w="3175">
              <a:solidFill>
                <a:srgbClr val="FFFF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5" name="AutoShape 11"/>
            <p:cNvCxnSpPr>
              <a:cxnSpLocks noChangeShapeType="1"/>
            </p:cNvCxnSpPr>
            <p:nvPr/>
          </p:nvCxnSpPr>
          <p:spPr bwMode="auto">
            <a:xfrm flipV="1">
              <a:off x="642946" y="3050938"/>
              <a:ext cx="1998540" cy="4584"/>
            </a:xfrm>
            <a:prstGeom prst="straightConnector1">
              <a:avLst/>
            </a:prstGeom>
            <a:noFill/>
            <a:ln w="3175">
              <a:solidFill>
                <a:srgbClr val="FFFF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8" name="AutoShape 11"/>
            <p:cNvCxnSpPr>
              <a:cxnSpLocks noChangeShapeType="1"/>
            </p:cNvCxnSpPr>
            <p:nvPr/>
          </p:nvCxnSpPr>
          <p:spPr bwMode="auto">
            <a:xfrm flipV="1">
              <a:off x="645325" y="2658027"/>
              <a:ext cx="1209600" cy="0"/>
            </a:xfrm>
            <a:prstGeom prst="straightConnector1">
              <a:avLst/>
            </a:prstGeom>
            <a:noFill/>
            <a:ln w="3175">
              <a:solidFill>
                <a:srgbClr val="FFFF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52" name="Rectangle 3"/>
            <p:cNvSpPr txBox="1">
              <a:spLocks/>
            </p:cNvSpPr>
            <p:nvPr/>
          </p:nvSpPr>
          <p:spPr bwMode="auto">
            <a:xfrm>
              <a:off x="294566" y="2442055"/>
              <a:ext cx="554436" cy="439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2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marL="742950" indent="-28575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2pPr>
              <a:lvl3pPr marL="11430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3pPr>
              <a:lvl4pPr marL="16002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4pPr>
              <a:lvl5pPr marL="20574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5pPr>
              <a:lvl6pPr marL="25146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6pPr>
              <a:lvl7pPr marL="29718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7pPr>
              <a:lvl8pPr marL="3429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8pPr>
              <a:lvl9pPr marL="3886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9pPr>
            </a:lstStyle>
            <a:p>
              <a:pPr marL="0" indent="0">
                <a:buNone/>
              </a:pPr>
              <a:r>
                <a:rPr lang="en-US" sz="1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</a:t>
              </a:r>
              <a:r>
                <a:rPr lang="el-GR" sz="1800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  <p:sp>
          <p:nvSpPr>
            <p:cNvPr id="53" name="Rectangle 3"/>
            <p:cNvSpPr txBox="1">
              <a:spLocks/>
            </p:cNvSpPr>
            <p:nvPr/>
          </p:nvSpPr>
          <p:spPr bwMode="auto">
            <a:xfrm>
              <a:off x="265284" y="2835756"/>
              <a:ext cx="554436" cy="439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2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marL="742950" indent="-28575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2pPr>
              <a:lvl3pPr marL="11430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3pPr>
              <a:lvl4pPr marL="16002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4pPr>
              <a:lvl5pPr marL="20574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5pPr>
              <a:lvl6pPr marL="25146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6pPr>
              <a:lvl7pPr marL="29718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7pPr>
              <a:lvl8pPr marL="3429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8pPr>
              <a:lvl9pPr marL="3886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9pPr>
            </a:lstStyle>
            <a:p>
              <a:pPr marL="0" indent="0">
                <a:buNone/>
              </a:pPr>
              <a:r>
                <a:rPr lang="en-US" sz="1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</a:t>
              </a:r>
              <a:r>
                <a:rPr lang="el-GR" sz="1800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</p:grpSp>
      <p:cxnSp>
        <p:nvCxnSpPr>
          <p:cNvPr id="55" name="Ευθύγραμμο βέλος σύνδεσης 54"/>
          <p:cNvCxnSpPr/>
          <p:nvPr/>
        </p:nvCxnSpPr>
        <p:spPr>
          <a:xfrm>
            <a:off x="1937625" y="3553277"/>
            <a:ext cx="612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Ευθύγραμμο βέλος σύνδεσης 55"/>
          <p:cNvCxnSpPr/>
          <p:nvPr/>
        </p:nvCxnSpPr>
        <p:spPr>
          <a:xfrm rot="5400000">
            <a:off x="567675" y="2875352"/>
            <a:ext cx="342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Ευθύγραμμο βέλος σύνδεσης 56"/>
          <p:cNvCxnSpPr/>
          <p:nvPr/>
        </p:nvCxnSpPr>
        <p:spPr>
          <a:xfrm rot="10680000">
            <a:off x="10144525" y="1234191"/>
            <a:ext cx="108000" cy="648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3"/>
          <p:cNvSpPr txBox="1">
            <a:spLocks/>
          </p:cNvSpPr>
          <p:nvPr/>
        </p:nvSpPr>
        <p:spPr bwMode="auto">
          <a:xfrm rot="16200000">
            <a:off x="2049167" y="3129346"/>
            <a:ext cx="798289" cy="1683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6800" dirty="0" smtClean="0"/>
              <a:t>{</a:t>
            </a:r>
            <a:endParaRPr lang="el-GR" sz="6800" baseline="-25000" dirty="0" smtClean="0"/>
          </a:p>
        </p:txBody>
      </p:sp>
      <p:sp>
        <p:nvSpPr>
          <p:cNvPr id="61" name="Rectangle 3"/>
          <p:cNvSpPr txBox="1">
            <a:spLocks/>
          </p:cNvSpPr>
          <p:nvPr/>
        </p:nvSpPr>
        <p:spPr bwMode="auto">
          <a:xfrm>
            <a:off x="1954583" y="4249878"/>
            <a:ext cx="718707" cy="43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l-GR" sz="1800" i="1" dirty="0" smtClean="0"/>
              <a:t>ΔΝΧ</a:t>
            </a:r>
            <a:endParaRPr lang="el-GR" sz="1800" i="1" baseline="-25000" dirty="0" smtClean="0"/>
          </a:p>
        </p:txBody>
      </p:sp>
      <p:sp>
        <p:nvSpPr>
          <p:cNvPr id="62" name="Rectangle 3"/>
          <p:cNvSpPr txBox="1">
            <a:spLocks/>
          </p:cNvSpPr>
          <p:nvPr/>
        </p:nvSpPr>
        <p:spPr bwMode="auto">
          <a:xfrm>
            <a:off x="5275341" y="2220659"/>
            <a:ext cx="718707" cy="43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l-GR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ΔΝΧ</a:t>
            </a:r>
            <a:endParaRPr lang="el-GR" sz="1800" i="1" baseline="-25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Rectangle 3"/>
          <p:cNvSpPr txBox="1">
            <a:spLocks/>
          </p:cNvSpPr>
          <p:nvPr/>
        </p:nvSpPr>
        <p:spPr bwMode="auto">
          <a:xfrm>
            <a:off x="5775240" y="1750388"/>
            <a:ext cx="798289" cy="1683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6800" dirty="0" smtClean="0"/>
              <a:t>{</a:t>
            </a:r>
            <a:endParaRPr lang="el-GR" sz="6800" baseline="-25000" dirty="0" smtClean="0"/>
          </a:p>
        </p:txBody>
      </p:sp>
      <p:graphicFrame>
        <p:nvGraphicFramePr>
          <p:cNvPr id="66" name="Πίνακας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861078"/>
              </p:ext>
            </p:extLst>
          </p:nvPr>
        </p:nvGraphicFramePr>
        <p:xfrm>
          <a:off x="3857586" y="5276374"/>
          <a:ext cx="4171989" cy="10866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71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74516"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en-US" sz="1800" b="1" kern="1200" baseline="-250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1800" b="1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&gt; e</a:t>
                      </a:r>
                      <a:r>
                        <a:rPr lang="en-US" sz="1800" b="1" kern="1200" baseline="-250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=&gt; NX</a:t>
                      </a:r>
                      <a:r>
                        <a:rPr lang="en-US" sz="1800" b="1" kern="1200" baseline="-250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-&gt; NX</a:t>
                      </a:r>
                      <a:r>
                        <a:rPr lang="en-US" sz="1800" b="1" kern="1200" baseline="-250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=&gt; Y</a:t>
                      </a:r>
                      <a:r>
                        <a:rPr lang="en-US" sz="1800" b="1" kern="1200" baseline="-250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-&gt; Y</a:t>
                      </a:r>
                      <a:r>
                        <a:rPr lang="en-US" sz="1800" b="1" kern="1200" baseline="-250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baseline="0" dirty="0" smtClean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     e   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=&gt;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     NX     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=&gt;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        </a:t>
                      </a:r>
                      <a:r>
                        <a:rPr lang="en-US" sz="2400" b="1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endParaRPr lang="el-GR" sz="2400" b="1" kern="1200" dirty="0" smtClean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67" name="Ευθύγραμμο βέλος σύνδεσης 66"/>
          <p:cNvCxnSpPr/>
          <p:nvPr/>
        </p:nvCxnSpPr>
        <p:spPr>
          <a:xfrm>
            <a:off x="7664128" y="3524510"/>
            <a:ext cx="972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Ευθύγραμμο βέλος σύνδεσης 67"/>
          <p:cNvCxnSpPr/>
          <p:nvPr/>
        </p:nvCxnSpPr>
        <p:spPr>
          <a:xfrm>
            <a:off x="4320000" y="5904000"/>
            <a:ext cx="0" cy="36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Ευθύγραμμο βέλος σύνδεσης 71"/>
          <p:cNvCxnSpPr/>
          <p:nvPr/>
        </p:nvCxnSpPr>
        <p:spPr>
          <a:xfrm rot="10800000">
            <a:off x="5580000" y="5904000"/>
            <a:ext cx="4275" cy="36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Ευθύγραμμο βέλος σύνδεσης 72"/>
          <p:cNvCxnSpPr/>
          <p:nvPr/>
        </p:nvCxnSpPr>
        <p:spPr>
          <a:xfrm rot="10800000">
            <a:off x="7344000" y="5904000"/>
            <a:ext cx="4275" cy="36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997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70000" y="340955"/>
            <a:ext cx="9442833" cy="774479"/>
          </a:xfrm>
        </p:spPr>
        <p:txBody>
          <a:bodyPr/>
          <a:lstStyle/>
          <a:p>
            <a:r>
              <a:rPr lang="el-GR" sz="32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αγορά αγαθών και η καμπύλη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IS*</a:t>
            </a:r>
            <a:endParaRPr lang="el-G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Πίνακας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793848"/>
              </p:ext>
            </p:extLst>
          </p:nvPr>
        </p:nvGraphicFramePr>
        <p:xfrm>
          <a:off x="1270000" y="1478502"/>
          <a:ext cx="3525284" cy="4174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252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7463"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Y = C </a:t>
                      </a:r>
                      <a:r>
                        <a:rPr lang="el-GR" sz="18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r>
                        <a:rPr lang="en-US" sz="1800" b="1" kern="1200" baseline="-250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+ I (r*) 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n-ea"/>
                          <a:cs typeface="+mn-cs"/>
                        </a:rPr>
                        <a:t>+ G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n-ea"/>
                          <a:cs typeface="+mn-cs"/>
                        </a:rPr>
                        <a:t>+ 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NX (e)</a:t>
                      </a:r>
                      <a:r>
                        <a:rPr lang="el-GR" sz="18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5" name="Ομάδα 14"/>
          <p:cNvGrpSpPr/>
          <p:nvPr/>
        </p:nvGrpSpPr>
        <p:grpSpPr>
          <a:xfrm>
            <a:off x="572961" y="2712012"/>
            <a:ext cx="5337413" cy="3216667"/>
            <a:chOff x="2459950" y="2664594"/>
            <a:chExt cx="5337413" cy="3216667"/>
          </a:xfrm>
        </p:grpSpPr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2980126" y="2751288"/>
              <a:ext cx="4441321" cy="2523429"/>
              <a:chOff x="2720" y="1427"/>
              <a:chExt cx="4457" cy="3236"/>
            </a:xfrm>
          </p:grpSpPr>
          <p:cxnSp>
            <p:nvCxnSpPr>
              <p:cNvPr id="10" name="AutoShape 16"/>
              <p:cNvCxnSpPr>
                <a:cxnSpLocks noChangeShapeType="1"/>
              </p:cNvCxnSpPr>
              <p:nvPr/>
            </p:nvCxnSpPr>
            <p:spPr bwMode="auto">
              <a:xfrm flipV="1">
                <a:off x="2730" y="4656"/>
                <a:ext cx="4447" cy="7"/>
              </a:xfrm>
              <a:prstGeom prst="straightConnector1">
                <a:avLst/>
              </a:prstGeom>
              <a:noFill/>
              <a:ln w="6350">
                <a:solidFill>
                  <a:srgbClr val="FFFF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" name="AutoShape 17"/>
              <p:cNvCxnSpPr>
                <a:cxnSpLocks noChangeShapeType="1"/>
              </p:cNvCxnSpPr>
              <p:nvPr/>
            </p:nvCxnSpPr>
            <p:spPr bwMode="auto">
              <a:xfrm flipH="1" flipV="1">
                <a:off x="2720" y="1427"/>
                <a:ext cx="20" cy="3229"/>
              </a:xfrm>
              <a:prstGeom prst="straightConnector1">
                <a:avLst/>
              </a:prstGeom>
              <a:noFill/>
              <a:ln w="6350">
                <a:solidFill>
                  <a:srgbClr val="FFFF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1" name="Rectangle 3"/>
            <p:cNvSpPr txBox="1">
              <a:spLocks/>
            </p:cNvSpPr>
            <p:nvPr/>
          </p:nvSpPr>
          <p:spPr bwMode="auto">
            <a:xfrm>
              <a:off x="7242927" y="5441730"/>
              <a:ext cx="554436" cy="439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2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marL="742950" indent="-28575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2pPr>
              <a:lvl3pPr marL="11430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3pPr>
              <a:lvl4pPr marL="16002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4pPr>
              <a:lvl5pPr marL="20574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5pPr>
              <a:lvl6pPr marL="25146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6pPr>
              <a:lvl7pPr marL="29718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7pPr>
              <a:lvl8pPr marL="3429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8pPr>
              <a:lvl9pPr marL="3886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9pPr>
            </a:lstStyle>
            <a:p>
              <a:pPr marL="0" indent="0">
                <a:buNone/>
              </a:pPr>
              <a:r>
                <a:rPr lang="el-GR" sz="18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Υ</a:t>
              </a:r>
            </a:p>
          </p:txBody>
        </p:sp>
        <p:sp>
          <p:nvSpPr>
            <p:cNvPr id="12" name="Rectangle 3"/>
            <p:cNvSpPr txBox="1">
              <a:spLocks/>
            </p:cNvSpPr>
            <p:nvPr/>
          </p:nvSpPr>
          <p:spPr bwMode="auto">
            <a:xfrm>
              <a:off x="2459950" y="2664594"/>
              <a:ext cx="554436" cy="439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2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marL="742950" indent="-28575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2pPr>
              <a:lvl3pPr marL="11430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3pPr>
              <a:lvl4pPr marL="16002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4pPr>
              <a:lvl5pPr marL="20574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5pPr>
              <a:lvl6pPr marL="25146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6pPr>
              <a:lvl7pPr marL="29718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7pPr>
              <a:lvl8pPr marL="3429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8pPr>
              <a:lvl9pPr marL="3886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9pPr>
            </a:lstStyle>
            <a:p>
              <a:pPr marL="0" indent="0">
                <a:buNone/>
              </a:pPr>
              <a:r>
                <a:rPr lang="en-US" sz="18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</a:t>
              </a:r>
              <a:endParaRPr lang="el-GR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Rectangle 3"/>
            <p:cNvSpPr txBox="1">
              <a:spLocks/>
            </p:cNvSpPr>
            <p:nvPr/>
          </p:nvSpPr>
          <p:spPr bwMode="auto">
            <a:xfrm>
              <a:off x="6867011" y="4667546"/>
              <a:ext cx="554436" cy="439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2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marL="742950" indent="-28575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2pPr>
              <a:lvl3pPr marL="11430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3pPr>
              <a:lvl4pPr marL="16002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4pPr>
              <a:lvl5pPr marL="20574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5pPr>
              <a:lvl6pPr marL="25146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6pPr>
              <a:lvl7pPr marL="29718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7pPr>
              <a:lvl8pPr marL="3429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8pPr>
              <a:lvl9pPr marL="3886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9pPr>
            </a:lstStyle>
            <a:p>
              <a:pPr marL="0" indent="0">
                <a:buNone/>
              </a:pPr>
              <a:r>
                <a:rPr lang="en-US" sz="1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IS*</a:t>
              </a:r>
              <a:endParaRPr lang="el-G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4" name="Τόξο 13"/>
          <p:cNvSpPr/>
          <p:nvPr/>
        </p:nvSpPr>
        <p:spPr>
          <a:xfrm rot="12764186">
            <a:off x="969861" y="2804768"/>
            <a:ext cx="5112842" cy="1414245"/>
          </a:xfrm>
          <a:prstGeom prst="arc">
            <a:avLst>
              <a:gd name="adj1" fmla="val 11710859"/>
              <a:gd name="adj2" fmla="val 20636396"/>
            </a:avLst>
          </a:prstGeom>
          <a:ln w="3492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Ορθογώνιο 15"/>
          <p:cNvSpPr/>
          <p:nvPr/>
        </p:nvSpPr>
        <p:spPr>
          <a:xfrm>
            <a:off x="5910374" y="1852642"/>
            <a:ext cx="58410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dirty="0" smtClean="0">
                <a:latin typeface="+mj-lt"/>
                <a:cs typeface="Times New Roman" pitchFamily="18" charset="0"/>
              </a:rPr>
              <a:t>Η καμπύλη </a:t>
            </a:r>
            <a:r>
              <a:rPr lang="en-US" sz="2400" dirty="0" smtClean="0">
                <a:latin typeface="+mj-lt"/>
                <a:cs typeface="Times New Roman" pitchFamily="18" charset="0"/>
              </a:rPr>
              <a:t>IS</a:t>
            </a:r>
            <a:r>
              <a:rPr lang="el-GR" sz="2400" dirty="0" smtClean="0">
                <a:latin typeface="+mj-lt"/>
                <a:cs typeface="Times New Roman" pitchFamily="18" charset="0"/>
              </a:rPr>
              <a:t>* έχει κατερχόμενη κλίση, επειδή η υψηλότερη συναλλαγματική ισοτιμία μειώνει τις καθαρές εξαγωγές, που με τη σειρά τους μειώνουν το </a:t>
            </a:r>
            <a:r>
              <a:rPr lang="el-GR" sz="2400" dirty="0" err="1" smtClean="0">
                <a:latin typeface="+mj-lt"/>
                <a:cs typeface="Times New Roman" pitchFamily="18" charset="0"/>
              </a:rPr>
              <a:t>συναθροιστικό</a:t>
            </a:r>
            <a:r>
              <a:rPr lang="el-GR" sz="2400" dirty="0" smtClean="0">
                <a:latin typeface="+mj-lt"/>
                <a:cs typeface="Times New Roman" pitchFamily="18" charset="0"/>
              </a:rPr>
              <a:t> εισόδημα.</a:t>
            </a:r>
            <a:endParaRPr lang="en-US" sz="2400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34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70000" y="340955"/>
            <a:ext cx="9442833" cy="774479"/>
          </a:xfrm>
        </p:spPr>
        <p:txBody>
          <a:bodyPr/>
          <a:lstStyle/>
          <a:p>
            <a:r>
              <a:rPr lang="el-GR" sz="32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αγορά </a:t>
            </a:r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χρήματος</a:t>
            </a:r>
            <a:r>
              <a:rPr lang="el-GR" sz="32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και η καμπύλη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LM*</a:t>
            </a:r>
            <a:endParaRPr lang="el-G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Πίνακας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883450"/>
              </p:ext>
            </p:extLst>
          </p:nvPr>
        </p:nvGraphicFramePr>
        <p:xfrm>
          <a:off x="4566898" y="1681282"/>
          <a:ext cx="1727576" cy="4174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7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7463"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M/P = L(r*, Y)</a:t>
                      </a:r>
                      <a:endParaRPr lang="el-GR" sz="1800" b="1" kern="1200" dirty="0" smtClean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2980126" y="2751288"/>
            <a:ext cx="3633174" cy="2523429"/>
            <a:chOff x="2720" y="1427"/>
            <a:chExt cx="3646" cy="3236"/>
          </a:xfrm>
        </p:grpSpPr>
        <p:cxnSp>
          <p:nvCxnSpPr>
            <p:cNvPr id="10" name="AutoShape 16"/>
            <p:cNvCxnSpPr>
              <a:cxnSpLocks noChangeShapeType="1"/>
            </p:cNvCxnSpPr>
            <p:nvPr/>
          </p:nvCxnSpPr>
          <p:spPr bwMode="auto">
            <a:xfrm flipV="1">
              <a:off x="2730" y="4656"/>
              <a:ext cx="3636" cy="7"/>
            </a:xfrm>
            <a:prstGeom prst="straightConnector1">
              <a:avLst/>
            </a:prstGeom>
            <a:noFill/>
            <a:ln w="6350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" name="AutoShape 17"/>
            <p:cNvCxnSpPr>
              <a:cxnSpLocks noChangeShapeType="1"/>
            </p:cNvCxnSpPr>
            <p:nvPr/>
          </p:nvCxnSpPr>
          <p:spPr bwMode="auto">
            <a:xfrm flipH="1" flipV="1">
              <a:off x="2720" y="1427"/>
              <a:ext cx="20" cy="3229"/>
            </a:xfrm>
            <a:prstGeom prst="straightConnector1">
              <a:avLst/>
            </a:prstGeom>
            <a:noFill/>
            <a:ln w="6350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sp>
        <p:nvSpPr>
          <p:cNvPr id="11" name="Rectangle 3"/>
          <p:cNvSpPr txBox="1">
            <a:spLocks/>
          </p:cNvSpPr>
          <p:nvPr/>
        </p:nvSpPr>
        <p:spPr bwMode="auto">
          <a:xfrm>
            <a:off x="6346047" y="5274717"/>
            <a:ext cx="554436" cy="43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l-GR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</a:t>
            </a:r>
          </a:p>
        </p:txBody>
      </p:sp>
      <p:sp>
        <p:nvSpPr>
          <p:cNvPr id="12" name="Rectangle 3"/>
          <p:cNvSpPr txBox="1">
            <a:spLocks/>
          </p:cNvSpPr>
          <p:nvPr/>
        </p:nvSpPr>
        <p:spPr bwMode="auto">
          <a:xfrm>
            <a:off x="2459950" y="2664594"/>
            <a:ext cx="554436" cy="43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endParaRPr lang="el-GR" sz="1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3"/>
          <p:cNvSpPr txBox="1">
            <a:spLocks/>
          </p:cNvSpPr>
          <p:nvPr/>
        </p:nvSpPr>
        <p:spPr bwMode="auto">
          <a:xfrm>
            <a:off x="4229197" y="2535779"/>
            <a:ext cx="675402" cy="43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LM*</a:t>
            </a:r>
            <a:endParaRPr lang="el-GR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AutoShape 14"/>
          <p:cNvCxnSpPr>
            <a:cxnSpLocks noChangeShapeType="1"/>
          </p:cNvCxnSpPr>
          <p:nvPr/>
        </p:nvCxnSpPr>
        <p:spPr bwMode="auto">
          <a:xfrm flipH="1" flipV="1">
            <a:off x="4190163" y="3079005"/>
            <a:ext cx="20331" cy="2197746"/>
          </a:xfrm>
          <a:prstGeom prst="straightConnector1">
            <a:avLst/>
          </a:prstGeom>
          <a:noFill/>
          <a:ln w="349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5296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Ιόν">
  <a:themeElements>
    <a:clrScheme name="Ιό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Ιό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Ιό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677</TotalTime>
  <Words>1747</Words>
  <Application>Microsoft Office PowerPoint</Application>
  <PresentationFormat>Widescreen</PresentationFormat>
  <Paragraphs>219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Cambria Math</vt:lpstr>
      <vt:lpstr>Century</vt:lpstr>
      <vt:lpstr>Century Gothic</vt:lpstr>
      <vt:lpstr>Times New Roman</vt:lpstr>
      <vt:lpstr>Wingdings 3</vt:lpstr>
      <vt:lpstr>Ιόν</vt:lpstr>
      <vt:lpstr>ΜΕΛΕΤΗ ΤΗΣ ΟΙΚΟΝΟΜΙΚΗΣ ΠΟΛΙΤΙΚΗΣ ΣΕ ΜΙΑ ΑΝΟΙΚΤΗ ΟΙΚΟΝΟΜΙΑ</vt:lpstr>
      <vt:lpstr>PowerPoint Presentation</vt:lpstr>
      <vt:lpstr>Πως εξασφαλίζεται η ισότητα των διεθνών ροών αγαθών με τη διεθνή ροή κεφαλαίου;</vt:lpstr>
      <vt:lpstr>Πως η οικονομική πολιτική επηρεάζει την πραγματική συναλλαγματική ισοτιμία;</vt:lpstr>
      <vt:lpstr>PowerPoint Presentation</vt:lpstr>
      <vt:lpstr>Τι προκαλεί τις βραχυχρόνιες διακυμάνσεις του συνολικού εισοδήματος σε μια ανοικτή οικονομία;</vt:lpstr>
      <vt:lpstr> Πως προκύπτει η καμπύλη IS*</vt:lpstr>
      <vt:lpstr>Η αγορά αγαθών και η καμπύλη IS*</vt:lpstr>
      <vt:lpstr>Η αγορά χρήματος και η καμπύλη LM*</vt:lpstr>
      <vt:lpstr>Ισορροπία στην ανοικτή οικονομία</vt:lpstr>
      <vt:lpstr>PowerPoint Presentation</vt:lpstr>
      <vt:lpstr>PowerPoint Presentation</vt:lpstr>
      <vt:lpstr>Καθεστώς κυμαινόμενων συναλλαγματικών ισοτιμιών</vt:lpstr>
      <vt:lpstr>Δημοσιονομική Πολιτική</vt:lpstr>
      <vt:lpstr>Νομισματική Πολιτική</vt:lpstr>
      <vt:lpstr>Εμπορική Πολιτική</vt:lpstr>
      <vt:lpstr>Καθεστώς σταθερών συναλλαγματικών ισοτιμιών</vt:lpstr>
      <vt:lpstr>Δημοσιονομική Πολιτική</vt:lpstr>
      <vt:lpstr>Νομισματική Πολιτική</vt:lpstr>
      <vt:lpstr>Υποτίμηση - Ανατίμηση</vt:lpstr>
      <vt:lpstr>Η επιτυχής υποτίμηση της δραχμής το 1953</vt:lpstr>
      <vt:lpstr>PowerPoint Presentation</vt:lpstr>
      <vt:lpstr>PowerPoint Presentation</vt:lpstr>
      <vt:lpstr>Εμπορική Πολιτική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ΜΕΛΕΤΗ ΤΗς ΟΙΚΟΝΟΜΙΚΗΣ ΠΟΛΙΤΙΚΗΣ ΣΕ ΜΙΑ ΑΝΟΙΚΤΗ ΟΙΚΟΝΟΜΙΑ</dc:title>
  <dc:creator>Windows User</dc:creator>
  <cp:lastModifiedBy>AOA</cp:lastModifiedBy>
  <cp:revision>78</cp:revision>
  <dcterms:created xsi:type="dcterms:W3CDTF">2020-04-06T09:37:43Z</dcterms:created>
  <dcterms:modified xsi:type="dcterms:W3CDTF">2024-03-31T16:45:13Z</dcterms:modified>
</cp:coreProperties>
</file>