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9"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ola Maria" initials="BM" lastIdx="3" clrIdx="0">
    <p:extLst>
      <p:ext uri="{19B8F6BF-5375-455C-9EA6-DF929625EA0E}">
        <p15:presenceInfo xmlns:p15="http://schemas.microsoft.com/office/powerpoint/2012/main" userId="S-1-5-21-96345165-3075009211-1247224813-12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BFF4"/>
    <a:srgbClr val="F949E0"/>
    <a:srgbClr val="FFFF00"/>
    <a:srgbClr val="FFFFCC"/>
    <a:srgbClr val="6DC4FF"/>
    <a:srgbClr val="FFDD71"/>
    <a:srgbClr val="FFFF99"/>
    <a:srgbClr val="C39BE1"/>
    <a:srgbClr val="97E4FF"/>
    <a:srgbClr val="C7C3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0" autoAdjust="0"/>
    <p:restoredTop sz="94639"/>
  </p:normalViewPr>
  <p:slideViewPr>
    <p:cSldViewPr snapToGrid="0" snapToObjects="1">
      <p:cViewPr varScale="1">
        <p:scale>
          <a:sx n="120" d="100"/>
          <a:sy n="120"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82C52-3BF9-1D4E-AD48-8461EE3EBAD6}"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9EC38-0C2D-AF43-8BFD-C215FD072F2F}" type="slidenum">
              <a:rPr lang="en-US" smtClean="0"/>
              <a:t>‹#›</a:t>
            </a:fld>
            <a:endParaRPr lang="en-US"/>
          </a:p>
        </p:txBody>
      </p:sp>
    </p:spTree>
    <p:extLst>
      <p:ext uri="{BB962C8B-B14F-4D97-AF65-F5344CB8AC3E}">
        <p14:creationId xmlns:p14="http://schemas.microsoft.com/office/powerpoint/2010/main" val="366331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199D0D42-186E-BC42-B7E2-A08CD1964CA4}" type="datetime1">
              <a:rPr lang="en-US" smtClean="0"/>
              <a:t>3/24/2021</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9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E7E073-96E7-524E-8A85-0E20D1958282}"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84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E3927AE-D6AA-D340-9426-CEE3F9142D3D}"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10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C48DF06-BC33-B54B-9884-65D16EEA6E20}"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2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AD8BE8-8990-7240-9689-4A0C01F27034}"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991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6315F3-8E50-534A-AB7B-5C437D68CFA7}"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40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C021C2-A967-8C49-BBEC-90FE553DB855}"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57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FA3B73-A38A-B144-A6A7-D63497BCC4AE}"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395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321DB-19D2-F440-8A27-04DB1ECE9DA2}"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288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51FF4-6E37-1645-9D0D-6ED7B12D5C76}"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80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440E7-1A55-C643-90F9-59FD30EDF52A}"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382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DB6A89-8379-084A-90FC-2C0D758BDFF0}"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6326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A0572-4F26-F948-A30E-210796AA7A94}"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0678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3151D9-3A54-454B-BBA4-A365BCB8E432}"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66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538B2-56D0-AD40-9565-4AFEF2B85AD0}" type="datetime1">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37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226E7D-6C78-D94B-A935-CCDE581248E8}"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2671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98D393-888C-1C4B-A04A-F42B32B4697D}"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944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CCA361A-3AC5-C94F-8B05-30608CE930CA}" type="datetime1">
              <a:rPr lang="en-US" smtClean="0"/>
              <a:t>3/24/2021</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714589"/>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3081-5631-AC42-852C-FBB735C4BE71}"/>
              </a:ext>
            </a:extLst>
          </p:cNvPr>
          <p:cNvSpPr>
            <a:spLocks noGrp="1"/>
          </p:cNvSpPr>
          <p:nvPr>
            <p:ph type="ctrTitle"/>
          </p:nvPr>
        </p:nvSpPr>
        <p:spPr>
          <a:xfrm>
            <a:off x="1154955" y="2279737"/>
            <a:ext cx="8825658" cy="2497644"/>
          </a:xfrm>
        </p:spPr>
        <p:txBody>
          <a:bodyPr/>
          <a:lstStyle/>
          <a:p>
            <a:r>
              <a:rPr lang="el-GR" sz="3200" dirty="0"/>
              <a:t>ΚΕΦΑΛΑΙΟ 19</a:t>
            </a:r>
            <a:r>
              <a:rPr lang="en-US" sz="3200" dirty="0"/>
              <a:t/>
            </a:r>
            <a:br>
              <a:rPr lang="en-US" sz="3200" dirty="0"/>
            </a:br>
            <a:r>
              <a:rPr lang="el-GR" sz="3200" dirty="0"/>
              <a:t>Τα μικροοικονομικά θεμέλια της κατανάλωσης και της επένδυσης </a:t>
            </a:r>
            <a:endParaRPr lang="en-US" dirty="0"/>
          </a:p>
        </p:txBody>
      </p:sp>
      <p:sp>
        <p:nvSpPr>
          <p:cNvPr id="3" name="Subtitle 2">
            <a:extLst>
              <a:ext uri="{FF2B5EF4-FFF2-40B4-BE49-F238E27FC236}">
                <a16:creationId xmlns:a16="http://schemas.microsoft.com/office/drawing/2014/main" id="{62FA7AD8-EB2D-4646-BDF0-2CA5D06E1099}"/>
              </a:ext>
            </a:extLst>
          </p:cNvPr>
          <p:cNvSpPr>
            <a:spLocks noGrp="1"/>
          </p:cNvSpPr>
          <p:nvPr>
            <p:ph type="subTitle" idx="1"/>
          </p:nvPr>
        </p:nvSpPr>
        <p:spPr/>
        <p:txBody>
          <a:bodyPr/>
          <a:lstStyle/>
          <a:p>
            <a:r>
              <a:rPr lang="el-GR" dirty="0"/>
              <a:t>ΜΑΚΡΟΟΙΚΟΝΟΜΙΚΗ </a:t>
            </a:r>
            <a:r>
              <a:rPr lang="en-US" dirty="0"/>
              <a:t> - N</a:t>
            </a:r>
            <a:r>
              <a:rPr lang="el-GR" dirty="0"/>
              <a:t>. </a:t>
            </a:r>
            <a:r>
              <a:rPr lang="en-US" dirty="0"/>
              <a:t>Gregory Mankiw</a:t>
            </a:r>
          </a:p>
        </p:txBody>
      </p:sp>
      <p:sp>
        <p:nvSpPr>
          <p:cNvPr id="6" name="Slide Number Placeholder 5">
            <a:extLst>
              <a:ext uri="{FF2B5EF4-FFF2-40B4-BE49-F238E27FC236}">
                <a16:creationId xmlns:a16="http://schemas.microsoft.com/office/drawing/2014/main" id="{C2732D6D-E0B4-F447-A6F2-5B808A745A89}"/>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0616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F415D4-AF84-4DFD-8F13-910E96C3C393}"/>
              </a:ext>
            </a:extLst>
          </p:cNvPr>
          <p:cNvSpPr>
            <a:spLocks noGrp="1"/>
          </p:cNvSpPr>
          <p:nvPr>
            <p:ph type="title"/>
          </p:nvPr>
        </p:nvSpPr>
        <p:spPr/>
        <p:txBody>
          <a:bodyPr/>
          <a:lstStyle/>
          <a:p>
            <a:r>
              <a:rPr lang="el-GR" dirty="0"/>
              <a:t>Η υπόθεση του κύκλου </a:t>
            </a:r>
            <a:r>
              <a:rPr lang="el-GR" dirty="0" smtClean="0"/>
              <a:t>ζωής</a:t>
            </a:r>
            <a:endParaRPr lang="el-GR" dirty="0"/>
          </a:p>
        </p:txBody>
      </p:sp>
      <p:sp>
        <p:nvSpPr>
          <p:cNvPr id="3" name="Θέση περιεχομένου 2">
            <a:extLst>
              <a:ext uri="{FF2B5EF4-FFF2-40B4-BE49-F238E27FC236}">
                <a16:creationId xmlns:a16="http://schemas.microsoft.com/office/drawing/2014/main" id="{8E35724F-17BE-4A82-8F35-5560E25C878A}"/>
              </a:ext>
            </a:extLst>
          </p:cNvPr>
          <p:cNvSpPr>
            <a:spLocks noGrp="1"/>
          </p:cNvSpPr>
          <p:nvPr>
            <p:ph idx="1"/>
          </p:nvPr>
        </p:nvSpPr>
        <p:spPr>
          <a:xfrm>
            <a:off x="1154954" y="2695074"/>
            <a:ext cx="8761413" cy="3324726"/>
          </a:xfrm>
        </p:spPr>
        <p:txBody>
          <a:bodyPr/>
          <a:lstStyle/>
          <a:p>
            <a:r>
              <a:rPr lang="el-GR" dirty="0"/>
              <a:t>Διατυπώθηκε από τον </a:t>
            </a:r>
            <a:r>
              <a:rPr lang="en-US" dirty="0"/>
              <a:t>Franco Modigliani</a:t>
            </a:r>
            <a:r>
              <a:rPr lang="el-GR" dirty="0"/>
              <a:t> (τη δεκαετία του 1950)</a:t>
            </a:r>
            <a:r>
              <a:rPr lang="en-US" dirty="0"/>
              <a:t>.</a:t>
            </a:r>
            <a:endParaRPr lang="el-GR" dirty="0"/>
          </a:p>
          <a:p>
            <a:r>
              <a:rPr lang="el-GR" dirty="0"/>
              <a:t>Η υπόθεση του κύκλου ζωής λέει ότι το εισόδημα διαφέρει συστηματικά στις φάσεις του κύκλου της ζωής ενός καταναλωτή, και η αποταμίευση επιτρέπει στον καταναλωτή να επιτύχει την εξομάλυνση της κατανάλωσης. </a:t>
            </a:r>
          </a:p>
          <a:p>
            <a:endParaRPr lang="el-GR" dirty="0"/>
          </a:p>
        </p:txBody>
      </p:sp>
      <p:sp>
        <p:nvSpPr>
          <p:cNvPr id="4" name="Θέση αριθμού διαφάνειας 3">
            <a:extLst>
              <a:ext uri="{FF2B5EF4-FFF2-40B4-BE49-F238E27FC236}">
                <a16:creationId xmlns:a16="http://schemas.microsoft.com/office/drawing/2014/main" id="{E93679A3-8C2A-4F0C-969A-A0AF4EA33C1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5640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8719F-9C2F-442B-88B4-CA1E587B2C00}"/>
              </a:ext>
            </a:extLst>
          </p:cNvPr>
          <p:cNvSpPr>
            <a:spLocks noGrp="1"/>
          </p:cNvSpPr>
          <p:nvPr>
            <p:ph type="title"/>
          </p:nvPr>
        </p:nvSpPr>
        <p:spPr/>
        <p:txBody>
          <a:bodyPr/>
          <a:lstStyle/>
          <a:p>
            <a:r>
              <a:rPr lang="el-GR" dirty="0"/>
              <a:t>Η υπόθεση του κύκλου </a:t>
            </a:r>
            <a:r>
              <a:rPr lang="el-GR" dirty="0" smtClean="0"/>
              <a:t>ζωής</a:t>
            </a:r>
            <a:endParaRPr lang="el-GR" dirty="0"/>
          </a:p>
        </p:txBody>
      </p:sp>
      <p:sp>
        <p:nvSpPr>
          <p:cNvPr id="3" name="Θέση περιεχομένου 2">
            <a:extLst>
              <a:ext uri="{FF2B5EF4-FFF2-40B4-BE49-F238E27FC236}">
                <a16:creationId xmlns:a16="http://schemas.microsoft.com/office/drawing/2014/main" id="{F86EFA0A-2055-4EB1-B434-2B9E14CDF8D3}"/>
              </a:ext>
            </a:extLst>
          </p:cNvPr>
          <p:cNvSpPr>
            <a:spLocks noGrp="1"/>
          </p:cNvSpPr>
          <p:nvPr>
            <p:ph idx="1"/>
          </p:nvPr>
        </p:nvSpPr>
        <p:spPr/>
        <p:txBody>
          <a:bodyPr/>
          <a:lstStyle/>
          <a:p>
            <a:pPr marL="0" indent="0">
              <a:buNone/>
            </a:pPr>
            <a:r>
              <a:rPr lang="el-GR" dirty="0"/>
              <a:t>Το βασικό υπόδειγμα: </a:t>
            </a:r>
            <a:endParaRPr lang="en-US" dirty="0"/>
          </a:p>
          <a:p>
            <a:pPr marL="0" indent="0">
              <a:buNone/>
            </a:pPr>
            <a:r>
              <a:rPr lang="en-US" b="1" i="1" dirty="0"/>
              <a:t>	W</a:t>
            </a:r>
            <a:r>
              <a:rPr lang="en-US" dirty="0"/>
              <a:t> </a:t>
            </a:r>
            <a:r>
              <a:rPr lang="en-US" dirty="0">
                <a:sym typeface="Symbol" panose="05050102010706020507" pitchFamily="18" charset="2"/>
              </a:rPr>
              <a:t></a:t>
            </a:r>
            <a:r>
              <a:rPr lang="en-US" dirty="0"/>
              <a:t> </a:t>
            </a:r>
            <a:r>
              <a:rPr lang="el-GR" dirty="0"/>
              <a:t>αρχικός πλούτος </a:t>
            </a:r>
            <a:endParaRPr lang="en-US" dirty="0"/>
          </a:p>
          <a:p>
            <a:pPr marL="0" indent="0">
              <a:buNone/>
            </a:pPr>
            <a:r>
              <a:rPr lang="en-US" b="1" i="1" dirty="0"/>
              <a:t>	Y</a:t>
            </a:r>
            <a:r>
              <a:rPr lang="en-US" dirty="0"/>
              <a:t> </a:t>
            </a:r>
            <a:r>
              <a:rPr lang="en-US" dirty="0">
                <a:sym typeface="Symbol" panose="05050102010706020507" pitchFamily="18" charset="2"/>
              </a:rPr>
              <a:t></a:t>
            </a:r>
            <a:r>
              <a:rPr lang="en-US" dirty="0"/>
              <a:t> </a:t>
            </a:r>
            <a:r>
              <a:rPr lang="el-GR" dirty="0"/>
              <a:t>ετήσιο εισόδημα έως τη συνταξιοδότηση (υποτίθεται ότι είναι σταθερό) </a:t>
            </a:r>
          </a:p>
          <a:p>
            <a:pPr marL="0" indent="0">
              <a:buNone/>
            </a:pPr>
            <a:r>
              <a:rPr lang="en-US" b="1" i="1" dirty="0"/>
              <a:t>	R</a:t>
            </a:r>
            <a:r>
              <a:rPr lang="en-US" dirty="0"/>
              <a:t> </a:t>
            </a:r>
            <a:r>
              <a:rPr lang="en-US" dirty="0">
                <a:sym typeface="Symbol" panose="05050102010706020507" pitchFamily="18" charset="2"/>
              </a:rPr>
              <a:t></a:t>
            </a:r>
            <a:r>
              <a:rPr lang="en-US" dirty="0"/>
              <a:t> </a:t>
            </a:r>
            <a:r>
              <a:rPr lang="el-GR" dirty="0"/>
              <a:t>αριθμός ετών έως τη συνταξιοδότηση </a:t>
            </a:r>
          </a:p>
          <a:p>
            <a:pPr marL="0" indent="0">
              <a:buNone/>
            </a:pPr>
            <a:r>
              <a:rPr lang="en-US" b="1" i="1" dirty="0"/>
              <a:t>	T</a:t>
            </a:r>
            <a:r>
              <a:rPr lang="en-US" dirty="0"/>
              <a:t> </a:t>
            </a:r>
            <a:r>
              <a:rPr lang="en-US" dirty="0">
                <a:sym typeface="Symbol" panose="05050102010706020507" pitchFamily="18" charset="2"/>
              </a:rPr>
              <a:t></a:t>
            </a:r>
            <a:r>
              <a:rPr lang="en-US" dirty="0"/>
              <a:t> </a:t>
            </a:r>
            <a:r>
              <a:rPr lang="el-GR" dirty="0"/>
              <a:t>διάρκεια ζωής σε έτη </a:t>
            </a:r>
          </a:p>
          <a:p>
            <a:pPr marL="0" indent="0">
              <a:buNone/>
            </a:pPr>
            <a:r>
              <a:rPr lang="el-GR" dirty="0"/>
              <a:t>Υποθέσεις: </a:t>
            </a:r>
            <a:endParaRPr lang="en-US" dirty="0"/>
          </a:p>
          <a:p>
            <a:pPr lvl="1"/>
            <a:r>
              <a:rPr lang="el-GR" dirty="0"/>
              <a:t>μηδενικό πραγματικό εισόδημα (για λόγους απλότητας)</a:t>
            </a:r>
            <a:endParaRPr lang="en-US" dirty="0"/>
          </a:p>
          <a:p>
            <a:pPr lvl="1"/>
            <a:r>
              <a:rPr lang="el-GR" dirty="0"/>
              <a:t>η εξομάλυνση της κατανάλωσης είναι βέλτιστη</a:t>
            </a:r>
          </a:p>
          <a:p>
            <a:endParaRPr lang="el-GR" dirty="0"/>
          </a:p>
        </p:txBody>
      </p:sp>
      <p:sp>
        <p:nvSpPr>
          <p:cNvPr id="4" name="Θέση αριθμού διαφάνειας 3">
            <a:extLst>
              <a:ext uri="{FF2B5EF4-FFF2-40B4-BE49-F238E27FC236}">
                <a16:creationId xmlns:a16="http://schemas.microsoft.com/office/drawing/2014/main" id="{428786CD-AC9F-408E-B7BD-CF251323316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977908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436318-B283-43C6-AD44-E883B86AB941}"/>
              </a:ext>
            </a:extLst>
          </p:cNvPr>
          <p:cNvSpPr>
            <a:spLocks noGrp="1"/>
          </p:cNvSpPr>
          <p:nvPr>
            <p:ph type="title"/>
          </p:nvPr>
        </p:nvSpPr>
        <p:spPr/>
        <p:txBody>
          <a:bodyPr/>
          <a:lstStyle/>
          <a:p>
            <a:r>
              <a:rPr lang="el-GR" dirty="0"/>
              <a:t>Η υπόθεση του κύκλου </a:t>
            </a:r>
            <a:r>
              <a:rPr lang="el-GR" dirty="0" smtClean="0"/>
              <a:t>ζωής</a:t>
            </a:r>
            <a:endParaRPr lang="el-GR" dirty="0"/>
          </a:p>
        </p:txBody>
      </p:sp>
      <p:sp>
        <p:nvSpPr>
          <p:cNvPr id="3" name="Θέση περιεχομένου 2">
            <a:extLst>
              <a:ext uri="{FF2B5EF4-FFF2-40B4-BE49-F238E27FC236}">
                <a16:creationId xmlns:a16="http://schemas.microsoft.com/office/drawing/2014/main" id="{77050809-8BCD-4CF7-97AE-5ED73E1EFCE2}"/>
              </a:ext>
            </a:extLst>
          </p:cNvPr>
          <p:cNvSpPr>
            <a:spLocks noGrp="1"/>
          </p:cNvSpPr>
          <p:nvPr>
            <p:ph idx="1"/>
          </p:nvPr>
        </p:nvSpPr>
        <p:spPr>
          <a:xfrm>
            <a:off x="1154954" y="2362200"/>
            <a:ext cx="8761413" cy="4000500"/>
          </a:xfrm>
        </p:spPr>
        <p:txBody>
          <a:bodyPr/>
          <a:lstStyle/>
          <a:p>
            <a:r>
              <a:rPr lang="el-GR" dirty="0"/>
              <a:t>Οι πόροι που έχει στη διάθεσή του ο καταναλωτής σε όλη τη διάρκεια της ζωής του </a:t>
            </a:r>
            <a:r>
              <a:rPr lang="el-GR" dirty="0">
                <a:sym typeface="Symbol" panose="05050102010706020507" pitchFamily="18" charset="2"/>
              </a:rPr>
              <a:t></a:t>
            </a:r>
            <a:r>
              <a:rPr lang="el-GR" dirty="0"/>
              <a:t> </a:t>
            </a:r>
            <a:r>
              <a:rPr lang="en-US" b="1" i="1" dirty="0"/>
              <a:t>W</a:t>
            </a:r>
            <a:r>
              <a:rPr lang="en-US" dirty="0"/>
              <a:t> </a:t>
            </a:r>
            <a:r>
              <a:rPr lang="el-GR" dirty="0">
                <a:sym typeface="Symbol" panose="05050102010706020507" pitchFamily="18" charset="2"/>
              </a:rPr>
              <a:t></a:t>
            </a:r>
            <a:r>
              <a:rPr lang="el-GR" dirty="0"/>
              <a:t> </a:t>
            </a:r>
            <a:r>
              <a:rPr lang="en-US" b="1" i="1" dirty="0"/>
              <a:t>RY</a:t>
            </a:r>
            <a:r>
              <a:rPr lang="en-US" dirty="0"/>
              <a:t> </a:t>
            </a:r>
            <a:endParaRPr lang="el-GR" dirty="0"/>
          </a:p>
          <a:p>
            <a:r>
              <a:rPr lang="el-GR" dirty="0"/>
              <a:t>Για να επιτύχει την εξομάλυνση της κατανάλωσης, ο καταναλωτής διαιρεί σε ίσα μερίδια τους πόρους σε όλη τη διάρκεια της ζωής του: </a:t>
            </a:r>
          </a:p>
          <a:p>
            <a:pPr marL="0" indent="0">
              <a:buNone/>
            </a:pPr>
            <a:r>
              <a:rPr lang="el-GR" dirty="0"/>
              <a:t>                  </a:t>
            </a:r>
            <a:r>
              <a:rPr lang="en-US" b="1" i="1" dirty="0"/>
              <a:t>C</a:t>
            </a:r>
            <a:r>
              <a:rPr lang="en-US" dirty="0"/>
              <a:t> </a:t>
            </a:r>
            <a:r>
              <a:rPr lang="en-US" dirty="0">
                <a:sym typeface="Symbol" panose="05050102010706020507" pitchFamily="18" charset="2"/>
              </a:rPr>
              <a:t></a:t>
            </a:r>
            <a:r>
              <a:rPr lang="el-GR" dirty="0"/>
              <a:t> (</a:t>
            </a:r>
            <a:r>
              <a:rPr lang="en-US" b="1" i="1" dirty="0"/>
              <a:t>W</a:t>
            </a:r>
            <a:r>
              <a:rPr lang="en-US" dirty="0"/>
              <a:t> </a:t>
            </a:r>
            <a:r>
              <a:rPr lang="en-US" dirty="0">
                <a:sym typeface="Symbol" panose="05050102010706020507" pitchFamily="18" charset="2"/>
              </a:rPr>
              <a:t></a:t>
            </a:r>
            <a:r>
              <a:rPr lang="en-US" dirty="0"/>
              <a:t> </a:t>
            </a:r>
            <a:r>
              <a:rPr lang="en-US" b="1" i="1" dirty="0"/>
              <a:t>RY</a:t>
            </a:r>
            <a:r>
              <a:rPr lang="el-GR" dirty="0"/>
              <a:t>)/</a:t>
            </a:r>
            <a:r>
              <a:rPr lang="en-US" b="1" i="1" dirty="0"/>
              <a:t>T</a:t>
            </a:r>
            <a:r>
              <a:rPr lang="el-GR" dirty="0"/>
              <a:t>, ή </a:t>
            </a:r>
          </a:p>
          <a:p>
            <a:pPr marL="0" indent="0">
              <a:buNone/>
            </a:pPr>
            <a:r>
              <a:rPr lang="el-GR" dirty="0"/>
              <a:t>                  </a:t>
            </a:r>
            <a:r>
              <a:rPr lang="en-US" b="1" i="1" dirty="0"/>
              <a:t>C</a:t>
            </a:r>
            <a:r>
              <a:rPr lang="en-US" dirty="0"/>
              <a:t> </a:t>
            </a:r>
            <a:r>
              <a:rPr lang="en-US" dirty="0">
                <a:sym typeface="Symbol" panose="05050102010706020507" pitchFamily="18" charset="2"/>
              </a:rPr>
              <a:t></a:t>
            </a:r>
            <a:r>
              <a:rPr lang="en-US" dirty="0"/>
              <a:t> </a:t>
            </a:r>
            <a:r>
              <a:rPr lang="el-GR" b="1" i="1" dirty="0"/>
              <a:t>α</a:t>
            </a:r>
            <a:r>
              <a:rPr lang="en-US" b="1" i="1" dirty="0"/>
              <a:t>W</a:t>
            </a:r>
            <a:r>
              <a:rPr lang="en-US" dirty="0"/>
              <a:t> </a:t>
            </a:r>
            <a:r>
              <a:rPr lang="en-US" dirty="0">
                <a:sym typeface="Symbol" panose="05050102010706020507" pitchFamily="18" charset="2"/>
              </a:rPr>
              <a:t></a:t>
            </a:r>
            <a:r>
              <a:rPr lang="en-US" dirty="0"/>
              <a:t> </a:t>
            </a:r>
            <a:r>
              <a:rPr lang="el-GR" b="1" i="1" dirty="0"/>
              <a:t>β</a:t>
            </a:r>
            <a:r>
              <a:rPr lang="en-US" b="1" i="1" dirty="0"/>
              <a:t>Y</a:t>
            </a:r>
            <a:r>
              <a:rPr lang="en-US" dirty="0"/>
              <a:t> </a:t>
            </a:r>
            <a:endParaRPr lang="el-GR" dirty="0"/>
          </a:p>
          <a:p>
            <a:pPr marL="0" indent="0">
              <a:buNone/>
            </a:pPr>
            <a:r>
              <a:rPr lang="el-GR" dirty="0"/>
              <a:t>όπου </a:t>
            </a:r>
          </a:p>
          <a:p>
            <a:pPr marL="0" indent="0">
              <a:buNone/>
            </a:pPr>
            <a:r>
              <a:rPr lang="el-GR" b="1" i="1" dirty="0"/>
              <a:t>α</a:t>
            </a:r>
            <a:r>
              <a:rPr lang="el-GR" dirty="0"/>
              <a:t> </a:t>
            </a:r>
            <a:r>
              <a:rPr lang="el-GR" dirty="0">
                <a:sym typeface="Symbol" panose="05050102010706020507" pitchFamily="18" charset="2"/>
              </a:rPr>
              <a:t></a:t>
            </a:r>
            <a:r>
              <a:rPr lang="el-GR" dirty="0"/>
              <a:t> (1/</a:t>
            </a:r>
            <a:r>
              <a:rPr lang="en-US" b="1" i="1" dirty="0"/>
              <a:t>T</a:t>
            </a:r>
            <a:r>
              <a:rPr lang="el-GR" dirty="0"/>
              <a:t>) είναι η οριακή ροπή προς κατανάλωση από τον πλούτο</a:t>
            </a:r>
          </a:p>
          <a:p>
            <a:pPr marL="0" indent="0">
              <a:buNone/>
            </a:pPr>
            <a:r>
              <a:rPr lang="el-GR" b="1" i="1" dirty="0"/>
              <a:t>β</a:t>
            </a:r>
            <a:r>
              <a:rPr lang="el-GR" dirty="0"/>
              <a:t> </a:t>
            </a:r>
            <a:r>
              <a:rPr lang="el-GR" dirty="0">
                <a:sym typeface="Symbol" panose="05050102010706020507" pitchFamily="18" charset="2"/>
              </a:rPr>
              <a:t></a:t>
            </a:r>
            <a:r>
              <a:rPr lang="el-GR" dirty="0"/>
              <a:t> (</a:t>
            </a:r>
            <a:r>
              <a:rPr lang="en-US" b="1" i="1" dirty="0"/>
              <a:t>R</a:t>
            </a:r>
            <a:r>
              <a:rPr lang="el-GR" dirty="0"/>
              <a:t>/</a:t>
            </a:r>
            <a:r>
              <a:rPr lang="en-US" b="1" i="1" dirty="0"/>
              <a:t>T</a:t>
            </a:r>
            <a:r>
              <a:rPr lang="el-GR" dirty="0"/>
              <a:t>) είναι η οριακή ροπή προς κατανάλωση από το εισόδημα </a:t>
            </a:r>
          </a:p>
          <a:p>
            <a:endParaRPr lang="el-GR" dirty="0"/>
          </a:p>
        </p:txBody>
      </p:sp>
      <p:sp>
        <p:nvSpPr>
          <p:cNvPr id="4" name="Θέση αριθμού διαφάνειας 3">
            <a:extLst>
              <a:ext uri="{FF2B5EF4-FFF2-40B4-BE49-F238E27FC236}">
                <a16:creationId xmlns:a16="http://schemas.microsoft.com/office/drawing/2014/main" id="{1DDA22CC-594F-45FB-9953-77FBDD1E9D2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423311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ED0D89-396C-4464-BE4A-C46B43F895E0}"/>
              </a:ext>
            </a:extLst>
          </p:cNvPr>
          <p:cNvSpPr>
            <a:spLocks noGrp="1"/>
          </p:cNvSpPr>
          <p:nvPr>
            <p:ph type="title"/>
          </p:nvPr>
        </p:nvSpPr>
        <p:spPr/>
        <p:txBody>
          <a:bodyPr/>
          <a:lstStyle/>
          <a:p>
            <a:r>
              <a:rPr lang="el-GR" dirty="0"/>
              <a:t>Συμπεράσματα για την υπόθεση του κύκλου </a:t>
            </a:r>
            <a:r>
              <a:rPr lang="el-GR" dirty="0" smtClean="0"/>
              <a:t>ζωής</a:t>
            </a:r>
            <a:endParaRPr lang="el-GR" dirty="0"/>
          </a:p>
        </p:txBody>
      </p:sp>
      <p:sp>
        <p:nvSpPr>
          <p:cNvPr id="3" name="Θέση περιεχομένου 2">
            <a:extLst>
              <a:ext uri="{FF2B5EF4-FFF2-40B4-BE49-F238E27FC236}">
                <a16:creationId xmlns:a16="http://schemas.microsoft.com/office/drawing/2014/main" id="{5179BBD1-A030-412C-956B-AEFCCEFC0D8B}"/>
              </a:ext>
            </a:extLst>
          </p:cNvPr>
          <p:cNvSpPr>
            <a:spLocks noGrp="1"/>
          </p:cNvSpPr>
          <p:nvPr>
            <p:ph idx="1"/>
          </p:nvPr>
        </p:nvSpPr>
        <p:spPr/>
        <p:txBody>
          <a:bodyPr/>
          <a:lstStyle/>
          <a:p>
            <a:pPr marL="0" indent="0">
              <a:buNone/>
            </a:pPr>
            <a:r>
              <a:rPr lang="el-GR" dirty="0"/>
              <a:t>Η υπόθεση του κύκλου ζωής μπορεί να λύσει το αίνιγμα της κατανάλωσης:</a:t>
            </a:r>
          </a:p>
          <a:p>
            <a:r>
              <a:rPr lang="el-GR" dirty="0"/>
              <a:t> Η συνάρτηση της υπόθεσης του κύκλου ζωής συνεπάγεται </a:t>
            </a:r>
          </a:p>
          <a:p>
            <a:pPr marL="0" indent="0">
              <a:buNone/>
            </a:pPr>
            <a:r>
              <a:rPr lang="el-GR" b="1" dirty="0"/>
              <a:t>                       </a:t>
            </a:r>
            <a:r>
              <a:rPr lang="en-US" b="1" i="1" dirty="0"/>
              <a:t>APC</a:t>
            </a:r>
            <a:r>
              <a:rPr lang="en-US" b="1" dirty="0"/>
              <a:t> </a:t>
            </a:r>
            <a:r>
              <a:rPr lang="en-US" b="1" dirty="0">
                <a:sym typeface="Symbol" panose="05050102010706020507" pitchFamily="18" charset="2"/>
              </a:rPr>
              <a:t></a:t>
            </a:r>
            <a:r>
              <a:rPr lang="en-US" b="1" dirty="0"/>
              <a:t> </a:t>
            </a:r>
            <a:r>
              <a:rPr lang="en-US" b="1" i="1" dirty="0"/>
              <a:t>C</a:t>
            </a:r>
            <a:r>
              <a:rPr lang="el-GR" dirty="0"/>
              <a:t>/</a:t>
            </a:r>
            <a:r>
              <a:rPr lang="en-US" b="1" i="1" dirty="0"/>
              <a:t>V</a:t>
            </a:r>
            <a:r>
              <a:rPr lang="en-US" dirty="0"/>
              <a:t> </a:t>
            </a:r>
            <a:r>
              <a:rPr lang="en-US" dirty="0">
                <a:sym typeface="Symbol" panose="05050102010706020507" pitchFamily="18" charset="2"/>
              </a:rPr>
              <a:t></a:t>
            </a:r>
            <a:r>
              <a:rPr lang="en-US" dirty="0"/>
              <a:t> </a:t>
            </a:r>
            <a:r>
              <a:rPr lang="el-GR" b="1" i="1" dirty="0"/>
              <a:t>α</a:t>
            </a:r>
            <a:r>
              <a:rPr lang="el-GR" dirty="0"/>
              <a:t>(</a:t>
            </a:r>
            <a:r>
              <a:rPr lang="en-US" b="1" i="1" dirty="0"/>
              <a:t>W</a:t>
            </a:r>
            <a:r>
              <a:rPr lang="el-GR" dirty="0"/>
              <a:t>/</a:t>
            </a:r>
            <a:r>
              <a:rPr lang="en-US" b="1" i="1" dirty="0"/>
              <a:t>Y</a:t>
            </a:r>
            <a:r>
              <a:rPr lang="el-GR" dirty="0"/>
              <a:t>) </a:t>
            </a:r>
            <a:r>
              <a:rPr lang="en-US" dirty="0">
                <a:sym typeface="Symbol" panose="05050102010706020507" pitchFamily="18" charset="2"/>
              </a:rPr>
              <a:t></a:t>
            </a:r>
            <a:r>
              <a:rPr lang="en-US" dirty="0"/>
              <a:t> </a:t>
            </a:r>
            <a:r>
              <a:rPr lang="el-GR" b="1" i="1" dirty="0"/>
              <a:t>β</a:t>
            </a:r>
            <a:r>
              <a:rPr lang="el-GR" dirty="0"/>
              <a:t>  </a:t>
            </a:r>
          </a:p>
          <a:p>
            <a:r>
              <a:rPr lang="el-GR" dirty="0"/>
              <a:t> Το εισόδημα ποικίλλει μεταξύ των νοικοκυριών περισσότερο από ό,τι ο πλούτος, κι επομένως τα νοικοκυριά υψηλού εισοδήματος θα έχουν χαμηλότερη μέση ροπή προς κατανάλωση, </a:t>
            </a:r>
            <a:r>
              <a:rPr lang="en-US" i="1" dirty="0"/>
              <a:t>APC</a:t>
            </a:r>
            <a:r>
              <a:rPr lang="el-GR" dirty="0"/>
              <a:t>, από τα νοικοκυριά χαμηλού εισοδήματος. </a:t>
            </a:r>
          </a:p>
          <a:p>
            <a:r>
              <a:rPr lang="el-GR" dirty="0"/>
              <a:t> Με την πάροδο του χρόνου, ο συνολικός πλούτος και το εισόδημα αυξάνονται μαζί, με αποτέλεσμα η </a:t>
            </a:r>
            <a:r>
              <a:rPr lang="en-US" i="1" dirty="0"/>
              <a:t>APC</a:t>
            </a:r>
            <a:r>
              <a:rPr lang="en-US" dirty="0"/>
              <a:t> </a:t>
            </a:r>
            <a:r>
              <a:rPr lang="el-GR" dirty="0"/>
              <a:t>να παραμένει σταθερή. </a:t>
            </a:r>
          </a:p>
          <a:p>
            <a:endParaRPr lang="el-GR" dirty="0"/>
          </a:p>
        </p:txBody>
      </p:sp>
      <p:sp>
        <p:nvSpPr>
          <p:cNvPr id="4" name="Θέση αριθμού διαφάνειας 3">
            <a:extLst>
              <a:ext uri="{FF2B5EF4-FFF2-40B4-BE49-F238E27FC236}">
                <a16:creationId xmlns:a16="http://schemas.microsoft.com/office/drawing/2014/main" id="{04C2DC29-32D7-4B6F-A5F9-D28940BA855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727877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46FF64-11FE-443B-A78F-2639B0B6EDA4}"/>
              </a:ext>
            </a:extLst>
          </p:cNvPr>
          <p:cNvSpPr>
            <a:spLocks noGrp="1"/>
          </p:cNvSpPr>
          <p:nvPr>
            <p:ph type="title"/>
          </p:nvPr>
        </p:nvSpPr>
        <p:spPr/>
        <p:txBody>
          <a:bodyPr/>
          <a:lstStyle/>
          <a:p>
            <a:r>
              <a:rPr lang="el-GR" dirty="0"/>
              <a:t>Συμπεράσματα για την υπόθεση του κύκλου </a:t>
            </a:r>
            <a:r>
              <a:rPr lang="el-GR" dirty="0" smtClean="0"/>
              <a:t>ζωής</a:t>
            </a:r>
            <a:endParaRPr lang="el-GR" dirty="0"/>
          </a:p>
        </p:txBody>
      </p:sp>
      <p:sp>
        <p:nvSpPr>
          <p:cNvPr id="3" name="Θέση περιεχομένου 2">
            <a:extLst>
              <a:ext uri="{FF2B5EF4-FFF2-40B4-BE49-F238E27FC236}">
                <a16:creationId xmlns:a16="http://schemas.microsoft.com/office/drawing/2014/main" id="{B736F231-7D32-461A-BC54-DEF966CF92C3}"/>
              </a:ext>
            </a:extLst>
          </p:cNvPr>
          <p:cNvSpPr>
            <a:spLocks noGrp="1"/>
          </p:cNvSpPr>
          <p:nvPr>
            <p:ph sz="half" idx="1"/>
          </p:nvPr>
        </p:nvSpPr>
        <p:spPr/>
        <p:txBody>
          <a:bodyPr/>
          <a:lstStyle/>
          <a:p>
            <a:pPr marL="0" indent="0">
              <a:buNone/>
            </a:pPr>
            <a:r>
              <a:rPr lang="el-GR" dirty="0"/>
              <a:t>Η υπόθεση του κύκλου ζωής υποδηλώνει ότι η αποταμίευση διαφέρει συστηματικά στη διάρκεια της ζωής ενός ατόμου. </a:t>
            </a:r>
          </a:p>
        </p:txBody>
      </p:sp>
      <p:pic>
        <p:nvPicPr>
          <p:cNvPr id="7" name="Content Placeholder 6">
            <a:extLst>
              <a:ext uri="{FF2B5EF4-FFF2-40B4-BE49-F238E27FC236}">
                <a16:creationId xmlns:a16="http://schemas.microsoft.com/office/drawing/2014/main" id="{94DE3BE9-139A-4F4C-B89E-C2D8FC8DC2DD}"/>
              </a:ext>
            </a:extLst>
          </p:cNvPr>
          <p:cNvPicPr>
            <a:picLocks noGrp="1" noChangeAspect="1"/>
          </p:cNvPicPr>
          <p:nvPr>
            <p:ph sz="half" idx="2"/>
          </p:nvPr>
        </p:nvPicPr>
        <p:blipFill>
          <a:blip r:embed="rId2"/>
          <a:stretch>
            <a:fillRect/>
          </a:stretch>
        </p:blipFill>
        <p:spPr>
          <a:xfrm>
            <a:off x="6208713" y="2712857"/>
            <a:ext cx="4824412" cy="3159486"/>
          </a:xfrm>
        </p:spPr>
      </p:pic>
      <p:sp>
        <p:nvSpPr>
          <p:cNvPr id="4" name="Θέση αριθμού διαφάνειας 3">
            <a:extLst>
              <a:ext uri="{FF2B5EF4-FFF2-40B4-BE49-F238E27FC236}">
                <a16:creationId xmlns:a16="http://schemas.microsoft.com/office/drawing/2014/main" id="{42975EEA-1BF4-42EB-8632-19F491C2E52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177130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D5763C-E82D-47E6-BF60-AEDFFE7E5D9E}"/>
              </a:ext>
            </a:extLst>
          </p:cNvPr>
          <p:cNvSpPr>
            <a:spLocks noGrp="1"/>
          </p:cNvSpPr>
          <p:nvPr>
            <p:ph type="title"/>
          </p:nvPr>
        </p:nvSpPr>
        <p:spPr/>
        <p:txBody>
          <a:bodyPr/>
          <a:lstStyle/>
          <a:p>
            <a:r>
              <a:rPr lang="el-GR" dirty="0"/>
              <a:t>Η υπόθεση του μόνιμου </a:t>
            </a:r>
            <a:r>
              <a:rPr lang="el-GR" dirty="0" smtClean="0"/>
              <a:t>εισοδήματος</a:t>
            </a:r>
            <a:endParaRPr lang="el-GR" dirty="0"/>
          </a:p>
        </p:txBody>
      </p:sp>
      <p:sp>
        <p:nvSpPr>
          <p:cNvPr id="3" name="Θέση περιεχομένου 2">
            <a:extLst>
              <a:ext uri="{FF2B5EF4-FFF2-40B4-BE49-F238E27FC236}">
                <a16:creationId xmlns:a16="http://schemas.microsoft.com/office/drawing/2014/main" id="{1E749D24-3CB0-44AA-BFD3-A613FFE9B1A2}"/>
              </a:ext>
            </a:extLst>
          </p:cNvPr>
          <p:cNvSpPr>
            <a:spLocks noGrp="1"/>
          </p:cNvSpPr>
          <p:nvPr>
            <p:ph idx="1"/>
          </p:nvPr>
        </p:nvSpPr>
        <p:spPr>
          <a:xfrm>
            <a:off x="1154954" y="2349500"/>
            <a:ext cx="8761413" cy="4114800"/>
          </a:xfrm>
        </p:spPr>
        <p:txBody>
          <a:bodyPr>
            <a:normAutofit/>
          </a:bodyPr>
          <a:lstStyle/>
          <a:p>
            <a:r>
              <a:rPr lang="el-GR" dirty="0"/>
              <a:t>διατυπώθηκε από τον </a:t>
            </a:r>
            <a:r>
              <a:rPr lang="en-US" dirty="0"/>
              <a:t>Milton Friedman</a:t>
            </a:r>
            <a:r>
              <a:rPr lang="el-GR" dirty="0"/>
              <a:t> (1957)</a:t>
            </a:r>
          </a:p>
          <a:p>
            <a:r>
              <a:rPr lang="en-US" b="1" i="1" dirty="0"/>
              <a:t>Y</a:t>
            </a:r>
            <a:r>
              <a:rPr lang="en-US" dirty="0"/>
              <a:t> </a:t>
            </a:r>
            <a:r>
              <a:rPr lang="en-US" dirty="0">
                <a:sym typeface="Symbol" panose="05050102010706020507" pitchFamily="18" charset="2"/>
              </a:rPr>
              <a:t></a:t>
            </a:r>
            <a:r>
              <a:rPr lang="en-US" dirty="0"/>
              <a:t> </a:t>
            </a:r>
            <a:r>
              <a:rPr lang="en-US" b="1" i="1" dirty="0"/>
              <a:t>Y</a:t>
            </a:r>
            <a:r>
              <a:rPr lang="en-US" b="1" i="1" baseline="30000" dirty="0"/>
              <a:t>P</a:t>
            </a:r>
            <a:r>
              <a:rPr lang="en-US" dirty="0"/>
              <a:t> </a:t>
            </a:r>
            <a:r>
              <a:rPr lang="en-US" dirty="0">
                <a:sym typeface="Symbol" panose="05050102010706020507" pitchFamily="18" charset="2"/>
              </a:rPr>
              <a:t></a:t>
            </a:r>
            <a:r>
              <a:rPr lang="en-US" dirty="0"/>
              <a:t> </a:t>
            </a:r>
            <a:r>
              <a:rPr lang="en-US" b="1" i="1" dirty="0"/>
              <a:t>Y</a:t>
            </a:r>
            <a:r>
              <a:rPr lang="en-US" b="1" i="1" baseline="30000" dirty="0"/>
              <a:t>T</a:t>
            </a:r>
            <a:endParaRPr lang="el-GR" dirty="0"/>
          </a:p>
          <a:p>
            <a:pPr marL="0" indent="0">
              <a:buNone/>
            </a:pPr>
            <a:r>
              <a:rPr lang="el-GR" dirty="0"/>
              <a:t>όπου </a:t>
            </a:r>
          </a:p>
          <a:p>
            <a:pPr marL="0" indent="0">
              <a:buNone/>
            </a:pPr>
            <a:r>
              <a:rPr lang="el-GR" b="1" i="1" dirty="0"/>
              <a:t>	</a:t>
            </a:r>
            <a:r>
              <a:rPr lang="en-US" b="1" i="1" dirty="0"/>
              <a:t>Y</a:t>
            </a:r>
            <a:r>
              <a:rPr lang="en-US" dirty="0"/>
              <a:t> </a:t>
            </a:r>
            <a:r>
              <a:rPr lang="en-US" dirty="0">
                <a:sym typeface="Symbol" panose="05050102010706020507" pitchFamily="18" charset="2"/>
              </a:rPr>
              <a:t></a:t>
            </a:r>
            <a:r>
              <a:rPr lang="en-US" dirty="0"/>
              <a:t> </a:t>
            </a:r>
            <a:r>
              <a:rPr lang="el-GR" dirty="0"/>
              <a:t>τρέχον εισόδημα </a:t>
            </a:r>
          </a:p>
          <a:p>
            <a:pPr marL="0" indent="0">
              <a:buNone/>
            </a:pPr>
            <a:r>
              <a:rPr lang="el-GR" b="1" i="1" dirty="0"/>
              <a:t>	</a:t>
            </a:r>
            <a:r>
              <a:rPr lang="en-US" b="1" i="1" dirty="0"/>
              <a:t>Y</a:t>
            </a:r>
            <a:r>
              <a:rPr lang="en-US" b="1" i="1" baseline="30000" dirty="0"/>
              <a:t>P</a:t>
            </a:r>
            <a:r>
              <a:rPr lang="en-US" dirty="0"/>
              <a:t> </a:t>
            </a:r>
            <a:r>
              <a:rPr lang="en-US" dirty="0">
                <a:sym typeface="Symbol" panose="05050102010706020507" pitchFamily="18" charset="2"/>
              </a:rPr>
              <a:t></a:t>
            </a:r>
            <a:r>
              <a:rPr lang="en-US" dirty="0"/>
              <a:t> </a:t>
            </a:r>
            <a:r>
              <a:rPr lang="el-GR" b="1" dirty="0"/>
              <a:t>μόνιμο εισόδημα </a:t>
            </a:r>
            <a:endParaRPr lang="el-GR" dirty="0"/>
          </a:p>
          <a:p>
            <a:pPr marL="0" indent="0">
              <a:buNone/>
            </a:pPr>
            <a:r>
              <a:rPr lang="el-GR" dirty="0"/>
              <a:t>μέσο εισόδημα, το οποίο οι άνθρωποι αναμένουν ότι θα εξακολουθήσουν να έχουν στο μέλλον  </a:t>
            </a:r>
          </a:p>
          <a:p>
            <a:pPr marL="0" indent="0">
              <a:buNone/>
            </a:pPr>
            <a:r>
              <a:rPr lang="el-GR" b="1" i="1" dirty="0"/>
              <a:t>	</a:t>
            </a:r>
            <a:r>
              <a:rPr lang="en-US" b="1" i="1" dirty="0"/>
              <a:t>Y</a:t>
            </a:r>
            <a:r>
              <a:rPr lang="en-US" b="1" i="1" baseline="30000" dirty="0"/>
              <a:t>T</a:t>
            </a:r>
            <a:r>
              <a:rPr lang="en-US" dirty="0"/>
              <a:t> </a:t>
            </a:r>
            <a:r>
              <a:rPr lang="en-US" dirty="0">
                <a:sym typeface="Symbol" panose="05050102010706020507" pitchFamily="18" charset="2"/>
              </a:rPr>
              <a:t></a:t>
            </a:r>
            <a:r>
              <a:rPr lang="en-US" dirty="0"/>
              <a:t> </a:t>
            </a:r>
            <a:r>
              <a:rPr lang="el-GR" b="1" dirty="0"/>
              <a:t>προσωρινό εισόδημα</a:t>
            </a:r>
            <a:endParaRPr lang="el-GR" dirty="0"/>
          </a:p>
          <a:p>
            <a:pPr marL="0" indent="0">
              <a:buNone/>
            </a:pPr>
            <a:r>
              <a:rPr lang="el-GR" dirty="0"/>
              <a:t>	προσωρινές αποκλίσεις από το μέσο εισόδημα </a:t>
            </a:r>
          </a:p>
          <a:p>
            <a:endParaRPr lang="el-GR" dirty="0"/>
          </a:p>
        </p:txBody>
      </p:sp>
      <p:sp>
        <p:nvSpPr>
          <p:cNvPr id="4" name="Θέση αριθμού διαφάνειας 3">
            <a:extLst>
              <a:ext uri="{FF2B5EF4-FFF2-40B4-BE49-F238E27FC236}">
                <a16:creationId xmlns:a16="http://schemas.microsoft.com/office/drawing/2014/main" id="{E21F1FED-0C96-4617-9037-F59F909CA709}"/>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148229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DAFFFD-1468-4484-AA1D-9C2DCADF550D}"/>
              </a:ext>
            </a:extLst>
          </p:cNvPr>
          <p:cNvSpPr>
            <a:spLocks noGrp="1"/>
          </p:cNvSpPr>
          <p:nvPr>
            <p:ph type="title"/>
          </p:nvPr>
        </p:nvSpPr>
        <p:spPr/>
        <p:txBody>
          <a:bodyPr/>
          <a:lstStyle/>
          <a:p>
            <a:r>
              <a:rPr lang="el-GR" dirty="0"/>
              <a:t>Η υπόθεση του μόνιμου </a:t>
            </a:r>
            <a:r>
              <a:rPr lang="el-GR" dirty="0" smtClean="0"/>
              <a:t>εισοδήματος</a:t>
            </a:r>
            <a:endParaRPr lang="el-GR" dirty="0"/>
          </a:p>
        </p:txBody>
      </p:sp>
      <p:sp>
        <p:nvSpPr>
          <p:cNvPr id="3" name="Θέση περιεχομένου 2">
            <a:extLst>
              <a:ext uri="{FF2B5EF4-FFF2-40B4-BE49-F238E27FC236}">
                <a16:creationId xmlns:a16="http://schemas.microsoft.com/office/drawing/2014/main" id="{5E7D14E3-E8D6-4F64-8513-BFEA50C417E6}"/>
              </a:ext>
            </a:extLst>
          </p:cNvPr>
          <p:cNvSpPr>
            <a:spLocks noGrp="1"/>
          </p:cNvSpPr>
          <p:nvPr>
            <p:ph idx="1"/>
          </p:nvPr>
        </p:nvSpPr>
        <p:spPr/>
        <p:txBody>
          <a:bodyPr/>
          <a:lstStyle/>
          <a:p>
            <a:r>
              <a:rPr lang="el-GR" dirty="0"/>
              <a:t>Οι καταναλωτές χρησιμοποιούν την αποταμίευση και τον δανεισμό για να εξομαλύνουν την κατανάλωση ανταποκρινόμενοι στις προσωρινές μεταβολές του εισοδήματός τους. </a:t>
            </a:r>
          </a:p>
          <a:p>
            <a:r>
              <a:rPr lang="el-GR" dirty="0"/>
              <a:t> Η συνάρτηση κατανάλωσης της υπόθεσης του μόνιμου εισοδήματος είναι: </a:t>
            </a:r>
          </a:p>
          <a:p>
            <a:pPr marL="0" indent="0">
              <a:buNone/>
            </a:pPr>
            <a:r>
              <a:rPr lang="el-GR" dirty="0"/>
              <a:t> </a:t>
            </a:r>
          </a:p>
          <a:p>
            <a:pPr marL="0" indent="0">
              <a:buNone/>
            </a:pPr>
            <a:r>
              <a:rPr lang="el-GR" dirty="0"/>
              <a:t>                                   </a:t>
            </a:r>
            <a:r>
              <a:rPr lang="en-US" b="1" i="1" dirty="0"/>
              <a:t>C</a:t>
            </a:r>
            <a:r>
              <a:rPr lang="en-US" dirty="0"/>
              <a:t> </a:t>
            </a:r>
            <a:r>
              <a:rPr lang="en-US" dirty="0">
                <a:sym typeface="Symbol" panose="05050102010706020507" pitchFamily="18" charset="2"/>
              </a:rPr>
              <a:t></a:t>
            </a:r>
            <a:r>
              <a:rPr lang="en-US" dirty="0"/>
              <a:t> </a:t>
            </a:r>
            <a:r>
              <a:rPr lang="el-GR" b="1" i="1" dirty="0"/>
              <a:t>α</a:t>
            </a:r>
            <a:r>
              <a:rPr lang="en-US" b="1" i="1" dirty="0"/>
              <a:t>Y</a:t>
            </a:r>
            <a:r>
              <a:rPr lang="en-US" b="1" i="1" baseline="30000" dirty="0"/>
              <a:t>P</a:t>
            </a:r>
            <a:endParaRPr lang="el-GR" dirty="0"/>
          </a:p>
          <a:p>
            <a:pPr marL="0" indent="0">
              <a:buNone/>
            </a:pPr>
            <a:r>
              <a:rPr lang="el-GR" dirty="0"/>
              <a:t>όπου το </a:t>
            </a:r>
            <a:r>
              <a:rPr lang="el-GR" b="1" dirty="0"/>
              <a:t>α</a:t>
            </a:r>
            <a:r>
              <a:rPr lang="el-GR" dirty="0"/>
              <a:t> είναι το τμήμα του μόνιμου εισοδήματος που οι άνθρωποι καταναλώνουν κάθε χρόνο. </a:t>
            </a:r>
          </a:p>
          <a:p>
            <a:endParaRPr lang="el-GR" dirty="0"/>
          </a:p>
        </p:txBody>
      </p:sp>
      <p:sp>
        <p:nvSpPr>
          <p:cNvPr id="4" name="Θέση αριθμού διαφάνειας 3">
            <a:extLst>
              <a:ext uri="{FF2B5EF4-FFF2-40B4-BE49-F238E27FC236}">
                <a16:creationId xmlns:a16="http://schemas.microsoft.com/office/drawing/2014/main" id="{4347A533-BBAB-408E-93CB-65766C3E5B0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46767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1484CD-FAB0-44C3-AACC-7103C394E455}"/>
              </a:ext>
            </a:extLst>
          </p:cNvPr>
          <p:cNvSpPr>
            <a:spLocks noGrp="1"/>
          </p:cNvSpPr>
          <p:nvPr>
            <p:ph type="title"/>
          </p:nvPr>
        </p:nvSpPr>
        <p:spPr/>
        <p:txBody>
          <a:bodyPr/>
          <a:lstStyle/>
          <a:p>
            <a:r>
              <a:rPr lang="el-GR" dirty="0"/>
              <a:t>Η υπόθεση του μόνιμου </a:t>
            </a:r>
            <a:r>
              <a:rPr lang="el-GR" dirty="0" smtClean="0"/>
              <a:t>εισοδήματος</a:t>
            </a:r>
            <a:endParaRPr lang="el-GR" dirty="0"/>
          </a:p>
        </p:txBody>
      </p:sp>
      <p:sp>
        <p:nvSpPr>
          <p:cNvPr id="3" name="Θέση περιεχομένου 2">
            <a:extLst>
              <a:ext uri="{FF2B5EF4-FFF2-40B4-BE49-F238E27FC236}">
                <a16:creationId xmlns:a16="http://schemas.microsoft.com/office/drawing/2014/main" id="{FA7649B3-E44C-45DD-9B5B-3093C99A47B9}"/>
              </a:ext>
            </a:extLst>
          </p:cNvPr>
          <p:cNvSpPr>
            <a:spLocks noGrp="1"/>
          </p:cNvSpPr>
          <p:nvPr>
            <p:ph idx="1"/>
          </p:nvPr>
        </p:nvSpPr>
        <p:spPr/>
        <p:txBody>
          <a:bodyPr/>
          <a:lstStyle/>
          <a:p>
            <a:r>
              <a:rPr lang="el-GR" dirty="0"/>
              <a:t>Η υπόθεση του μόνιμου εισοδήματος λύνει τον γρίφο της κατανάλωσης: </a:t>
            </a:r>
          </a:p>
          <a:p>
            <a:r>
              <a:rPr lang="el-GR" dirty="0"/>
              <a:t>Η υπόθεση του μόνιμου εισοδήματος συνεπάγεται</a:t>
            </a:r>
          </a:p>
          <a:p>
            <a:pPr marL="0" indent="0">
              <a:buNone/>
            </a:pPr>
            <a:r>
              <a:rPr lang="el-GR" b="1" dirty="0"/>
              <a:t>     </a:t>
            </a:r>
            <a:r>
              <a:rPr lang="en-US" b="1" i="1" dirty="0"/>
              <a:t>APC</a:t>
            </a:r>
            <a:r>
              <a:rPr lang="en-US" b="1" dirty="0"/>
              <a:t> </a:t>
            </a:r>
            <a:r>
              <a:rPr lang="en-US" b="1" dirty="0">
                <a:sym typeface="Symbol" panose="05050102010706020507" pitchFamily="18" charset="2"/>
              </a:rPr>
              <a:t></a:t>
            </a:r>
            <a:r>
              <a:rPr lang="en-US" b="1" dirty="0"/>
              <a:t> </a:t>
            </a:r>
            <a:r>
              <a:rPr lang="en-US" b="1" i="1" dirty="0"/>
              <a:t>C</a:t>
            </a:r>
            <a:r>
              <a:rPr lang="el-GR" b="1" dirty="0"/>
              <a:t>/</a:t>
            </a:r>
            <a:r>
              <a:rPr lang="en-US" b="1" i="1" dirty="0"/>
              <a:t>Y</a:t>
            </a:r>
            <a:r>
              <a:rPr lang="en-US" b="1" dirty="0"/>
              <a:t> </a:t>
            </a:r>
            <a:r>
              <a:rPr lang="en-US" b="1" dirty="0">
                <a:sym typeface="Symbol" panose="05050102010706020507" pitchFamily="18" charset="2"/>
              </a:rPr>
              <a:t></a:t>
            </a:r>
            <a:r>
              <a:rPr lang="en-US" b="1" dirty="0"/>
              <a:t> </a:t>
            </a:r>
            <a:r>
              <a:rPr lang="en-US" b="1" i="1" dirty="0"/>
              <a:t>a</a:t>
            </a:r>
            <a:r>
              <a:rPr lang="en-US" b="1" dirty="0"/>
              <a:t> </a:t>
            </a:r>
            <a:r>
              <a:rPr lang="en-US" b="1" i="1" dirty="0"/>
              <a:t>Y</a:t>
            </a:r>
            <a:r>
              <a:rPr lang="en-US" b="1" i="1" baseline="30000" dirty="0"/>
              <a:t>P</a:t>
            </a:r>
            <a:r>
              <a:rPr lang="el-GR" b="1" dirty="0"/>
              <a:t>/</a:t>
            </a:r>
            <a:r>
              <a:rPr lang="en-US" b="1" i="1" dirty="0"/>
              <a:t>Y</a:t>
            </a:r>
            <a:r>
              <a:rPr lang="en-US" b="1" dirty="0"/>
              <a:t> </a:t>
            </a:r>
            <a:endParaRPr lang="el-GR" dirty="0"/>
          </a:p>
          <a:p>
            <a:r>
              <a:rPr lang="el-GR" dirty="0"/>
              <a:t>Αν τα νοικοκυριά υψηλού εισοδηματικού επιπέδου έχουν υψηλότερο προσωρινό εισόδημα από τα νοικοκυριά χαμηλού εισοδηματικού επιπέδου, η μέση ροπή προς κατανάλωση,  </a:t>
            </a:r>
            <a:r>
              <a:rPr lang="en-US" i="1" dirty="0"/>
              <a:t>APC</a:t>
            </a:r>
            <a:r>
              <a:rPr lang="el-GR" dirty="0"/>
              <a:t>, είναι χαμηλότερη στα νοικοκυριά υψηλού εισοδηματικού επιπέδου.   </a:t>
            </a:r>
          </a:p>
          <a:p>
            <a:pPr marL="0" indent="0">
              <a:buNone/>
            </a:pPr>
            <a:r>
              <a:rPr lang="el-GR" dirty="0"/>
              <a:t>	Στη μακροχρόνια περίοδο, η μεταβλητότητα του εισοδήματος οφείλεται κυρίως (αν όχι αποκλειστικά) στη μεταβλητότητα του μόνιμου εισοδήματος, που συνεπάγεται σταθερή </a:t>
            </a:r>
            <a:r>
              <a:rPr lang="en-US" i="1" dirty="0"/>
              <a:t>APC</a:t>
            </a:r>
            <a:r>
              <a:rPr lang="el-GR" dirty="0"/>
              <a:t>.  </a:t>
            </a:r>
          </a:p>
          <a:p>
            <a:endParaRPr lang="el-GR" dirty="0"/>
          </a:p>
        </p:txBody>
      </p:sp>
      <p:sp>
        <p:nvSpPr>
          <p:cNvPr id="4" name="Θέση αριθμού διαφάνειας 3">
            <a:extLst>
              <a:ext uri="{FF2B5EF4-FFF2-40B4-BE49-F238E27FC236}">
                <a16:creationId xmlns:a16="http://schemas.microsoft.com/office/drawing/2014/main" id="{9E7DB1C0-F8D6-4F9E-B655-DF971A00F0C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80142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C9E14-E1FD-456D-9173-4E00D704439A}"/>
              </a:ext>
            </a:extLst>
          </p:cNvPr>
          <p:cNvSpPr>
            <a:spLocks noGrp="1"/>
          </p:cNvSpPr>
          <p:nvPr>
            <p:ph type="title"/>
          </p:nvPr>
        </p:nvSpPr>
        <p:spPr/>
        <p:txBody>
          <a:bodyPr/>
          <a:lstStyle/>
          <a:p>
            <a:r>
              <a:rPr lang="el-GR" dirty="0"/>
              <a:t>Υπόθεση του μόνιμου εισοδήματος έναντι υπόθεση κύκλου ζωής </a:t>
            </a:r>
          </a:p>
        </p:txBody>
      </p:sp>
      <p:sp>
        <p:nvSpPr>
          <p:cNvPr id="3" name="Θέση περιεχομένου 2">
            <a:extLst>
              <a:ext uri="{FF2B5EF4-FFF2-40B4-BE49-F238E27FC236}">
                <a16:creationId xmlns:a16="http://schemas.microsoft.com/office/drawing/2014/main" id="{87148342-08A8-4EDD-AD2B-F642381C0388}"/>
              </a:ext>
            </a:extLst>
          </p:cNvPr>
          <p:cNvSpPr>
            <a:spLocks noGrp="1"/>
          </p:cNvSpPr>
          <p:nvPr>
            <p:ph idx="1"/>
          </p:nvPr>
        </p:nvSpPr>
        <p:spPr/>
        <p:txBody>
          <a:bodyPr/>
          <a:lstStyle/>
          <a:p>
            <a:r>
              <a:rPr lang="el-GR" dirty="0"/>
              <a:t>Και οι δύο υποθέσεις: οι άνθρωποι προσπαθούν να εξομαλύνουν την κατανάλωσή τους εν όψει του μεταβαλλόμενου τρέχοντος εισοδήματός τους. </a:t>
            </a:r>
          </a:p>
          <a:p>
            <a:r>
              <a:rPr lang="el-GR" dirty="0"/>
              <a:t>υπόθεση του κύκλου ζωής: το τρέχον εισόδημα μεταβάλλεται συστηματικά καθώς οι άνθρωποι διανύουν τον κύκλο της ζωής τους. </a:t>
            </a:r>
          </a:p>
          <a:p>
            <a:r>
              <a:rPr lang="el-GR" dirty="0"/>
              <a:t>υπόθεση του μόνιμου εισοδήματος: το τρέχον εισόδημα υπόκειται σε τυχαίες, προσωρινές διακυμάνσεις. </a:t>
            </a:r>
          </a:p>
          <a:p>
            <a:r>
              <a:rPr lang="el-GR" dirty="0"/>
              <a:t>Και οι δύο υποθέσεις μπορούν να εξηγήσουν τον γρίφο της κατανάλωσης. </a:t>
            </a:r>
          </a:p>
          <a:p>
            <a:endParaRPr lang="el-GR" dirty="0"/>
          </a:p>
        </p:txBody>
      </p:sp>
      <p:sp>
        <p:nvSpPr>
          <p:cNvPr id="4" name="Θέση αριθμού διαφάνειας 3">
            <a:extLst>
              <a:ext uri="{FF2B5EF4-FFF2-40B4-BE49-F238E27FC236}">
                <a16:creationId xmlns:a16="http://schemas.microsoft.com/office/drawing/2014/main" id="{D338B694-D9C2-45B8-A0B1-37FFAF4AD5F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658336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7FD463-2BBE-401E-86B1-72BD81E41242}"/>
              </a:ext>
            </a:extLst>
          </p:cNvPr>
          <p:cNvSpPr>
            <a:spLocks noGrp="1"/>
          </p:cNvSpPr>
          <p:nvPr>
            <p:ph type="title"/>
          </p:nvPr>
        </p:nvSpPr>
        <p:spPr/>
        <p:txBody>
          <a:bodyPr/>
          <a:lstStyle/>
          <a:p>
            <a:r>
              <a:rPr lang="el-GR" dirty="0"/>
              <a:t>Η υπόθεση του τυχαίου </a:t>
            </a:r>
            <a:r>
              <a:rPr lang="el-GR" dirty="0" smtClean="0"/>
              <a:t>περιπάτου</a:t>
            </a:r>
            <a:endParaRPr lang="el-GR" dirty="0"/>
          </a:p>
        </p:txBody>
      </p:sp>
      <p:sp>
        <p:nvSpPr>
          <p:cNvPr id="3" name="Θέση περιεχομένου 2">
            <a:extLst>
              <a:ext uri="{FF2B5EF4-FFF2-40B4-BE49-F238E27FC236}">
                <a16:creationId xmlns:a16="http://schemas.microsoft.com/office/drawing/2014/main" id="{A64298C3-855F-48ED-8D00-956DCB0F0BFD}"/>
              </a:ext>
            </a:extLst>
          </p:cNvPr>
          <p:cNvSpPr>
            <a:spLocks noGrp="1"/>
          </p:cNvSpPr>
          <p:nvPr>
            <p:ph idx="1"/>
          </p:nvPr>
        </p:nvSpPr>
        <p:spPr/>
        <p:txBody>
          <a:bodyPr/>
          <a:lstStyle/>
          <a:p>
            <a:r>
              <a:rPr lang="el-GR" dirty="0"/>
              <a:t>Διατυπώθηκε από τον </a:t>
            </a:r>
            <a:r>
              <a:rPr lang="en-US" dirty="0"/>
              <a:t>Robert Hall </a:t>
            </a:r>
            <a:r>
              <a:rPr lang="el-GR" dirty="0"/>
              <a:t>(1978)</a:t>
            </a:r>
          </a:p>
          <a:p>
            <a:r>
              <a:rPr lang="el-GR" dirty="0"/>
              <a:t>στηρίζεται στην υπόθεση του μόνιμου εισοδήματος, σύμφωνα με την οποία οι καταναλωτές που έχουν το βλέμμα τους στραμμένο στο μέλλον στηρίζουν την κατανάλωση στο προσδοκώμενο μελλοντικό εισόδημά τους. </a:t>
            </a:r>
          </a:p>
          <a:p>
            <a:r>
              <a:rPr lang="el-GR" dirty="0"/>
              <a:t>ο </a:t>
            </a:r>
            <a:r>
              <a:rPr lang="en-US" dirty="0"/>
              <a:t>Hall </a:t>
            </a:r>
            <a:r>
              <a:rPr lang="el-GR" dirty="0"/>
              <a:t>πρόσθεσε την υπόθεση των ορθολογικών προσδοκιών, σύμφωνα με την οποία η άνθρωποι χρησιμοποιούν όλες τις διαθέσιμες πληροφορίες που έχουν για να προβλέψουν μελλοντικές μεταβλητές, όπως το εισόδημά τους. </a:t>
            </a:r>
          </a:p>
          <a:p>
            <a:endParaRPr lang="el-GR" dirty="0"/>
          </a:p>
        </p:txBody>
      </p:sp>
      <p:sp>
        <p:nvSpPr>
          <p:cNvPr id="4" name="Θέση αριθμού διαφάνειας 3">
            <a:extLst>
              <a:ext uri="{FF2B5EF4-FFF2-40B4-BE49-F238E27FC236}">
                <a16:creationId xmlns:a16="http://schemas.microsoft.com/office/drawing/2014/main" id="{89240A5E-E4A4-4E18-A4FE-896C06C6E6A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289282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892CA2-78B4-4A0E-8F82-6B05AE8C117C}"/>
              </a:ext>
            </a:extLst>
          </p:cNvPr>
          <p:cNvSpPr>
            <a:spLocks noGrp="1"/>
          </p:cNvSpPr>
          <p:nvPr>
            <p:ph type="title"/>
          </p:nvPr>
        </p:nvSpPr>
        <p:spPr/>
        <p:txBody>
          <a:bodyPr/>
          <a:lstStyle/>
          <a:p>
            <a:r>
              <a:rPr lang="el-GR" dirty="0"/>
              <a:t>ΣΤΟ ΠΑΡΟΝ ΚΕΦΑΛΑΙΟ ΘΑ ΜΑΘΟΥΜΕ </a:t>
            </a:r>
          </a:p>
        </p:txBody>
      </p:sp>
      <p:sp>
        <p:nvSpPr>
          <p:cNvPr id="3" name="Θέση περιεχομένου 2">
            <a:extLst>
              <a:ext uri="{FF2B5EF4-FFF2-40B4-BE49-F238E27FC236}">
                <a16:creationId xmlns:a16="http://schemas.microsoft.com/office/drawing/2014/main" id="{38FF1910-68BA-421D-9103-C1584D50C34A}"/>
              </a:ext>
            </a:extLst>
          </p:cNvPr>
          <p:cNvSpPr>
            <a:spLocks noGrp="1"/>
          </p:cNvSpPr>
          <p:nvPr>
            <p:ph idx="1"/>
          </p:nvPr>
        </p:nvSpPr>
        <p:spPr/>
        <p:txBody>
          <a:bodyPr>
            <a:normAutofit/>
          </a:bodyPr>
          <a:lstStyle/>
          <a:p>
            <a:r>
              <a:rPr lang="el-GR" dirty="0"/>
              <a:t>Σε γενικές γραμμές, τις πλέον εξέχουσες εργασίες για την κατανάλωση, μεταξύ των οποίων: </a:t>
            </a:r>
          </a:p>
          <a:p>
            <a:pPr lvl="1"/>
            <a:r>
              <a:rPr lang="en-US" dirty="0"/>
              <a:t>John Maynard Keynes</a:t>
            </a:r>
            <a:r>
              <a:rPr lang="el-GR" dirty="0"/>
              <a:t>: κατανάλωση και τρέχον εισόδημα   </a:t>
            </a:r>
          </a:p>
          <a:p>
            <a:pPr lvl="1"/>
            <a:r>
              <a:rPr lang="en-US" dirty="0"/>
              <a:t>Franco Modigliani</a:t>
            </a:r>
            <a:r>
              <a:rPr lang="el-GR" dirty="0"/>
              <a:t>: υπόθεση του κύκλου ζωής </a:t>
            </a:r>
          </a:p>
          <a:p>
            <a:pPr lvl="1"/>
            <a:r>
              <a:rPr lang="en-US" dirty="0"/>
              <a:t>Milton Friedman</a:t>
            </a:r>
            <a:r>
              <a:rPr lang="el-GR" dirty="0"/>
              <a:t>: υπόθεση του μόνιμου εισοδήματος </a:t>
            </a:r>
          </a:p>
          <a:p>
            <a:pPr lvl="1"/>
            <a:r>
              <a:rPr lang="en-US" dirty="0"/>
              <a:t>Robert Hall</a:t>
            </a:r>
            <a:r>
              <a:rPr lang="el-GR" dirty="0"/>
              <a:t>: υπόθεση του τυχαίου περιπάτου </a:t>
            </a:r>
          </a:p>
          <a:p>
            <a:pPr lvl="1"/>
            <a:r>
              <a:rPr lang="en-US" dirty="0"/>
              <a:t>David </a:t>
            </a:r>
            <a:r>
              <a:rPr lang="en-US" dirty="0" err="1"/>
              <a:t>Laisbon</a:t>
            </a:r>
            <a:r>
              <a:rPr lang="el-GR" dirty="0"/>
              <a:t>: έλξη της άμεσης ικανοποίησης</a:t>
            </a:r>
          </a:p>
        </p:txBody>
      </p:sp>
      <p:sp>
        <p:nvSpPr>
          <p:cNvPr id="4" name="Θέση αριθμού διαφάνειας 3">
            <a:extLst>
              <a:ext uri="{FF2B5EF4-FFF2-40B4-BE49-F238E27FC236}">
                <a16:creationId xmlns:a16="http://schemas.microsoft.com/office/drawing/2014/main" id="{28279F38-DE60-4892-A441-7D9F486F1AA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19245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7466B7-8573-4C0F-95FA-C4EB6031E1E7}"/>
              </a:ext>
            </a:extLst>
          </p:cNvPr>
          <p:cNvSpPr>
            <a:spLocks noGrp="1"/>
          </p:cNvSpPr>
          <p:nvPr>
            <p:ph type="title"/>
          </p:nvPr>
        </p:nvSpPr>
        <p:spPr/>
        <p:txBody>
          <a:bodyPr/>
          <a:lstStyle/>
          <a:p>
            <a:r>
              <a:rPr lang="el-GR" dirty="0"/>
              <a:t>Η υπόθεση του τυχαίου </a:t>
            </a:r>
            <a:r>
              <a:rPr lang="el-GR" dirty="0" smtClean="0"/>
              <a:t>περιπάτου</a:t>
            </a:r>
            <a:endParaRPr lang="el-GR" dirty="0"/>
          </a:p>
        </p:txBody>
      </p:sp>
      <p:sp>
        <p:nvSpPr>
          <p:cNvPr id="3" name="Θέση περιεχομένου 2">
            <a:extLst>
              <a:ext uri="{FF2B5EF4-FFF2-40B4-BE49-F238E27FC236}">
                <a16:creationId xmlns:a16="http://schemas.microsoft.com/office/drawing/2014/main" id="{02B8170D-21E1-4CDB-8A84-0A9B0AC3E2CE}"/>
              </a:ext>
            </a:extLst>
          </p:cNvPr>
          <p:cNvSpPr>
            <a:spLocks noGrp="1"/>
          </p:cNvSpPr>
          <p:nvPr>
            <p:ph idx="1"/>
          </p:nvPr>
        </p:nvSpPr>
        <p:spPr/>
        <p:txBody>
          <a:bodyPr/>
          <a:lstStyle/>
          <a:p>
            <a:r>
              <a:rPr lang="el-GR" dirty="0"/>
              <a:t>Αν η υπόθεση του μόνιμου εισοδήματος είναι ορθή και οι καταναλωτές έχουν ορθολογικές προσδοκίες, τότε η κατανάλωση θα πρέπει να ακολουθεί μια πορεία </a:t>
            </a:r>
            <a:r>
              <a:rPr lang="el-GR" b="1" dirty="0"/>
              <a:t>τυχαίου περιπάτου</a:t>
            </a:r>
            <a:r>
              <a:rPr lang="el-GR" dirty="0"/>
              <a:t>: οι μεταβολές της κατανάλωσης θα πρέπει να είναι μη προβλέψιμες. </a:t>
            </a:r>
          </a:p>
          <a:p>
            <a:pPr lvl="1"/>
            <a:r>
              <a:rPr lang="el-GR" dirty="0"/>
              <a:t>Μια μεταβολή στο εισόδημα ή στον πλούτο που ήταν προβλεπόμενη έχει ήδη συνυπολογιστεί στο προσδοκώμενο μόνιμο εισόδημα και, επομένως, δεν μεταβάλλει την κατανάλωση.  </a:t>
            </a:r>
          </a:p>
          <a:p>
            <a:pPr lvl="1"/>
            <a:r>
              <a:rPr lang="el-GR" dirty="0"/>
              <a:t>Μόνον οι απρόβλεπτες μεταβολές του εισοδήματος ή του πλούτου οι οποίες επηρεάζουν το προσδοκώμενο μόνιμο εισόδημα θα μεταβάλλουν την κατανάλωση.</a:t>
            </a:r>
          </a:p>
          <a:p>
            <a:endParaRPr lang="el-GR" dirty="0"/>
          </a:p>
        </p:txBody>
      </p:sp>
      <p:sp>
        <p:nvSpPr>
          <p:cNvPr id="4" name="Θέση αριθμού διαφάνειας 3">
            <a:extLst>
              <a:ext uri="{FF2B5EF4-FFF2-40B4-BE49-F238E27FC236}">
                <a16:creationId xmlns:a16="http://schemas.microsoft.com/office/drawing/2014/main" id="{4912EBC1-3F89-406D-AAA6-79FC7DAB291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724703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C46088-B5B8-4D32-B83D-EBAA0770E600}"/>
              </a:ext>
            </a:extLst>
          </p:cNvPr>
          <p:cNvSpPr>
            <a:spLocks noGrp="1"/>
          </p:cNvSpPr>
          <p:nvPr>
            <p:ph type="title"/>
          </p:nvPr>
        </p:nvSpPr>
        <p:spPr/>
        <p:txBody>
          <a:bodyPr/>
          <a:lstStyle/>
          <a:p>
            <a:r>
              <a:rPr lang="el-GR" dirty="0"/>
              <a:t>Συμπεράσματα για την υπόθεση του τυχαίου περιπάτου </a:t>
            </a:r>
          </a:p>
        </p:txBody>
      </p:sp>
      <p:sp>
        <p:nvSpPr>
          <p:cNvPr id="3" name="Θέση περιεχομένου 2">
            <a:extLst>
              <a:ext uri="{FF2B5EF4-FFF2-40B4-BE49-F238E27FC236}">
                <a16:creationId xmlns:a16="http://schemas.microsoft.com/office/drawing/2014/main" id="{CA167CA9-3C65-4F68-A365-712C857E4114}"/>
              </a:ext>
            </a:extLst>
          </p:cNvPr>
          <p:cNvSpPr>
            <a:spLocks noGrp="1"/>
          </p:cNvSpPr>
          <p:nvPr>
            <p:ph idx="1"/>
          </p:nvPr>
        </p:nvSpPr>
        <p:spPr>
          <a:xfrm>
            <a:off x="1154954" y="2903620"/>
            <a:ext cx="8761413" cy="3116179"/>
          </a:xfrm>
        </p:spPr>
        <p:txBody>
          <a:bodyPr/>
          <a:lstStyle/>
          <a:p>
            <a:r>
              <a:rPr lang="el-GR" dirty="0"/>
              <a:t>Αν οι καταναλωτές συμπεριφέρονται σύμφωνα με την υπόθεση του μόνιμου εισοδήματος και έχουν ορθολογικές προσδοκίες, τότε οι αλλαγές της οικονομικής πολιτικής θα επηρεάζουν την κατανάλωση </a:t>
            </a:r>
            <a:r>
              <a:rPr lang="el-GR" b="1" dirty="0"/>
              <a:t>μόνον εάν οι αλλαγές αυτές ήταν απρόβλεπτες</a:t>
            </a:r>
            <a:r>
              <a:rPr lang="el-GR" dirty="0"/>
              <a:t>.  </a:t>
            </a:r>
          </a:p>
          <a:p>
            <a:endParaRPr lang="el-GR" dirty="0"/>
          </a:p>
        </p:txBody>
      </p:sp>
      <p:sp>
        <p:nvSpPr>
          <p:cNvPr id="4" name="Θέση αριθμού διαφάνειας 3">
            <a:extLst>
              <a:ext uri="{FF2B5EF4-FFF2-40B4-BE49-F238E27FC236}">
                <a16:creationId xmlns:a16="http://schemas.microsoft.com/office/drawing/2014/main" id="{17386249-822F-47E0-B1D5-27BB8188D95A}"/>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089504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208E6A-D7F7-473B-A263-DA328A6C2D15}"/>
              </a:ext>
            </a:extLst>
          </p:cNvPr>
          <p:cNvSpPr>
            <a:spLocks noGrp="1"/>
          </p:cNvSpPr>
          <p:nvPr>
            <p:ph type="title"/>
          </p:nvPr>
        </p:nvSpPr>
        <p:spPr/>
        <p:txBody>
          <a:bodyPr/>
          <a:lstStyle/>
          <a:p>
            <a:r>
              <a:rPr lang="el-GR" dirty="0"/>
              <a:t>Η ψυχολογία της άμεσης </a:t>
            </a:r>
            <a:r>
              <a:rPr lang="el-GR" dirty="0" smtClean="0"/>
              <a:t>ικανοποίησης</a:t>
            </a:r>
            <a:endParaRPr lang="el-GR" dirty="0"/>
          </a:p>
        </p:txBody>
      </p:sp>
      <p:sp>
        <p:nvSpPr>
          <p:cNvPr id="3" name="Θέση περιεχομένου 2">
            <a:extLst>
              <a:ext uri="{FF2B5EF4-FFF2-40B4-BE49-F238E27FC236}">
                <a16:creationId xmlns:a16="http://schemas.microsoft.com/office/drawing/2014/main" id="{CB7521AC-87BF-4DA3-AB0C-D2B60FEC1D53}"/>
              </a:ext>
            </a:extLst>
          </p:cNvPr>
          <p:cNvSpPr>
            <a:spLocks noGrp="1"/>
          </p:cNvSpPr>
          <p:nvPr>
            <p:ph idx="1"/>
          </p:nvPr>
        </p:nvSpPr>
        <p:spPr>
          <a:xfrm>
            <a:off x="1154954" y="2855494"/>
            <a:ext cx="8761413" cy="3164305"/>
          </a:xfrm>
        </p:spPr>
        <p:txBody>
          <a:bodyPr/>
          <a:lstStyle/>
          <a:p>
            <a:r>
              <a:rPr lang="el-GR" dirty="0"/>
              <a:t>Οι προηγούμενες θεωρίες υποθέτουν ότι οι καταναλωτές είναι ορθολογικοί και δρουν με σκοπό να αποκομίσουν την υψηλότερη ικανοποίηση σε όλη τη διάρκεια της ζωής τους. </a:t>
            </a:r>
          </a:p>
          <a:p>
            <a:r>
              <a:rPr lang="el-GR" dirty="0"/>
              <a:t>Πρόσφατες έρευνες του </a:t>
            </a:r>
            <a:r>
              <a:rPr lang="en-US" dirty="0"/>
              <a:t>David </a:t>
            </a:r>
            <a:r>
              <a:rPr lang="en-US" dirty="0" err="1"/>
              <a:t>Laibson</a:t>
            </a:r>
            <a:r>
              <a:rPr lang="en-US" dirty="0"/>
              <a:t> </a:t>
            </a:r>
            <a:r>
              <a:rPr lang="el-GR" dirty="0"/>
              <a:t>και άλλων εξετάζουν την ψυχολογία των καταναλωτών. </a:t>
            </a:r>
          </a:p>
          <a:p>
            <a:endParaRPr lang="el-GR" dirty="0"/>
          </a:p>
        </p:txBody>
      </p:sp>
      <p:sp>
        <p:nvSpPr>
          <p:cNvPr id="4" name="Θέση αριθμού διαφάνειας 3">
            <a:extLst>
              <a:ext uri="{FF2B5EF4-FFF2-40B4-BE49-F238E27FC236}">
                <a16:creationId xmlns:a16="http://schemas.microsoft.com/office/drawing/2014/main" id="{6C98375D-4EB4-4E53-9447-D81093B2F13D}"/>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898081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CF9B19-C94E-4249-9E1F-4694F457D36F}"/>
              </a:ext>
            </a:extLst>
          </p:cNvPr>
          <p:cNvSpPr>
            <a:spLocks noGrp="1"/>
          </p:cNvSpPr>
          <p:nvPr>
            <p:ph type="title"/>
          </p:nvPr>
        </p:nvSpPr>
        <p:spPr/>
        <p:txBody>
          <a:bodyPr/>
          <a:lstStyle/>
          <a:p>
            <a:r>
              <a:rPr lang="el-GR" dirty="0"/>
              <a:t>Η ψυχολογία της άμεσης </a:t>
            </a:r>
            <a:r>
              <a:rPr lang="el-GR" dirty="0" smtClean="0"/>
              <a:t>ικανοποίησης</a:t>
            </a:r>
            <a:endParaRPr lang="el-GR" dirty="0"/>
          </a:p>
        </p:txBody>
      </p:sp>
      <p:sp>
        <p:nvSpPr>
          <p:cNvPr id="3" name="Θέση περιεχομένου 2">
            <a:extLst>
              <a:ext uri="{FF2B5EF4-FFF2-40B4-BE49-F238E27FC236}">
                <a16:creationId xmlns:a16="http://schemas.microsoft.com/office/drawing/2014/main" id="{5D15D4C0-3C28-48EC-84A5-76C7034654BF}"/>
              </a:ext>
            </a:extLst>
          </p:cNvPr>
          <p:cNvSpPr>
            <a:spLocks noGrp="1"/>
          </p:cNvSpPr>
          <p:nvPr>
            <p:ph idx="1"/>
          </p:nvPr>
        </p:nvSpPr>
        <p:spPr>
          <a:xfrm>
            <a:off x="1154954" y="2823410"/>
            <a:ext cx="8761413" cy="3196389"/>
          </a:xfrm>
        </p:spPr>
        <p:txBody>
          <a:bodyPr/>
          <a:lstStyle/>
          <a:p>
            <a:r>
              <a:rPr lang="el-GR" dirty="0"/>
              <a:t>Οι καταναλωτές, κρίνοντας τον εαυτό τους, θεωρούν ότι δεν λαμβάνουν πάντοτε ορθολογικές αποφάσεις. </a:t>
            </a:r>
          </a:p>
          <a:p>
            <a:pPr lvl="1"/>
            <a:r>
              <a:rPr lang="el-GR" dirty="0"/>
              <a:t>Σε μια έρευνα, το 76% απάντησε ότι δεν αποταμιεύουν αρκετά για τη συνταξιοδότησή τους. </a:t>
            </a:r>
          </a:p>
          <a:p>
            <a:r>
              <a:rPr lang="en-US" dirty="0" err="1"/>
              <a:t>Laibson</a:t>
            </a:r>
            <a:r>
              <a:rPr lang="el-GR" dirty="0"/>
              <a:t>:</a:t>
            </a:r>
            <a:br>
              <a:rPr lang="el-GR" dirty="0"/>
            </a:br>
            <a:r>
              <a:rPr lang="el-GR" dirty="0"/>
              <a:t>Η «έλξη της άμεσης ικανοποίησης» εξηγεί γιατί οι άνθρωποι δεν αποταμιεύουν όσο θα αποταμίευε ένας άνθρωπος τέλεια ορθολογικός που θα προσπαθούσε να αποκομίσει την υψηλότερη ικανοποίηση σε όλη τη διάρκεια της ζωής του.  </a:t>
            </a:r>
          </a:p>
          <a:p>
            <a:endParaRPr lang="el-GR" dirty="0"/>
          </a:p>
        </p:txBody>
      </p:sp>
      <p:sp>
        <p:nvSpPr>
          <p:cNvPr id="4" name="Θέση αριθμού διαφάνειας 3">
            <a:extLst>
              <a:ext uri="{FF2B5EF4-FFF2-40B4-BE49-F238E27FC236}">
                <a16:creationId xmlns:a16="http://schemas.microsoft.com/office/drawing/2014/main" id="{D890A535-B2FF-4BB8-B9C0-12A6203DC6A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800094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1DB33D-E974-4E0E-A4E2-0BF861BB47CF}"/>
              </a:ext>
            </a:extLst>
          </p:cNvPr>
          <p:cNvSpPr>
            <a:spLocks noGrp="1"/>
          </p:cNvSpPr>
          <p:nvPr>
            <p:ph type="title"/>
          </p:nvPr>
        </p:nvSpPr>
        <p:spPr/>
        <p:txBody>
          <a:bodyPr/>
          <a:lstStyle/>
          <a:p>
            <a:r>
              <a:rPr lang="el-GR" dirty="0"/>
              <a:t>Δύο ερωτήσεις, και το ζήτημα της χρονικής ασυνέπειας </a:t>
            </a:r>
          </a:p>
        </p:txBody>
      </p:sp>
      <p:sp>
        <p:nvSpPr>
          <p:cNvPr id="3" name="Θέση περιεχομένου 2">
            <a:extLst>
              <a:ext uri="{FF2B5EF4-FFF2-40B4-BE49-F238E27FC236}">
                <a16:creationId xmlns:a16="http://schemas.microsoft.com/office/drawing/2014/main" id="{89B92BCC-DCB3-4F75-9FBC-A62DB9688479}"/>
              </a:ext>
            </a:extLst>
          </p:cNvPr>
          <p:cNvSpPr>
            <a:spLocks noGrp="1"/>
          </p:cNvSpPr>
          <p:nvPr>
            <p:ph idx="1"/>
          </p:nvPr>
        </p:nvSpPr>
        <p:spPr>
          <a:xfrm>
            <a:off x="1154954" y="2614862"/>
            <a:ext cx="8761413" cy="3404937"/>
          </a:xfrm>
        </p:spPr>
        <p:txBody>
          <a:bodyPr>
            <a:normAutofit/>
          </a:bodyPr>
          <a:lstStyle/>
          <a:p>
            <a:pPr>
              <a:buClr>
                <a:schemeClr val="accent1">
                  <a:lumMod val="25000"/>
                </a:schemeClr>
              </a:buClr>
              <a:buFont typeface="+mj-lt"/>
              <a:buAutoNum type="arabicPeriod"/>
            </a:pPr>
            <a:r>
              <a:rPr lang="el-GR" dirty="0"/>
              <a:t>Θα προτιμούσατε (Α) ένα γλύκισμα σήμερα ή (Β) δύο γλυκίσματα</a:t>
            </a:r>
            <a:r>
              <a:rPr lang="en-US" dirty="0"/>
              <a:t> </a:t>
            </a:r>
            <a:r>
              <a:rPr lang="el-GR" dirty="0"/>
              <a:t>αύριο;</a:t>
            </a:r>
          </a:p>
          <a:p>
            <a:pPr>
              <a:buClr>
                <a:schemeClr val="accent1">
                  <a:lumMod val="25000"/>
                </a:schemeClr>
              </a:buClr>
              <a:buFont typeface="+mj-lt"/>
              <a:buAutoNum type="arabicPeriod"/>
            </a:pPr>
            <a:r>
              <a:rPr lang="el-GR" dirty="0"/>
              <a:t>Θα προτιμούσατε (Α) ένα γλύκισμα σε 100 ημέρες ή (Β) δύο γλυκίσματα σε 101 ημέρες; </a:t>
            </a:r>
          </a:p>
          <a:p>
            <a:r>
              <a:rPr lang="el-GR" dirty="0"/>
              <a:t>Στις έρευνες, οι περισσότεροι άνθρωποι απάντησαν (Α) στην πρώτη ερώτηση και (Β) στη δεύτερη.</a:t>
            </a:r>
            <a:endParaRPr lang="en-US" dirty="0"/>
          </a:p>
          <a:p>
            <a:r>
              <a:rPr lang="el-GR" dirty="0"/>
              <a:t>Ένα άτομο που αντιμετωπίζει την ερώτηση 2 μπορεί να επιλέξει το (Β).</a:t>
            </a:r>
          </a:p>
          <a:p>
            <a:r>
              <a:rPr lang="el-GR" dirty="0"/>
              <a:t>Μετά από 100 ημέρες, όμως, όταν βρεθεί αντιμέτωπος με την ερώτηση 1, η έλξη της άμεσης ικανοποίησης μπορεί να τον πείσει να αλλάξει γνώμη και να απαντήσει (Α).</a:t>
            </a:r>
          </a:p>
        </p:txBody>
      </p:sp>
      <p:sp>
        <p:nvSpPr>
          <p:cNvPr id="4" name="Θέση αριθμού διαφάνειας 3">
            <a:extLst>
              <a:ext uri="{FF2B5EF4-FFF2-40B4-BE49-F238E27FC236}">
                <a16:creationId xmlns:a16="http://schemas.microsoft.com/office/drawing/2014/main" id="{8DF3932C-A13A-4286-9FC3-87950A3780B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651259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71534D-C6C1-4C34-9D7C-B4177866653F}"/>
              </a:ext>
            </a:extLst>
          </p:cNvPr>
          <p:cNvSpPr>
            <a:spLocks noGrp="1"/>
          </p:cNvSpPr>
          <p:nvPr>
            <p:ph type="title"/>
          </p:nvPr>
        </p:nvSpPr>
        <p:spPr/>
        <p:txBody>
          <a:bodyPr/>
          <a:lstStyle/>
          <a:p>
            <a:r>
              <a:rPr lang="el-GR" dirty="0"/>
              <a:t>Ανακεφαλαιώνοντας για την κατανάλωση </a:t>
            </a:r>
          </a:p>
        </p:txBody>
      </p:sp>
      <p:sp>
        <p:nvSpPr>
          <p:cNvPr id="3" name="Θέση περιεχομένου 2">
            <a:extLst>
              <a:ext uri="{FF2B5EF4-FFF2-40B4-BE49-F238E27FC236}">
                <a16:creationId xmlns:a16="http://schemas.microsoft.com/office/drawing/2014/main" id="{532C71A9-B124-4599-8D32-C634CB92D408}"/>
              </a:ext>
            </a:extLst>
          </p:cNvPr>
          <p:cNvSpPr>
            <a:spLocks noGrp="1"/>
          </p:cNvSpPr>
          <p:nvPr>
            <p:ph idx="1"/>
          </p:nvPr>
        </p:nvSpPr>
        <p:spPr/>
        <p:txBody>
          <a:bodyPr/>
          <a:lstStyle/>
          <a:p>
            <a:r>
              <a:rPr lang="el-GR" dirty="0" err="1"/>
              <a:t>Κέυνς</a:t>
            </a:r>
            <a:r>
              <a:rPr lang="el-GR" dirty="0"/>
              <a:t>: η κατανάλωση εξαρτάται πρωταρχικά από το τρέχον εισόδημα. </a:t>
            </a:r>
          </a:p>
          <a:p>
            <a:r>
              <a:rPr lang="el-GR" dirty="0"/>
              <a:t>Πρόσφατες εργασίες: η κατανάλωση εξαρτάται επίσης από </a:t>
            </a:r>
            <a:endParaRPr lang="en-US" dirty="0"/>
          </a:p>
          <a:p>
            <a:pPr lvl="1"/>
            <a:r>
              <a:rPr lang="el-GR" dirty="0"/>
              <a:t>το προσδοκώμενο μελλοντικό εισόδημα</a:t>
            </a:r>
            <a:endParaRPr lang="en-US" dirty="0"/>
          </a:p>
          <a:p>
            <a:pPr lvl="1"/>
            <a:r>
              <a:rPr lang="el-GR" dirty="0"/>
              <a:t>τον πλούτο</a:t>
            </a:r>
            <a:endParaRPr lang="en-US" dirty="0"/>
          </a:p>
          <a:p>
            <a:pPr lvl="1"/>
            <a:r>
              <a:rPr lang="el-GR" dirty="0"/>
              <a:t>τα επιτόκια</a:t>
            </a:r>
          </a:p>
          <a:p>
            <a:r>
              <a:rPr lang="el-GR" dirty="0"/>
              <a:t>Οι οικονομολόγοι διαφωνούν γύρω από τη σχετική σημασία αυτών των παραγόντων, τους περιορισμούς δανεισμού και τους ψυχολογικούς παράγοντες.</a:t>
            </a:r>
          </a:p>
        </p:txBody>
      </p:sp>
      <p:sp>
        <p:nvSpPr>
          <p:cNvPr id="4" name="Θέση αριθμού διαφάνειας 3">
            <a:extLst>
              <a:ext uri="{FF2B5EF4-FFF2-40B4-BE49-F238E27FC236}">
                <a16:creationId xmlns:a16="http://schemas.microsoft.com/office/drawing/2014/main" id="{D89220CD-86C6-479C-9103-490E20C87EDD}"/>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279775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1B45FE-AF70-4480-8874-F56D52DCA702}"/>
              </a:ext>
            </a:extLst>
          </p:cNvPr>
          <p:cNvSpPr>
            <a:spLocks noGrp="1"/>
          </p:cNvSpPr>
          <p:nvPr>
            <p:ph type="title"/>
          </p:nvPr>
        </p:nvSpPr>
        <p:spPr/>
        <p:txBody>
          <a:bodyPr/>
          <a:lstStyle/>
          <a:p>
            <a:r>
              <a:rPr lang="el-GR" dirty="0"/>
              <a:t>Συνεχίζουμε: Τρεις τύποι επενδύσεων </a:t>
            </a:r>
          </a:p>
        </p:txBody>
      </p:sp>
      <p:sp>
        <p:nvSpPr>
          <p:cNvPr id="3" name="Θέση περιεχομένου 2">
            <a:extLst>
              <a:ext uri="{FF2B5EF4-FFF2-40B4-BE49-F238E27FC236}">
                <a16:creationId xmlns:a16="http://schemas.microsoft.com/office/drawing/2014/main" id="{46C75FBF-D5AA-48AA-9C39-38D18AE018D0}"/>
              </a:ext>
            </a:extLst>
          </p:cNvPr>
          <p:cNvSpPr>
            <a:spLocks noGrp="1"/>
          </p:cNvSpPr>
          <p:nvPr>
            <p:ph idx="1"/>
          </p:nvPr>
        </p:nvSpPr>
        <p:spPr/>
        <p:txBody>
          <a:bodyPr/>
          <a:lstStyle/>
          <a:p>
            <a:r>
              <a:rPr lang="el-GR" b="1" dirty="0"/>
              <a:t>Επιχειρηματικές πάγιες επενδύσεις</a:t>
            </a:r>
            <a:r>
              <a:rPr lang="el-GR" dirty="0"/>
              <a:t>:</a:t>
            </a:r>
            <a:r>
              <a:rPr lang="en-US" dirty="0"/>
              <a:t/>
            </a:r>
            <a:br>
              <a:rPr lang="en-US" dirty="0"/>
            </a:br>
            <a:r>
              <a:rPr lang="el-GR" dirty="0"/>
              <a:t>οι επιχειρήσεις δαπανούν για την απόκτηση εξοπλισμού και κτιριακών εγκαταστάσεων για χρήση στην παραγωγή. </a:t>
            </a:r>
          </a:p>
          <a:p>
            <a:r>
              <a:rPr lang="el-GR" b="1" dirty="0"/>
              <a:t>Επενδύσεις σε κατοικίες:</a:t>
            </a:r>
            <a:r>
              <a:rPr lang="en-US" dirty="0"/>
              <a:t/>
            </a:r>
            <a:br>
              <a:rPr lang="en-US" dirty="0"/>
            </a:br>
            <a:r>
              <a:rPr lang="el-GR" dirty="0"/>
              <a:t>Οι αγορές νέων κατοικιών (από νοικοκυριά ή από ιδιοκτήτες κατοικιών)</a:t>
            </a:r>
          </a:p>
          <a:p>
            <a:r>
              <a:rPr lang="el-GR" b="1" dirty="0"/>
              <a:t>Επενδύσεις σε αποθέματα</a:t>
            </a:r>
            <a:r>
              <a:rPr lang="en-US" dirty="0"/>
              <a:t/>
            </a:r>
            <a:br>
              <a:rPr lang="en-US" dirty="0"/>
            </a:br>
            <a:r>
              <a:rPr lang="el-GR" dirty="0"/>
              <a:t>Η αξία μιας μεταβολής στα αποθέματα τελικών αγαθών, υλικών και εφοδίων, και </a:t>
            </a:r>
            <a:r>
              <a:rPr lang="el-GR" dirty="0" err="1"/>
              <a:t>ημικατεργασμένων</a:t>
            </a:r>
            <a:r>
              <a:rPr lang="el-GR" dirty="0"/>
              <a:t> προϊόντων. </a:t>
            </a:r>
          </a:p>
        </p:txBody>
      </p:sp>
      <p:sp>
        <p:nvSpPr>
          <p:cNvPr id="4" name="Θέση αριθμού διαφάνειας 3">
            <a:extLst>
              <a:ext uri="{FF2B5EF4-FFF2-40B4-BE49-F238E27FC236}">
                <a16:creationId xmlns:a16="http://schemas.microsoft.com/office/drawing/2014/main" id="{44E0FE9B-DB64-47DA-BA0F-327411D0C17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031363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2E2512-4F22-44B8-B6EF-3B19C1F23324}"/>
              </a:ext>
            </a:extLst>
          </p:cNvPr>
          <p:cNvSpPr>
            <a:spLocks noGrp="1"/>
          </p:cNvSpPr>
          <p:nvPr>
            <p:ph type="title"/>
          </p:nvPr>
        </p:nvSpPr>
        <p:spPr/>
        <p:txBody>
          <a:bodyPr/>
          <a:lstStyle/>
          <a:p>
            <a:r>
              <a:rPr lang="el-GR" dirty="0"/>
              <a:t>Κατανόηση των επιχειρηματικών πάγιων επενδύσεων </a:t>
            </a:r>
          </a:p>
        </p:txBody>
      </p:sp>
      <p:sp>
        <p:nvSpPr>
          <p:cNvPr id="3" name="Θέση περιεχομένου 2">
            <a:extLst>
              <a:ext uri="{FF2B5EF4-FFF2-40B4-BE49-F238E27FC236}">
                <a16:creationId xmlns:a16="http://schemas.microsoft.com/office/drawing/2014/main" id="{77BEE45D-8E0B-4EEC-B0FB-5DEB9D8ACF2B}"/>
              </a:ext>
            </a:extLst>
          </p:cNvPr>
          <p:cNvSpPr>
            <a:spLocks noGrp="1"/>
          </p:cNvSpPr>
          <p:nvPr>
            <p:ph idx="1"/>
          </p:nvPr>
        </p:nvSpPr>
        <p:spPr/>
        <p:txBody>
          <a:bodyPr/>
          <a:lstStyle/>
          <a:p>
            <a:r>
              <a:rPr lang="el-GR" dirty="0"/>
              <a:t>Το πρότυπο υπόδειγμα των επιχειρηματικών πάγιων επενδύσεων</a:t>
            </a:r>
            <a:r>
              <a:rPr lang="en-US" dirty="0"/>
              <a:t> </a:t>
            </a:r>
            <a:r>
              <a:rPr lang="el-GR" dirty="0"/>
              <a:t>το </a:t>
            </a:r>
            <a:r>
              <a:rPr lang="el-GR" b="1" dirty="0"/>
              <a:t>νεοκλασικό υπόδειγμα των επενδύσεων</a:t>
            </a:r>
            <a:r>
              <a:rPr lang="el-GR" dirty="0"/>
              <a:t> </a:t>
            </a:r>
          </a:p>
          <a:p>
            <a:r>
              <a:rPr lang="el-GR" dirty="0"/>
              <a:t>Δείχνει πώς οι επενδύσεις εξαρτώνται από: </a:t>
            </a:r>
            <a:endParaRPr lang="en-US" dirty="0"/>
          </a:p>
          <a:p>
            <a:pPr lvl="1"/>
            <a:r>
              <a:rPr lang="el-GR" dirty="0"/>
              <a:t>το οριακό προϊόν του κεφαλαίου (</a:t>
            </a:r>
            <a:r>
              <a:rPr lang="en-US" i="1" dirty="0"/>
              <a:t>MPK</a:t>
            </a:r>
            <a:r>
              <a:rPr lang="el-GR" dirty="0"/>
              <a:t>)</a:t>
            </a:r>
            <a:endParaRPr lang="en-US" dirty="0"/>
          </a:p>
          <a:p>
            <a:pPr lvl="1"/>
            <a:r>
              <a:rPr lang="el-GR" dirty="0"/>
              <a:t>το επιτόκιο</a:t>
            </a:r>
            <a:endParaRPr lang="en-US" dirty="0"/>
          </a:p>
          <a:p>
            <a:pPr lvl="1"/>
            <a:r>
              <a:rPr lang="el-GR" dirty="0"/>
              <a:t>τους φορολογικούς κανόνες που επηρεάζουν τις επιχειρήσεις </a:t>
            </a:r>
          </a:p>
          <a:p>
            <a:endParaRPr lang="el-GR" dirty="0"/>
          </a:p>
        </p:txBody>
      </p:sp>
      <p:sp>
        <p:nvSpPr>
          <p:cNvPr id="4" name="Θέση αριθμού διαφάνειας 3">
            <a:extLst>
              <a:ext uri="{FF2B5EF4-FFF2-40B4-BE49-F238E27FC236}">
                <a16:creationId xmlns:a16="http://schemas.microsoft.com/office/drawing/2014/main" id="{EF97A318-E51D-4A9A-BBF7-BBB38E57DE6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959852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6C484B-1FC9-43A9-BF04-21EA58E46399}"/>
              </a:ext>
            </a:extLst>
          </p:cNvPr>
          <p:cNvSpPr>
            <a:spLocks noGrp="1"/>
          </p:cNvSpPr>
          <p:nvPr>
            <p:ph type="title"/>
          </p:nvPr>
        </p:nvSpPr>
        <p:spPr/>
        <p:txBody>
          <a:bodyPr/>
          <a:lstStyle/>
          <a:p>
            <a:r>
              <a:rPr lang="el-GR"/>
              <a:t>Δύο τύποι επιχειρήσεων </a:t>
            </a:r>
            <a:endParaRPr lang="el-GR" dirty="0"/>
          </a:p>
        </p:txBody>
      </p:sp>
      <p:sp>
        <p:nvSpPr>
          <p:cNvPr id="3" name="Θέση περιεχομένου 2">
            <a:extLst>
              <a:ext uri="{FF2B5EF4-FFF2-40B4-BE49-F238E27FC236}">
                <a16:creationId xmlns:a16="http://schemas.microsoft.com/office/drawing/2014/main" id="{90A99953-43F4-46B2-87FD-44635B65FD8A}"/>
              </a:ext>
            </a:extLst>
          </p:cNvPr>
          <p:cNvSpPr>
            <a:spLocks noGrp="1"/>
          </p:cNvSpPr>
          <p:nvPr>
            <p:ph idx="1"/>
          </p:nvPr>
        </p:nvSpPr>
        <p:spPr>
          <a:xfrm>
            <a:off x="1154954" y="2823410"/>
            <a:ext cx="8761413" cy="3196389"/>
          </a:xfrm>
        </p:spPr>
        <p:txBody>
          <a:bodyPr/>
          <a:lstStyle/>
          <a:p>
            <a:r>
              <a:rPr lang="el-GR" dirty="0"/>
              <a:t>Για λόγους απλότητας υποθέτουμε ότι υπάρχουν δύο τύποι επιχειρήσεων: </a:t>
            </a:r>
          </a:p>
          <a:p>
            <a:pPr marL="800100" lvl="1" indent="-342900">
              <a:buClr>
                <a:schemeClr val="accent1">
                  <a:lumMod val="25000"/>
                </a:schemeClr>
              </a:buClr>
              <a:buFont typeface="+mj-lt"/>
              <a:buAutoNum type="arabicPeriod"/>
            </a:pPr>
            <a:r>
              <a:rPr lang="el-GR" dirty="0"/>
              <a:t>Οι </a:t>
            </a:r>
            <a:r>
              <a:rPr lang="el-GR" b="1" dirty="0"/>
              <a:t>παραγωγικές επιχειρήσεις </a:t>
            </a:r>
            <a:r>
              <a:rPr lang="el-GR" dirty="0"/>
              <a:t>που μισθώνουν το κεφάλαιο το οποίο χρησιμοποιούν για να παράγουν αγαθά και υπηρεσίες. </a:t>
            </a:r>
          </a:p>
          <a:p>
            <a:pPr marL="800100" lvl="1" indent="-342900">
              <a:buClr>
                <a:schemeClr val="accent1">
                  <a:lumMod val="25000"/>
                </a:schemeClr>
              </a:buClr>
              <a:buFont typeface="+mj-lt"/>
              <a:buAutoNum type="arabicPeriod"/>
            </a:pPr>
            <a:r>
              <a:rPr lang="el-GR" dirty="0"/>
              <a:t>Οι </a:t>
            </a:r>
            <a:r>
              <a:rPr lang="el-GR" b="1" dirty="0"/>
              <a:t>επιχειρήσεις εκμίσθωσης κεφαλαίου </a:t>
            </a:r>
            <a:r>
              <a:rPr lang="el-GR" dirty="0"/>
              <a:t>που αποκτούν κεφαλαιουχικά αγαθά και τα εκμισθώνουν στις παραγωγικές επιχειρήσεις.</a:t>
            </a:r>
            <a:endParaRPr lang="en-US" dirty="0"/>
          </a:p>
          <a:p>
            <a:r>
              <a:rPr lang="el-GR" dirty="0"/>
              <a:t>Στο πλαίσιο αυτό, «επενδύσεις» είναι οι δαπάνες των επιχειρήσεων εκμίσθωσης κεφαλαίου για την απόκτηση νέων κεφαλαιουχικών αγαθών.    </a:t>
            </a:r>
          </a:p>
          <a:p>
            <a:endParaRPr lang="el-GR" dirty="0"/>
          </a:p>
        </p:txBody>
      </p:sp>
      <p:sp>
        <p:nvSpPr>
          <p:cNvPr id="4" name="Θέση αριθμού διαφάνειας 3">
            <a:extLst>
              <a:ext uri="{FF2B5EF4-FFF2-40B4-BE49-F238E27FC236}">
                <a16:creationId xmlns:a16="http://schemas.microsoft.com/office/drawing/2014/main" id="{94D1EA81-857F-49C9-92E7-0E6A239F645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483455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1F7331-BF35-40D8-B0B7-D5BA62734F39}"/>
              </a:ext>
            </a:extLst>
          </p:cNvPr>
          <p:cNvSpPr>
            <a:spLocks noGrp="1"/>
          </p:cNvSpPr>
          <p:nvPr>
            <p:ph type="title"/>
          </p:nvPr>
        </p:nvSpPr>
        <p:spPr/>
        <p:txBody>
          <a:bodyPr/>
          <a:lstStyle/>
          <a:p>
            <a:r>
              <a:rPr lang="el-GR" dirty="0"/>
              <a:t>Η αγορά εκμίσθωσης κεφαλαίου</a:t>
            </a:r>
          </a:p>
        </p:txBody>
      </p:sp>
      <p:sp>
        <p:nvSpPr>
          <p:cNvPr id="3" name="Θέση περιεχομένου 2">
            <a:extLst>
              <a:ext uri="{FF2B5EF4-FFF2-40B4-BE49-F238E27FC236}">
                <a16:creationId xmlns:a16="http://schemas.microsoft.com/office/drawing/2014/main" id="{D1C428FD-7B94-4B2C-B94B-FE299156B4F1}"/>
              </a:ext>
            </a:extLst>
          </p:cNvPr>
          <p:cNvSpPr>
            <a:spLocks noGrp="1"/>
          </p:cNvSpPr>
          <p:nvPr>
            <p:ph sz="half" idx="1"/>
          </p:nvPr>
        </p:nvSpPr>
        <p:spPr/>
        <p:txBody>
          <a:bodyPr/>
          <a:lstStyle/>
          <a:p>
            <a:pPr marL="0" indent="0">
              <a:buNone/>
            </a:pPr>
            <a:r>
              <a:rPr lang="el-GR" dirty="0"/>
              <a:t>Οι παραγωγικές επιχειρήσεις πρέπει να αποφασίσουν πόσο κεφάλαιο θα μισθώσουν.</a:t>
            </a:r>
          </a:p>
          <a:p>
            <a:pPr marL="0" indent="0">
              <a:buNone/>
            </a:pPr>
            <a:r>
              <a:rPr lang="el-GR" dirty="0"/>
              <a:t>Υπενθυμίζουμε από το Κεφάλαιο 3: Οι ανταγωνιστικές επιχειρήσεις μισθώνουν κεφάλαιο μέχρι του σημείου στο οποίο </a:t>
            </a:r>
            <a:r>
              <a:rPr lang="en-US" i="1" dirty="0"/>
              <a:t>MPK</a:t>
            </a:r>
            <a:r>
              <a:rPr lang="en-US" dirty="0"/>
              <a:t> </a:t>
            </a:r>
            <a:r>
              <a:rPr lang="el-GR" dirty="0">
                <a:sym typeface="Symbol" panose="05050102010706020507" pitchFamily="18" charset="2"/>
              </a:rPr>
              <a:t></a:t>
            </a:r>
            <a:r>
              <a:rPr lang="el-GR" dirty="0"/>
              <a:t> </a:t>
            </a:r>
            <a:r>
              <a:rPr lang="en-US" b="1" i="1" dirty="0"/>
              <a:t>R</a:t>
            </a:r>
            <a:r>
              <a:rPr lang="el-GR" dirty="0"/>
              <a:t>/</a:t>
            </a:r>
            <a:r>
              <a:rPr lang="en-US" b="1" i="1" dirty="0"/>
              <a:t>P</a:t>
            </a:r>
            <a:r>
              <a:rPr lang="el-GR" dirty="0"/>
              <a:t>. </a:t>
            </a:r>
          </a:p>
        </p:txBody>
      </p:sp>
      <p:pic>
        <p:nvPicPr>
          <p:cNvPr id="7" name="Content Placeholder 6">
            <a:extLst>
              <a:ext uri="{FF2B5EF4-FFF2-40B4-BE49-F238E27FC236}">
                <a16:creationId xmlns:a16="http://schemas.microsoft.com/office/drawing/2014/main" id="{3546235C-5538-1040-9B5A-9A74AC129494}"/>
              </a:ext>
            </a:extLst>
          </p:cNvPr>
          <p:cNvPicPr>
            <a:picLocks noGrp="1" noChangeAspect="1"/>
          </p:cNvPicPr>
          <p:nvPr>
            <p:ph sz="half" idx="2"/>
          </p:nvPr>
        </p:nvPicPr>
        <p:blipFill>
          <a:blip r:embed="rId2"/>
          <a:stretch>
            <a:fillRect/>
          </a:stretch>
        </p:blipFill>
        <p:spPr>
          <a:xfrm>
            <a:off x="6208713" y="2759645"/>
            <a:ext cx="4824412" cy="3065910"/>
          </a:xfrm>
        </p:spPr>
      </p:pic>
      <p:sp>
        <p:nvSpPr>
          <p:cNvPr id="4" name="Θέση αριθμού διαφάνειας 3">
            <a:extLst>
              <a:ext uri="{FF2B5EF4-FFF2-40B4-BE49-F238E27FC236}">
                <a16:creationId xmlns:a16="http://schemas.microsoft.com/office/drawing/2014/main" id="{A734562C-94C2-4E3F-914F-95241CD83845}"/>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3448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5F29-AD7F-4A0C-BFAC-056D279F78DD}"/>
              </a:ext>
            </a:extLst>
          </p:cNvPr>
          <p:cNvSpPr>
            <a:spLocks noGrp="1"/>
          </p:cNvSpPr>
          <p:nvPr>
            <p:ph type="title"/>
          </p:nvPr>
        </p:nvSpPr>
        <p:spPr/>
        <p:txBody>
          <a:bodyPr/>
          <a:lstStyle/>
          <a:p>
            <a:r>
              <a:rPr lang="el-GR" dirty="0"/>
              <a:t>ΣΤΟ ΠΑΡΟΝ ΚΕΦΑΛΑΙΟ ΘΑ ΜΑΘΟΥΜΕ, ΜΕΡΟΣ 2 </a:t>
            </a:r>
          </a:p>
        </p:txBody>
      </p:sp>
      <p:sp>
        <p:nvSpPr>
          <p:cNvPr id="3" name="Θέση περιεχομένου 2">
            <a:extLst>
              <a:ext uri="{FF2B5EF4-FFF2-40B4-BE49-F238E27FC236}">
                <a16:creationId xmlns:a16="http://schemas.microsoft.com/office/drawing/2014/main" id="{D8F158A8-F03B-4296-ADB0-6D773DB81C2C}"/>
              </a:ext>
            </a:extLst>
          </p:cNvPr>
          <p:cNvSpPr>
            <a:spLocks noGrp="1"/>
          </p:cNvSpPr>
          <p:nvPr>
            <p:ph idx="1"/>
          </p:nvPr>
        </p:nvSpPr>
        <p:spPr/>
        <p:txBody>
          <a:bodyPr/>
          <a:lstStyle/>
          <a:p>
            <a:r>
              <a:rPr lang="el-GR" dirty="0"/>
              <a:t>Τις κύριες θεωρίες που εξηγούν τις επενδύσεις </a:t>
            </a:r>
          </a:p>
          <a:p>
            <a:r>
              <a:rPr lang="el-GR" dirty="0"/>
              <a:t>Γιατί οι επενδύσεις συνδέονται με το επιτόκιο </a:t>
            </a:r>
          </a:p>
          <a:p>
            <a:r>
              <a:rPr lang="el-GR" dirty="0"/>
              <a:t>Τα πράγματα που μετατοπίζουν τη συνάρτηση επενδύσεων </a:t>
            </a:r>
          </a:p>
          <a:p>
            <a:r>
              <a:rPr lang="el-GR" dirty="0"/>
              <a:t>Γιατί οι επενδύσεις αυξάνονται στη διάρκεια οικονομικών ανθήσεων και μειώνονται στη διάρκεια οικονομικών υφέσεων  </a:t>
            </a:r>
          </a:p>
        </p:txBody>
      </p:sp>
      <p:sp>
        <p:nvSpPr>
          <p:cNvPr id="4" name="Θέση αριθμού διαφάνειας 3">
            <a:extLst>
              <a:ext uri="{FF2B5EF4-FFF2-40B4-BE49-F238E27FC236}">
                <a16:creationId xmlns:a16="http://schemas.microsoft.com/office/drawing/2014/main" id="{69648688-7E75-4CC2-A513-1B84664C45E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31799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FC8C62-276F-46C6-8AA9-B0ED57A691BC}"/>
              </a:ext>
            </a:extLst>
          </p:cNvPr>
          <p:cNvSpPr>
            <a:spLocks noGrp="1"/>
          </p:cNvSpPr>
          <p:nvPr>
            <p:ph type="title"/>
          </p:nvPr>
        </p:nvSpPr>
        <p:spPr/>
        <p:txBody>
          <a:bodyPr/>
          <a:lstStyle/>
          <a:p>
            <a:r>
              <a:rPr lang="el-GR" dirty="0"/>
              <a:t>Παράγοντες που επηρεάζουν την τιμή εκμίσθωσης του κεφαλαίου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59B4BE1C-C748-4CE9-95BA-A3EF76E2F140}"/>
                  </a:ext>
                </a:extLst>
              </p:cNvPr>
              <p:cNvSpPr>
                <a:spLocks noGrp="1"/>
              </p:cNvSpPr>
              <p:nvPr>
                <p:ph idx="1"/>
              </p:nvPr>
            </p:nvSpPr>
            <p:spPr>
              <a:xfrm>
                <a:off x="1154954" y="2324100"/>
                <a:ext cx="8761413" cy="4025900"/>
              </a:xfrm>
            </p:spPr>
            <p:txBody>
              <a:bodyPr>
                <a:normAutofit/>
              </a:bodyPr>
              <a:lstStyle/>
              <a:p>
                <a:pPr marL="0" indent="0">
                  <a:buNone/>
                </a:pPr>
                <a:r>
                  <a:rPr lang="el-GR" dirty="0"/>
                  <a:t>Από τη συνάρτηση παραγωγής </a:t>
                </a:r>
                <a:r>
                  <a:rPr lang="en-US" dirty="0"/>
                  <a:t>Cobb</a:t>
                </a:r>
                <a:r>
                  <a:rPr lang="el-GR" dirty="0"/>
                  <a:t>-</a:t>
                </a:r>
                <a:r>
                  <a:rPr lang="en-US" dirty="0"/>
                  <a:t>Douglass</a:t>
                </a:r>
                <a:r>
                  <a:rPr lang="el-GR" dirty="0"/>
                  <a:t>,       </a:t>
                </a:r>
                <a:r>
                  <a:rPr lang="en-US" b="1" i="1" dirty="0"/>
                  <a:t>Y</a:t>
                </a:r>
                <a:r>
                  <a:rPr lang="en-US" dirty="0"/>
                  <a:t> </a:t>
                </a:r>
                <a:r>
                  <a:rPr lang="el-GR" dirty="0">
                    <a:sym typeface="Symbol" panose="05050102010706020507" pitchFamily="18" charset="2"/>
                  </a:rPr>
                  <a:t></a:t>
                </a:r>
                <a:r>
                  <a:rPr lang="el-GR" dirty="0"/>
                  <a:t> </a:t>
                </a:r>
                <a:r>
                  <a:rPr lang="en-US" b="1" i="1" dirty="0" err="1"/>
                  <a:t>AK</a:t>
                </a:r>
                <a:r>
                  <a:rPr lang="en-US" i="1" baseline="30000" dirty="0" err="1"/>
                  <a:t>a</a:t>
                </a:r>
                <a:r>
                  <a:rPr lang="en-US" b="1" i="1" dirty="0" err="1"/>
                  <a:t>L</a:t>
                </a:r>
                <a:r>
                  <a:rPr lang="el-GR" baseline="30000" dirty="0"/>
                  <a:t>1 </a:t>
                </a:r>
                <a:r>
                  <a:rPr lang="el-GR" baseline="30000" dirty="0">
                    <a:sym typeface="Symbol" panose="05050102010706020507" pitchFamily="18" charset="2"/>
                  </a:rPr>
                  <a:t></a:t>
                </a:r>
                <a:r>
                  <a:rPr lang="el-GR" baseline="30000" dirty="0"/>
                  <a:t> </a:t>
                </a:r>
                <a:r>
                  <a:rPr lang="en-US" i="1" baseline="30000" dirty="0"/>
                  <a:t>a</a:t>
                </a:r>
                <a:r>
                  <a:rPr lang="el-GR" dirty="0"/>
                  <a:t> </a:t>
                </a:r>
              </a:p>
              <a:p>
                <a:pPr marL="0" indent="0">
                  <a:buNone/>
                </a:pPr>
                <a:r>
                  <a:rPr lang="el-GR" dirty="0"/>
                  <a:t>η </a:t>
                </a:r>
                <a:r>
                  <a:rPr lang="en-US" i="1" dirty="0"/>
                  <a:t>MPK</a:t>
                </a:r>
                <a:r>
                  <a:rPr lang="el-GR" dirty="0"/>
                  <a:t> (και επομένως η ισορροπία </a:t>
                </a:r>
                <a:r>
                  <a:rPr lang="en-US" i="1" dirty="0"/>
                  <a:t>R</a:t>
                </a:r>
                <a:r>
                  <a:rPr lang="el-GR" dirty="0"/>
                  <a:t>/</a:t>
                </a:r>
                <a:r>
                  <a:rPr lang="en-US" i="1" dirty="0"/>
                  <a:t>P</a:t>
                </a:r>
                <a:r>
                  <a:rPr lang="el-GR" dirty="0"/>
                  <a:t>) είναι </a:t>
                </a: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𝑅</m:t>
                          </m:r>
                        </m:num>
                        <m:den>
                          <m:r>
                            <a:rPr lang="en-US" b="0" i="1" smtClean="0">
                              <a:latin typeface="Cambria Math" panose="02040503050406030204" pitchFamily="18" charset="0"/>
                            </a:rPr>
                            <m:t>𝑃</m:t>
                          </m:r>
                        </m:den>
                      </m:f>
                      <m:r>
                        <a:rPr lang="en-US" b="0" i="1" smtClean="0">
                          <a:latin typeface="Cambria Math" panose="02040503050406030204" pitchFamily="18" charset="0"/>
                        </a:rPr>
                        <m:t>=</m:t>
                      </m:r>
                      <m:r>
                        <a:rPr lang="en-US" b="0" i="1" smtClean="0">
                          <a:latin typeface="Cambria Math" panose="02040503050406030204" pitchFamily="18" charset="0"/>
                        </a:rPr>
                        <m:t>𝑀𝑃𝐾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𝐾</m:t>
                              </m:r>
                            </m:den>
                          </m:f>
                          <m:r>
                            <a:rPr lang="en-US" b="0" i="1" smtClean="0">
                              <a:latin typeface="Cambria Math" panose="02040503050406030204" pitchFamily="18" charset="0"/>
                            </a:rPr>
                            <m:t>)</m:t>
                          </m:r>
                        </m:e>
                        <m:sup>
                          <m:r>
                            <a:rPr lang="en-US" b="0" i="1" smtClean="0">
                              <a:latin typeface="Cambria Math" panose="02040503050406030204" pitchFamily="18" charset="0"/>
                            </a:rPr>
                            <m:t>1−</m:t>
                          </m:r>
                          <m:r>
                            <a:rPr lang="en-US" b="0" i="1" smtClean="0">
                              <a:latin typeface="Cambria Math" panose="02040503050406030204" pitchFamily="18" charset="0"/>
                            </a:rPr>
                            <m:t>𝑎</m:t>
                          </m:r>
                        </m:sup>
                      </m:sSup>
                    </m:oMath>
                  </m:oMathPara>
                </a14:m>
                <a:endParaRPr lang="en-US" dirty="0"/>
              </a:p>
              <a:p>
                <a:pPr marL="0" indent="0">
                  <a:buNone/>
                </a:pPr>
                <a:endParaRPr lang="el-GR" dirty="0"/>
              </a:p>
              <a:p>
                <a:r>
                  <a:rPr lang="el-GR" dirty="0"/>
                  <a:t>Η ισορροπία </a:t>
                </a:r>
                <a:r>
                  <a:rPr lang="en-US" b="1" i="1" dirty="0"/>
                  <a:t>R</a:t>
                </a:r>
                <a:r>
                  <a:rPr lang="el-GR" dirty="0"/>
                  <a:t>/</a:t>
                </a:r>
                <a:r>
                  <a:rPr lang="en-US" b="1" i="1" dirty="0"/>
                  <a:t>P</a:t>
                </a:r>
                <a:r>
                  <a:rPr lang="en-US" dirty="0"/>
                  <a:t> </a:t>
                </a:r>
                <a:r>
                  <a:rPr lang="el-GR" dirty="0"/>
                  <a:t>θα αυξηθεί εάν: </a:t>
                </a:r>
                <a:endParaRPr lang="en-US" dirty="0"/>
              </a:p>
              <a:p>
                <a:pPr lvl="1"/>
                <a:r>
                  <a:rPr lang="el-GR" dirty="0"/>
                  <a:t> ↓ </a:t>
                </a:r>
                <a:r>
                  <a:rPr lang="en-US" b="1" i="1" dirty="0"/>
                  <a:t>K</a:t>
                </a:r>
                <a:r>
                  <a:rPr lang="en-US" dirty="0"/>
                  <a:t> </a:t>
                </a:r>
                <a:r>
                  <a:rPr lang="el-GR" dirty="0"/>
                  <a:t>(π.χ., σεισμός ή πόλεμος)</a:t>
                </a:r>
                <a:endParaRPr lang="en-US" dirty="0"/>
              </a:p>
              <a:p>
                <a:pPr lvl="1"/>
                <a:r>
                  <a:rPr lang="el-GR" dirty="0"/>
                  <a:t> ↑ </a:t>
                </a:r>
                <a:r>
                  <a:rPr lang="en-US" b="1" i="1" dirty="0"/>
                  <a:t>L</a:t>
                </a:r>
                <a:r>
                  <a:rPr lang="el-GR" dirty="0"/>
                  <a:t> (π.χ., αύξηση του πληθυσμού ή της μετανάστευσης)</a:t>
                </a:r>
                <a:endParaRPr lang="en-US" dirty="0"/>
              </a:p>
              <a:p>
                <a:pPr lvl="1"/>
                <a:r>
                  <a:rPr lang="el-GR" dirty="0"/>
                  <a:t> ↑ </a:t>
                </a:r>
                <a:r>
                  <a:rPr lang="en-US" b="1" i="1" dirty="0"/>
                  <a:t>A</a:t>
                </a:r>
                <a:r>
                  <a:rPr lang="el-GR" dirty="0"/>
                  <a:t> (τεχνολογική βελτίωση ή απορρύθμιση)</a:t>
                </a:r>
              </a:p>
              <a:p>
                <a:endParaRPr lang="el-GR" dirty="0"/>
              </a:p>
            </p:txBody>
          </p:sp>
        </mc:Choice>
        <mc:Fallback xmlns="">
          <p:sp>
            <p:nvSpPr>
              <p:cNvPr id="3" name="Θέση περιεχομένου 2">
                <a:extLst>
                  <a:ext uri="{FF2B5EF4-FFF2-40B4-BE49-F238E27FC236}">
                    <a16:creationId xmlns:a16="http://schemas.microsoft.com/office/drawing/2014/main" id="{59B4BE1C-C748-4CE9-95BA-A3EF76E2F140}"/>
                  </a:ext>
                </a:extLst>
              </p:cNvPr>
              <p:cNvSpPr>
                <a:spLocks noGrp="1" noRot="1" noChangeAspect="1" noMove="1" noResize="1" noEditPoints="1" noAdjustHandles="1" noChangeArrowheads="1" noChangeShapeType="1" noTextEdit="1"/>
              </p:cNvSpPr>
              <p:nvPr>
                <p:ph idx="1"/>
              </p:nvPr>
            </p:nvSpPr>
            <p:spPr>
              <a:xfrm>
                <a:off x="1154954" y="2324100"/>
                <a:ext cx="8761413" cy="4025900"/>
              </a:xfrm>
              <a:blipFill>
                <a:blip r:embed="rId2"/>
                <a:stretch>
                  <a:fillRect l="-579" t="-629"/>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B3C2E528-C38B-4A10-89B1-6A65F96216C1}"/>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442508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E63D57-3405-4726-87A0-D9E76C55A6B1}"/>
              </a:ext>
            </a:extLst>
          </p:cNvPr>
          <p:cNvSpPr>
            <a:spLocks noGrp="1"/>
          </p:cNvSpPr>
          <p:nvPr>
            <p:ph type="title"/>
          </p:nvPr>
        </p:nvSpPr>
        <p:spPr/>
        <p:txBody>
          <a:bodyPr/>
          <a:lstStyle/>
          <a:p>
            <a:r>
              <a:rPr lang="el-GR" dirty="0"/>
              <a:t>Επενδυτικές αποφάσεις των επιχειρήσεων εκμίσθωσης κεφαλαίου</a:t>
            </a:r>
          </a:p>
        </p:txBody>
      </p:sp>
      <p:sp>
        <p:nvSpPr>
          <p:cNvPr id="3" name="Θέση περιεχομένου 2">
            <a:extLst>
              <a:ext uri="{FF2B5EF4-FFF2-40B4-BE49-F238E27FC236}">
                <a16:creationId xmlns:a16="http://schemas.microsoft.com/office/drawing/2014/main" id="{01A230FF-A909-453F-B0F0-3F005AEBAF13}"/>
              </a:ext>
            </a:extLst>
          </p:cNvPr>
          <p:cNvSpPr>
            <a:spLocks noGrp="1"/>
          </p:cNvSpPr>
          <p:nvPr>
            <p:ph idx="1"/>
          </p:nvPr>
        </p:nvSpPr>
        <p:spPr>
          <a:xfrm>
            <a:off x="1154954" y="2951746"/>
            <a:ext cx="8761413" cy="3068053"/>
          </a:xfrm>
        </p:spPr>
        <p:txBody>
          <a:bodyPr/>
          <a:lstStyle/>
          <a:p>
            <a:r>
              <a:rPr lang="el-GR" dirty="0"/>
              <a:t>Οι επιχειρήσεις εκμίσθωσης κεφαλαίου επενδύουν σε νέο κεφάλαιο όταν το όφελος της επένδυσής τους υπερβαίνει το κόστος. </a:t>
            </a:r>
          </a:p>
          <a:p>
            <a:r>
              <a:rPr lang="el-GR" dirty="0"/>
              <a:t>Το όφελος (ανά μονάδα κεφαλαίου): </a:t>
            </a:r>
            <a:r>
              <a:rPr lang="en-US" b="1" i="1" dirty="0"/>
              <a:t>R</a:t>
            </a:r>
            <a:r>
              <a:rPr lang="el-GR" dirty="0"/>
              <a:t>/</a:t>
            </a:r>
            <a:r>
              <a:rPr lang="en-US" b="1" i="1" dirty="0"/>
              <a:t>P</a:t>
            </a:r>
            <a:r>
              <a:rPr lang="el-GR" dirty="0"/>
              <a:t>, το εισόδημα που η επιχείρηση εκμίσθωσης κεφαλαίου κερδίζει από την εκμίσθωση μιας μονάδας κεφαλαίου σε παραγωγικές επιχειρήσεις.  </a:t>
            </a:r>
          </a:p>
          <a:p>
            <a:endParaRPr lang="el-GR" dirty="0"/>
          </a:p>
        </p:txBody>
      </p:sp>
      <p:sp>
        <p:nvSpPr>
          <p:cNvPr id="4" name="Θέση αριθμού διαφάνειας 3">
            <a:extLst>
              <a:ext uri="{FF2B5EF4-FFF2-40B4-BE49-F238E27FC236}">
                <a16:creationId xmlns:a16="http://schemas.microsoft.com/office/drawing/2014/main" id="{5117FD0C-9808-4A4A-AE66-0449D1F052E0}"/>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954154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CA2D40-1E6D-4D3F-926B-371951024106}"/>
              </a:ext>
            </a:extLst>
          </p:cNvPr>
          <p:cNvSpPr>
            <a:spLocks noGrp="1"/>
          </p:cNvSpPr>
          <p:nvPr>
            <p:ph type="title"/>
          </p:nvPr>
        </p:nvSpPr>
        <p:spPr/>
        <p:txBody>
          <a:bodyPr/>
          <a:lstStyle/>
          <a:p>
            <a:r>
              <a:rPr lang="el-GR" dirty="0"/>
              <a:t>Το κόστος του κεφαλαίου, </a:t>
            </a:r>
            <a:r>
              <a:rPr lang="en-US" dirty="0"/>
              <a:t>M</a:t>
            </a:r>
            <a:r>
              <a:rPr lang="el-GR" dirty="0" err="1"/>
              <a:t>έρος</a:t>
            </a:r>
            <a:r>
              <a:rPr lang="el-GR" dirty="0"/>
              <a:t> 1 </a:t>
            </a:r>
          </a:p>
        </p:txBody>
      </p:sp>
      <p:sp>
        <p:nvSpPr>
          <p:cNvPr id="3" name="Θέση περιεχομένου 2">
            <a:extLst>
              <a:ext uri="{FF2B5EF4-FFF2-40B4-BE49-F238E27FC236}">
                <a16:creationId xmlns:a16="http://schemas.microsoft.com/office/drawing/2014/main" id="{F8D281EB-C0DD-49EC-BA4A-E89CF4EA090E}"/>
              </a:ext>
            </a:extLst>
          </p:cNvPr>
          <p:cNvSpPr>
            <a:spLocks noGrp="1"/>
          </p:cNvSpPr>
          <p:nvPr>
            <p:ph idx="1"/>
          </p:nvPr>
        </p:nvSpPr>
        <p:spPr/>
        <p:txBody>
          <a:bodyPr>
            <a:normAutofit fontScale="92500" lnSpcReduction="10000"/>
          </a:bodyPr>
          <a:lstStyle/>
          <a:p>
            <a:pPr marL="0" indent="0">
              <a:buNone/>
            </a:pPr>
            <a:r>
              <a:rPr lang="el-GR" dirty="0"/>
              <a:t>Στοιχεία του κόστους κεφαλαίου: </a:t>
            </a:r>
          </a:p>
          <a:p>
            <a:pPr marL="0" indent="0">
              <a:buNone/>
            </a:pPr>
            <a:r>
              <a:rPr lang="el-GR" b="1" dirty="0"/>
              <a:t>κόστος τόκου</a:t>
            </a:r>
            <a:r>
              <a:rPr lang="el-GR" dirty="0"/>
              <a:t>: </a:t>
            </a:r>
            <a:r>
              <a:rPr lang="en-US" b="1" i="1" dirty="0" err="1"/>
              <a:t>i</a:t>
            </a:r>
            <a:r>
              <a:rPr lang="en-US" dirty="0"/>
              <a:t> </a:t>
            </a:r>
            <a:r>
              <a:rPr lang="en-US" dirty="0">
                <a:sym typeface="Symbol" panose="05050102010706020507" pitchFamily="18" charset="2"/>
              </a:rPr>
              <a:t></a:t>
            </a:r>
            <a:r>
              <a:rPr lang="en-US" dirty="0"/>
              <a:t> </a:t>
            </a:r>
            <a:r>
              <a:rPr lang="en-US" b="1" i="1" dirty="0"/>
              <a:t>P</a:t>
            </a:r>
            <a:r>
              <a:rPr lang="en-US" b="1" i="1" baseline="-25000" dirty="0"/>
              <a:t>K</a:t>
            </a:r>
            <a:r>
              <a:rPr lang="el-GR" dirty="0"/>
              <a:t>,     </a:t>
            </a:r>
          </a:p>
          <a:p>
            <a:pPr marL="0" indent="0">
              <a:buNone/>
            </a:pPr>
            <a:r>
              <a:rPr lang="el-GR" dirty="0"/>
              <a:t>	όπου</a:t>
            </a:r>
            <a:r>
              <a:rPr lang="el-GR" b="1" i="1" dirty="0"/>
              <a:t> </a:t>
            </a:r>
            <a:r>
              <a:rPr lang="en-US" b="1" i="1" dirty="0"/>
              <a:t>P</a:t>
            </a:r>
            <a:r>
              <a:rPr lang="en-US" b="1" i="1" baseline="-25000" dirty="0"/>
              <a:t>K</a:t>
            </a:r>
            <a:r>
              <a:rPr lang="en-US" b="1" dirty="0"/>
              <a:t> </a:t>
            </a:r>
            <a:r>
              <a:rPr lang="el-GR" dirty="0">
                <a:sym typeface="Symbol" panose="05050102010706020507" pitchFamily="18" charset="2"/>
              </a:rPr>
              <a:t></a:t>
            </a:r>
            <a:r>
              <a:rPr lang="el-GR" dirty="0"/>
              <a:t> ονομαστική τιμή κεφαλαίου </a:t>
            </a:r>
          </a:p>
          <a:p>
            <a:pPr marL="0" indent="0">
              <a:buNone/>
            </a:pPr>
            <a:r>
              <a:rPr lang="el-GR" b="1" dirty="0"/>
              <a:t>κόστος απόσβεσης</a:t>
            </a:r>
            <a:r>
              <a:rPr lang="el-GR" dirty="0"/>
              <a:t>: </a:t>
            </a:r>
            <a:r>
              <a:rPr lang="el-GR" b="1" i="1" dirty="0"/>
              <a:t>δ</a:t>
            </a:r>
            <a:r>
              <a:rPr lang="el-GR" dirty="0"/>
              <a:t> </a:t>
            </a:r>
            <a:r>
              <a:rPr lang="en-US" dirty="0">
                <a:sym typeface="Symbol" panose="05050102010706020507" pitchFamily="18" charset="2"/>
              </a:rPr>
              <a:t></a:t>
            </a:r>
            <a:r>
              <a:rPr lang="en-US" dirty="0"/>
              <a:t> </a:t>
            </a:r>
            <a:r>
              <a:rPr lang="en-US" b="1" i="1" dirty="0"/>
              <a:t>P</a:t>
            </a:r>
            <a:r>
              <a:rPr lang="en-US" b="1" i="1" baseline="-25000" dirty="0"/>
              <a:t>K</a:t>
            </a:r>
            <a:r>
              <a:rPr lang="el-GR" dirty="0"/>
              <a:t>,     </a:t>
            </a:r>
          </a:p>
          <a:p>
            <a:pPr marL="0" indent="0">
              <a:buNone/>
            </a:pPr>
            <a:r>
              <a:rPr lang="el-GR" dirty="0"/>
              <a:t>	όπου</a:t>
            </a:r>
            <a:r>
              <a:rPr lang="el-GR" b="1" i="1" dirty="0"/>
              <a:t> δ</a:t>
            </a:r>
            <a:r>
              <a:rPr lang="el-GR" b="1" dirty="0"/>
              <a:t> </a:t>
            </a:r>
            <a:r>
              <a:rPr lang="el-GR" dirty="0">
                <a:sym typeface="Symbol" panose="05050102010706020507" pitchFamily="18" charset="2"/>
              </a:rPr>
              <a:t></a:t>
            </a:r>
            <a:r>
              <a:rPr lang="el-GR" dirty="0"/>
              <a:t> ποσοστό απόσβεσης</a:t>
            </a:r>
          </a:p>
          <a:p>
            <a:pPr marL="0" indent="0">
              <a:buNone/>
            </a:pPr>
            <a:r>
              <a:rPr lang="el-GR" b="1" dirty="0"/>
              <a:t>ζημιά κεφαλαίου</a:t>
            </a:r>
            <a:r>
              <a:rPr lang="el-GR" dirty="0"/>
              <a:t>: </a:t>
            </a:r>
            <a:r>
              <a:rPr lang="el-GR" dirty="0">
                <a:sym typeface="Symbol" panose="05050102010706020507" pitchFamily="18" charset="2"/>
              </a:rPr>
              <a:t></a:t>
            </a:r>
            <a:r>
              <a:rPr lang="el-GR" dirty="0"/>
              <a:t>Δ</a:t>
            </a:r>
            <a:r>
              <a:rPr lang="en-US" b="1" i="1" dirty="0"/>
              <a:t>P</a:t>
            </a:r>
            <a:r>
              <a:rPr lang="en-US" b="1" i="1" baseline="-25000" dirty="0"/>
              <a:t>K</a:t>
            </a:r>
            <a:r>
              <a:rPr lang="en-US" dirty="0"/>
              <a:t>  </a:t>
            </a:r>
            <a:r>
              <a:rPr lang="el-GR" dirty="0"/>
              <a:t>    </a:t>
            </a:r>
          </a:p>
          <a:p>
            <a:pPr marL="0" indent="0">
              <a:buNone/>
            </a:pPr>
            <a:r>
              <a:rPr lang="el-GR" dirty="0"/>
              <a:t>	(το όφελος κεφαλαίου ή υπεραξία, Δ</a:t>
            </a:r>
            <a:r>
              <a:rPr lang="en-US" b="1" i="1" dirty="0"/>
              <a:t>P</a:t>
            </a:r>
            <a:r>
              <a:rPr lang="en-US" b="1" i="1" baseline="-25000" dirty="0"/>
              <a:t>K</a:t>
            </a:r>
            <a:r>
              <a:rPr lang="en-US" baseline="-25000" dirty="0"/>
              <a:t> </a:t>
            </a:r>
            <a:r>
              <a:rPr lang="el-GR" dirty="0"/>
              <a:t>&gt; 0, μειώνει το κόστος του </a:t>
            </a:r>
            <a:r>
              <a:rPr lang="en-US" b="1" i="1" dirty="0"/>
              <a:t>K</a:t>
            </a:r>
            <a:r>
              <a:rPr lang="el-GR" dirty="0"/>
              <a:t>)</a:t>
            </a:r>
          </a:p>
          <a:p>
            <a:pPr marL="0" indent="0">
              <a:buNone/>
            </a:pPr>
            <a:r>
              <a:rPr lang="el-GR" dirty="0"/>
              <a:t> </a:t>
            </a:r>
          </a:p>
          <a:p>
            <a:pPr marL="0" indent="0">
              <a:buNone/>
            </a:pPr>
            <a:r>
              <a:rPr lang="el-GR" dirty="0"/>
              <a:t>Προσθέστε τα τρία αυτά μέρη για να πάρετε το συνολικό κόστος κεφαλαίου: </a:t>
            </a:r>
          </a:p>
          <a:p>
            <a:endParaRPr lang="el-GR" dirty="0"/>
          </a:p>
        </p:txBody>
      </p:sp>
      <p:sp>
        <p:nvSpPr>
          <p:cNvPr id="4" name="Θέση αριθμού διαφάνειας 3">
            <a:extLst>
              <a:ext uri="{FF2B5EF4-FFF2-40B4-BE49-F238E27FC236}">
                <a16:creationId xmlns:a16="http://schemas.microsoft.com/office/drawing/2014/main" id="{D878C34B-74B0-40A8-B6FA-B4703E3C42EF}"/>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832754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98BD1C-464C-4CD4-8BDA-DECA1DC9E1DB}"/>
              </a:ext>
            </a:extLst>
          </p:cNvPr>
          <p:cNvSpPr>
            <a:spLocks noGrp="1"/>
          </p:cNvSpPr>
          <p:nvPr>
            <p:ph type="title"/>
          </p:nvPr>
        </p:nvSpPr>
        <p:spPr/>
        <p:txBody>
          <a:bodyPr/>
          <a:lstStyle/>
          <a:p>
            <a:r>
              <a:rPr lang="el-GR" dirty="0"/>
              <a:t>Το κόστος του κεφαλαίου, Μέρος 2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B18015E9-DCB1-4052-8FFE-B4B88D70F344}"/>
                  </a:ext>
                </a:extLst>
              </p:cNvPr>
              <p:cNvSpPr>
                <a:spLocks noGrp="1"/>
              </p:cNvSpPr>
              <p:nvPr>
                <p:ph idx="1"/>
              </p:nvPr>
            </p:nvSpPr>
            <p:spPr/>
            <p:txBody>
              <a:bodyPr>
                <a:normAutofit/>
              </a:bodyPr>
              <a:lstStyle/>
              <a:p>
                <a:pPr marL="0" indent="0">
                  <a:buNone/>
                </a:pPr>
                <a14:m>
                  <m:oMath xmlns:m="http://schemas.openxmlformats.org/officeDocument/2006/math">
                    <m:r>
                      <m:rPr>
                        <m:sty m:val="p"/>
                      </m:rPr>
                      <a:rPr lang="el-GR" b="0" i="0" smtClean="0">
                        <a:latin typeface="Cambria Math" panose="02040503050406030204" pitchFamily="18" charset="0"/>
                      </a:rPr>
                      <m:t>Ονομαστικ</m:t>
                    </m:r>
                    <m:r>
                      <m:rPr>
                        <m:sty m:val="p"/>
                      </m:rPr>
                      <a:rPr lang="el-GR" i="1">
                        <a:latin typeface="Cambria Math" panose="02040503050406030204" pitchFamily="18" charset="0"/>
                      </a:rPr>
                      <m:t>ό</m:t>
                    </m:r>
                    <m:r>
                      <a:rPr lang="el-GR" b="0" i="1" smtClean="0">
                        <a:latin typeface="Cambria Math" panose="02040503050406030204" pitchFamily="18" charset="0"/>
                      </a:rPr>
                      <m:t> </m:t>
                    </m:r>
                    <m:r>
                      <a:rPr lang="el-GR" b="0" i="1" smtClean="0">
                        <a:latin typeface="Cambria Math" panose="02040503050406030204" pitchFamily="18" charset="0"/>
                      </a:rPr>
                      <m:t>𝜅</m:t>
                    </m:r>
                    <m:r>
                      <m:rPr>
                        <m:sty m:val="p"/>
                      </m:rPr>
                      <a:rPr lang="el-GR" i="1">
                        <a:latin typeface="Cambria Math" panose="02040503050406030204" pitchFamily="18" charset="0"/>
                      </a:rPr>
                      <m:t>ό</m:t>
                    </m:r>
                    <m:r>
                      <a:rPr lang="el-GR" b="0" i="1" smtClean="0">
                        <a:latin typeface="Cambria Math" panose="02040503050406030204" pitchFamily="18" charset="0"/>
                      </a:rPr>
                      <m:t>𝜎𝜏𝜊𝜍</m:t>
                    </m:r>
                    <m:r>
                      <a:rPr lang="el-GR" b="0" i="1" smtClean="0">
                        <a:latin typeface="Cambria Math" panose="02040503050406030204" pitchFamily="18" charset="0"/>
                      </a:rPr>
                      <m:t> </m:t>
                    </m:r>
                    <m:r>
                      <a:rPr lang="el-GR" b="0" i="1" smtClean="0">
                        <a:latin typeface="Cambria Math" panose="02040503050406030204" pitchFamily="18" charset="0"/>
                      </a:rPr>
                      <m:t>𝜅𝜀𝜑𝛼𝜆𝛼</m:t>
                    </m:r>
                    <m:r>
                      <m:rPr>
                        <m:sty m:val="p"/>
                      </m:rPr>
                      <a:rPr lang="el-GR" i="1">
                        <a:latin typeface="Cambria Math" panose="02040503050406030204" pitchFamily="18" charset="0"/>
                      </a:rPr>
                      <m:t>ί</m:t>
                    </m:r>
                    <m:r>
                      <a:rPr lang="el-GR" b="0" i="1" smtClean="0">
                        <a:latin typeface="Cambria Math" panose="02040503050406030204" pitchFamily="18" charset="0"/>
                      </a:rPr>
                      <m:t>𝜊𝜐</m:t>
                    </m:r>
                    <m:r>
                      <a:rPr lang="el-GR"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𝐾</m:t>
                        </m:r>
                      </m:sub>
                    </m:sSub>
                    <m:r>
                      <a:rPr lang="en-US" b="0" i="1" smtClean="0">
                        <a:latin typeface="Cambria Math" panose="02040503050406030204" pitchFamily="18" charset="0"/>
                      </a:rPr>
                      <m:t>+</m:t>
                    </m:r>
                  </m:oMath>
                </a14:m>
                <a:r>
                  <a:rPr lang="el-GR" dirty="0"/>
                  <a:t> </a:t>
                </a:r>
                <a14:m>
                  <m:oMath xmlns:m="http://schemas.openxmlformats.org/officeDocument/2006/math">
                    <m:r>
                      <m:rPr>
                        <m:sty m:val="p"/>
                      </m:rPr>
                      <a:rPr lang="el-GR" b="0" i="0" smtClean="0">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𝐾</m:t>
                        </m:r>
                      </m:sub>
                    </m:sSub>
                    <m:r>
                      <a:rPr lang="el-GR" b="0" i="1" smtClean="0">
                        <a:latin typeface="Cambria Math" panose="02040503050406030204" pitchFamily="18" charset="0"/>
                      </a:rPr>
                      <m:t>−</m:t>
                    </m:r>
                    <m:r>
                      <m:rPr>
                        <m:sty m:val="p"/>
                      </m:rPr>
                      <a:rPr lang="el-GR" b="0" i="0" smtClean="0">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𝐾</m:t>
                        </m:r>
                      </m:sub>
                    </m:sSub>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𝐾</m:t>
                        </m:r>
                      </m:sub>
                    </m:sSub>
                    <m:r>
                      <a:rPr lang="el-GR"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𝐾</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𝐾</m:t>
                            </m:r>
                          </m:sub>
                        </m:sSub>
                      </m:den>
                    </m:f>
                  </m:oMath>
                </a14:m>
                <a:r>
                  <a:rPr lang="el-GR" dirty="0">
                    <a:sym typeface="Symbol" panose="05050102010706020507" pitchFamily="18" charset="2"/>
                  </a:rPr>
                  <a:t>)</a:t>
                </a:r>
                <a:endParaRPr lang="el-GR" dirty="0"/>
              </a:p>
              <a:p>
                <a:pPr marL="0" indent="0">
                  <a:buNone/>
                </a:pPr>
                <a:r>
                  <a:rPr lang="el-GR" b="1" dirty="0"/>
                  <a:t>Παράδειγμα: εταιρεία ενοικίασης αυτοκινήτων</a:t>
                </a:r>
                <a:r>
                  <a:rPr lang="el-GR" dirty="0"/>
                  <a:t> (κεφάλαιο: αυτοκίνητα)</a:t>
                </a:r>
              </a:p>
              <a:p>
                <a:pPr marL="0" indent="0">
                  <a:buNone/>
                </a:pPr>
                <a:r>
                  <a:rPr lang="el-GR" dirty="0"/>
                  <a:t>Υποθέστε ότι </a:t>
                </a:r>
                <a:r>
                  <a:rPr lang="en-US" b="1" i="1" dirty="0"/>
                  <a:t>P</a:t>
                </a:r>
                <a:r>
                  <a:rPr lang="en-US" b="1" i="1" baseline="-25000" dirty="0"/>
                  <a:t>K</a:t>
                </a:r>
                <a:r>
                  <a:rPr lang="en-US" dirty="0"/>
                  <a:t> </a:t>
                </a:r>
                <a:r>
                  <a:rPr lang="el-GR" dirty="0">
                    <a:sym typeface="Symbol" panose="05050102010706020507" pitchFamily="18" charset="2"/>
                  </a:rPr>
                  <a:t></a:t>
                </a:r>
                <a:r>
                  <a:rPr lang="el-GR" dirty="0"/>
                  <a:t> 10.000 δολάρια, </a:t>
                </a:r>
                <a:r>
                  <a:rPr lang="en-US" b="1" i="1" dirty="0" err="1"/>
                  <a:t>i</a:t>
                </a:r>
                <a:r>
                  <a:rPr lang="en-US" dirty="0"/>
                  <a:t> </a:t>
                </a:r>
                <a:r>
                  <a:rPr lang="el-GR" dirty="0">
                    <a:sym typeface="Symbol" panose="05050102010706020507" pitchFamily="18" charset="2"/>
                  </a:rPr>
                  <a:t></a:t>
                </a:r>
                <a:r>
                  <a:rPr lang="el-GR" dirty="0"/>
                  <a:t> 0,10, </a:t>
                </a:r>
                <a:r>
                  <a:rPr lang="el-GR" b="1" i="1" dirty="0"/>
                  <a:t>δ</a:t>
                </a:r>
                <a:r>
                  <a:rPr lang="el-GR" dirty="0"/>
                  <a:t> </a:t>
                </a:r>
                <a:r>
                  <a:rPr lang="el-GR" dirty="0">
                    <a:sym typeface="Symbol" panose="05050102010706020507" pitchFamily="18" charset="2"/>
                  </a:rPr>
                  <a:t></a:t>
                </a:r>
                <a:r>
                  <a:rPr lang="el-GR" dirty="0"/>
                  <a:t> 0,10, και </a:t>
                </a:r>
              </a:p>
              <a:p>
                <a:pPr marL="0" indent="0">
                  <a:buNone/>
                </a:pPr>
                <a:r>
                  <a:rPr lang="el-GR" dirty="0"/>
                  <a:t>Δ</a:t>
                </a:r>
                <a:r>
                  <a:rPr lang="en-US" b="1" i="1" dirty="0"/>
                  <a:t>P</a:t>
                </a:r>
                <a:r>
                  <a:rPr lang="en-US" b="1" i="1" baseline="-25000" dirty="0"/>
                  <a:t>K</a:t>
                </a:r>
                <a:r>
                  <a:rPr lang="el-GR" dirty="0"/>
                  <a:t>/</a:t>
                </a:r>
                <a:r>
                  <a:rPr lang="en-US" b="1" i="1" dirty="0"/>
                  <a:t>P</a:t>
                </a:r>
                <a:r>
                  <a:rPr lang="en-US" b="1" i="1" baseline="-25000" dirty="0"/>
                  <a:t>K</a:t>
                </a:r>
                <a:r>
                  <a:rPr lang="en-US" dirty="0"/>
                  <a:t> </a:t>
                </a:r>
                <a:r>
                  <a:rPr lang="el-GR" dirty="0">
                    <a:sym typeface="Symbol" panose="05050102010706020507" pitchFamily="18" charset="2"/>
                  </a:rPr>
                  <a:t></a:t>
                </a:r>
                <a:r>
                  <a:rPr lang="el-GR" dirty="0"/>
                  <a:t> 0,06</a:t>
                </a:r>
              </a:p>
              <a:p>
                <a:pPr marL="0" indent="0">
                  <a:buNone/>
                </a:pPr>
                <a:r>
                  <a:rPr lang="el-GR" dirty="0"/>
                  <a:t>Τότε, επιτόκιο </a:t>
                </a:r>
                <a:r>
                  <a:rPr lang="el-GR" dirty="0">
                    <a:sym typeface="Symbol" panose="05050102010706020507" pitchFamily="18" charset="2"/>
                  </a:rPr>
                  <a:t></a:t>
                </a:r>
                <a:r>
                  <a:rPr lang="el-GR" dirty="0"/>
                  <a:t> 1000 δολάρια	</a:t>
                </a:r>
              </a:p>
              <a:p>
                <a:pPr marL="0" indent="0">
                  <a:buNone/>
                </a:pPr>
                <a:r>
                  <a:rPr lang="el-GR" dirty="0"/>
                  <a:t>	κόστος απόσβεσης </a:t>
                </a:r>
                <a:r>
                  <a:rPr lang="el-GR" dirty="0">
                    <a:sym typeface="Symbol" panose="05050102010706020507" pitchFamily="18" charset="2"/>
                  </a:rPr>
                  <a:t></a:t>
                </a:r>
                <a:r>
                  <a:rPr lang="el-GR" dirty="0"/>
                  <a:t> 2000 δολάρια</a:t>
                </a:r>
              </a:p>
              <a:p>
                <a:pPr marL="0" indent="0">
                  <a:buNone/>
                </a:pPr>
                <a:r>
                  <a:rPr lang="el-GR" dirty="0"/>
                  <a:t>	ζημιά κεφαλαίου </a:t>
                </a:r>
                <a:r>
                  <a:rPr lang="el-GR" dirty="0">
                    <a:sym typeface="Symbol" panose="05050102010706020507" pitchFamily="18" charset="2"/>
                  </a:rPr>
                  <a:t></a:t>
                </a:r>
                <a:r>
                  <a:rPr lang="el-GR" dirty="0"/>
                  <a:t> </a:t>
                </a:r>
                <a:r>
                  <a:rPr lang="el-GR" dirty="0">
                    <a:sym typeface="Symbol" panose="05050102010706020507" pitchFamily="18" charset="2"/>
                  </a:rPr>
                  <a:t></a:t>
                </a:r>
                <a:r>
                  <a:rPr lang="el-GR" dirty="0"/>
                  <a:t> 600 δολάρια</a:t>
                </a:r>
              </a:p>
              <a:p>
                <a:pPr marL="0" indent="0">
                  <a:buNone/>
                </a:pPr>
                <a:r>
                  <a:rPr lang="el-GR" b="1" dirty="0"/>
                  <a:t>	συνολικό κόστος </a:t>
                </a:r>
                <a:r>
                  <a:rPr lang="el-GR" b="1" dirty="0">
                    <a:sym typeface="Symbol" panose="05050102010706020507" pitchFamily="18" charset="2"/>
                  </a:rPr>
                  <a:t></a:t>
                </a:r>
                <a:r>
                  <a:rPr lang="el-GR" b="1" dirty="0"/>
                  <a:t> 2400 δολάρια</a:t>
                </a:r>
                <a:endParaRPr lang="el-GR" dirty="0"/>
              </a:p>
            </p:txBody>
          </p:sp>
        </mc:Choice>
        <mc:Fallback xmlns="">
          <p:sp>
            <p:nvSpPr>
              <p:cNvPr id="3" name="Θέση περιεχομένου 2">
                <a:extLst>
                  <a:ext uri="{FF2B5EF4-FFF2-40B4-BE49-F238E27FC236}">
                    <a16:creationId xmlns:a16="http://schemas.microsoft.com/office/drawing/2014/main" id="{B18015E9-DCB1-4052-8FFE-B4B88D70F344}"/>
                  </a:ext>
                </a:extLst>
              </p:cNvPr>
              <p:cNvSpPr>
                <a:spLocks noGrp="1" noRot="1" noChangeAspect="1" noMove="1" noResize="1" noEditPoints="1" noAdjustHandles="1" noChangeArrowheads="1" noChangeShapeType="1" noTextEdit="1"/>
              </p:cNvSpPr>
              <p:nvPr>
                <p:ph idx="1"/>
              </p:nvPr>
            </p:nvSpPr>
            <p:spPr>
              <a:blipFill>
                <a:blip r:embed="rId2"/>
                <a:stretch>
                  <a:fillRect l="-579"/>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E207A4C3-ED70-41EE-BC72-2CBFC4CD934A}"/>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43029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429814-4F40-4026-A9FB-C2160134C1E0}"/>
              </a:ext>
            </a:extLst>
          </p:cNvPr>
          <p:cNvSpPr>
            <a:spLocks noGrp="1"/>
          </p:cNvSpPr>
          <p:nvPr>
            <p:ph type="title"/>
          </p:nvPr>
        </p:nvSpPr>
        <p:spPr/>
        <p:txBody>
          <a:bodyPr/>
          <a:lstStyle/>
          <a:p>
            <a:r>
              <a:rPr lang="el-GR" dirty="0"/>
              <a:t>Το κόστος του κεφαλαίου, Μέρος 3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511F38B2-537F-411D-984A-6C6F0FBD6414}"/>
                  </a:ext>
                </a:extLst>
              </p:cNvPr>
              <p:cNvSpPr>
                <a:spLocks noGrp="1"/>
              </p:cNvSpPr>
              <p:nvPr>
                <p:ph idx="1"/>
              </p:nvPr>
            </p:nvSpPr>
            <p:spPr>
              <a:xfrm>
                <a:off x="1154954" y="2582778"/>
                <a:ext cx="8761413" cy="4072021"/>
              </a:xfrm>
            </p:spPr>
            <p:txBody>
              <a:bodyPr>
                <a:normAutofit/>
              </a:bodyPr>
              <a:lstStyle/>
              <a:p>
                <a:pPr marL="0" indent="0">
                  <a:buNone/>
                </a:pPr>
                <a:r>
                  <a:rPr lang="el-GR" dirty="0"/>
                  <a:t>Για λόγους απλότητας, υποθέτουμε ότι Δ</a:t>
                </a:r>
                <a:r>
                  <a:rPr lang="en-US" b="1" i="1" dirty="0"/>
                  <a:t>P</a:t>
                </a:r>
                <a:r>
                  <a:rPr lang="en-US" b="1" i="1" baseline="-25000" dirty="0"/>
                  <a:t>K</a:t>
                </a:r>
                <a:r>
                  <a:rPr lang="el-GR" dirty="0"/>
                  <a:t>/</a:t>
                </a:r>
                <a:r>
                  <a:rPr lang="en-US" b="1" i="1" dirty="0"/>
                  <a:t>P</a:t>
                </a:r>
                <a:r>
                  <a:rPr lang="en-US" b="1" i="1" baseline="-25000" dirty="0"/>
                  <a:t>K</a:t>
                </a:r>
                <a:r>
                  <a:rPr lang="en-US" dirty="0"/>
                  <a:t> </a:t>
                </a:r>
                <a:r>
                  <a:rPr lang="el-GR" dirty="0">
                    <a:sym typeface="Symbol" panose="05050102010706020507" pitchFamily="18" charset="2"/>
                  </a:rPr>
                  <a:t></a:t>
                </a:r>
                <a:r>
                  <a:rPr lang="el-GR" dirty="0"/>
                  <a:t> </a:t>
                </a:r>
                <a:r>
                  <a:rPr lang="el-GR" i="1" dirty="0"/>
                  <a:t>π</a:t>
                </a:r>
                <a:r>
                  <a:rPr lang="el-GR" dirty="0"/>
                  <a:t>      </a:t>
                </a:r>
              </a:p>
              <a:p>
                <a:pPr marL="0" indent="0">
                  <a:buNone/>
                </a:pPr>
                <a:r>
                  <a:rPr lang="el-GR" dirty="0"/>
                  <a:t>Τότε, το ονομαστικό κόστος κεφαλαίου είναι ίσο με </a:t>
                </a:r>
              </a:p>
              <a:p>
                <a:pPr marL="0" indent="0" algn="ctr">
                  <a:buNone/>
                </a:pPr>
                <a:r>
                  <a:rPr lang="en-US" b="1" i="1" dirty="0"/>
                  <a:t>P</a:t>
                </a:r>
                <a:r>
                  <a:rPr lang="en-US" b="1" i="1" baseline="-25000" dirty="0"/>
                  <a:t>K</a:t>
                </a:r>
                <a:r>
                  <a:rPr lang="en-US" dirty="0"/>
                  <a:t> (</a:t>
                </a:r>
                <a:r>
                  <a:rPr lang="en-US" b="1" i="1" dirty="0" err="1"/>
                  <a:t>i</a:t>
                </a:r>
                <a:r>
                  <a:rPr lang="en-US" dirty="0"/>
                  <a:t> </a:t>
                </a:r>
                <a:r>
                  <a:rPr lang="en-US" dirty="0">
                    <a:sym typeface="Symbol" panose="05050102010706020507" pitchFamily="18" charset="2"/>
                  </a:rPr>
                  <a:t></a:t>
                </a:r>
                <a:r>
                  <a:rPr lang="en-US" dirty="0"/>
                  <a:t> </a:t>
                </a:r>
                <a:r>
                  <a:rPr lang="el-GR" b="1" i="1" dirty="0"/>
                  <a:t>δ</a:t>
                </a:r>
                <a:r>
                  <a:rPr lang="el-GR" dirty="0"/>
                  <a:t> </a:t>
                </a:r>
                <a:r>
                  <a:rPr lang="el-GR" dirty="0">
                    <a:sym typeface="Symbol" panose="05050102010706020507" pitchFamily="18" charset="2"/>
                  </a:rPr>
                  <a:t></a:t>
                </a:r>
                <a:r>
                  <a:rPr lang="el-GR" dirty="0"/>
                  <a:t> </a:t>
                </a:r>
                <a:r>
                  <a:rPr lang="el-GR" i="1" dirty="0"/>
                  <a:t>π</a:t>
                </a:r>
                <a:r>
                  <a:rPr lang="en-US" dirty="0"/>
                  <a:t>) </a:t>
                </a:r>
                <a:r>
                  <a:rPr lang="el-GR" dirty="0">
                    <a:sym typeface="Symbol" panose="05050102010706020507" pitchFamily="18" charset="2"/>
                  </a:rPr>
                  <a:t></a:t>
                </a:r>
                <a:r>
                  <a:rPr lang="el-GR" dirty="0"/>
                  <a:t> </a:t>
                </a:r>
                <a:r>
                  <a:rPr lang="en-US" b="1" i="1" dirty="0"/>
                  <a:t>P</a:t>
                </a:r>
                <a:r>
                  <a:rPr lang="en-US" b="1" i="1" baseline="-25000" dirty="0"/>
                  <a:t>K</a:t>
                </a:r>
                <a:r>
                  <a:rPr lang="en-US" dirty="0"/>
                  <a:t>(</a:t>
                </a:r>
                <a:r>
                  <a:rPr lang="en-US" b="1" i="1" dirty="0"/>
                  <a:t>r</a:t>
                </a:r>
                <a:r>
                  <a:rPr lang="en-US" dirty="0"/>
                  <a:t> </a:t>
                </a:r>
                <a:r>
                  <a:rPr lang="el-GR" dirty="0">
                    <a:sym typeface="Symbol" panose="05050102010706020507" pitchFamily="18" charset="2"/>
                  </a:rPr>
                  <a:t></a:t>
                </a:r>
                <a:r>
                  <a:rPr lang="el-GR" dirty="0"/>
                  <a:t> </a:t>
                </a:r>
                <a:r>
                  <a:rPr lang="el-GR" b="1" i="1" dirty="0"/>
                  <a:t>δ</a:t>
                </a:r>
                <a:r>
                  <a:rPr lang="en-US" dirty="0"/>
                  <a:t>)</a:t>
                </a:r>
                <a:endParaRPr lang="el-GR" dirty="0"/>
              </a:p>
              <a:p>
                <a:pPr marL="0" indent="0">
                  <a:buNone/>
                </a:pPr>
                <a:r>
                  <a:rPr lang="el-GR" dirty="0"/>
                  <a:t>και το πραγματικό κόστος κεφαλαίου είναι ίσο με  </a:t>
                </a:r>
                <a14:m>
                  <m:oMath xmlns:m="http://schemas.openxmlformats.org/officeDocument/2006/math">
                    <m:f>
                      <m:fPr>
                        <m:ctrlPr>
                          <a:rPr lang="el-GR" i="1" smtClean="0">
                            <a:latin typeface="Cambria Math" panose="02040503050406030204" pitchFamily="18" charset="0"/>
                          </a:rPr>
                        </m:ctrlPr>
                      </m:fPr>
                      <m:num>
                        <m:sSub>
                          <m:sSubPr>
                            <m:ctrlPr>
                              <a:rPr lang="el-GR" i="1" smtClean="0">
                                <a:latin typeface="Cambria Math" panose="02040503050406030204" pitchFamily="18" charset="0"/>
                              </a:rPr>
                            </m:ctrlPr>
                          </m:sSubPr>
                          <m:e>
                            <m:r>
                              <m:rPr>
                                <m:sty m:val="p"/>
                              </m:rPr>
                              <a:rPr lang="en-US" b="0" i="0" smtClean="0">
                                <a:latin typeface="Cambria Math" panose="02040503050406030204" pitchFamily="18" charset="0"/>
                              </a:rPr>
                              <m:t>P</m:t>
                            </m:r>
                          </m:e>
                          <m:sub>
                            <m:r>
                              <a:rPr lang="en-US" b="0" i="1" smtClean="0">
                                <a:latin typeface="Cambria Math" panose="02040503050406030204" pitchFamily="18" charset="0"/>
                              </a:rPr>
                              <m:t>𝐾</m:t>
                            </m:r>
                          </m:sub>
                        </m:sSub>
                      </m:num>
                      <m:den>
                        <m:r>
                          <a:rPr lang="en-US" b="0" i="1" smtClean="0">
                            <a:latin typeface="Cambria Math" panose="02040503050406030204" pitchFamily="18" charset="0"/>
                          </a:rPr>
                          <m:t>𝑃</m:t>
                        </m:r>
                      </m:den>
                    </m:f>
                    <m:r>
                      <a:rPr lang="el-GR"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l-GR" b="0" i="1" smtClean="0">
                        <a:latin typeface="Cambria Math" panose="02040503050406030204" pitchFamily="18" charset="0"/>
                      </a:rPr>
                      <m:t>𝛿</m:t>
                    </m:r>
                    <m:r>
                      <a:rPr lang="el-GR" b="0" i="1" smtClean="0">
                        <a:latin typeface="Cambria Math" panose="02040503050406030204" pitchFamily="18" charset="0"/>
                      </a:rPr>
                      <m:t>)</m:t>
                    </m:r>
                  </m:oMath>
                </a14:m>
                <a:endParaRPr lang="el-GR" dirty="0"/>
              </a:p>
              <a:p>
                <a:pPr marL="0" indent="0">
                  <a:buNone/>
                </a:pPr>
                <a:r>
                  <a:rPr lang="el-GR" dirty="0"/>
                  <a:t>Το πραγματικό κόστος του κεφαλαίου εξαρτάται θετικά από </a:t>
                </a:r>
              </a:p>
              <a:p>
                <a:pPr lvl="1"/>
                <a:r>
                  <a:rPr lang="el-GR" dirty="0"/>
                  <a:t> τη σχετική τιμή του κεφαλαίου</a:t>
                </a:r>
              </a:p>
              <a:p>
                <a:pPr lvl="1"/>
                <a:r>
                  <a:rPr lang="el-GR" dirty="0"/>
                  <a:t> το πραγματικό επιτόκιο</a:t>
                </a:r>
              </a:p>
              <a:p>
                <a:pPr lvl="1"/>
                <a:r>
                  <a:rPr lang="el-GR" dirty="0"/>
                  <a:t>το ποσοστό απόσβεσης </a:t>
                </a:r>
              </a:p>
              <a:p>
                <a:endParaRPr lang="el-GR" dirty="0"/>
              </a:p>
            </p:txBody>
          </p:sp>
        </mc:Choice>
        <mc:Fallback xmlns="">
          <p:sp>
            <p:nvSpPr>
              <p:cNvPr id="3" name="Θέση περιεχομένου 2">
                <a:extLst>
                  <a:ext uri="{FF2B5EF4-FFF2-40B4-BE49-F238E27FC236}">
                    <a16:creationId xmlns:a16="http://schemas.microsoft.com/office/drawing/2014/main" id="{511F38B2-537F-411D-984A-6C6F0FBD6414}"/>
                  </a:ext>
                </a:extLst>
              </p:cNvPr>
              <p:cNvSpPr>
                <a:spLocks noGrp="1" noRot="1" noChangeAspect="1" noMove="1" noResize="1" noEditPoints="1" noAdjustHandles="1" noChangeArrowheads="1" noChangeShapeType="1" noTextEdit="1"/>
              </p:cNvSpPr>
              <p:nvPr>
                <p:ph idx="1"/>
              </p:nvPr>
            </p:nvSpPr>
            <p:spPr>
              <a:xfrm>
                <a:off x="1154954" y="2582778"/>
                <a:ext cx="8761413" cy="4072021"/>
              </a:xfrm>
              <a:blipFill>
                <a:blip r:embed="rId2"/>
                <a:stretch>
                  <a:fillRect l="-579" t="-311"/>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06AD740C-F4AE-48C4-BCBB-6EBE14E2D532}"/>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45414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0B149D-CE37-4861-A3BF-37E8748CD5BC}"/>
              </a:ext>
            </a:extLst>
          </p:cNvPr>
          <p:cNvSpPr>
            <a:spLocks noGrp="1"/>
          </p:cNvSpPr>
          <p:nvPr>
            <p:ph type="title"/>
          </p:nvPr>
        </p:nvSpPr>
        <p:spPr/>
        <p:txBody>
          <a:bodyPr/>
          <a:lstStyle/>
          <a:p>
            <a:r>
              <a:rPr lang="el-GR" dirty="0"/>
              <a:t>Ποσοστό κέρδους των επιχειρήσεων εκμίσθωσης κεφαλαίου</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78B41CA5-95DE-4D65-810F-1AE4DA297AC4}"/>
                  </a:ext>
                </a:extLst>
              </p:cNvPr>
              <p:cNvSpPr>
                <a:spLocks noGrp="1"/>
              </p:cNvSpPr>
              <p:nvPr>
                <p:ph idx="1"/>
              </p:nvPr>
            </p:nvSpPr>
            <p:spPr>
              <a:xfrm>
                <a:off x="1154954" y="2298700"/>
                <a:ext cx="8761413" cy="4229100"/>
              </a:xfrm>
            </p:spPr>
            <p:txBody>
              <a:bodyPr>
                <a:normAutofit/>
              </a:bodyPr>
              <a:lstStyle/>
              <a:p>
                <a:pPr marL="0" indent="0">
                  <a:buNone/>
                </a:pPr>
                <a:r>
                  <a:rPr lang="el-GR" dirty="0"/>
                  <a:t>Η καθαρή επένδυση μιας επιχείρησης εξαρτάται από το ποσοστό κέρδους:</a:t>
                </a:r>
              </a:p>
              <a:p>
                <a:pPr marL="0" indent="0">
                  <a:buNone/>
                </a:pPr>
                <a:endParaRPr lang="el-GR" b="0" i="0" dirty="0">
                  <a:latin typeface="Cambria Math" panose="02040503050406030204" pitchFamily="18" charset="0"/>
                </a:endParaRPr>
              </a:p>
              <a:p>
                <a:pPr marL="0" indent="0" algn="ctr">
                  <a:buNone/>
                </a:pPr>
                <a14:m>
                  <m:oMath xmlns:m="http://schemas.openxmlformats.org/officeDocument/2006/math">
                    <m:r>
                      <m:rPr>
                        <m:sty m:val="p"/>
                      </m:rPr>
                      <a:rPr lang="el-GR" b="0" i="0" smtClean="0">
                        <a:latin typeface="Cambria Math" panose="02040503050406030204" pitchFamily="18" charset="0"/>
                      </a:rPr>
                      <m:t>Ποσοστ</m:t>
                    </m:r>
                    <m:r>
                      <m:rPr>
                        <m:sty m:val="p"/>
                      </m:rPr>
                      <a:rPr lang="el-GR" i="1">
                        <a:latin typeface="Cambria Math" panose="02040503050406030204" pitchFamily="18" charset="0"/>
                      </a:rPr>
                      <m:t>ό</m:t>
                    </m:r>
                    <m:r>
                      <a:rPr lang="el-GR" b="0" i="1" smtClean="0">
                        <a:latin typeface="Cambria Math" panose="02040503050406030204" pitchFamily="18" charset="0"/>
                      </a:rPr>
                      <m:t> </m:t>
                    </m:r>
                    <m:r>
                      <a:rPr lang="el-GR" b="0" i="1" smtClean="0">
                        <a:latin typeface="Cambria Math" panose="02040503050406030204" pitchFamily="18" charset="0"/>
                      </a:rPr>
                      <m:t>𝜅</m:t>
                    </m:r>
                    <m:r>
                      <m:rPr>
                        <m:sty m:val="p"/>
                      </m:rPr>
                      <a:rPr lang="el-GR" i="1">
                        <a:latin typeface="Cambria Math" panose="02040503050406030204" pitchFamily="18" charset="0"/>
                      </a:rPr>
                      <m:t>έ</m:t>
                    </m:r>
                    <m:r>
                      <a:rPr lang="el-GR" b="0" i="1" smtClean="0">
                        <a:latin typeface="Cambria Math" panose="02040503050406030204" pitchFamily="18" charset="0"/>
                      </a:rPr>
                      <m:t>𝜌𝛿𝜊𝜐𝜍</m:t>
                    </m:r>
                    <m:r>
                      <a:rPr lang="el-GR"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R</m:t>
                        </m:r>
                      </m:num>
                      <m:den>
                        <m:r>
                          <m:rPr>
                            <m:sty m:val="p"/>
                          </m:rPr>
                          <a:rPr lang="en-US" b="0" i="0" smtClean="0">
                            <a:latin typeface="Cambria Math" panose="02040503050406030204" pitchFamily="18" charset="0"/>
                          </a:rPr>
                          <m:t>P</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𝐾</m:t>
                            </m:r>
                          </m:sub>
                        </m:sSub>
                      </m:num>
                      <m:den>
                        <m:r>
                          <a:rPr lang="en-US" b="0" i="1" smtClean="0">
                            <a:latin typeface="Cambria Math" panose="02040503050406030204" pitchFamily="18" charset="0"/>
                          </a:rPr>
                          <m:t>𝑃</m:t>
                        </m:r>
                      </m:den>
                    </m:f>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l-GR" b="0" i="1" smtClean="0">
                            <a:latin typeface="Cambria Math" panose="02040503050406030204" pitchFamily="18" charset="0"/>
                          </a:rPr>
                          <m:t>+</m:t>
                        </m:r>
                        <m:r>
                          <a:rPr lang="el-GR" b="0" i="1" smtClean="0">
                            <a:latin typeface="Cambria Math" panose="02040503050406030204" pitchFamily="18" charset="0"/>
                          </a:rPr>
                          <m:t>𝛿</m:t>
                        </m:r>
                      </m:e>
                    </m:d>
                    <m:r>
                      <a:rPr lang="el-GR" b="0" i="1" smtClean="0">
                        <a:latin typeface="Cambria Math" panose="02040503050406030204" pitchFamily="18" charset="0"/>
                      </a:rPr>
                      <m:t>=</m:t>
                    </m:r>
                    <m:r>
                      <m:rPr>
                        <m:sty m:val="p"/>
                      </m:rPr>
                      <a:rPr lang="en-US" b="0" i="0" smtClean="0">
                        <a:latin typeface="Cambria Math" panose="02040503050406030204" pitchFamily="18" charset="0"/>
                      </a:rPr>
                      <m:t>MPK</m:t>
                    </m:r>
                    <m:r>
                      <a:rPr lang="en-US" b="0" i="0"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𝐾</m:t>
                            </m:r>
                          </m:sub>
                        </m:sSub>
                      </m:num>
                      <m:den>
                        <m:r>
                          <a:rPr lang="en-US" i="1">
                            <a:latin typeface="Cambria Math" panose="02040503050406030204" pitchFamily="18" charset="0"/>
                          </a:rPr>
                          <m:t>𝑃</m:t>
                        </m:r>
                      </m:den>
                    </m:f>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l-GR" b="0" i="1" smtClean="0">
                        <a:latin typeface="Cambria Math" panose="02040503050406030204" pitchFamily="18" charset="0"/>
                      </a:rPr>
                      <m:t>𝛿</m:t>
                    </m:r>
                    <m:r>
                      <a:rPr lang="el-GR" b="0" i="1" smtClean="0">
                        <a:latin typeface="Cambria Math" panose="02040503050406030204" pitchFamily="18" charset="0"/>
                      </a:rPr>
                      <m:t>)</m:t>
                    </m:r>
                  </m:oMath>
                </a14:m>
                <a:r>
                  <a:rPr lang="el-GR" dirty="0"/>
                  <a:t> </a:t>
                </a:r>
              </a:p>
              <a:p>
                <a:pPr marL="0" indent="0" algn="ctr">
                  <a:buNone/>
                </a:pPr>
                <a:endParaRPr lang="el-GR" dirty="0"/>
              </a:p>
              <a:p>
                <a:pPr lvl="1"/>
                <a:r>
                  <a:rPr lang="el-GR" dirty="0"/>
                  <a:t>Αν το ποσοστό κέρδους &gt; 0, τότε το αύξον </a:t>
                </a:r>
                <a:r>
                  <a:rPr lang="en-US" b="1" i="1" dirty="0"/>
                  <a:t>K</a:t>
                </a:r>
                <a:r>
                  <a:rPr lang="en-US" dirty="0"/>
                  <a:t> </a:t>
                </a:r>
                <a:r>
                  <a:rPr lang="el-GR" dirty="0"/>
                  <a:t>είναι κερδοφόρο   </a:t>
                </a:r>
              </a:p>
              <a:p>
                <a:pPr lvl="1"/>
                <a:r>
                  <a:rPr lang="el-GR" dirty="0"/>
                  <a:t>Αν το ποσοστό κέρδους &lt; 0, τότε η επιχείρηση αυξάνει τα κέρδη της μειώνοντας το απόθεμα του κεφαλαίου της (δηλαδή, επιλέγοντας να μην αντικαθιστά το κεφάλαιο που φθείρεται). </a:t>
                </a:r>
              </a:p>
              <a:p>
                <a:endParaRPr lang="el-GR" dirty="0"/>
              </a:p>
            </p:txBody>
          </p:sp>
        </mc:Choice>
        <mc:Fallback xmlns="">
          <p:sp>
            <p:nvSpPr>
              <p:cNvPr id="3" name="Θέση περιεχομένου 2">
                <a:extLst>
                  <a:ext uri="{FF2B5EF4-FFF2-40B4-BE49-F238E27FC236}">
                    <a16:creationId xmlns:a16="http://schemas.microsoft.com/office/drawing/2014/main" id="{78B41CA5-95DE-4D65-810F-1AE4DA297AC4}"/>
                  </a:ext>
                </a:extLst>
              </p:cNvPr>
              <p:cNvSpPr>
                <a:spLocks noGrp="1" noRot="1" noChangeAspect="1" noMove="1" noResize="1" noEditPoints="1" noAdjustHandles="1" noChangeArrowheads="1" noChangeShapeType="1" noTextEdit="1"/>
              </p:cNvSpPr>
              <p:nvPr>
                <p:ph idx="1"/>
              </p:nvPr>
            </p:nvSpPr>
            <p:spPr>
              <a:xfrm>
                <a:off x="1154954" y="2298700"/>
                <a:ext cx="8761413" cy="4229100"/>
              </a:xfrm>
              <a:blipFill>
                <a:blip r:embed="rId2"/>
                <a:stretch>
                  <a:fillRect l="-579" t="-299"/>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CC0E25BB-6B71-4226-A58F-9E272C088CAB}"/>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623017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4FC102-1FDC-4CD1-BC43-EB9524935C3F}"/>
              </a:ext>
            </a:extLst>
          </p:cNvPr>
          <p:cNvSpPr>
            <a:spLocks noGrp="1"/>
          </p:cNvSpPr>
          <p:nvPr>
            <p:ph type="title"/>
          </p:nvPr>
        </p:nvSpPr>
        <p:spPr/>
        <p:txBody>
          <a:bodyPr/>
          <a:lstStyle/>
          <a:p>
            <a:r>
              <a:rPr lang="el-GR" dirty="0"/>
              <a:t>Νέα επένδυση και ακαθάριστη επένδυση </a:t>
            </a:r>
          </a:p>
        </p:txBody>
      </p:sp>
      <p:sp>
        <p:nvSpPr>
          <p:cNvPr id="3" name="Θέση περιεχομένου 2">
            <a:extLst>
              <a:ext uri="{FF2B5EF4-FFF2-40B4-BE49-F238E27FC236}">
                <a16:creationId xmlns:a16="http://schemas.microsoft.com/office/drawing/2014/main" id="{C045DB68-1E61-406D-805C-526D29FA2403}"/>
              </a:ext>
            </a:extLst>
          </p:cNvPr>
          <p:cNvSpPr>
            <a:spLocks noGrp="1"/>
          </p:cNvSpPr>
          <p:nvPr>
            <p:ph idx="1"/>
          </p:nvPr>
        </p:nvSpPr>
        <p:spPr>
          <a:xfrm>
            <a:off x="1154954" y="2400300"/>
            <a:ext cx="8761413" cy="4267200"/>
          </a:xfrm>
        </p:spPr>
        <p:txBody>
          <a:bodyPr>
            <a:normAutofit/>
          </a:bodyPr>
          <a:lstStyle/>
          <a:p>
            <a:pPr marL="0" indent="0">
              <a:buNone/>
            </a:pPr>
            <a:r>
              <a:rPr lang="el-GR" dirty="0"/>
              <a:t>Επομένως,  </a:t>
            </a:r>
          </a:p>
          <a:p>
            <a:pPr marL="0" indent="0">
              <a:buNone/>
            </a:pPr>
            <a:r>
              <a:rPr lang="el-GR" dirty="0"/>
              <a:t>η καθαρή επένδυση </a:t>
            </a:r>
            <a:r>
              <a:rPr lang="el-GR" dirty="0">
                <a:sym typeface="Symbol" panose="05050102010706020507" pitchFamily="18" charset="2"/>
              </a:rPr>
              <a:t></a:t>
            </a:r>
            <a:r>
              <a:rPr lang="el-GR" dirty="0"/>
              <a:t> Δ</a:t>
            </a:r>
            <a:r>
              <a:rPr lang="en-US" b="1" i="1" dirty="0"/>
              <a:t>K</a:t>
            </a:r>
            <a:r>
              <a:rPr lang="en-US" dirty="0"/>
              <a:t> </a:t>
            </a:r>
            <a:r>
              <a:rPr lang="el-GR" dirty="0">
                <a:sym typeface="Symbol" panose="05050102010706020507" pitchFamily="18" charset="2"/>
              </a:rPr>
              <a:t></a:t>
            </a:r>
            <a:r>
              <a:rPr lang="el-GR" dirty="0"/>
              <a:t> </a:t>
            </a:r>
            <a:r>
              <a:rPr lang="en-US" b="1" i="1" dirty="0"/>
              <a:t>I</a:t>
            </a:r>
            <a:r>
              <a:rPr lang="en-US" b="1" i="1" baseline="-25000" dirty="0"/>
              <a:t>n</a:t>
            </a:r>
            <a:r>
              <a:rPr lang="el-GR" dirty="0"/>
              <a:t> [</a:t>
            </a:r>
            <a:r>
              <a:rPr lang="en-US" b="1" i="1" dirty="0"/>
              <a:t>MPK</a:t>
            </a:r>
            <a:r>
              <a:rPr lang="en-US" dirty="0"/>
              <a:t> </a:t>
            </a:r>
            <a:r>
              <a:rPr lang="en-US" dirty="0">
                <a:sym typeface="Symbol" panose="05050102010706020507" pitchFamily="18" charset="2"/>
              </a:rPr>
              <a:t></a:t>
            </a:r>
            <a:r>
              <a:rPr lang="el-GR" dirty="0"/>
              <a:t> (</a:t>
            </a:r>
            <a:r>
              <a:rPr lang="en-US" b="1" i="1" dirty="0"/>
              <a:t>P</a:t>
            </a:r>
            <a:r>
              <a:rPr lang="en-US" b="1" i="1" baseline="-25000" dirty="0"/>
              <a:t>K</a:t>
            </a:r>
            <a:r>
              <a:rPr lang="el-GR" dirty="0"/>
              <a:t>/</a:t>
            </a:r>
            <a:r>
              <a:rPr lang="en-US" b="1" i="1" dirty="0"/>
              <a:t>P</a:t>
            </a:r>
            <a:r>
              <a:rPr lang="el-GR" dirty="0"/>
              <a:t>)(</a:t>
            </a:r>
            <a:r>
              <a:rPr lang="el-GR" b="1" i="1" dirty="0"/>
              <a:t> </a:t>
            </a:r>
            <a:r>
              <a:rPr lang="en-US" b="1" i="1" dirty="0"/>
              <a:t>r</a:t>
            </a:r>
            <a:r>
              <a:rPr lang="en-US" dirty="0"/>
              <a:t> </a:t>
            </a:r>
            <a:r>
              <a:rPr lang="el-GR" dirty="0">
                <a:sym typeface="Symbol" panose="05050102010706020507" pitchFamily="18" charset="2"/>
              </a:rPr>
              <a:t></a:t>
            </a:r>
            <a:r>
              <a:rPr lang="el-GR" dirty="0"/>
              <a:t> </a:t>
            </a:r>
            <a:r>
              <a:rPr lang="el-GR" b="1" i="1" dirty="0"/>
              <a:t>δ</a:t>
            </a:r>
            <a:r>
              <a:rPr lang="el-GR" dirty="0"/>
              <a:t>)]</a:t>
            </a:r>
          </a:p>
          <a:p>
            <a:pPr marL="0" indent="0">
              <a:buNone/>
            </a:pPr>
            <a:r>
              <a:rPr lang="el-GR" dirty="0"/>
              <a:t> όπου</a:t>
            </a:r>
            <a:r>
              <a:rPr lang="el-GR" b="1" i="1" dirty="0"/>
              <a:t> </a:t>
            </a:r>
            <a:r>
              <a:rPr lang="en-US" b="1" i="1" dirty="0"/>
              <a:t>I</a:t>
            </a:r>
            <a:r>
              <a:rPr lang="en-US" b="1" i="1" baseline="-25000" dirty="0"/>
              <a:t>n</a:t>
            </a:r>
            <a:r>
              <a:rPr lang="el-GR" dirty="0"/>
              <a:t> [] είναι μια συνάρτηση που δείχνει πώς οι καθαρές επενδύσεις ανταποκρίνονται στο κίνητρο για επενδύσεις.  </a:t>
            </a:r>
          </a:p>
          <a:p>
            <a:pPr marL="0" indent="0">
              <a:buNone/>
            </a:pPr>
            <a:r>
              <a:rPr lang="el-GR" dirty="0"/>
              <a:t> </a:t>
            </a:r>
          </a:p>
          <a:p>
            <a:pPr marL="0" indent="0">
              <a:buNone/>
            </a:pPr>
            <a:r>
              <a:rPr lang="el-GR" dirty="0"/>
              <a:t>Η συνολική δαπάνη για τις επιχειρηματικές πάγιες επενδύσεις είναι ίση με τις καθαρές επενδύσεις συν την αντικατάσταση που κεφαλαίου, </a:t>
            </a:r>
            <a:r>
              <a:rPr lang="en-US" b="1" i="1" dirty="0"/>
              <a:t>K</a:t>
            </a:r>
            <a:r>
              <a:rPr lang="el-GR" dirty="0"/>
              <a:t>, που φθείρεται</a:t>
            </a:r>
          </a:p>
          <a:p>
            <a:pPr marL="0" indent="0">
              <a:buNone/>
            </a:pPr>
            <a:r>
              <a:rPr lang="el-GR" dirty="0"/>
              <a:t> </a:t>
            </a:r>
          </a:p>
          <a:p>
            <a:pPr marL="0" indent="0">
              <a:buNone/>
            </a:pPr>
            <a:r>
              <a:rPr lang="el-GR" dirty="0"/>
              <a:t>ακαθάριστη επένδυση  </a:t>
            </a:r>
            <a:r>
              <a:rPr lang="el-GR" dirty="0">
                <a:sym typeface="Symbol" panose="05050102010706020507" pitchFamily="18" charset="2"/>
              </a:rPr>
              <a:t></a:t>
            </a:r>
            <a:r>
              <a:rPr lang="el-GR" dirty="0"/>
              <a:t> Δ</a:t>
            </a:r>
            <a:r>
              <a:rPr lang="en-US" b="1" i="1" dirty="0"/>
              <a:t>K</a:t>
            </a:r>
            <a:r>
              <a:rPr lang="en-US" dirty="0"/>
              <a:t> </a:t>
            </a:r>
            <a:r>
              <a:rPr lang="el-GR" dirty="0">
                <a:sym typeface="Symbol" panose="05050102010706020507" pitchFamily="18" charset="2"/>
              </a:rPr>
              <a:t></a:t>
            </a:r>
            <a:r>
              <a:rPr lang="el-GR" dirty="0"/>
              <a:t> </a:t>
            </a:r>
            <a:r>
              <a:rPr lang="el-GR" i="1" dirty="0"/>
              <a:t>δ</a:t>
            </a:r>
            <a:r>
              <a:rPr lang="en-US" b="1" i="1" dirty="0"/>
              <a:t>K</a:t>
            </a:r>
            <a:endParaRPr lang="el-GR" dirty="0"/>
          </a:p>
          <a:p>
            <a:pPr marL="0" indent="0">
              <a:buNone/>
            </a:pPr>
            <a:r>
              <a:rPr lang="el-GR" dirty="0"/>
              <a:t>               </a:t>
            </a:r>
            <a:r>
              <a:rPr lang="en-US" dirty="0"/>
              <a:t>			          </a:t>
            </a:r>
            <a:r>
              <a:rPr lang="el-GR" dirty="0">
                <a:sym typeface="Symbol" panose="05050102010706020507" pitchFamily="18" charset="2"/>
              </a:rPr>
              <a:t></a:t>
            </a:r>
            <a:r>
              <a:rPr lang="el-GR" dirty="0"/>
              <a:t> </a:t>
            </a:r>
            <a:r>
              <a:rPr lang="en-US" b="1" i="1" dirty="0"/>
              <a:t>I</a:t>
            </a:r>
            <a:r>
              <a:rPr lang="en-US" b="1" i="1" baseline="-25000" dirty="0"/>
              <a:t>n</a:t>
            </a:r>
            <a:r>
              <a:rPr lang="en-US" dirty="0"/>
              <a:t> [</a:t>
            </a:r>
            <a:r>
              <a:rPr lang="en-US" b="1" i="1" dirty="0"/>
              <a:t>MPK</a:t>
            </a:r>
            <a:r>
              <a:rPr lang="en-US" dirty="0"/>
              <a:t> </a:t>
            </a:r>
            <a:r>
              <a:rPr lang="en-US" dirty="0">
                <a:sym typeface="Symbol" panose="05050102010706020507" pitchFamily="18" charset="2"/>
              </a:rPr>
              <a:t></a:t>
            </a:r>
            <a:r>
              <a:rPr lang="en-US" dirty="0"/>
              <a:t> (</a:t>
            </a:r>
            <a:r>
              <a:rPr lang="en-US" b="1" i="1" dirty="0"/>
              <a:t>P</a:t>
            </a:r>
            <a:r>
              <a:rPr lang="en-US" b="1" i="1" baseline="-25000" dirty="0"/>
              <a:t>K</a:t>
            </a:r>
            <a:r>
              <a:rPr lang="en-US" dirty="0"/>
              <a:t>/</a:t>
            </a:r>
            <a:r>
              <a:rPr lang="en-US" b="1" i="1" dirty="0"/>
              <a:t>P</a:t>
            </a:r>
            <a:r>
              <a:rPr lang="en-US" dirty="0"/>
              <a:t>)(</a:t>
            </a:r>
            <a:r>
              <a:rPr lang="en-US" b="1" i="1" dirty="0"/>
              <a:t> r</a:t>
            </a:r>
            <a:r>
              <a:rPr lang="en-US" dirty="0"/>
              <a:t> </a:t>
            </a:r>
            <a:r>
              <a:rPr lang="el-GR" dirty="0">
                <a:sym typeface="Symbol" panose="05050102010706020507" pitchFamily="18" charset="2"/>
              </a:rPr>
              <a:t></a:t>
            </a:r>
            <a:r>
              <a:rPr lang="el-GR" dirty="0"/>
              <a:t> </a:t>
            </a:r>
            <a:r>
              <a:rPr lang="el-GR" b="1" i="1" dirty="0"/>
              <a:t>δ</a:t>
            </a:r>
            <a:r>
              <a:rPr lang="en-US" dirty="0"/>
              <a:t>)] </a:t>
            </a:r>
            <a:r>
              <a:rPr lang="en-US" dirty="0">
                <a:sym typeface="Symbol" panose="05050102010706020507" pitchFamily="18" charset="2"/>
              </a:rPr>
              <a:t></a:t>
            </a:r>
            <a:r>
              <a:rPr lang="en-US" dirty="0"/>
              <a:t> </a:t>
            </a:r>
            <a:r>
              <a:rPr lang="el-GR" i="1" dirty="0"/>
              <a:t>δ</a:t>
            </a:r>
            <a:r>
              <a:rPr lang="en-US" b="1" i="1" dirty="0"/>
              <a:t>K</a:t>
            </a:r>
            <a:endParaRPr lang="el-GR" dirty="0"/>
          </a:p>
          <a:p>
            <a:endParaRPr lang="el-GR" dirty="0"/>
          </a:p>
        </p:txBody>
      </p:sp>
      <p:sp>
        <p:nvSpPr>
          <p:cNvPr id="4" name="Θέση αριθμού διαφάνειας 3">
            <a:extLst>
              <a:ext uri="{FF2B5EF4-FFF2-40B4-BE49-F238E27FC236}">
                <a16:creationId xmlns:a16="http://schemas.microsoft.com/office/drawing/2014/main" id="{B1EC6753-3D1B-4A18-A580-F655A6050E23}"/>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463737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1666F8-DC3C-4F7A-AD9F-063B6A41A6C3}"/>
              </a:ext>
            </a:extLst>
          </p:cNvPr>
          <p:cNvSpPr>
            <a:spLocks noGrp="1"/>
          </p:cNvSpPr>
          <p:nvPr>
            <p:ph type="title"/>
          </p:nvPr>
        </p:nvSpPr>
        <p:spPr/>
        <p:txBody>
          <a:bodyPr/>
          <a:lstStyle/>
          <a:p>
            <a:r>
              <a:rPr lang="el-GR" dirty="0"/>
              <a:t>Η συνάρτηση επενδύσεων, Μέρος 1 </a:t>
            </a:r>
          </a:p>
        </p:txBody>
      </p:sp>
      <p:sp>
        <p:nvSpPr>
          <p:cNvPr id="3" name="Θέση περιεχομένου 2">
            <a:extLst>
              <a:ext uri="{FF2B5EF4-FFF2-40B4-BE49-F238E27FC236}">
                <a16:creationId xmlns:a16="http://schemas.microsoft.com/office/drawing/2014/main" id="{1E3C3AAC-A2C9-4E6A-809F-0435CB9505D2}"/>
              </a:ext>
            </a:extLst>
          </p:cNvPr>
          <p:cNvSpPr>
            <a:spLocks noGrp="1"/>
          </p:cNvSpPr>
          <p:nvPr>
            <p:ph sz="half" idx="1"/>
          </p:nvPr>
        </p:nvSpPr>
        <p:spPr/>
        <p:txBody>
          <a:bodyPr/>
          <a:lstStyle/>
          <a:p>
            <a:pPr marL="0" indent="0">
              <a:buNone/>
            </a:pPr>
            <a:r>
              <a:rPr lang="el-GR" b="1" i="1" dirty="0"/>
              <a:t> </a:t>
            </a:r>
            <a:r>
              <a:rPr lang="en-US" b="1" i="1" dirty="0"/>
              <a:t>I</a:t>
            </a:r>
            <a:r>
              <a:rPr lang="en-US" dirty="0"/>
              <a:t> </a:t>
            </a:r>
            <a:r>
              <a:rPr lang="el-GR" dirty="0">
                <a:sym typeface="Symbol" panose="05050102010706020507" pitchFamily="18" charset="2"/>
              </a:rPr>
              <a:t></a:t>
            </a:r>
            <a:r>
              <a:rPr lang="el-GR" dirty="0"/>
              <a:t> </a:t>
            </a:r>
            <a:r>
              <a:rPr lang="en-US" b="1" i="1" dirty="0"/>
              <a:t>I</a:t>
            </a:r>
            <a:r>
              <a:rPr lang="en-US" b="1" i="1" baseline="-25000" dirty="0"/>
              <a:t>n</a:t>
            </a:r>
            <a:r>
              <a:rPr lang="el-GR" dirty="0"/>
              <a:t> [</a:t>
            </a:r>
            <a:r>
              <a:rPr lang="en-US" b="1" i="1" dirty="0"/>
              <a:t>MPK</a:t>
            </a:r>
            <a:r>
              <a:rPr lang="en-US" dirty="0"/>
              <a:t> </a:t>
            </a:r>
            <a:r>
              <a:rPr lang="en-US" dirty="0">
                <a:sym typeface="Symbol" panose="05050102010706020507" pitchFamily="18" charset="2"/>
              </a:rPr>
              <a:t></a:t>
            </a:r>
            <a:r>
              <a:rPr lang="el-GR" dirty="0"/>
              <a:t> (</a:t>
            </a:r>
            <a:r>
              <a:rPr lang="en-US" b="1" i="1" dirty="0"/>
              <a:t>P</a:t>
            </a:r>
            <a:r>
              <a:rPr lang="en-US" b="1" i="1" baseline="-25000" dirty="0"/>
              <a:t>K</a:t>
            </a:r>
            <a:r>
              <a:rPr lang="el-GR" dirty="0"/>
              <a:t>/</a:t>
            </a:r>
            <a:r>
              <a:rPr lang="en-US" b="1" i="1" dirty="0"/>
              <a:t>P</a:t>
            </a:r>
            <a:r>
              <a:rPr lang="el-GR" dirty="0"/>
              <a:t>)(</a:t>
            </a:r>
            <a:r>
              <a:rPr lang="el-GR" b="1" i="1" dirty="0"/>
              <a:t> </a:t>
            </a:r>
            <a:r>
              <a:rPr lang="en-US" b="1" i="1" dirty="0"/>
              <a:t>r</a:t>
            </a:r>
            <a:r>
              <a:rPr lang="en-US" dirty="0"/>
              <a:t> </a:t>
            </a:r>
            <a:r>
              <a:rPr lang="el-GR" dirty="0">
                <a:sym typeface="Symbol" panose="05050102010706020507" pitchFamily="18" charset="2"/>
              </a:rPr>
              <a:t></a:t>
            </a:r>
            <a:r>
              <a:rPr lang="el-GR" dirty="0"/>
              <a:t> </a:t>
            </a:r>
            <a:r>
              <a:rPr lang="el-GR" b="1" i="1" dirty="0"/>
              <a:t>δ</a:t>
            </a:r>
            <a:r>
              <a:rPr lang="el-GR" dirty="0"/>
              <a:t>)] </a:t>
            </a:r>
            <a:r>
              <a:rPr lang="en-US" dirty="0">
                <a:sym typeface="Symbol" panose="05050102010706020507" pitchFamily="18" charset="2"/>
              </a:rPr>
              <a:t></a:t>
            </a:r>
            <a:r>
              <a:rPr lang="en-US" dirty="0"/>
              <a:t> </a:t>
            </a:r>
            <a:r>
              <a:rPr lang="el-GR" i="1" dirty="0"/>
              <a:t>δ</a:t>
            </a:r>
            <a:r>
              <a:rPr lang="en-US" b="1" i="1" dirty="0"/>
              <a:t>K</a:t>
            </a:r>
            <a:endParaRPr lang="el-GR" dirty="0"/>
          </a:p>
          <a:p>
            <a:pPr marL="0" indent="0">
              <a:buNone/>
            </a:pPr>
            <a:r>
              <a:rPr lang="el-GR" dirty="0"/>
              <a:t> </a:t>
            </a:r>
          </a:p>
          <a:p>
            <a:r>
              <a:rPr lang="el-GR" dirty="0"/>
              <a:t>Μια αύξηση του </a:t>
            </a:r>
            <a:r>
              <a:rPr lang="en-US" b="1" i="1" dirty="0"/>
              <a:t>r</a:t>
            </a:r>
            <a:r>
              <a:rPr lang="el-GR" dirty="0"/>
              <a:t>:  </a:t>
            </a:r>
          </a:p>
          <a:p>
            <a:pPr lvl="1"/>
            <a:r>
              <a:rPr lang="el-GR" dirty="0"/>
              <a:t> αυξάνει το κόστος του κεφαλαίου  </a:t>
            </a:r>
          </a:p>
          <a:p>
            <a:pPr lvl="1"/>
            <a:r>
              <a:rPr lang="el-GR" dirty="0"/>
              <a:t>μειώνει το ποσοστό κέρδους </a:t>
            </a:r>
          </a:p>
          <a:p>
            <a:pPr lvl="1"/>
            <a:r>
              <a:rPr lang="el-GR" dirty="0"/>
              <a:t>και μειώνει την επένδυση  </a:t>
            </a:r>
          </a:p>
        </p:txBody>
      </p:sp>
      <p:pic>
        <p:nvPicPr>
          <p:cNvPr id="7" name="Content Placeholder 6">
            <a:extLst>
              <a:ext uri="{FF2B5EF4-FFF2-40B4-BE49-F238E27FC236}">
                <a16:creationId xmlns:a16="http://schemas.microsoft.com/office/drawing/2014/main" id="{FC5AD8E6-6E1D-3543-8672-9C7F58938BCE}"/>
              </a:ext>
            </a:extLst>
          </p:cNvPr>
          <p:cNvPicPr>
            <a:picLocks noGrp="1" noChangeAspect="1"/>
          </p:cNvPicPr>
          <p:nvPr>
            <p:ph sz="half" idx="2"/>
          </p:nvPr>
        </p:nvPicPr>
        <p:blipFill>
          <a:blip r:embed="rId2"/>
          <a:stretch>
            <a:fillRect/>
          </a:stretch>
        </p:blipFill>
        <p:spPr>
          <a:xfrm>
            <a:off x="6686017" y="2603500"/>
            <a:ext cx="3869803" cy="3378200"/>
          </a:xfrm>
        </p:spPr>
      </p:pic>
      <p:sp>
        <p:nvSpPr>
          <p:cNvPr id="4" name="Θέση αριθμού διαφάνειας 3">
            <a:extLst>
              <a:ext uri="{FF2B5EF4-FFF2-40B4-BE49-F238E27FC236}">
                <a16:creationId xmlns:a16="http://schemas.microsoft.com/office/drawing/2014/main" id="{1F7376D6-0054-43DF-BA3C-3F6413445C00}"/>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697484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94CB8-6F9B-4C4D-9F9C-A2C4FE8852FE}"/>
              </a:ext>
            </a:extLst>
          </p:cNvPr>
          <p:cNvSpPr>
            <a:spLocks noGrp="1"/>
          </p:cNvSpPr>
          <p:nvPr>
            <p:ph type="title"/>
          </p:nvPr>
        </p:nvSpPr>
        <p:spPr/>
        <p:txBody>
          <a:bodyPr/>
          <a:lstStyle/>
          <a:p>
            <a:r>
              <a:rPr lang="el-GR" dirty="0"/>
              <a:t>Η συνάρτηση επενδύσεων, </a:t>
            </a:r>
            <a:r>
              <a:rPr lang="en-US" dirty="0"/>
              <a:t>M</a:t>
            </a:r>
            <a:r>
              <a:rPr lang="el-GR" dirty="0" err="1"/>
              <a:t>έρος</a:t>
            </a:r>
            <a:r>
              <a:rPr lang="el-GR" dirty="0"/>
              <a:t> 2 </a:t>
            </a:r>
          </a:p>
        </p:txBody>
      </p:sp>
      <p:sp>
        <p:nvSpPr>
          <p:cNvPr id="3" name="Θέση περιεχομένου 2">
            <a:extLst>
              <a:ext uri="{FF2B5EF4-FFF2-40B4-BE49-F238E27FC236}">
                <a16:creationId xmlns:a16="http://schemas.microsoft.com/office/drawing/2014/main" id="{2B2FDE82-978C-4A9E-8451-5B5CDCF1DB5B}"/>
              </a:ext>
            </a:extLst>
          </p:cNvPr>
          <p:cNvSpPr>
            <a:spLocks noGrp="1"/>
          </p:cNvSpPr>
          <p:nvPr>
            <p:ph sz="half" idx="1"/>
          </p:nvPr>
        </p:nvSpPr>
        <p:spPr/>
        <p:txBody>
          <a:bodyPr>
            <a:normAutofit/>
          </a:bodyPr>
          <a:lstStyle/>
          <a:p>
            <a:pPr marL="0" indent="0">
              <a:buNone/>
            </a:pPr>
            <a:r>
              <a:rPr lang="el-GR" b="1" i="1" dirty="0"/>
              <a:t> </a:t>
            </a:r>
            <a:r>
              <a:rPr lang="en-US" b="1" i="1" dirty="0"/>
              <a:t>I</a:t>
            </a:r>
            <a:r>
              <a:rPr lang="en-US" dirty="0"/>
              <a:t> </a:t>
            </a:r>
            <a:r>
              <a:rPr lang="el-GR" dirty="0">
                <a:sym typeface="Symbol" panose="05050102010706020507" pitchFamily="18" charset="2"/>
              </a:rPr>
              <a:t></a:t>
            </a:r>
            <a:r>
              <a:rPr lang="el-GR" dirty="0"/>
              <a:t> </a:t>
            </a:r>
            <a:r>
              <a:rPr lang="en-US" b="1" i="1" dirty="0"/>
              <a:t>I</a:t>
            </a:r>
            <a:r>
              <a:rPr lang="en-US" b="1" i="1" baseline="-25000" dirty="0"/>
              <a:t>n</a:t>
            </a:r>
            <a:r>
              <a:rPr lang="el-GR" dirty="0"/>
              <a:t> [</a:t>
            </a:r>
            <a:r>
              <a:rPr lang="en-US" b="1" i="1" dirty="0"/>
              <a:t>MPK</a:t>
            </a:r>
            <a:r>
              <a:rPr lang="en-US" dirty="0"/>
              <a:t> </a:t>
            </a:r>
            <a:r>
              <a:rPr lang="en-US" dirty="0">
                <a:sym typeface="Symbol" panose="05050102010706020507" pitchFamily="18" charset="2"/>
              </a:rPr>
              <a:t></a:t>
            </a:r>
            <a:r>
              <a:rPr lang="el-GR" dirty="0"/>
              <a:t> (</a:t>
            </a:r>
            <a:r>
              <a:rPr lang="en-US" b="1" i="1" dirty="0"/>
              <a:t>P</a:t>
            </a:r>
            <a:r>
              <a:rPr lang="en-US" b="1" i="1" baseline="-25000" dirty="0"/>
              <a:t>K</a:t>
            </a:r>
            <a:r>
              <a:rPr lang="el-GR" dirty="0"/>
              <a:t>/</a:t>
            </a:r>
            <a:r>
              <a:rPr lang="en-US" b="1" i="1" dirty="0"/>
              <a:t>P</a:t>
            </a:r>
            <a:r>
              <a:rPr lang="el-GR" dirty="0"/>
              <a:t>)(</a:t>
            </a:r>
            <a:r>
              <a:rPr lang="el-GR" b="1" i="1" dirty="0"/>
              <a:t> </a:t>
            </a:r>
            <a:r>
              <a:rPr lang="en-US" b="1" i="1" dirty="0"/>
              <a:t>r</a:t>
            </a:r>
            <a:r>
              <a:rPr lang="en-US" dirty="0"/>
              <a:t> </a:t>
            </a:r>
            <a:r>
              <a:rPr lang="el-GR" dirty="0">
                <a:sym typeface="Symbol" panose="05050102010706020507" pitchFamily="18" charset="2"/>
              </a:rPr>
              <a:t></a:t>
            </a:r>
            <a:r>
              <a:rPr lang="el-GR" dirty="0"/>
              <a:t> </a:t>
            </a:r>
            <a:r>
              <a:rPr lang="el-GR" b="1" i="1" dirty="0"/>
              <a:t>δ</a:t>
            </a:r>
            <a:r>
              <a:rPr lang="el-GR" dirty="0"/>
              <a:t>)] </a:t>
            </a:r>
            <a:r>
              <a:rPr lang="en-US" dirty="0">
                <a:sym typeface="Symbol" panose="05050102010706020507" pitchFamily="18" charset="2"/>
              </a:rPr>
              <a:t></a:t>
            </a:r>
            <a:r>
              <a:rPr lang="en-US" dirty="0"/>
              <a:t> </a:t>
            </a:r>
            <a:r>
              <a:rPr lang="el-GR" i="1" dirty="0"/>
              <a:t>δ</a:t>
            </a:r>
            <a:r>
              <a:rPr lang="en-US" b="1" i="1" dirty="0"/>
              <a:t>K</a:t>
            </a:r>
            <a:endParaRPr lang="el-GR" dirty="0"/>
          </a:p>
          <a:p>
            <a:pPr marL="0" indent="0">
              <a:buNone/>
            </a:pPr>
            <a:r>
              <a:rPr lang="el-GR" dirty="0"/>
              <a:t> </a:t>
            </a:r>
          </a:p>
          <a:p>
            <a:pPr marL="0" indent="0">
              <a:buNone/>
            </a:pPr>
            <a:r>
              <a:rPr lang="el-GR" dirty="0"/>
              <a:t>Μια αύξηση του </a:t>
            </a:r>
            <a:r>
              <a:rPr lang="en-US" i="1" dirty="0"/>
              <a:t>MPK</a:t>
            </a:r>
            <a:r>
              <a:rPr lang="en-US" dirty="0"/>
              <a:t> </a:t>
            </a:r>
            <a:r>
              <a:rPr lang="el-GR" dirty="0"/>
              <a:t>ή μια μείωση του </a:t>
            </a:r>
            <a:r>
              <a:rPr lang="en-US" b="1" i="1" dirty="0"/>
              <a:t>P</a:t>
            </a:r>
            <a:r>
              <a:rPr lang="en-US" b="1" i="1" baseline="-25000" dirty="0"/>
              <a:t>K</a:t>
            </a:r>
            <a:r>
              <a:rPr lang="el-GR" dirty="0"/>
              <a:t>/</a:t>
            </a:r>
            <a:r>
              <a:rPr lang="en-US" b="1" i="1" dirty="0"/>
              <a:t>P</a:t>
            </a:r>
            <a:r>
              <a:rPr lang="el-GR" dirty="0"/>
              <a:t>:  </a:t>
            </a:r>
            <a:endParaRPr lang="en-US" dirty="0"/>
          </a:p>
          <a:p>
            <a:pPr lvl="1"/>
            <a:r>
              <a:rPr lang="el-GR" dirty="0"/>
              <a:t> αυξάνει το ποσοστό κέρδους </a:t>
            </a:r>
            <a:endParaRPr lang="en-US" dirty="0"/>
          </a:p>
          <a:p>
            <a:pPr lvl="1"/>
            <a:r>
              <a:rPr lang="el-GR" dirty="0"/>
              <a:t>αυξάνει την επένδυση σε κάθε δεδομένο επιτόκιο </a:t>
            </a:r>
            <a:endParaRPr lang="en-US" dirty="0"/>
          </a:p>
          <a:p>
            <a:pPr lvl="1"/>
            <a:r>
              <a:rPr lang="el-GR" dirty="0"/>
              <a:t>μετατοπίζει την καμπύλη </a:t>
            </a:r>
            <a:r>
              <a:rPr lang="en-US" b="1" i="1" dirty="0"/>
              <a:t>I</a:t>
            </a:r>
            <a:r>
              <a:rPr lang="en-US" dirty="0"/>
              <a:t> </a:t>
            </a:r>
            <a:r>
              <a:rPr lang="el-GR" dirty="0"/>
              <a:t>προς τα δεξιά</a:t>
            </a:r>
          </a:p>
        </p:txBody>
      </p:sp>
      <p:sp>
        <p:nvSpPr>
          <p:cNvPr id="4" name="Θέση αριθμού διαφάνειας 3">
            <a:extLst>
              <a:ext uri="{FF2B5EF4-FFF2-40B4-BE49-F238E27FC236}">
                <a16:creationId xmlns:a16="http://schemas.microsoft.com/office/drawing/2014/main" id="{9A8D36EF-8D86-44B8-BFA1-4A564CDCF35E}"/>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8" name="Content Placeholder 7">
            <a:extLst>
              <a:ext uri="{FF2B5EF4-FFF2-40B4-BE49-F238E27FC236}">
                <a16:creationId xmlns:a16="http://schemas.microsoft.com/office/drawing/2014/main" id="{C841FE90-E7B5-FC45-92CF-CD607167BD54}"/>
              </a:ext>
            </a:extLst>
          </p:cNvPr>
          <p:cNvPicPr>
            <a:picLocks noGrp="1" noChangeAspect="1"/>
          </p:cNvPicPr>
          <p:nvPr>
            <p:ph sz="half" idx="2"/>
          </p:nvPr>
        </p:nvPicPr>
        <p:blipFill>
          <a:blip r:embed="rId2"/>
          <a:stretch>
            <a:fillRect/>
          </a:stretch>
        </p:blipFill>
        <p:spPr>
          <a:xfrm>
            <a:off x="6741411" y="2603500"/>
            <a:ext cx="3759015" cy="3378200"/>
          </a:xfrm>
          <a:prstGeom prst="rect">
            <a:avLst/>
          </a:prstGeom>
        </p:spPr>
      </p:pic>
    </p:spTree>
    <p:extLst>
      <p:ext uri="{BB962C8B-B14F-4D97-AF65-F5344CB8AC3E}">
        <p14:creationId xmlns:p14="http://schemas.microsoft.com/office/powerpoint/2010/main" val="93235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5DF0FE-F252-4A58-9D98-4AF42E7F1E34}"/>
              </a:ext>
            </a:extLst>
          </p:cNvPr>
          <p:cNvSpPr>
            <a:spLocks noGrp="1"/>
          </p:cNvSpPr>
          <p:nvPr>
            <p:ph type="title"/>
          </p:nvPr>
        </p:nvSpPr>
        <p:spPr/>
        <p:txBody>
          <a:bodyPr/>
          <a:lstStyle/>
          <a:p>
            <a:r>
              <a:rPr lang="el-GR" dirty="0"/>
              <a:t>Φόροι και επενδύσεις </a:t>
            </a:r>
          </a:p>
        </p:txBody>
      </p:sp>
      <p:sp>
        <p:nvSpPr>
          <p:cNvPr id="3" name="Θέση περιεχομένου 2">
            <a:extLst>
              <a:ext uri="{FF2B5EF4-FFF2-40B4-BE49-F238E27FC236}">
                <a16:creationId xmlns:a16="http://schemas.microsoft.com/office/drawing/2014/main" id="{CDBF7DD1-315A-4E8C-86EA-6D47031E61FF}"/>
              </a:ext>
            </a:extLst>
          </p:cNvPr>
          <p:cNvSpPr>
            <a:spLocks noGrp="1"/>
          </p:cNvSpPr>
          <p:nvPr>
            <p:ph idx="1"/>
          </p:nvPr>
        </p:nvSpPr>
        <p:spPr/>
        <p:txBody>
          <a:bodyPr/>
          <a:lstStyle/>
          <a:p>
            <a:pPr marL="0" indent="0">
              <a:buNone/>
            </a:pPr>
            <a:r>
              <a:rPr lang="el-GR" dirty="0"/>
              <a:t>Δύο είναι οι σημαντικότερες φορολογικές πολιτικές που επηρεάζουν τις επενδύσεις: </a:t>
            </a:r>
          </a:p>
          <a:p>
            <a:pPr marL="0" indent="0">
              <a:buNone/>
            </a:pPr>
            <a:r>
              <a:rPr lang="el-GR" dirty="0"/>
              <a:t>1. Φόρος εισοδήματος ανωνύμων εταιρειών </a:t>
            </a:r>
          </a:p>
          <a:p>
            <a:pPr marL="0" indent="0">
              <a:buNone/>
            </a:pPr>
            <a:r>
              <a:rPr lang="el-GR" dirty="0"/>
              <a:t>2. Πίστωση φόρου λόγω επενδύσεων </a:t>
            </a:r>
          </a:p>
          <a:p>
            <a:endParaRPr lang="el-GR" dirty="0"/>
          </a:p>
        </p:txBody>
      </p:sp>
      <p:sp>
        <p:nvSpPr>
          <p:cNvPr id="4" name="Θέση αριθμού διαφάνειας 3">
            <a:extLst>
              <a:ext uri="{FF2B5EF4-FFF2-40B4-BE49-F238E27FC236}">
                <a16:creationId xmlns:a16="http://schemas.microsoft.com/office/drawing/2014/main" id="{E607C1BF-AFEF-42D0-8FF3-EAE3688FF84E}"/>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81182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6AA9DD-D8B4-4D38-83A5-E211DAD54E7A}"/>
              </a:ext>
            </a:extLst>
          </p:cNvPr>
          <p:cNvSpPr>
            <a:spLocks noGrp="1"/>
          </p:cNvSpPr>
          <p:nvPr>
            <p:ph type="title"/>
          </p:nvPr>
        </p:nvSpPr>
        <p:spPr/>
        <p:txBody>
          <a:bodyPr/>
          <a:lstStyle/>
          <a:p>
            <a:r>
              <a:rPr lang="el-GR" dirty="0"/>
              <a:t>Οι υποθέσεις του </a:t>
            </a:r>
            <a:r>
              <a:rPr lang="el-GR" dirty="0" err="1"/>
              <a:t>Κέυνς</a:t>
            </a:r>
            <a:r>
              <a:rPr lang="el-GR" dirty="0"/>
              <a:t> </a:t>
            </a:r>
          </a:p>
        </p:txBody>
      </p:sp>
      <p:sp>
        <p:nvSpPr>
          <p:cNvPr id="3" name="Θέση περιεχομένου 2">
            <a:extLst>
              <a:ext uri="{FF2B5EF4-FFF2-40B4-BE49-F238E27FC236}">
                <a16:creationId xmlns:a16="http://schemas.microsoft.com/office/drawing/2014/main" id="{3105CF08-703F-470E-8785-250C0F789D4C}"/>
              </a:ext>
            </a:extLst>
          </p:cNvPr>
          <p:cNvSpPr>
            <a:spLocks noGrp="1"/>
          </p:cNvSpPr>
          <p:nvPr>
            <p:ph idx="1"/>
          </p:nvPr>
        </p:nvSpPr>
        <p:spPr/>
        <p:txBody>
          <a:bodyPr/>
          <a:lstStyle/>
          <a:p>
            <a:pPr>
              <a:buClr>
                <a:schemeClr val="accent1">
                  <a:lumMod val="25000"/>
                </a:schemeClr>
              </a:buClr>
              <a:buFont typeface="+mj-lt"/>
              <a:buAutoNum type="arabicPeriod"/>
            </a:pPr>
            <a:r>
              <a:rPr lang="el-GR" dirty="0"/>
              <a:t>0 &lt; </a:t>
            </a:r>
            <a:r>
              <a:rPr lang="en-US" i="1" dirty="0"/>
              <a:t>MPC</a:t>
            </a:r>
            <a:r>
              <a:rPr lang="el-GR" dirty="0"/>
              <a:t> &lt; 1 </a:t>
            </a:r>
          </a:p>
          <a:p>
            <a:pPr>
              <a:buClr>
                <a:schemeClr val="accent1">
                  <a:lumMod val="25000"/>
                </a:schemeClr>
              </a:buClr>
              <a:buFont typeface="+mj-lt"/>
              <a:buAutoNum type="arabicPeriod"/>
            </a:pPr>
            <a:r>
              <a:rPr lang="el-GR" dirty="0"/>
              <a:t>Η </a:t>
            </a:r>
            <a:r>
              <a:rPr lang="el-GR" b="1" dirty="0"/>
              <a:t>μέση ροπή προς κατανάλωση</a:t>
            </a:r>
            <a:r>
              <a:rPr lang="el-GR" dirty="0"/>
              <a:t> (</a:t>
            </a:r>
            <a:r>
              <a:rPr lang="en-US" i="1" dirty="0"/>
              <a:t>APC</a:t>
            </a:r>
            <a:r>
              <a:rPr lang="el-GR" dirty="0"/>
              <a:t>) μειώνεται όταν το εισόδημα αυξάνεται,</a:t>
            </a:r>
            <a:r>
              <a:rPr lang="en-US" dirty="0"/>
              <a:t> </a:t>
            </a:r>
            <a:br>
              <a:rPr lang="en-US" dirty="0"/>
            </a:br>
            <a:r>
              <a:rPr lang="el-GR" dirty="0"/>
              <a:t>(</a:t>
            </a:r>
            <a:r>
              <a:rPr lang="en-US" i="1" dirty="0"/>
              <a:t>APC</a:t>
            </a:r>
            <a:r>
              <a:rPr lang="en-US" dirty="0"/>
              <a:t> </a:t>
            </a:r>
            <a:r>
              <a:rPr lang="en-US" dirty="0">
                <a:sym typeface="Symbol" panose="05050102010706020507" pitchFamily="18" charset="2"/>
              </a:rPr>
              <a:t></a:t>
            </a:r>
            <a:r>
              <a:rPr lang="en-US" dirty="0"/>
              <a:t> </a:t>
            </a:r>
            <a:r>
              <a:rPr lang="en-US" b="1" i="1" dirty="0"/>
              <a:t>C</a:t>
            </a:r>
            <a:r>
              <a:rPr lang="el-GR" dirty="0"/>
              <a:t>/</a:t>
            </a:r>
            <a:r>
              <a:rPr lang="en-US" b="1" i="1" dirty="0"/>
              <a:t>Y</a:t>
            </a:r>
            <a:r>
              <a:rPr lang="el-GR" dirty="0"/>
              <a:t>) </a:t>
            </a:r>
          </a:p>
          <a:p>
            <a:pPr>
              <a:buClr>
                <a:schemeClr val="accent1">
                  <a:lumMod val="25000"/>
                </a:schemeClr>
              </a:buClr>
              <a:buFont typeface="+mj-lt"/>
              <a:buAutoNum type="arabicPeriod"/>
            </a:pPr>
            <a:r>
              <a:rPr lang="el-GR" dirty="0"/>
              <a:t>Το εισόδημα είναι ο πρωταρχικός προσδιοριστικός παράγοντας της κατανάλωσης. </a:t>
            </a:r>
          </a:p>
          <a:p>
            <a:endParaRPr lang="el-GR" dirty="0"/>
          </a:p>
        </p:txBody>
      </p:sp>
      <p:sp>
        <p:nvSpPr>
          <p:cNvPr id="4" name="Θέση αριθμού διαφάνειας 3">
            <a:extLst>
              <a:ext uri="{FF2B5EF4-FFF2-40B4-BE49-F238E27FC236}">
                <a16:creationId xmlns:a16="http://schemas.microsoft.com/office/drawing/2014/main" id="{F7719A2F-66AD-4503-8446-0FC92EFFFD4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565031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85511-D338-4B08-8E11-819F2633D054}"/>
              </a:ext>
            </a:extLst>
          </p:cNvPr>
          <p:cNvSpPr>
            <a:spLocks noGrp="1"/>
          </p:cNvSpPr>
          <p:nvPr>
            <p:ph type="title"/>
          </p:nvPr>
        </p:nvSpPr>
        <p:spPr/>
        <p:txBody>
          <a:bodyPr/>
          <a:lstStyle/>
          <a:p>
            <a:r>
              <a:rPr lang="el-GR" dirty="0"/>
              <a:t>Φόρος εισοδήματος ανωνύμων εταιρειών: Φόρος επί των κερδών </a:t>
            </a:r>
          </a:p>
        </p:txBody>
      </p:sp>
      <p:sp>
        <p:nvSpPr>
          <p:cNvPr id="3" name="Θέση περιεχομένου 2">
            <a:extLst>
              <a:ext uri="{FF2B5EF4-FFF2-40B4-BE49-F238E27FC236}">
                <a16:creationId xmlns:a16="http://schemas.microsoft.com/office/drawing/2014/main" id="{54740909-54B2-4B58-939A-3C2AF21DCA21}"/>
              </a:ext>
            </a:extLst>
          </p:cNvPr>
          <p:cNvSpPr>
            <a:spLocks noGrp="1"/>
          </p:cNvSpPr>
          <p:nvPr>
            <p:ph idx="1"/>
          </p:nvPr>
        </p:nvSpPr>
        <p:spPr/>
        <p:txBody>
          <a:bodyPr>
            <a:normAutofit fontScale="92500" lnSpcReduction="10000"/>
          </a:bodyPr>
          <a:lstStyle/>
          <a:p>
            <a:pPr marL="0" indent="0">
              <a:buNone/>
            </a:pPr>
            <a:r>
              <a:rPr lang="el-GR" dirty="0"/>
              <a:t>Ο αντίκτυπος στις επενδύσεις εξαρτάται από τον ορισμό του «κέρδους».</a:t>
            </a:r>
          </a:p>
          <a:p>
            <a:r>
              <a:rPr lang="el-GR" dirty="0"/>
              <a:t>Στον ορισμό μας (τιμή εκμίσθωσης μείον κόστος κεφαλαίου), το κόστος απόσβεσης μετριέται με τη χρησιμοποίηση της τρέχουσας τιμής του κεφαλαίου, και ο φόρος εισοδήματος ανωνύμων εταιρειών δεν θα επηρεάσει την επένδυση. </a:t>
            </a:r>
          </a:p>
          <a:p>
            <a:r>
              <a:rPr lang="el-GR" dirty="0"/>
              <a:t>Αλλά ο νομικός ορισμός χρησιμοποιεί την ιστορική τιμή του κεφαλαίου. </a:t>
            </a:r>
          </a:p>
          <a:p>
            <a:r>
              <a:rPr lang="el-GR" dirty="0"/>
              <a:t>Αν </a:t>
            </a:r>
            <a:r>
              <a:rPr lang="en-US" b="1" i="1" dirty="0"/>
              <a:t>P</a:t>
            </a:r>
            <a:r>
              <a:rPr lang="en-US" b="1" i="1" baseline="-25000" dirty="0"/>
              <a:t>K</a:t>
            </a:r>
            <a:r>
              <a:rPr lang="en-US" dirty="0"/>
              <a:t> </a:t>
            </a:r>
            <a:r>
              <a:rPr lang="el-GR" dirty="0"/>
              <a:t>αυξάνεται με την πάροδο του χρόνου, τότε ο νομικός ορισμός υποεκτιμά το πραγματικό κόστος και υπερεκτιμά το κέρδος, </a:t>
            </a:r>
          </a:p>
          <a:p>
            <a:r>
              <a:rPr lang="el-GR" dirty="0"/>
              <a:t>και έτσι οι επιχειρήσεις μπορεί να φορολογούνται ακόμη και αν το πραγματικό οικονομικό κέρδος τους είναι μηδέν. </a:t>
            </a:r>
          </a:p>
          <a:p>
            <a:pPr marL="0" indent="0">
              <a:buNone/>
            </a:pPr>
            <a:r>
              <a:rPr lang="el-GR" dirty="0"/>
              <a:t>Επομένως, ο φόρος εισοδήματος ανωνύμων εταιρειών αποθαρρύνει τις επενδύσεις. </a:t>
            </a:r>
          </a:p>
          <a:p>
            <a:endParaRPr lang="el-GR" dirty="0"/>
          </a:p>
        </p:txBody>
      </p:sp>
      <p:sp>
        <p:nvSpPr>
          <p:cNvPr id="4" name="Θέση αριθμού διαφάνειας 3">
            <a:extLst>
              <a:ext uri="{FF2B5EF4-FFF2-40B4-BE49-F238E27FC236}">
                <a16:creationId xmlns:a16="http://schemas.microsoft.com/office/drawing/2014/main" id="{B2B8A7C2-6067-46E8-85D0-0D0FC9E3675D}"/>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995339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E6A263-971C-4241-9D2C-8970163F8CF4}"/>
              </a:ext>
            </a:extLst>
          </p:cNvPr>
          <p:cNvSpPr>
            <a:spLocks noGrp="1"/>
          </p:cNvSpPr>
          <p:nvPr>
            <p:ph type="title"/>
          </p:nvPr>
        </p:nvSpPr>
        <p:spPr/>
        <p:txBody>
          <a:bodyPr/>
          <a:lstStyle/>
          <a:p>
            <a:r>
              <a:rPr lang="el-GR" dirty="0"/>
              <a:t>Πίστωση φόρου λόγω επένδυσης </a:t>
            </a:r>
          </a:p>
        </p:txBody>
      </p:sp>
      <p:sp>
        <p:nvSpPr>
          <p:cNvPr id="3" name="Θέση περιεχομένου 2">
            <a:extLst>
              <a:ext uri="{FF2B5EF4-FFF2-40B4-BE49-F238E27FC236}">
                <a16:creationId xmlns:a16="http://schemas.microsoft.com/office/drawing/2014/main" id="{CF7EE269-301E-4FC6-8EBA-AF477A78D9C1}"/>
              </a:ext>
            </a:extLst>
          </p:cNvPr>
          <p:cNvSpPr>
            <a:spLocks noGrp="1"/>
          </p:cNvSpPr>
          <p:nvPr>
            <p:ph idx="1"/>
          </p:nvPr>
        </p:nvSpPr>
        <p:spPr>
          <a:xfrm>
            <a:off x="1154954" y="2759242"/>
            <a:ext cx="8761413" cy="3260558"/>
          </a:xfrm>
        </p:spPr>
        <p:txBody>
          <a:bodyPr/>
          <a:lstStyle/>
          <a:p>
            <a:r>
              <a:rPr lang="el-GR" dirty="0"/>
              <a:t>Η πίστωση φόρου λόγω επένδυσης μειώνει τους φόρους που πρέπει να πληρώσει μια επιχείρηση κατά ένα ορισμένο ποσό ανά κάθε δολάριο δαπάνης για την αγορά κεφαλαιουχικών αγαθών. </a:t>
            </a:r>
          </a:p>
          <a:p>
            <a:r>
              <a:rPr lang="el-GR" dirty="0"/>
              <a:t>Επομένως, η πίστωση φόρου λόγω επένδυσης μειώνει το </a:t>
            </a:r>
            <a:r>
              <a:rPr lang="en-US" b="1" i="1" dirty="0"/>
              <a:t>P</a:t>
            </a:r>
            <a:r>
              <a:rPr lang="en-US" b="1" i="1" baseline="-25000" dirty="0"/>
              <a:t>K</a:t>
            </a:r>
            <a:r>
              <a:rPr lang="el-GR" dirty="0"/>
              <a:t>, που αυξάνει το ποσοστό κέρδους και, επομένως, ενισχύει το κίνητρο για επενδύσεις. </a:t>
            </a:r>
          </a:p>
          <a:p>
            <a:endParaRPr lang="el-GR" dirty="0"/>
          </a:p>
        </p:txBody>
      </p:sp>
      <p:sp>
        <p:nvSpPr>
          <p:cNvPr id="4" name="Θέση αριθμού διαφάνειας 3">
            <a:extLst>
              <a:ext uri="{FF2B5EF4-FFF2-40B4-BE49-F238E27FC236}">
                <a16:creationId xmlns:a16="http://schemas.microsoft.com/office/drawing/2014/main" id="{590751DD-FEA9-4263-A5F8-610705401D20}"/>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286862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B40AF3-CAE8-42B9-9C54-390B94D11F64}"/>
              </a:ext>
            </a:extLst>
          </p:cNvPr>
          <p:cNvSpPr>
            <a:spLocks noGrp="1"/>
          </p:cNvSpPr>
          <p:nvPr>
            <p:ph type="title"/>
          </p:nvPr>
        </p:nvSpPr>
        <p:spPr/>
        <p:txBody>
          <a:bodyPr/>
          <a:lstStyle/>
          <a:p>
            <a:r>
              <a:rPr lang="el-GR" dirty="0"/>
              <a:t>Συντελεστής </a:t>
            </a:r>
            <a:r>
              <a:rPr lang="en-US" dirty="0"/>
              <a:t>q </a:t>
            </a:r>
            <a:r>
              <a:rPr lang="el-GR" dirty="0"/>
              <a:t>του </a:t>
            </a:r>
            <a:r>
              <a:rPr lang="en-US" dirty="0"/>
              <a:t>Tobin </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76E872D0-12D5-41CF-9DE8-1EB835832829}"/>
                  </a:ext>
                </a:extLst>
              </p:cNvPr>
              <p:cNvSpPr>
                <a:spLocks noGrp="1"/>
              </p:cNvSpPr>
              <p:nvPr>
                <p:ph idx="1"/>
              </p:nvPr>
            </p:nvSpPr>
            <p:spPr>
              <a:xfrm>
                <a:off x="1154954" y="2598344"/>
                <a:ext cx="8761413" cy="404375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𝛼𝛾𝜊𝜌𝛼</m:t>
                          </m:r>
                          <m:r>
                            <m:rPr>
                              <m:sty m:val="p"/>
                            </m:rPr>
                            <a:rPr lang="el-GR" i="1">
                              <a:latin typeface="Cambria Math" panose="02040503050406030204" pitchFamily="18" charset="0"/>
                            </a:rPr>
                            <m:t>ί</m:t>
                          </m:r>
                          <m:r>
                            <a:rPr lang="el-GR" b="0" i="1" smtClean="0">
                              <a:latin typeface="Cambria Math" panose="02040503050406030204" pitchFamily="18" charset="0"/>
                            </a:rPr>
                            <m:t>𝛼</m:t>
                          </m:r>
                          <m:r>
                            <a:rPr lang="el-GR" b="0" i="1" smtClean="0">
                              <a:latin typeface="Cambria Math" panose="02040503050406030204" pitchFamily="18" charset="0"/>
                            </a:rPr>
                            <m:t> </m:t>
                          </m:r>
                          <m:r>
                            <a:rPr lang="el-GR" b="0" i="1" smtClean="0">
                              <a:latin typeface="Cambria Math" panose="02040503050406030204" pitchFamily="18" charset="0"/>
                            </a:rPr>
                            <m:t>𝛼𝜉</m:t>
                          </m:r>
                          <m:r>
                            <m:rPr>
                              <m:sty m:val="p"/>
                            </m:rPr>
                            <a:rPr lang="el-GR" i="1">
                              <a:latin typeface="Cambria Math" panose="02040503050406030204" pitchFamily="18" charset="0"/>
                            </a:rPr>
                            <m:t>ί</m:t>
                          </m:r>
                          <m:r>
                            <a:rPr lang="el-GR" b="0" i="1" smtClean="0">
                              <a:latin typeface="Cambria Math" panose="02040503050406030204" pitchFamily="18" charset="0"/>
                            </a:rPr>
                            <m:t>𝛼</m:t>
                          </m:r>
                          <m:r>
                            <a:rPr lang="el-GR" b="0" i="1" smtClean="0">
                              <a:latin typeface="Cambria Math" panose="02040503050406030204" pitchFamily="18" charset="0"/>
                            </a:rPr>
                            <m:t> </m:t>
                          </m:r>
                          <m:r>
                            <a:rPr lang="el-GR" b="0" i="1" smtClean="0">
                              <a:latin typeface="Cambria Math" panose="02040503050406030204" pitchFamily="18" charset="0"/>
                            </a:rPr>
                            <m:t>𝜏𝜊𝜐</m:t>
                          </m:r>
                          <m:r>
                            <a:rPr lang="el-GR" b="0" i="1" smtClean="0">
                              <a:latin typeface="Cambria Math" panose="02040503050406030204" pitchFamily="18" charset="0"/>
                            </a:rPr>
                            <m:t> </m:t>
                          </m:r>
                          <m:r>
                            <a:rPr lang="el-GR" b="0" i="1" smtClean="0">
                              <a:latin typeface="Cambria Math" panose="02040503050406030204" pitchFamily="18" charset="0"/>
                            </a:rPr>
                            <m:t>𝜀𝛾𝜅𝛼𝜏𝜀𝜎𝜏𝜂𝜇</m:t>
                          </m:r>
                          <m:r>
                            <m:rPr>
                              <m:sty m:val="p"/>
                            </m:rPr>
                            <a:rPr lang="el-GR" i="1">
                              <a:latin typeface="Cambria Math" panose="02040503050406030204" pitchFamily="18" charset="0"/>
                            </a:rPr>
                            <m:t>έ</m:t>
                          </m:r>
                          <m:r>
                            <a:rPr lang="el-GR" b="0" i="1" smtClean="0">
                              <a:latin typeface="Cambria Math" panose="02040503050406030204" pitchFamily="18" charset="0"/>
                            </a:rPr>
                            <m:t>𝜈𝜊𝜐</m:t>
                          </m:r>
                          <m:r>
                            <a:rPr lang="el-GR" b="0" i="1" smtClean="0">
                              <a:latin typeface="Cambria Math" panose="02040503050406030204" pitchFamily="18" charset="0"/>
                            </a:rPr>
                            <m:t> </m:t>
                          </m:r>
                          <m:r>
                            <a:rPr lang="el-GR" b="0" i="1" smtClean="0">
                              <a:latin typeface="Cambria Math" panose="02040503050406030204" pitchFamily="18" charset="0"/>
                            </a:rPr>
                            <m:t>𝜅𝜀𝜑𝛼𝜆𝛼</m:t>
                          </m:r>
                          <m:r>
                            <m:rPr>
                              <m:sty m:val="p"/>
                            </m:rPr>
                            <a:rPr lang="el-GR" i="1">
                              <a:latin typeface="Cambria Math" panose="02040503050406030204" pitchFamily="18" charset="0"/>
                            </a:rPr>
                            <m:t>ί</m:t>
                          </m:r>
                          <m:r>
                            <a:rPr lang="el-GR" b="0" i="1" smtClean="0">
                              <a:latin typeface="Cambria Math" panose="02040503050406030204" pitchFamily="18" charset="0"/>
                            </a:rPr>
                            <m:t>𝜊𝜐</m:t>
                          </m:r>
                        </m:num>
                        <m:den>
                          <m:r>
                            <a:rPr lang="el-GR" b="0" i="1" smtClean="0">
                              <a:latin typeface="Cambria Math" panose="02040503050406030204" pitchFamily="18" charset="0"/>
                            </a:rPr>
                            <m:t>𝜅</m:t>
                          </m:r>
                          <m:r>
                            <m:rPr>
                              <m:sty m:val="p"/>
                            </m:rPr>
                            <a:rPr lang="el-GR" i="1">
                              <a:latin typeface="Cambria Math" panose="02040503050406030204" pitchFamily="18" charset="0"/>
                            </a:rPr>
                            <m:t>ό</m:t>
                          </m:r>
                          <m:r>
                            <a:rPr lang="el-GR" b="0" i="1" smtClean="0">
                              <a:latin typeface="Cambria Math" panose="02040503050406030204" pitchFamily="18" charset="0"/>
                            </a:rPr>
                            <m:t>𝜎𝜏𝜊𝜍</m:t>
                          </m:r>
                          <m:r>
                            <a:rPr lang="el-GR" b="0" i="1" smtClean="0">
                              <a:latin typeface="Cambria Math" panose="02040503050406030204" pitchFamily="18" charset="0"/>
                            </a:rPr>
                            <m:t> </m:t>
                          </m:r>
                          <m:r>
                            <a:rPr lang="el-GR" b="0" i="1" smtClean="0">
                              <a:latin typeface="Cambria Math" panose="02040503050406030204" pitchFamily="18" charset="0"/>
                            </a:rPr>
                            <m:t>𝛼𝜈𝜏𝜄𝜅𝛼𝜏</m:t>
                          </m:r>
                          <m:r>
                            <m:rPr>
                              <m:sty m:val="p"/>
                            </m:rPr>
                            <a:rPr lang="el-GR" i="1">
                              <a:latin typeface="Cambria Math" panose="02040503050406030204" pitchFamily="18" charset="0"/>
                            </a:rPr>
                            <m:t>ά</m:t>
                          </m:r>
                          <m:r>
                            <a:rPr lang="el-GR" b="0" i="1" smtClean="0">
                              <a:latin typeface="Cambria Math" panose="02040503050406030204" pitchFamily="18" charset="0"/>
                            </a:rPr>
                            <m:t>𝜎𝜏𝛼𝜎𝜂𝜍</m:t>
                          </m:r>
                          <m:r>
                            <a:rPr lang="el-GR" b="0" i="1" smtClean="0">
                              <a:latin typeface="Cambria Math" panose="02040503050406030204" pitchFamily="18" charset="0"/>
                            </a:rPr>
                            <m:t> </m:t>
                          </m:r>
                          <m:r>
                            <a:rPr lang="el-GR" b="0" i="1" smtClean="0">
                              <a:latin typeface="Cambria Math" panose="02040503050406030204" pitchFamily="18" charset="0"/>
                            </a:rPr>
                            <m:t>𝜏𝜊𝜐</m:t>
                          </m:r>
                          <m:r>
                            <a:rPr lang="el-GR" b="0" i="1" smtClean="0">
                              <a:latin typeface="Cambria Math" panose="02040503050406030204" pitchFamily="18" charset="0"/>
                            </a:rPr>
                            <m:t> </m:t>
                          </m:r>
                          <m:r>
                            <a:rPr lang="el-GR" b="0" i="1" smtClean="0">
                              <a:latin typeface="Cambria Math" panose="02040503050406030204" pitchFamily="18" charset="0"/>
                            </a:rPr>
                            <m:t>𝜀𝛾𝜅𝛼𝜏𝜀𝜎𝜏𝜂𝜇</m:t>
                          </m:r>
                          <m:r>
                            <m:rPr>
                              <m:sty m:val="p"/>
                            </m:rPr>
                            <a:rPr lang="el-GR" i="1">
                              <a:latin typeface="Cambria Math" panose="02040503050406030204" pitchFamily="18" charset="0"/>
                            </a:rPr>
                            <m:t>έ</m:t>
                          </m:r>
                          <m:r>
                            <a:rPr lang="el-GR" b="0" i="1" smtClean="0">
                              <a:latin typeface="Cambria Math" panose="02040503050406030204" pitchFamily="18" charset="0"/>
                            </a:rPr>
                            <m:t>𝜈𝜊𝜐</m:t>
                          </m:r>
                          <m:r>
                            <a:rPr lang="el-GR" b="0" i="1" smtClean="0">
                              <a:latin typeface="Cambria Math" panose="02040503050406030204" pitchFamily="18" charset="0"/>
                            </a:rPr>
                            <m:t> </m:t>
                          </m:r>
                          <m:r>
                            <a:rPr lang="el-GR" b="0" i="1" smtClean="0">
                              <a:latin typeface="Cambria Math" panose="02040503050406030204" pitchFamily="18" charset="0"/>
                            </a:rPr>
                            <m:t>𝜅𝜀𝜑𝛼𝜆𝛼</m:t>
                          </m:r>
                          <m:r>
                            <m:rPr>
                              <m:sty m:val="p"/>
                            </m:rPr>
                            <a:rPr lang="el-GR" i="1">
                              <a:latin typeface="Cambria Math" panose="02040503050406030204" pitchFamily="18" charset="0"/>
                            </a:rPr>
                            <m:t>ί</m:t>
                          </m:r>
                          <m:r>
                            <a:rPr lang="el-GR" b="0" i="1" smtClean="0">
                              <a:latin typeface="Cambria Math" panose="02040503050406030204" pitchFamily="18" charset="0"/>
                            </a:rPr>
                            <m:t>𝜊𝜐</m:t>
                          </m:r>
                        </m:den>
                      </m:f>
                    </m:oMath>
                  </m:oMathPara>
                </a14:m>
                <a:endParaRPr lang="el-GR" b="0" dirty="0"/>
              </a:p>
              <a:p>
                <a:r>
                  <a:rPr lang="el-GR" dirty="0"/>
                  <a:t>αριθμητής: η χρηματιστηριακή αξία του αποθέματος κεφαλαίου της οικονομίας. </a:t>
                </a:r>
              </a:p>
              <a:p>
                <a:r>
                  <a:rPr lang="el-GR" dirty="0"/>
                  <a:t>παρονομαστής: το πραγματικό κόστος αντικατάστασης των κεφαλαιουχικών αγαθών, δηλαδή η τιμή των συγκεκριμένων κεφαλαιουχικών αγαθών εάν αγοράζονταν σήμερα </a:t>
                </a:r>
              </a:p>
              <a:p>
                <a:r>
                  <a:rPr lang="el-GR" dirty="0"/>
                  <a:t>Εάν </a:t>
                </a:r>
                <a:r>
                  <a:rPr lang="en-US" b="1" i="1" dirty="0"/>
                  <a:t>q</a:t>
                </a:r>
                <a:r>
                  <a:rPr lang="el-GR" dirty="0"/>
                  <a:t> &gt; 1, οι επιχειρήσεις αγοράζουν περισσότερο κεφάλαιο για να αυξήσουν την τιμή αγοράς των επιχειρήσεών τους.  </a:t>
                </a:r>
              </a:p>
              <a:p>
                <a:r>
                  <a:rPr lang="el-GR" dirty="0"/>
                  <a:t>Εάν </a:t>
                </a:r>
                <a:r>
                  <a:rPr lang="en-US" b="1" i="1" dirty="0"/>
                  <a:t>q</a:t>
                </a:r>
                <a:r>
                  <a:rPr lang="en-US" dirty="0"/>
                  <a:t> </a:t>
                </a:r>
                <a:r>
                  <a:rPr lang="el-GR" dirty="0"/>
                  <a:t>&lt; 1, οι επιχειρήσεις δεν αντικαθιστούν το κεφάλαιό τους όταν φθείρεται. </a:t>
                </a:r>
              </a:p>
            </p:txBody>
          </p:sp>
        </mc:Choice>
        <mc:Fallback xmlns="">
          <p:sp>
            <p:nvSpPr>
              <p:cNvPr id="3" name="Θέση περιεχομένου 2">
                <a:extLst>
                  <a:ext uri="{FF2B5EF4-FFF2-40B4-BE49-F238E27FC236}">
                    <a16:creationId xmlns:a16="http://schemas.microsoft.com/office/drawing/2014/main" id="{76E872D0-12D5-41CF-9DE8-1EB835832829}"/>
                  </a:ext>
                </a:extLst>
              </p:cNvPr>
              <p:cNvSpPr>
                <a:spLocks noGrp="1" noRot="1" noChangeAspect="1" noMove="1" noResize="1" noEditPoints="1" noAdjustHandles="1" noChangeArrowheads="1" noChangeShapeType="1" noTextEdit="1"/>
              </p:cNvSpPr>
              <p:nvPr>
                <p:ph idx="1"/>
              </p:nvPr>
            </p:nvSpPr>
            <p:spPr>
              <a:xfrm>
                <a:off x="1154954" y="2598344"/>
                <a:ext cx="8761413" cy="4043755"/>
              </a:xfrm>
              <a:blipFill>
                <a:blip r:embed="rId2"/>
                <a:stretch>
                  <a:fillRect l="-145"/>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58838705-1FA4-464D-B851-E4C08B143754}"/>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858514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10251-D065-4839-B89A-69D711C468C4}"/>
              </a:ext>
            </a:extLst>
          </p:cNvPr>
          <p:cNvSpPr>
            <a:spLocks noGrp="1"/>
          </p:cNvSpPr>
          <p:nvPr>
            <p:ph type="title"/>
          </p:nvPr>
        </p:nvSpPr>
        <p:spPr/>
        <p:txBody>
          <a:bodyPr/>
          <a:lstStyle/>
          <a:p>
            <a:r>
              <a:rPr lang="el-GR" dirty="0"/>
              <a:t>Σχέση μεταξύ θεωρίας q και νεοκλασικής θεωρίας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B3AC9F0A-AD49-429F-B4B5-113BADD9DFC9}"/>
                  </a:ext>
                </a:extLst>
              </p:cNvPr>
              <p:cNvSpPr>
                <a:spLocks noGrp="1"/>
              </p:cNvSpPr>
              <p:nvPr>
                <p:ph idx="1"/>
              </p:nvPr>
            </p:nvSpPr>
            <p:spPr>
              <a:xfrm>
                <a:off x="1154954" y="2725092"/>
                <a:ext cx="8761413" cy="404400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𝛼𝛾𝜊𝜌𝛼</m:t>
                          </m:r>
                          <m:r>
                            <m:rPr>
                              <m:sty m:val="p"/>
                            </m:rPr>
                            <a:rPr lang="el-GR" i="1">
                              <a:latin typeface="Cambria Math" panose="02040503050406030204" pitchFamily="18" charset="0"/>
                            </a:rPr>
                            <m:t>ί</m:t>
                          </m:r>
                          <m:r>
                            <a:rPr lang="el-GR" i="1">
                              <a:latin typeface="Cambria Math" panose="02040503050406030204" pitchFamily="18" charset="0"/>
                            </a:rPr>
                            <m:t>𝛼</m:t>
                          </m:r>
                          <m:r>
                            <a:rPr lang="el-GR" i="1">
                              <a:latin typeface="Cambria Math" panose="02040503050406030204" pitchFamily="18" charset="0"/>
                            </a:rPr>
                            <m:t> </m:t>
                          </m:r>
                          <m:r>
                            <a:rPr lang="el-GR" i="1">
                              <a:latin typeface="Cambria Math" panose="02040503050406030204" pitchFamily="18" charset="0"/>
                            </a:rPr>
                            <m:t>𝛼𝜉</m:t>
                          </m:r>
                          <m:r>
                            <m:rPr>
                              <m:sty m:val="p"/>
                            </m:rPr>
                            <a:rPr lang="el-GR" i="1">
                              <a:latin typeface="Cambria Math" panose="02040503050406030204" pitchFamily="18" charset="0"/>
                            </a:rPr>
                            <m:t>ί</m:t>
                          </m:r>
                          <m:r>
                            <a:rPr lang="el-GR" i="1">
                              <a:latin typeface="Cambria Math" panose="02040503050406030204" pitchFamily="18" charset="0"/>
                            </a:rPr>
                            <m:t>𝛼</m:t>
                          </m:r>
                          <m:r>
                            <a:rPr lang="el-GR" i="1">
                              <a:latin typeface="Cambria Math" panose="02040503050406030204" pitchFamily="18" charset="0"/>
                            </a:rPr>
                            <m:t> </m:t>
                          </m:r>
                          <m:r>
                            <a:rPr lang="el-GR" i="1">
                              <a:latin typeface="Cambria Math" panose="02040503050406030204" pitchFamily="18" charset="0"/>
                            </a:rPr>
                            <m:t>𝜏𝜊𝜐</m:t>
                          </m:r>
                          <m:r>
                            <a:rPr lang="el-GR" i="1">
                              <a:latin typeface="Cambria Math" panose="02040503050406030204" pitchFamily="18" charset="0"/>
                            </a:rPr>
                            <m:t> </m:t>
                          </m:r>
                          <m:r>
                            <a:rPr lang="el-GR" i="1">
                              <a:latin typeface="Cambria Math" panose="02040503050406030204" pitchFamily="18" charset="0"/>
                            </a:rPr>
                            <m:t>𝜀𝛾𝜅𝛼𝜏𝜀𝜎𝜏𝜂𝜇</m:t>
                          </m:r>
                          <m:r>
                            <m:rPr>
                              <m:sty m:val="p"/>
                            </m:rPr>
                            <a:rPr lang="el-GR" i="1">
                              <a:latin typeface="Cambria Math" panose="02040503050406030204" pitchFamily="18" charset="0"/>
                            </a:rPr>
                            <m:t>έ</m:t>
                          </m:r>
                          <m:r>
                            <a:rPr lang="el-GR" i="1">
                              <a:latin typeface="Cambria Math" panose="02040503050406030204" pitchFamily="18" charset="0"/>
                            </a:rPr>
                            <m:t>𝜈𝜊𝜐</m:t>
                          </m:r>
                          <m:r>
                            <a:rPr lang="el-GR" i="1">
                              <a:latin typeface="Cambria Math" panose="02040503050406030204" pitchFamily="18" charset="0"/>
                            </a:rPr>
                            <m:t> </m:t>
                          </m:r>
                          <m:r>
                            <a:rPr lang="el-GR" i="1">
                              <a:latin typeface="Cambria Math" panose="02040503050406030204" pitchFamily="18" charset="0"/>
                            </a:rPr>
                            <m:t>𝜅𝜀𝜑𝛼𝜆𝛼</m:t>
                          </m:r>
                          <m:r>
                            <m:rPr>
                              <m:sty m:val="p"/>
                            </m:rPr>
                            <a:rPr lang="el-GR" i="1">
                              <a:latin typeface="Cambria Math" panose="02040503050406030204" pitchFamily="18" charset="0"/>
                            </a:rPr>
                            <m:t>ί</m:t>
                          </m:r>
                          <m:r>
                            <a:rPr lang="el-GR" i="1">
                              <a:latin typeface="Cambria Math" panose="02040503050406030204" pitchFamily="18" charset="0"/>
                            </a:rPr>
                            <m:t>𝜊𝜐</m:t>
                          </m:r>
                        </m:num>
                        <m:den>
                          <m:r>
                            <a:rPr lang="el-GR" i="1">
                              <a:latin typeface="Cambria Math" panose="02040503050406030204" pitchFamily="18" charset="0"/>
                            </a:rPr>
                            <m:t>𝜅</m:t>
                          </m:r>
                          <m:r>
                            <m:rPr>
                              <m:sty m:val="p"/>
                            </m:rPr>
                            <a:rPr lang="el-GR" i="1">
                              <a:latin typeface="Cambria Math" panose="02040503050406030204" pitchFamily="18" charset="0"/>
                            </a:rPr>
                            <m:t>ό</m:t>
                          </m:r>
                          <m:r>
                            <a:rPr lang="el-GR" i="1">
                              <a:latin typeface="Cambria Math" panose="02040503050406030204" pitchFamily="18" charset="0"/>
                            </a:rPr>
                            <m:t>𝜎𝜏𝜊𝜍</m:t>
                          </m:r>
                          <m:r>
                            <a:rPr lang="el-GR" i="1">
                              <a:latin typeface="Cambria Math" panose="02040503050406030204" pitchFamily="18" charset="0"/>
                            </a:rPr>
                            <m:t> </m:t>
                          </m:r>
                          <m:r>
                            <a:rPr lang="el-GR" i="1">
                              <a:latin typeface="Cambria Math" panose="02040503050406030204" pitchFamily="18" charset="0"/>
                            </a:rPr>
                            <m:t>𝛼𝜈𝜏𝜄𝜅𝛼𝜏</m:t>
                          </m:r>
                          <m:r>
                            <m:rPr>
                              <m:sty m:val="p"/>
                            </m:rPr>
                            <a:rPr lang="el-GR" i="1">
                              <a:latin typeface="Cambria Math" panose="02040503050406030204" pitchFamily="18" charset="0"/>
                            </a:rPr>
                            <m:t>ά</m:t>
                          </m:r>
                          <m:r>
                            <a:rPr lang="el-GR" i="1">
                              <a:latin typeface="Cambria Math" panose="02040503050406030204" pitchFamily="18" charset="0"/>
                            </a:rPr>
                            <m:t>𝜎𝜏𝛼𝜎𝜂𝜍</m:t>
                          </m:r>
                          <m:r>
                            <a:rPr lang="el-GR" i="1">
                              <a:latin typeface="Cambria Math" panose="02040503050406030204" pitchFamily="18" charset="0"/>
                            </a:rPr>
                            <m:t> </m:t>
                          </m:r>
                          <m:r>
                            <a:rPr lang="el-GR" i="1">
                              <a:latin typeface="Cambria Math" panose="02040503050406030204" pitchFamily="18" charset="0"/>
                            </a:rPr>
                            <m:t>𝜏𝜊𝜐</m:t>
                          </m:r>
                          <m:r>
                            <a:rPr lang="el-GR" i="1">
                              <a:latin typeface="Cambria Math" panose="02040503050406030204" pitchFamily="18" charset="0"/>
                            </a:rPr>
                            <m:t> </m:t>
                          </m:r>
                          <m:r>
                            <a:rPr lang="el-GR" i="1">
                              <a:latin typeface="Cambria Math" panose="02040503050406030204" pitchFamily="18" charset="0"/>
                            </a:rPr>
                            <m:t>𝜀𝛾𝜅𝛼𝜏𝜀𝜎𝜏𝜂𝜇</m:t>
                          </m:r>
                          <m:r>
                            <m:rPr>
                              <m:sty m:val="p"/>
                            </m:rPr>
                            <a:rPr lang="el-GR" i="1">
                              <a:latin typeface="Cambria Math" panose="02040503050406030204" pitchFamily="18" charset="0"/>
                            </a:rPr>
                            <m:t>έ</m:t>
                          </m:r>
                          <m:r>
                            <a:rPr lang="el-GR" i="1">
                              <a:latin typeface="Cambria Math" panose="02040503050406030204" pitchFamily="18" charset="0"/>
                            </a:rPr>
                            <m:t>𝜈𝜊𝜐</m:t>
                          </m:r>
                          <m:r>
                            <a:rPr lang="el-GR" i="1">
                              <a:latin typeface="Cambria Math" panose="02040503050406030204" pitchFamily="18" charset="0"/>
                            </a:rPr>
                            <m:t> </m:t>
                          </m:r>
                          <m:r>
                            <a:rPr lang="el-GR" i="1">
                              <a:latin typeface="Cambria Math" panose="02040503050406030204" pitchFamily="18" charset="0"/>
                            </a:rPr>
                            <m:t>𝜅𝜀𝜑𝛼𝜆𝛼</m:t>
                          </m:r>
                          <m:r>
                            <m:rPr>
                              <m:sty m:val="p"/>
                            </m:rPr>
                            <a:rPr lang="el-GR" i="1">
                              <a:latin typeface="Cambria Math" panose="02040503050406030204" pitchFamily="18" charset="0"/>
                            </a:rPr>
                            <m:t>ί</m:t>
                          </m:r>
                          <m:r>
                            <a:rPr lang="el-GR" i="1">
                              <a:latin typeface="Cambria Math" panose="02040503050406030204" pitchFamily="18" charset="0"/>
                            </a:rPr>
                            <m:t>𝜊𝜐</m:t>
                          </m:r>
                        </m:den>
                      </m:f>
                    </m:oMath>
                  </m:oMathPara>
                </a14:m>
                <a:endParaRPr lang="el-GR" dirty="0"/>
              </a:p>
              <a:p>
                <a:r>
                  <a:rPr lang="el-GR" dirty="0"/>
                  <a:t>Η χρηματιστηριακή αξία του κεφαλαίου εξαρτάται από τα τρέχοντα και τα προσδοκώμενα μελλοντικά κέρδη του κεφαλαίου. </a:t>
                </a:r>
              </a:p>
              <a:p>
                <a:r>
                  <a:rPr lang="el-GR" dirty="0"/>
                  <a:t>Αν </a:t>
                </a:r>
                <a:r>
                  <a:rPr lang="en-US" i="1" dirty="0"/>
                  <a:t>MPK</a:t>
                </a:r>
                <a:r>
                  <a:rPr lang="el-GR" dirty="0"/>
                  <a:t> &gt; κόστος κεφαλαίου, τότε το ποσοστό κέρδους είναι υψηλό, πράγμα που ανεβάζει τη χρηματιστηριακή αξία των επιχειρήσεων, και συνεπάγεται υψηλό τιμή του </a:t>
                </a:r>
                <a:r>
                  <a:rPr lang="en-US" b="1" i="1" dirty="0"/>
                  <a:t>q</a:t>
                </a:r>
                <a:r>
                  <a:rPr lang="el-GR" dirty="0"/>
                  <a:t>.  </a:t>
                </a:r>
              </a:p>
              <a:p>
                <a:r>
                  <a:rPr lang="el-GR" dirty="0"/>
                  <a:t>Αν </a:t>
                </a:r>
                <a:r>
                  <a:rPr lang="en-US" i="1" dirty="0"/>
                  <a:t>MPK</a:t>
                </a:r>
                <a:r>
                  <a:rPr lang="el-GR" dirty="0"/>
                  <a:t> &lt; κόστος κεφαλαίου, τότε οι επιχειρήσεις υφίστανται ζημίες, πράγμα που προκαλεί την πτώση της χρηματιστηριακής τους αξίας, και έτσι η τιμή του </a:t>
                </a:r>
                <a:r>
                  <a:rPr lang="en-US" b="1" i="1" dirty="0"/>
                  <a:t>q </a:t>
                </a:r>
                <a:r>
                  <a:rPr lang="el-GR" dirty="0"/>
                  <a:t>είναι χαμηλή.  </a:t>
                </a:r>
              </a:p>
            </p:txBody>
          </p:sp>
        </mc:Choice>
        <mc:Fallback xmlns="">
          <p:sp>
            <p:nvSpPr>
              <p:cNvPr id="3" name="Θέση περιεχομένου 2">
                <a:extLst>
                  <a:ext uri="{FF2B5EF4-FFF2-40B4-BE49-F238E27FC236}">
                    <a16:creationId xmlns:a16="http://schemas.microsoft.com/office/drawing/2014/main" id="{B3AC9F0A-AD49-429F-B4B5-113BADD9DFC9}"/>
                  </a:ext>
                </a:extLst>
              </p:cNvPr>
              <p:cNvSpPr>
                <a:spLocks noGrp="1" noRot="1" noChangeAspect="1" noMove="1" noResize="1" noEditPoints="1" noAdjustHandles="1" noChangeArrowheads="1" noChangeShapeType="1" noTextEdit="1"/>
              </p:cNvSpPr>
              <p:nvPr>
                <p:ph idx="1"/>
              </p:nvPr>
            </p:nvSpPr>
            <p:spPr>
              <a:xfrm>
                <a:off x="1154954" y="2725092"/>
                <a:ext cx="8761413" cy="4044007"/>
              </a:xfrm>
              <a:blipFill>
                <a:blip r:embed="rId2"/>
                <a:stretch>
                  <a:fillRect l="-145"/>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B4973F80-0A13-434D-BBAF-212A3F3C3FCF}"/>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403077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7CB49D-0483-46EB-9B7D-F8CFE0338F01}"/>
              </a:ext>
            </a:extLst>
          </p:cNvPr>
          <p:cNvSpPr>
            <a:spLocks noGrp="1"/>
          </p:cNvSpPr>
          <p:nvPr>
            <p:ph type="title"/>
          </p:nvPr>
        </p:nvSpPr>
        <p:spPr/>
        <p:txBody>
          <a:bodyPr/>
          <a:lstStyle/>
          <a:p>
            <a:r>
              <a:rPr lang="el-GR" dirty="0"/>
              <a:t>Χρηματιστήριο και ΑΕΠ, </a:t>
            </a:r>
            <a:r>
              <a:rPr lang="en-US" dirty="0"/>
              <a:t>M</a:t>
            </a:r>
            <a:r>
              <a:rPr lang="el-GR" dirty="0" err="1"/>
              <a:t>έρος</a:t>
            </a:r>
            <a:r>
              <a:rPr lang="el-GR" dirty="0"/>
              <a:t> 1 </a:t>
            </a:r>
          </a:p>
        </p:txBody>
      </p:sp>
      <p:sp>
        <p:nvSpPr>
          <p:cNvPr id="3" name="Θέση περιεχομένου 2">
            <a:extLst>
              <a:ext uri="{FF2B5EF4-FFF2-40B4-BE49-F238E27FC236}">
                <a16:creationId xmlns:a16="http://schemas.microsoft.com/office/drawing/2014/main" id="{B7CF8030-CC68-4C65-89B4-BD62DB5F78D5}"/>
              </a:ext>
            </a:extLst>
          </p:cNvPr>
          <p:cNvSpPr>
            <a:spLocks noGrp="1"/>
          </p:cNvSpPr>
          <p:nvPr>
            <p:ph idx="1"/>
          </p:nvPr>
        </p:nvSpPr>
        <p:spPr>
          <a:xfrm>
            <a:off x="800100" y="2759242"/>
            <a:ext cx="9652000" cy="3895558"/>
          </a:xfrm>
        </p:spPr>
        <p:txBody>
          <a:bodyPr/>
          <a:lstStyle/>
          <a:p>
            <a:pPr marL="0" indent="0">
              <a:buNone/>
            </a:pPr>
            <a:r>
              <a:rPr lang="el-GR" i="1" dirty="0"/>
              <a:t>Λόγοι για τους οποίους το χρηματιστήριο συνδέεται με το ΑΕΠ</a:t>
            </a:r>
            <a:r>
              <a:rPr lang="el-GR" dirty="0"/>
              <a:t>: </a:t>
            </a:r>
          </a:p>
          <a:p>
            <a:pPr>
              <a:buClr>
                <a:schemeClr val="accent1">
                  <a:lumMod val="25000"/>
                </a:schemeClr>
              </a:buClr>
              <a:buFont typeface="+mj-lt"/>
              <a:buAutoNum type="arabicPeriod"/>
            </a:pPr>
            <a:r>
              <a:rPr lang="el-GR" dirty="0"/>
              <a:t>Ένα κύμα απαισιοδοξίας σχετικά με το μέλλον της κερδοφορίας του κεφαλαίου θα μπορούσε:</a:t>
            </a:r>
            <a:endParaRPr lang="en-US" dirty="0"/>
          </a:p>
          <a:p>
            <a:pPr lvl="1"/>
            <a:r>
              <a:rPr lang="el-GR" dirty="0"/>
              <a:t>να προκαλέσει την πτώση των τιμών των μετοχών </a:t>
            </a:r>
            <a:endParaRPr lang="en-US" dirty="0"/>
          </a:p>
          <a:p>
            <a:pPr lvl="1"/>
            <a:r>
              <a:rPr lang="el-GR" dirty="0"/>
              <a:t>να προκαλέσει την πτώση του συντελεστή </a:t>
            </a:r>
            <a:r>
              <a:rPr lang="en-US" i="1" dirty="0"/>
              <a:t>q</a:t>
            </a:r>
            <a:r>
              <a:rPr lang="en-US" dirty="0"/>
              <a:t> </a:t>
            </a:r>
            <a:r>
              <a:rPr lang="el-GR" dirty="0"/>
              <a:t>του </a:t>
            </a:r>
            <a:r>
              <a:rPr lang="en-US" dirty="0"/>
              <a:t>Tobin </a:t>
            </a:r>
          </a:p>
          <a:p>
            <a:pPr lvl="1"/>
            <a:r>
              <a:rPr lang="el-GR" dirty="0"/>
              <a:t>να μετατοπίσει προς τα κάτω τη συνάρτηση επενδύσεων </a:t>
            </a:r>
            <a:endParaRPr lang="en-US" dirty="0"/>
          </a:p>
          <a:p>
            <a:pPr lvl="1"/>
            <a:r>
              <a:rPr lang="el-GR" dirty="0"/>
              <a:t>να προκαλέσει μια αρνητική διαταραχή στη συνολική ζήτηση</a:t>
            </a:r>
          </a:p>
          <a:p>
            <a:endParaRPr lang="el-GR" dirty="0"/>
          </a:p>
        </p:txBody>
      </p:sp>
      <p:sp>
        <p:nvSpPr>
          <p:cNvPr id="4" name="Θέση αριθμού διαφάνειας 3">
            <a:extLst>
              <a:ext uri="{FF2B5EF4-FFF2-40B4-BE49-F238E27FC236}">
                <a16:creationId xmlns:a16="http://schemas.microsoft.com/office/drawing/2014/main" id="{CD9D8D29-B86A-48B8-9645-1996D2FD29CB}"/>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631716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683D19-52CC-4FA4-8BEA-FB174DD5E6DF}"/>
              </a:ext>
            </a:extLst>
          </p:cNvPr>
          <p:cNvSpPr>
            <a:spLocks noGrp="1"/>
          </p:cNvSpPr>
          <p:nvPr>
            <p:ph type="title"/>
          </p:nvPr>
        </p:nvSpPr>
        <p:spPr/>
        <p:txBody>
          <a:bodyPr/>
          <a:lstStyle/>
          <a:p>
            <a:r>
              <a:rPr lang="el-GR" dirty="0"/>
              <a:t>Χρηματιστήριο και ΑΕΠ, </a:t>
            </a:r>
            <a:r>
              <a:rPr lang="en-US" dirty="0"/>
              <a:t>M</a:t>
            </a:r>
            <a:r>
              <a:rPr lang="el-GR" dirty="0" err="1"/>
              <a:t>έρος</a:t>
            </a:r>
            <a:r>
              <a:rPr lang="el-GR" dirty="0"/>
              <a:t> 2 </a:t>
            </a:r>
          </a:p>
        </p:txBody>
      </p:sp>
      <p:sp>
        <p:nvSpPr>
          <p:cNvPr id="3" name="Θέση περιεχομένου 2">
            <a:extLst>
              <a:ext uri="{FF2B5EF4-FFF2-40B4-BE49-F238E27FC236}">
                <a16:creationId xmlns:a16="http://schemas.microsoft.com/office/drawing/2014/main" id="{F60282EB-E0E1-46F6-81B2-AB7AB4DC2A77}"/>
              </a:ext>
            </a:extLst>
          </p:cNvPr>
          <p:cNvSpPr>
            <a:spLocks noGrp="1"/>
          </p:cNvSpPr>
          <p:nvPr>
            <p:ph idx="1"/>
          </p:nvPr>
        </p:nvSpPr>
        <p:spPr/>
        <p:txBody>
          <a:bodyPr/>
          <a:lstStyle/>
          <a:p>
            <a:pPr marL="0" indent="0">
              <a:buNone/>
            </a:pPr>
            <a:r>
              <a:rPr lang="el-GR" i="1" dirty="0"/>
              <a:t>Λόγοι για τους οποίους το χρηματιστήριο συνδέεται με το ΑΕΠ</a:t>
            </a:r>
            <a:r>
              <a:rPr lang="el-GR" dirty="0"/>
              <a:t>: </a:t>
            </a:r>
          </a:p>
          <a:p>
            <a:pPr>
              <a:buClr>
                <a:schemeClr val="accent1">
                  <a:lumMod val="25000"/>
                </a:schemeClr>
              </a:buClr>
              <a:buFont typeface="+mj-lt"/>
              <a:buAutoNum type="arabicPeriod" startAt="2"/>
            </a:pPr>
            <a:r>
              <a:rPr lang="el-GR" dirty="0"/>
              <a:t>Μια πτώση των τιμών των μετοχών θα μπορούσε </a:t>
            </a:r>
            <a:endParaRPr lang="en-US" dirty="0"/>
          </a:p>
          <a:p>
            <a:pPr lvl="1"/>
            <a:r>
              <a:rPr lang="el-GR" dirty="0"/>
              <a:t>να μειώσει τον πλούτο των νοικοκυριών</a:t>
            </a:r>
            <a:endParaRPr lang="en-US" dirty="0"/>
          </a:p>
          <a:p>
            <a:pPr lvl="1"/>
            <a:r>
              <a:rPr lang="el-GR" dirty="0"/>
              <a:t>να μετατοπίσει προς τα κάτω τη συνάρτηση κατανάλωσης </a:t>
            </a:r>
            <a:endParaRPr lang="en-US" dirty="0"/>
          </a:p>
          <a:p>
            <a:pPr lvl="1"/>
            <a:r>
              <a:rPr lang="el-GR" dirty="0"/>
              <a:t>να προκαλέσει μια αρνητική διαταραχή στη συνολική ζήτηση </a:t>
            </a:r>
          </a:p>
          <a:p>
            <a:endParaRPr lang="el-GR" dirty="0"/>
          </a:p>
        </p:txBody>
      </p:sp>
      <p:sp>
        <p:nvSpPr>
          <p:cNvPr id="4" name="Θέση αριθμού διαφάνειας 3">
            <a:extLst>
              <a:ext uri="{FF2B5EF4-FFF2-40B4-BE49-F238E27FC236}">
                <a16:creationId xmlns:a16="http://schemas.microsoft.com/office/drawing/2014/main" id="{3189AAEA-AE47-47D9-B9D2-C96F5E772AA0}"/>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384209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3463E0-6C9C-41F4-AFE4-ED3A7ECEA8C4}"/>
              </a:ext>
            </a:extLst>
          </p:cNvPr>
          <p:cNvSpPr>
            <a:spLocks noGrp="1"/>
          </p:cNvSpPr>
          <p:nvPr>
            <p:ph type="title"/>
          </p:nvPr>
        </p:nvSpPr>
        <p:spPr/>
        <p:txBody>
          <a:bodyPr/>
          <a:lstStyle/>
          <a:p>
            <a:r>
              <a:rPr lang="el-GR" dirty="0"/>
              <a:t>Χρηματιστήριο και ΑΕΠ, </a:t>
            </a:r>
            <a:r>
              <a:rPr lang="en-US" dirty="0"/>
              <a:t>M</a:t>
            </a:r>
            <a:r>
              <a:rPr lang="el-GR" dirty="0" err="1"/>
              <a:t>έρος</a:t>
            </a:r>
            <a:r>
              <a:rPr lang="el-GR" dirty="0"/>
              <a:t> 3 </a:t>
            </a:r>
          </a:p>
        </p:txBody>
      </p:sp>
      <p:sp>
        <p:nvSpPr>
          <p:cNvPr id="3" name="Θέση περιεχομένου 2">
            <a:extLst>
              <a:ext uri="{FF2B5EF4-FFF2-40B4-BE49-F238E27FC236}">
                <a16:creationId xmlns:a16="http://schemas.microsoft.com/office/drawing/2014/main" id="{CFDA98E2-27A0-477D-81C1-DAD851E424D8}"/>
              </a:ext>
            </a:extLst>
          </p:cNvPr>
          <p:cNvSpPr>
            <a:spLocks noGrp="1"/>
          </p:cNvSpPr>
          <p:nvPr>
            <p:ph idx="1"/>
          </p:nvPr>
        </p:nvSpPr>
        <p:spPr/>
        <p:txBody>
          <a:bodyPr/>
          <a:lstStyle/>
          <a:p>
            <a:pPr marL="0" indent="0">
              <a:buNone/>
            </a:pPr>
            <a:r>
              <a:rPr lang="el-GR" i="1" dirty="0"/>
              <a:t>Λόγοι για τους οποίους το χρηματιστήριο συνδέεται με το ΑΕΠ</a:t>
            </a:r>
            <a:r>
              <a:rPr lang="el-GR" dirty="0"/>
              <a:t>: </a:t>
            </a:r>
          </a:p>
          <a:p>
            <a:pPr>
              <a:buClr>
                <a:schemeClr val="accent1">
                  <a:lumMod val="25000"/>
                </a:schemeClr>
              </a:buClr>
              <a:buFont typeface="+mj-lt"/>
              <a:buAutoNum type="arabicPeriod" startAt="3"/>
            </a:pPr>
            <a:r>
              <a:rPr lang="el-GR" dirty="0"/>
              <a:t>Μια πτώση των τιμών των μετοχών μπορεί να είναι άσχημα νέα για την τεχνολογική πρόοδο και τη μακροχρόνια οικονομική μεγέθυνση.</a:t>
            </a:r>
            <a:br>
              <a:rPr lang="el-GR" dirty="0"/>
            </a:br>
            <a:r>
              <a:rPr lang="el-GR" dirty="0"/>
              <a:t>Αυτό σημαίνει ότι η συνολική προσφορά και η παραγωγή (ή το προϊόν) πλήρους απασχόλησης επεκτείνονται με βραδύτερο από ό,τι ανέμεναν οι άνθρωποι. </a:t>
            </a:r>
          </a:p>
          <a:p>
            <a:endParaRPr lang="el-GR" dirty="0"/>
          </a:p>
        </p:txBody>
      </p:sp>
      <p:sp>
        <p:nvSpPr>
          <p:cNvPr id="4" name="Θέση αριθμού διαφάνειας 3">
            <a:extLst>
              <a:ext uri="{FF2B5EF4-FFF2-40B4-BE49-F238E27FC236}">
                <a16:creationId xmlns:a16="http://schemas.microsoft.com/office/drawing/2014/main" id="{F004D6A6-3AAD-44A3-A66B-956D6D3A5FBC}"/>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307524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BDBB39-2877-4C3E-B1CE-F8B3FA82B908}"/>
              </a:ext>
            </a:extLst>
          </p:cNvPr>
          <p:cNvSpPr>
            <a:spLocks noGrp="1"/>
          </p:cNvSpPr>
          <p:nvPr>
            <p:ph type="title"/>
          </p:nvPr>
        </p:nvSpPr>
        <p:spPr/>
        <p:txBody>
          <a:bodyPr/>
          <a:lstStyle/>
          <a:p>
            <a:r>
              <a:rPr lang="el-GR" dirty="0"/>
              <a:t>Χρηματιστήριο και ΑΕΠ</a:t>
            </a:r>
          </a:p>
        </p:txBody>
      </p:sp>
      <p:sp>
        <p:nvSpPr>
          <p:cNvPr id="4" name="Θέση αριθμού διαφάνειας 3">
            <a:extLst>
              <a:ext uri="{FF2B5EF4-FFF2-40B4-BE49-F238E27FC236}">
                <a16:creationId xmlns:a16="http://schemas.microsoft.com/office/drawing/2014/main" id="{AF8F9006-48DA-44C2-84F3-5E5232178F20}"/>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8" name="Content Placeholder 7">
            <a:extLst>
              <a:ext uri="{FF2B5EF4-FFF2-40B4-BE49-F238E27FC236}">
                <a16:creationId xmlns:a16="http://schemas.microsoft.com/office/drawing/2014/main" id="{B33DBC01-F249-C741-AC37-45308155AC39}"/>
              </a:ext>
            </a:extLst>
          </p:cNvPr>
          <p:cNvPicPr>
            <a:picLocks noGrp="1" noChangeAspect="1"/>
          </p:cNvPicPr>
          <p:nvPr>
            <p:ph idx="1"/>
          </p:nvPr>
        </p:nvPicPr>
        <p:blipFill>
          <a:blip r:embed="rId2"/>
          <a:stretch>
            <a:fillRect/>
          </a:stretch>
        </p:blipFill>
        <p:spPr>
          <a:xfrm>
            <a:off x="1565077" y="2603500"/>
            <a:ext cx="7942658" cy="3416300"/>
          </a:xfrm>
        </p:spPr>
      </p:pic>
    </p:spTree>
    <p:extLst>
      <p:ext uri="{BB962C8B-B14F-4D97-AF65-F5344CB8AC3E}">
        <p14:creationId xmlns:p14="http://schemas.microsoft.com/office/powerpoint/2010/main" val="1575090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B2C62D-A194-4B97-AA95-BBBF45F8AD3C}"/>
              </a:ext>
            </a:extLst>
          </p:cNvPr>
          <p:cNvSpPr>
            <a:spLocks noGrp="1"/>
          </p:cNvSpPr>
          <p:nvPr>
            <p:ph type="title"/>
          </p:nvPr>
        </p:nvSpPr>
        <p:spPr/>
        <p:txBody>
          <a:bodyPr/>
          <a:lstStyle/>
          <a:p>
            <a:r>
              <a:rPr lang="el-GR" dirty="0"/>
              <a:t>Χρηματοδοτικοί περιορισμοί </a:t>
            </a:r>
          </a:p>
        </p:txBody>
      </p:sp>
      <p:sp>
        <p:nvSpPr>
          <p:cNvPr id="3" name="Θέση περιεχομένου 2">
            <a:extLst>
              <a:ext uri="{FF2B5EF4-FFF2-40B4-BE49-F238E27FC236}">
                <a16:creationId xmlns:a16="http://schemas.microsoft.com/office/drawing/2014/main" id="{E57007CF-A1CA-4686-837D-95256C53A808}"/>
              </a:ext>
            </a:extLst>
          </p:cNvPr>
          <p:cNvSpPr>
            <a:spLocks noGrp="1"/>
          </p:cNvSpPr>
          <p:nvPr>
            <p:ph idx="1"/>
          </p:nvPr>
        </p:nvSpPr>
        <p:spPr>
          <a:xfrm>
            <a:off x="1154954" y="2662988"/>
            <a:ext cx="8761413" cy="3801311"/>
          </a:xfrm>
        </p:spPr>
        <p:txBody>
          <a:bodyPr>
            <a:normAutofit/>
          </a:bodyPr>
          <a:lstStyle/>
          <a:p>
            <a:r>
              <a:rPr lang="el-GR" dirty="0"/>
              <a:t>Η νεοκλασική θεωρία υποθέτει ότι οι επιχειρήσεις μπορούν να δανείζονται για να αγοράζουν κεφάλαιο κάθε φορά που θεωρούν ότι αυτό είναι κερδοφόρο. </a:t>
            </a:r>
          </a:p>
          <a:p>
            <a:r>
              <a:rPr lang="el-GR" dirty="0"/>
              <a:t>Ωστόσο, ορισμένες επιχειρήσεις αντιμετωπίζουν </a:t>
            </a:r>
            <a:r>
              <a:rPr lang="el-GR" b="1" dirty="0"/>
              <a:t>χρηματοδοτικούς περιορισμούς</a:t>
            </a:r>
            <a:r>
              <a:rPr lang="el-GR" dirty="0"/>
              <a:t>: όρια στο ποσό που μπορούν να δανειστούν (ή, διαφορετικά, που μπορούν να αντλήσουν από τις χρηματοπιστωτικές αγορές).</a:t>
            </a:r>
          </a:p>
          <a:p>
            <a:r>
              <a:rPr lang="el-GR" dirty="0"/>
              <a:t>Η οικονομική ύφεση μειώνει τα τρέχοντα κέρδη. Αν τα μελλοντικά κέρδη αναμένεται να είναι υψηλά, η επένδυση θα άξιζε τότε να αναληφθεί. Ωστόσο, αν η επιχείρηση αντιμετωπίζει χρηματοδοτικούς περιορισμούς και τα τρέχοντα κέρδη είναι χαμηλά, η επιχειρεί ίσως να μην μπορέσει να βρει κεφάλαια.  </a:t>
            </a:r>
          </a:p>
          <a:p>
            <a:endParaRPr lang="el-GR" dirty="0"/>
          </a:p>
        </p:txBody>
      </p:sp>
      <p:sp>
        <p:nvSpPr>
          <p:cNvPr id="4" name="Θέση αριθμού διαφάνειας 3">
            <a:extLst>
              <a:ext uri="{FF2B5EF4-FFF2-40B4-BE49-F238E27FC236}">
                <a16:creationId xmlns:a16="http://schemas.microsoft.com/office/drawing/2014/main" id="{C912BCC1-3075-4ADD-A873-C5F59B6CA203}"/>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08001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66C105-F98B-4EC1-AF55-DC3C55680911}"/>
              </a:ext>
            </a:extLst>
          </p:cNvPr>
          <p:cNvSpPr>
            <a:spLocks noGrp="1"/>
          </p:cNvSpPr>
          <p:nvPr>
            <p:ph type="title"/>
          </p:nvPr>
        </p:nvSpPr>
        <p:spPr/>
        <p:txBody>
          <a:bodyPr/>
          <a:lstStyle/>
          <a:p>
            <a:r>
              <a:rPr lang="el-GR" dirty="0"/>
              <a:t>ΠΕΡΙΛΗΨΗ ΚΕΦΑΛΑΙΟΥ, ΜΕΡΟΣ 1 </a:t>
            </a:r>
          </a:p>
        </p:txBody>
      </p:sp>
      <p:sp>
        <p:nvSpPr>
          <p:cNvPr id="3" name="Θέση περιεχομένου 2">
            <a:extLst>
              <a:ext uri="{FF2B5EF4-FFF2-40B4-BE49-F238E27FC236}">
                <a16:creationId xmlns:a16="http://schemas.microsoft.com/office/drawing/2014/main" id="{F4D1B130-6F30-4D05-8710-BCEBA04AC6A5}"/>
              </a:ext>
            </a:extLst>
          </p:cNvPr>
          <p:cNvSpPr>
            <a:spLocks noGrp="1"/>
          </p:cNvSpPr>
          <p:nvPr>
            <p:ph idx="1"/>
          </p:nvPr>
        </p:nvSpPr>
        <p:spPr>
          <a:xfrm>
            <a:off x="1154954" y="2311400"/>
            <a:ext cx="8761413" cy="4763168"/>
          </a:xfrm>
        </p:spPr>
        <p:txBody>
          <a:bodyPr>
            <a:normAutofit/>
          </a:bodyPr>
          <a:lstStyle/>
          <a:p>
            <a:pPr>
              <a:buAutoNum type="arabicPeriod"/>
            </a:pPr>
            <a:r>
              <a:rPr lang="el-GR" dirty="0" err="1"/>
              <a:t>Κεϋνσιανή</a:t>
            </a:r>
            <a:r>
              <a:rPr lang="el-GR" dirty="0"/>
              <a:t> θεωρία κατανάλωσης </a:t>
            </a:r>
            <a:endParaRPr lang="en-US" dirty="0"/>
          </a:p>
          <a:p>
            <a:pPr lvl="1"/>
            <a:r>
              <a:rPr lang="el-GR" dirty="0"/>
              <a:t>Υποθέσεις </a:t>
            </a:r>
            <a:r>
              <a:rPr lang="el-GR" dirty="0" err="1"/>
              <a:t>Κέυνς</a:t>
            </a:r>
            <a:r>
              <a:rPr lang="el-GR" dirty="0"/>
              <a:t> </a:t>
            </a:r>
          </a:p>
          <a:p>
            <a:pPr lvl="2"/>
            <a:r>
              <a:rPr lang="el-GR" dirty="0"/>
              <a:t>η </a:t>
            </a:r>
            <a:r>
              <a:rPr lang="en-US" i="1" dirty="0"/>
              <a:t>MPC</a:t>
            </a:r>
            <a:r>
              <a:rPr lang="en-US" dirty="0"/>
              <a:t> </a:t>
            </a:r>
            <a:r>
              <a:rPr lang="el-GR" dirty="0"/>
              <a:t>είναι μεταξύ 0 και 1 </a:t>
            </a:r>
          </a:p>
          <a:p>
            <a:pPr lvl="2"/>
            <a:r>
              <a:rPr lang="el-GR" dirty="0"/>
              <a:t>η </a:t>
            </a:r>
            <a:r>
              <a:rPr lang="en-US" i="1" dirty="0"/>
              <a:t>APC</a:t>
            </a:r>
            <a:r>
              <a:rPr lang="en-US" dirty="0"/>
              <a:t> </a:t>
            </a:r>
            <a:r>
              <a:rPr lang="el-GR" dirty="0"/>
              <a:t>μειώνεται όταν το εισόδημα αυξάνεται </a:t>
            </a:r>
          </a:p>
          <a:p>
            <a:pPr lvl="2"/>
            <a:r>
              <a:rPr lang="el-GR" dirty="0"/>
              <a:t>το τρέχον εισόδημα είναι ο πρωταρχικός προσδιοριστικός παράγοντας της τρέχουσας κατανάλωσης </a:t>
            </a:r>
            <a:endParaRPr lang="en-US" dirty="0"/>
          </a:p>
          <a:p>
            <a:pPr lvl="1"/>
            <a:r>
              <a:rPr lang="el-GR" dirty="0"/>
              <a:t>Εμπειρικές έρευνες </a:t>
            </a:r>
          </a:p>
          <a:p>
            <a:pPr lvl="2"/>
            <a:r>
              <a:rPr lang="el-GR" dirty="0"/>
              <a:t>στατιστικά δεδομένα νοικοκυριών και βραχυχρόνιες χρονολογικές σειρές: επιβεβαιώνουν τις υποθέσεις του </a:t>
            </a:r>
            <a:r>
              <a:rPr lang="el-GR" dirty="0" err="1"/>
              <a:t>Κέυνς</a:t>
            </a:r>
            <a:r>
              <a:rPr lang="el-GR" dirty="0"/>
              <a:t> </a:t>
            </a:r>
          </a:p>
          <a:p>
            <a:pPr lvl="2"/>
            <a:r>
              <a:rPr lang="el-GR" dirty="0"/>
              <a:t>μακροχρόνιες χρονολογικές σειρές: η </a:t>
            </a:r>
            <a:r>
              <a:rPr lang="en-US" i="1" dirty="0"/>
              <a:t>APC</a:t>
            </a:r>
            <a:r>
              <a:rPr lang="en-US" dirty="0"/>
              <a:t> </a:t>
            </a:r>
            <a:r>
              <a:rPr lang="el-GR" dirty="0"/>
              <a:t>δεν μειώνεται όταν το εισόδημα αυξάνεται.</a:t>
            </a:r>
          </a:p>
        </p:txBody>
      </p:sp>
      <p:sp>
        <p:nvSpPr>
          <p:cNvPr id="4" name="Θέση αριθμού διαφάνειας 3">
            <a:extLst>
              <a:ext uri="{FF2B5EF4-FFF2-40B4-BE49-F238E27FC236}">
                <a16:creationId xmlns:a16="http://schemas.microsoft.com/office/drawing/2014/main" id="{D977A170-E9C7-4406-A3CE-4B3DF075F20F}"/>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723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F416FC05-BE48-4462-803F-9B63D64B05C9}"/>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000" b="0" i="0" kern="1200" dirty="0">
                <a:solidFill>
                  <a:schemeClr val="bg2"/>
                </a:solidFill>
                <a:latin typeface="+mj-lt"/>
                <a:ea typeface="+mj-ea"/>
                <a:cs typeface="+mj-cs"/>
              </a:rPr>
              <a:t>Η κεϋνσιανή συνάρτηση κατανάλωσης, Mέρος 1 </a:t>
            </a:r>
          </a:p>
        </p:txBody>
      </p:sp>
      <p:grpSp>
        <p:nvGrpSpPr>
          <p:cNvPr id="25" name="Group 24">
            <a:extLst>
              <a:ext uri="{FF2B5EF4-FFF2-40B4-BE49-F238E27FC236}">
                <a16:creationId xmlns:a16="http://schemas.microsoft.com/office/drawing/2014/main" id="{1BCDA284-4169-467B-80C1-BBDF26B202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6" name="Rectangle 25">
              <a:extLst>
                <a:ext uri="{FF2B5EF4-FFF2-40B4-BE49-F238E27FC236}">
                  <a16:creationId xmlns:a16="http://schemas.microsoft.com/office/drawing/2014/main" id="{CD5268F1-2FCC-42C8-B308-9F87447966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D6279F6C-F1B6-4703-B4A7-A3EBEA04CAE9}"/>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5</a:t>
            </a:fld>
            <a:endParaRPr lang="en-US"/>
          </a:p>
        </p:txBody>
      </p:sp>
      <p:pic>
        <p:nvPicPr>
          <p:cNvPr id="8" name="Content Placeholder 7">
            <a:extLst>
              <a:ext uri="{FF2B5EF4-FFF2-40B4-BE49-F238E27FC236}">
                <a16:creationId xmlns:a16="http://schemas.microsoft.com/office/drawing/2014/main" id="{07FF547F-CC08-B14A-A670-66FEED8F6BFD}"/>
              </a:ext>
            </a:extLst>
          </p:cNvPr>
          <p:cNvPicPr>
            <a:picLocks noGrp="1" noChangeAspect="1"/>
          </p:cNvPicPr>
          <p:nvPr>
            <p:ph idx="1"/>
          </p:nvPr>
        </p:nvPicPr>
        <p:blipFill>
          <a:blip r:embed="rId3"/>
          <a:stretch>
            <a:fillRect/>
          </a:stretch>
        </p:blipFill>
        <p:spPr>
          <a:xfrm>
            <a:off x="1109763" y="1898745"/>
            <a:ext cx="6443180" cy="3060509"/>
          </a:xfrm>
          <a:prstGeom prst="rect">
            <a:avLst/>
          </a:prstGeom>
        </p:spPr>
      </p:pic>
      <p:sp>
        <p:nvSpPr>
          <p:cNvPr id="9" name="TextBox 8">
            <a:extLst>
              <a:ext uri="{FF2B5EF4-FFF2-40B4-BE49-F238E27FC236}">
                <a16:creationId xmlns:a16="http://schemas.microsoft.com/office/drawing/2014/main" id="{D22CCCEE-9339-2B43-99CA-F15AA4A68AD6}"/>
              </a:ext>
            </a:extLst>
          </p:cNvPr>
          <p:cNvSpPr txBox="1"/>
          <p:nvPr/>
        </p:nvSpPr>
        <p:spPr>
          <a:xfrm>
            <a:off x="5839326" y="3176337"/>
            <a:ext cx="1917437" cy="1200329"/>
          </a:xfrm>
          <a:prstGeom prst="rect">
            <a:avLst/>
          </a:prstGeom>
          <a:noFill/>
        </p:spPr>
        <p:txBody>
          <a:bodyPr wrap="square" rtlCol="0">
            <a:spAutoFit/>
          </a:bodyPr>
          <a:lstStyle/>
          <a:p>
            <a:r>
              <a:rPr lang="en-US" b="1" i="1" dirty="0"/>
              <a:t>c=</a:t>
            </a:r>
            <a:r>
              <a:rPr lang="en-US" i="1" dirty="0"/>
              <a:t>MPC</a:t>
            </a:r>
          </a:p>
          <a:p>
            <a:r>
              <a:rPr lang="en-US" i="1" dirty="0"/>
              <a:t>=</a:t>
            </a:r>
            <a:r>
              <a:rPr lang="el-GR" i="1" dirty="0"/>
              <a:t> κλίση της συνάρτησης κατανάλωσης</a:t>
            </a:r>
            <a:endParaRPr lang="en-US" i="1" dirty="0"/>
          </a:p>
        </p:txBody>
      </p:sp>
    </p:spTree>
    <p:extLst>
      <p:ext uri="{BB962C8B-B14F-4D97-AF65-F5344CB8AC3E}">
        <p14:creationId xmlns:p14="http://schemas.microsoft.com/office/powerpoint/2010/main" val="1176934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BD392E-5B27-4662-A59C-D547E5FD69EF}"/>
              </a:ext>
            </a:extLst>
          </p:cNvPr>
          <p:cNvSpPr>
            <a:spLocks noGrp="1"/>
          </p:cNvSpPr>
          <p:nvPr>
            <p:ph type="title"/>
          </p:nvPr>
        </p:nvSpPr>
        <p:spPr/>
        <p:txBody>
          <a:bodyPr/>
          <a:lstStyle/>
          <a:p>
            <a:r>
              <a:rPr lang="el-GR" dirty="0"/>
              <a:t>ΠΕΡΙΛΗΨΗ ΚΕΦΑΛΑΙΟΥ, ΜΕΡΟΣ 2 </a:t>
            </a:r>
          </a:p>
        </p:txBody>
      </p:sp>
      <p:sp>
        <p:nvSpPr>
          <p:cNvPr id="3" name="Θέση περιεχομένου 2">
            <a:extLst>
              <a:ext uri="{FF2B5EF4-FFF2-40B4-BE49-F238E27FC236}">
                <a16:creationId xmlns:a16="http://schemas.microsoft.com/office/drawing/2014/main" id="{9EFF8C9E-B4FA-4713-BF9E-A672A3BB2FD7}"/>
              </a:ext>
            </a:extLst>
          </p:cNvPr>
          <p:cNvSpPr>
            <a:spLocks noGrp="1"/>
          </p:cNvSpPr>
          <p:nvPr>
            <p:ph idx="1"/>
          </p:nvPr>
        </p:nvSpPr>
        <p:spPr>
          <a:xfrm>
            <a:off x="1154954" y="2903620"/>
            <a:ext cx="8761413" cy="3116179"/>
          </a:xfrm>
        </p:spPr>
        <p:txBody>
          <a:bodyPr/>
          <a:lstStyle/>
          <a:p>
            <a:pPr marL="0" indent="0">
              <a:buNone/>
            </a:pPr>
            <a:r>
              <a:rPr lang="el-GR" b="1" dirty="0"/>
              <a:t>2</a:t>
            </a:r>
            <a:r>
              <a:rPr lang="el-GR" dirty="0"/>
              <a:t>.  Μοντιλιάνι: Η υπόθεση του κύκλου ζωής </a:t>
            </a:r>
            <a:endParaRPr lang="en-US" dirty="0"/>
          </a:p>
          <a:p>
            <a:pPr lvl="1"/>
            <a:r>
              <a:rPr lang="el-GR" dirty="0"/>
              <a:t>Το εισόδημα μεταβάλλεται συστηματικά στη διάρκεια της ζωής ενός ατόμου. </a:t>
            </a:r>
            <a:endParaRPr lang="en-US" dirty="0"/>
          </a:p>
          <a:p>
            <a:pPr lvl="1"/>
            <a:r>
              <a:rPr lang="el-GR" dirty="0"/>
              <a:t>Οι καταναλωτές χρησιμοποιούν την αποταμίευση και τον δανεισμό για να εξομαλύνουν την κατανάλωση. </a:t>
            </a:r>
            <a:endParaRPr lang="en-US" dirty="0"/>
          </a:p>
          <a:p>
            <a:pPr lvl="1"/>
            <a:r>
              <a:rPr lang="el-GR" dirty="0"/>
              <a:t> Η κατανάλωση εξαρτάται από το εισόδημα και τον πλούτο. </a:t>
            </a:r>
          </a:p>
          <a:p>
            <a:endParaRPr lang="el-GR" dirty="0"/>
          </a:p>
        </p:txBody>
      </p:sp>
      <p:sp>
        <p:nvSpPr>
          <p:cNvPr id="4" name="Θέση αριθμού διαφάνειας 3">
            <a:extLst>
              <a:ext uri="{FF2B5EF4-FFF2-40B4-BE49-F238E27FC236}">
                <a16:creationId xmlns:a16="http://schemas.microsoft.com/office/drawing/2014/main" id="{C2C11901-BBA3-4AF9-81B8-24764183907B}"/>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991547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32681D-EC7E-40DE-8DB8-FCAAEB804153}"/>
              </a:ext>
            </a:extLst>
          </p:cNvPr>
          <p:cNvSpPr>
            <a:spLocks noGrp="1"/>
          </p:cNvSpPr>
          <p:nvPr>
            <p:ph type="title"/>
          </p:nvPr>
        </p:nvSpPr>
        <p:spPr/>
        <p:txBody>
          <a:bodyPr/>
          <a:lstStyle/>
          <a:p>
            <a:r>
              <a:rPr lang="el-GR" dirty="0"/>
              <a:t>ΠΕΡΙΛΗΨΗ ΚΕΦΑΛΑΙΟΥ, ΜΕΡΟΣ 3 </a:t>
            </a:r>
          </a:p>
        </p:txBody>
      </p:sp>
      <p:sp>
        <p:nvSpPr>
          <p:cNvPr id="3" name="Θέση περιεχομένου 2">
            <a:extLst>
              <a:ext uri="{FF2B5EF4-FFF2-40B4-BE49-F238E27FC236}">
                <a16:creationId xmlns:a16="http://schemas.microsoft.com/office/drawing/2014/main" id="{98DEED60-AE35-4611-AEC9-2AB9A4CB054C}"/>
              </a:ext>
            </a:extLst>
          </p:cNvPr>
          <p:cNvSpPr>
            <a:spLocks noGrp="1"/>
          </p:cNvSpPr>
          <p:nvPr>
            <p:ph idx="1"/>
          </p:nvPr>
        </p:nvSpPr>
        <p:spPr>
          <a:xfrm>
            <a:off x="1154954" y="2999874"/>
            <a:ext cx="8761413" cy="3019926"/>
          </a:xfrm>
        </p:spPr>
        <p:txBody>
          <a:bodyPr/>
          <a:lstStyle/>
          <a:p>
            <a:pPr marL="0" indent="0">
              <a:buNone/>
            </a:pPr>
            <a:r>
              <a:rPr lang="el-GR" b="1" dirty="0"/>
              <a:t>3</a:t>
            </a:r>
            <a:r>
              <a:rPr lang="el-GR" dirty="0"/>
              <a:t>.  Φρίντμαν: Η υπόθεση του μόνιμου εισοδήματος </a:t>
            </a:r>
            <a:endParaRPr lang="en-US" dirty="0"/>
          </a:p>
          <a:p>
            <a:pPr lvl="1"/>
            <a:r>
              <a:rPr lang="el-GR" dirty="0"/>
              <a:t>Η κατανάλωση εξαρτάται κυρίως από το μόνιμο εισόδημα. </a:t>
            </a:r>
            <a:endParaRPr lang="en-US" dirty="0"/>
          </a:p>
          <a:p>
            <a:pPr lvl="1"/>
            <a:r>
              <a:rPr lang="el-GR" dirty="0"/>
              <a:t>Οι καταναλωτές χρησιμοποιούν την αποταμίευση και τον δανεισμό για εξομαλύνουν την κατανάλωση εν όψει των προσωρινών διακυμάνσεων του εισοδήματος. </a:t>
            </a:r>
          </a:p>
          <a:p>
            <a:endParaRPr lang="el-GR" dirty="0"/>
          </a:p>
        </p:txBody>
      </p:sp>
      <p:sp>
        <p:nvSpPr>
          <p:cNvPr id="4" name="Θέση αριθμού διαφάνειας 3">
            <a:extLst>
              <a:ext uri="{FF2B5EF4-FFF2-40B4-BE49-F238E27FC236}">
                <a16:creationId xmlns:a16="http://schemas.microsoft.com/office/drawing/2014/main" id="{5C65D3C3-D5DC-46C9-AF53-F505D6EAC223}"/>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798689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FA66FA-0CDA-4058-8975-2ED28091DD5E}"/>
              </a:ext>
            </a:extLst>
          </p:cNvPr>
          <p:cNvSpPr>
            <a:spLocks noGrp="1"/>
          </p:cNvSpPr>
          <p:nvPr>
            <p:ph type="title"/>
          </p:nvPr>
        </p:nvSpPr>
        <p:spPr/>
        <p:txBody>
          <a:bodyPr/>
          <a:lstStyle/>
          <a:p>
            <a:r>
              <a:rPr lang="el-GR" dirty="0"/>
              <a:t>ΠΕΡΙΛΗΨΗ ΚΕΦΑΛΑΙΟΥ, ΜΕΡΟΣ 4 </a:t>
            </a:r>
          </a:p>
        </p:txBody>
      </p:sp>
      <p:sp>
        <p:nvSpPr>
          <p:cNvPr id="3" name="Θέση περιεχομένου 2">
            <a:extLst>
              <a:ext uri="{FF2B5EF4-FFF2-40B4-BE49-F238E27FC236}">
                <a16:creationId xmlns:a16="http://schemas.microsoft.com/office/drawing/2014/main" id="{8F2CCAF1-1C45-45B3-9F17-AA8E6DE4883F}"/>
              </a:ext>
            </a:extLst>
          </p:cNvPr>
          <p:cNvSpPr>
            <a:spLocks noGrp="1"/>
          </p:cNvSpPr>
          <p:nvPr>
            <p:ph idx="1"/>
          </p:nvPr>
        </p:nvSpPr>
        <p:spPr>
          <a:xfrm>
            <a:off x="1154954" y="2935704"/>
            <a:ext cx="8761413" cy="3084095"/>
          </a:xfrm>
        </p:spPr>
        <p:txBody>
          <a:bodyPr/>
          <a:lstStyle/>
          <a:p>
            <a:pPr marL="0" indent="0">
              <a:buNone/>
            </a:pPr>
            <a:r>
              <a:rPr lang="el-GR" b="1" dirty="0"/>
              <a:t>4</a:t>
            </a:r>
            <a:r>
              <a:rPr lang="el-GR" dirty="0"/>
              <a:t>. </a:t>
            </a:r>
            <a:r>
              <a:rPr lang="en-US" dirty="0"/>
              <a:t>Hall</a:t>
            </a:r>
            <a:r>
              <a:rPr lang="el-GR" dirty="0"/>
              <a:t>: Η υπόθεση του τυχαίου περιπάτου </a:t>
            </a:r>
            <a:endParaRPr lang="en-US" dirty="0"/>
          </a:p>
          <a:p>
            <a:pPr lvl="1"/>
            <a:r>
              <a:rPr lang="el-GR" dirty="0"/>
              <a:t>Συνδυάζει την υπόθεση του μόνιμου εισοδήματος με τις ορθολογικές προσδοκίες. </a:t>
            </a:r>
            <a:endParaRPr lang="en-US" dirty="0"/>
          </a:p>
          <a:p>
            <a:pPr lvl="1"/>
            <a:r>
              <a:rPr lang="el-GR" dirty="0"/>
              <a:t>Κύριο συμπέρασμα: οι μεταβολές στην κατανάλωση είναι απρόβλεπτες, και προκύπτουν μόνον ως αντίδραση σε απρόβλεπτες μεταβολές του προσδοκώμενου μόνιμου εισοδήματος. </a:t>
            </a:r>
          </a:p>
          <a:p>
            <a:endParaRPr lang="el-GR" dirty="0"/>
          </a:p>
        </p:txBody>
      </p:sp>
      <p:sp>
        <p:nvSpPr>
          <p:cNvPr id="4" name="Θέση αριθμού διαφάνειας 3">
            <a:extLst>
              <a:ext uri="{FF2B5EF4-FFF2-40B4-BE49-F238E27FC236}">
                <a16:creationId xmlns:a16="http://schemas.microsoft.com/office/drawing/2014/main" id="{AD6749DF-91B9-43DE-85B7-8BD4AF2E8C86}"/>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2166328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C4684F-5F40-4CB2-AB14-2632A9AB3D10}"/>
              </a:ext>
            </a:extLst>
          </p:cNvPr>
          <p:cNvSpPr>
            <a:spLocks noGrp="1"/>
          </p:cNvSpPr>
          <p:nvPr>
            <p:ph type="title"/>
          </p:nvPr>
        </p:nvSpPr>
        <p:spPr/>
        <p:txBody>
          <a:bodyPr/>
          <a:lstStyle/>
          <a:p>
            <a:r>
              <a:rPr lang="el-GR" dirty="0"/>
              <a:t>ΠΕΡΙΛΗΨΗ ΚΕΦΑΛΑΙΟΥ, ΜΕΡΟΣ 5 </a:t>
            </a:r>
          </a:p>
        </p:txBody>
      </p:sp>
      <p:sp>
        <p:nvSpPr>
          <p:cNvPr id="3" name="Θέση περιεχομένου 2">
            <a:extLst>
              <a:ext uri="{FF2B5EF4-FFF2-40B4-BE49-F238E27FC236}">
                <a16:creationId xmlns:a16="http://schemas.microsoft.com/office/drawing/2014/main" id="{4C44575A-6506-407B-A7CA-F993B85812B1}"/>
              </a:ext>
            </a:extLst>
          </p:cNvPr>
          <p:cNvSpPr>
            <a:spLocks noGrp="1"/>
          </p:cNvSpPr>
          <p:nvPr>
            <p:ph idx="1"/>
          </p:nvPr>
        </p:nvSpPr>
        <p:spPr>
          <a:xfrm>
            <a:off x="1154954" y="2983832"/>
            <a:ext cx="8761413" cy="3035968"/>
          </a:xfrm>
        </p:spPr>
        <p:txBody>
          <a:bodyPr/>
          <a:lstStyle/>
          <a:p>
            <a:pPr marL="0" indent="0">
              <a:buNone/>
            </a:pPr>
            <a:r>
              <a:rPr lang="el-GR" b="1" dirty="0"/>
              <a:t>5</a:t>
            </a:r>
            <a:r>
              <a:rPr lang="el-GR" dirty="0"/>
              <a:t>. </a:t>
            </a:r>
            <a:r>
              <a:rPr lang="en-US" dirty="0" err="1"/>
              <a:t>Laisbon</a:t>
            </a:r>
            <a:r>
              <a:rPr lang="el-GR" dirty="0"/>
              <a:t>: Η έλξη της άμεσης ικανοποίησης  </a:t>
            </a:r>
            <a:endParaRPr lang="en-US" dirty="0"/>
          </a:p>
          <a:p>
            <a:pPr lvl="1"/>
            <a:r>
              <a:rPr lang="el-GR" dirty="0"/>
              <a:t>Χρησιμοποιεί την ψυχολογία για την κατανόηση της συμπεριφοράς του καταναλωτή. </a:t>
            </a:r>
            <a:endParaRPr lang="en-US" dirty="0"/>
          </a:p>
          <a:p>
            <a:pPr lvl="1"/>
            <a:r>
              <a:rPr lang="el-GR" dirty="0"/>
              <a:t>Η επιθυμία της άμεσης ικανοποίησης ωθεί τους ανθρώπους να αποταμιεύουν λιγότερο από ό,τι λογικά γνωρίζουν ότι έπρεπε να αποταμιεύουν. </a:t>
            </a:r>
          </a:p>
          <a:p>
            <a:endParaRPr lang="el-GR" dirty="0"/>
          </a:p>
        </p:txBody>
      </p:sp>
      <p:sp>
        <p:nvSpPr>
          <p:cNvPr id="4" name="Θέση αριθμού διαφάνειας 3">
            <a:extLst>
              <a:ext uri="{FF2B5EF4-FFF2-40B4-BE49-F238E27FC236}">
                <a16:creationId xmlns:a16="http://schemas.microsoft.com/office/drawing/2014/main" id="{58185569-EFAC-4BDC-A733-6055226C4399}"/>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412697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6256E-859E-423C-A5B9-5805A671672F}"/>
              </a:ext>
            </a:extLst>
          </p:cNvPr>
          <p:cNvSpPr>
            <a:spLocks noGrp="1"/>
          </p:cNvSpPr>
          <p:nvPr>
            <p:ph type="title"/>
          </p:nvPr>
        </p:nvSpPr>
        <p:spPr/>
        <p:txBody>
          <a:bodyPr/>
          <a:lstStyle/>
          <a:p>
            <a:r>
              <a:rPr lang="el-GR" dirty="0"/>
              <a:t>ΠΕΡΙΛΗΨΗ ΚΕΦΑΛΑΙΟΥ, ΜΕΡΟΣ 6 </a:t>
            </a:r>
          </a:p>
        </p:txBody>
      </p:sp>
      <p:sp>
        <p:nvSpPr>
          <p:cNvPr id="3" name="Θέση περιεχομένου 2">
            <a:extLst>
              <a:ext uri="{FF2B5EF4-FFF2-40B4-BE49-F238E27FC236}">
                <a16:creationId xmlns:a16="http://schemas.microsoft.com/office/drawing/2014/main" id="{322B2A4F-4649-49CC-8EA0-88455A8FAB1E}"/>
              </a:ext>
            </a:extLst>
          </p:cNvPr>
          <p:cNvSpPr>
            <a:spLocks noGrp="1"/>
          </p:cNvSpPr>
          <p:nvPr>
            <p:ph idx="1"/>
          </p:nvPr>
        </p:nvSpPr>
        <p:spPr>
          <a:xfrm>
            <a:off x="1154954" y="2903620"/>
            <a:ext cx="8761413" cy="3662279"/>
          </a:xfrm>
        </p:spPr>
        <p:txBody>
          <a:bodyPr/>
          <a:lstStyle/>
          <a:p>
            <a:pPr marL="0" indent="0">
              <a:buNone/>
            </a:pPr>
            <a:r>
              <a:rPr lang="el-GR" b="1" dirty="0"/>
              <a:t>6</a:t>
            </a:r>
            <a:r>
              <a:rPr lang="el-GR" dirty="0"/>
              <a:t>.  Οι επενδύσεις εξαρτώνται αρνητικά από το πραγματικό επιτόκιο </a:t>
            </a:r>
          </a:p>
          <a:p>
            <a:pPr marL="0" indent="0">
              <a:buNone/>
            </a:pPr>
            <a:r>
              <a:rPr lang="el-GR" b="1" dirty="0"/>
              <a:t>7</a:t>
            </a:r>
            <a:r>
              <a:rPr lang="el-GR" dirty="0"/>
              <a:t>.  Τα πράγματα που μετατοπίζουν τη συνάρτηση επενδύσεων: </a:t>
            </a:r>
            <a:endParaRPr lang="en-US" dirty="0"/>
          </a:p>
          <a:p>
            <a:pPr lvl="1"/>
            <a:r>
              <a:rPr lang="el-GR" dirty="0"/>
              <a:t>Οι τεχνολογικές βελτιώσεις αυξάνουν το </a:t>
            </a:r>
            <a:r>
              <a:rPr lang="en-US" i="1" dirty="0"/>
              <a:t>MPK</a:t>
            </a:r>
            <a:r>
              <a:rPr lang="en-US" dirty="0"/>
              <a:t> </a:t>
            </a:r>
            <a:r>
              <a:rPr lang="el-GR" dirty="0"/>
              <a:t>και αυξάνουν επίσης τις επιχειρηματικές πάγιες επενδύσεις. </a:t>
            </a:r>
            <a:endParaRPr lang="en-US" dirty="0"/>
          </a:p>
          <a:p>
            <a:pPr lvl="1"/>
            <a:r>
              <a:rPr lang="el-GR" dirty="0"/>
              <a:t>Η αύξηση του πληθυσμού αυξάνει τη ζήτηση κατοικιών, άρα και την τιμή τους, αυξάνοντας έτσι τις επενδύσεις σε κατοικίες.  </a:t>
            </a:r>
            <a:endParaRPr lang="en-US" dirty="0"/>
          </a:p>
          <a:p>
            <a:pPr lvl="1"/>
            <a:r>
              <a:rPr lang="el-GR" dirty="0"/>
              <a:t>Ορισμένα μέτρα οικονομικής πολιτικής (όπως ο φόρος εισοδήματος ανωνύμων εταιρειών, η πίστωση φόρου λόγω επένδυσης) μεταβάλλουν τα κίνητρα των επενδύσεων. </a:t>
            </a:r>
          </a:p>
          <a:p>
            <a:endParaRPr lang="el-GR" dirty="0"/>
          </a:p>
        </p:txBody>
      </p:sp>
      <p:sp>
        <p:nvSpPr>
          <p:cNvPr id="4" name="Θέση αριθμού διαφάνειας 3">
            <a:extLst>
              <a:ext uri="{FF2B5EF4-FFF2-40B4-BE49-F238E27FC236}">
                <a16:creationId xmlns:a16="http://schemas.microsoft.com/office/drawing/2014/main" id="{759DDBF7-03BA-4E37-84C9-515D671C983C}"/>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912452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CDF15-9957-4597-AF81-A383B6665310}"/>
              </a:ext>
            </a:extLst>
          </p:cNvPr>
          <p:cNvSpPr>
            <a:spLocks noGrp="1"/>
          </p:cNvSpPr>
          <p:nvPr>
            <p:ph type="title"/>
          </p:nvPr>
        </p:nvSpPr>
        <p:spPr/>
        <p:txBody>
          <a:bodyPr/>
          <a:lstStyle/>
          <a:p>
            <a:r>
              <a:rPr lang="el-GR" dirty="0"/>
              <a:t>ΠΕΡΙΛΗΨΗ ΚΕΦΑΛΑΙΟΥ, ΜΕΡΟΣ 7 </a:t>
            </a:r>
          </a:p>
        </p:txBody>
      </p:sp>
      <p:sp>
        <p:nvSpPr>
          <p:cNvPr id="3" name="Θέση περιεχομένου 2">
            <a:extLst>
              <a:ext uri="{FF2B5EF4-FFF2-40B4-BE49-F238E27FC236}">
                <a16:creationId xmlns:a16="http://schemas.microsoft.com/office/drawing/2014/main" id="{8C667D13-EA8D-4DAE-B4E6-DB1A59CC47B8}"/>
              </a:ext>
            </a:extLst>
          </p:cNvPr>
          <p:cNvSpPr>
            <a:spLocks noGrp="1"/>
          </p:cNvSpPr>
          <p:nvPr>
            <p:ph idx="1"/>
          </p:nvPr>
        </p:nvSpPr>
        <p:spPr>
          <a:xfrm>
            <a:off x="1154954" y="3064042"/>
            <a:ext cx="8761413" cy="2955758"/>
          </a:xfrm>
        </p:spPr>
        <p:txBody>
          <a:bodyPr/>
          <a:lstStyle/>
          <a:p>
            <a:pPr marL="0" indent="0">
              <a:buNone/>
            </a:pPr>
            <a:r>
              <a:rPr lang="el-GR" b="1" dirty="0"/>
              <a:t>8</a:t>
            </a:r>
            <a:r>
              <a:rPr lang="el-GR" dirty="0"/>
              <a:t>.  Οι επενδύσεις είναι το πιο ευμετάβλητο στοιχείο του ΑΕΠ στη διάρκεια του οικονομικού κύκλου. </a:t>
            </a:r>
            <a:endParaRPr lang="en-US" dirty="0"/>
          </a:p>
          <a:p>
            <a:pPr lvl="1"/>
            <a:r>
              <a:rPr lang="el-GR" dirty="0"/>
              <a:t>Οι διακυμάνσεις της απασχόλησης επηρεάζουν το </a:t>
            </a:r>
            <a:r>
              <a:rPr lang="en-US" i="1" dirty="0"/>
              <a:t>MPK</a:t>
            </a:r>
            <a:r>
              <a:rPr lang="en-US" dirty="0"/>
              <a:t> </a:t>
            </a:r>
            <a:r>
              <a:rPr lang="el-GR" dirty="0"/>
              <a:t>και το κίνητρο των επιχειρηματικών πάγιων επενδύσεων. </a:t>
            </a:r>
          </a:p>
          <a:p>
            <a:endParaRPr lang="el-GR" dirty="0"/>
          </a:p>
        </p:txBody>
      </p:sp>
      <p:sp>
        <p:nvSpPr>
          <p:cNvPr id="4" name="Θέση αριθμού διαφάνειας 3">
            <a:extLst>
              <a:ext uri="{FF2B5EF4-FFF2-40B4-BE49-F238E27FC236}">
                <a16:creationId xmlns:a16="http://schemas.microsoft.com/office/drawing/2014/main" id="{D0C7A0F0-AA72-4E4F-99FE-E795EBCB935E}"/>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364387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0A13C8-2562-477B-8B87-113F801C9410}"/>
              </a:ext>
            </a:extLst>
          </p:cNvPr>
          <p:cNvSpPr>
            <a:spLocks noGrp="1"/>
          </p:cNvSpPr>
          <p:nvPr>
            <p:ph type="title"/>
          </p:nvPr>
        </p:nvSpPr>
        <p:spPr/>
        <p:txBody>
          <a:bodyPr/>
          <a:lstStyle/>
          <a:p>
            <a:r>
              <a:rPr lang="el-GR" dirty="0"/>
              <a:t>Η </a:t>
            </a:r>
            <a:r>
              <a:rPr lang="el-GR" dirty="0" err="1"/>
              <a:t>κεϋνσιανή</a:t>
            </a:r>
            <a:r>
              <a:rPr lang="el-GR" dirty="0"/>
              <a:t> συνάρτηση κατανάλωσης, </a:t>
            </a:r>
            <a:r>
              <a:rPr lang="en-US" dirty="0"/>
              <a:t>M</a:t>
            </a:r>
            <a:r>
              <a:rPr lang="el-GR" dirty="0" err="1"/>
              <a:t>έρος</a:t>
            </a:r>
            <a:r>
              <a:rPr lang="el-GR" dirty="0"/>
              <a:t> 2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39B23998-00F8-4BD1-891B-1E77CFE3E351}"/>
                  </a:ext>
                </a:extLst>
              </p:cNvPr>
              <p:cNvSpPr>
                <a:spLocks noGrp="1"/>
              </p:cNvSpPr>
              <p:nvPr>
                <p:ph sz="half" idx="1"/>
              </p:nvPr>
            </p:nvSpPr>
            <p:spPr/>
            <p:txBody>
              <a:bodyPr/>
              <a:lstStyle/>
              <a:p>
                <a:pPr marL="0" indent="0">
                  <a:buNone/>
                </a:pPr>
                <a:r>
                  <a:rPr lang="el-GR" dirty="0"/>
                  <a:t>Όταν το εισόδημα αυξάνεται, οι καταναλωτές αποταμιεύουν ένα μεγαλύτερο ποσοστό του εισοδήματός τους, κι επομένως η μέση ροπή προς κατανάλωση, </a:t>
                </a:r>
                <a:r>
                  <a:rPr lang="el-GR" i="1" dirty="0"/>
                  <a:t>APC</a:t>
                </a:r>
                <a:r>
                  <a:rPr lang="el-GR" dirty="0"/>
                  <a:t>,  μειώνεται</a:t>
                </a:r>
                <a:r>
                  <a:rPr lang="en-US" dirty="0"/>
                  <a:t>.</a:t>
                </a:r>
                <a:endParaRPr lang="el-GR" dirty="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𝐴𝑃𝐶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𝑌</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m:t>
                              </m:r>
                            </m:e>
                          </m:acc>
                        </m:num>
                        <m:den>
                          <m:r>
                            <a:rPr lang="en-US" b="0" i="1" smtClean="0">
                              <a:latin typeface="Cambria Math" panose="02040503050406030204" pitchFamily="18" charset="0"/>
                            </a:rPr>
                            <m:t>𝑌</m:t>
                          </m:r>
                        </m:den>
                      </m:f>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p>
                <a:pPr marL="0" indent="0">
                  <a:buNone/>
                </a:pPr>
                <a:endParaRPr lang="en-US" dirty="0"/>
              </a:p>
              <a:p>
                <a:pPr marL="0" indent="0">
                  <a:buNone/>
                </a:pPr>
                <a:endParaRPr lang="en-US" dirty="0"/>
              </a:p>
            </p:txBody>
          </p:sp>
        </mc:Choice>
        <mc:Fallback xmlns="">
          <p:sp>
            <p:nvSpPr>
              <p:cNvPr id="3" name="Θέση περιεχομένου 2">
                <a:extLst>
                  <a:ext uri="{FF2B5EF4-FFF2-40B4-BE49-F238E27FC236}">
                    <a16:creationId xmlns:a16="http://schemas.microsoft.com/office/drawing/2014/main" id="{39B23998-00F8-4BD1-891B-1E77CFE3E351}"/>
                  </a:ext>
                </a:extLst>
              </p:cNvPr>
              <p:cNvSpPr>
                <a:spLocks noGrp="1" noRot="1" noChangeAspect="1" noMove="1" noResize="1" noEditPoints="1" noAdjustHandles="1" noChangeArrowheads="1" noChangeShapeType="1" noTextEdit="1"/>
              </p:cNvSpPr>
              <p:nvPr>
                <p:ph sz="half" idx="1"/>
              </p:nvPr>
            </p:nvSpPr>
            <p:spPr>
              <a:blipFill>
                <a:blip r:embed="rId2"/>
                <a:stretch>
                  <a:fillRect l="-1050" t="-370"/>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8E448502-1527-42B0-BA77-6807453B6762}"/>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TextBox 7">
            <a:extLst>
              <a:ext uri="{FF2B5EF4-FFF2-40B4-BE49-F238E27FC236}">
                <a16:creationId xmlns:a16="http://schemas.microsoft.com/office/drawing/2014/main" id="{1BAD1688-E27B-744A-961B-2A95D0B16688}"/>
              </a:ext>
            </a:extLst>
          </p:cNvPr>
          <p:cNvSpPr txBox="1"/>
          <p:nvPr/>
        </p:nvSpPr>
        <p:spPr>
          <a:xfrm>
            <a:off x="7419872" y="5167146"/>
            <a:ext cx="1957137" cy="369332"/>
          </a:xfrm>
          <a:prstGeom prst="rect">
            <a:avLst/>
          </a:prstGeom>
          <a:noFill/>
        </p:spPr>
        <p:txBody>
          <a:bodyPr wrap="square" rtlCol="0">
            <a:spAutoFit/>
          </a:bodyPr>
          <a:lstStyle/>
          <a:p>
            <a:r>
              <a:rPr lang="el-GR" dirty="0"/>
              <a:t>κλίση = </a:t>
            </a:r>
            <a:r>
              <a:rPr lang="en-US" i="1" dirty="0"/>
              <a:t>APC</a:t>
            </a:r>
          </a:p>
        </p:txBody>
      </p:sp>
      <p:pic>
        <p:nvPicPr>
          <p:cNvPr id="10" name="Content Placeholder 9">
            <a:extLst>
              <a:ext uri="{FF2B5EF4-FFF2-40B4-BE49-F238E27FC236}">
                <a16:creationId xmlns:a16="http://schemas.microsoft.com/office/drawing/2014/main" id="{6F7EB7FF-725E-0E42-99F7-E986ED1C53C3}"/>
              </a:ext>
            </a:extLst>
          </p:cNvPr>
          <p:cNvPicPr>
            <a:picLocks noGrp="1" noChangeAspect="1"/>
          </p:cNvPicPr>
          <p:nvPr>
            <p:ph sz="half" idx="2"/>
          </p:nvPr>
        </p:nvPicPr>
        <p:blipFill>
          <a:blip r:embed="rId3"/>
          <a:stretch>
            <a:fillRect/>
          </a:stretch>
        </p:blipFill>
        <p:spPr>
          <a:xfrm>
            <a:off x="6434382" y="2603500"/>
            <a:ext cx="4373074" cy="3378200"/>
          </a:xfrm>
        </p:spPr>
      </p:pic>
    </p:spTree>
    <p:extLst>
      <p:ext uri="{BB962C8B-B14F-4D97-AF65-F5344CB8AC3E}">
        <p14:creationId xmlns:p14="http://schemas.microsoft.com/office/powerpoint/2010/main" val="111672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28E942-169B-4D46-8AF2-E47BE6F781D3}"/>
              </a:ext>
            </a:extLst>
          </p:cNvPr>
          <p:cNvSpPr>
            <a:spLocks noGrp="1"/>
          </p:cNvSpPr>
          <p:nvPr>
            <p:ph type="title"/>
          </p:nvPr>
        </p:nvSpPr>
        <p:spPr/>
        <p:txBody>
          <a:bodyPr/>
          <a:lstStyle/>
          <a:p>
            <a:r>
              <a:rPr lang="el-GR" dirty="0"/>
              <a:t>Πρώτες εμπειρικές επιτυχίες: Αποτελέσματα από τις πρώτες έρευνες </a:t>
            </a:r>
          </a:p>
        </p:txBody>
      </p:sp>
      <p:sp>
        <p:nvSpPr>
          <p:cNvPr id="3" name="Θέση περιεχομένου 2">
            <a:extLst>
              <a:ext uri="{FF2B5EF4-FFF2-40B4-BE49-F238E27FC236}">
                <a16:creationId xmlns:a16="http://schemas.microsoft.com/office/drawing/2014/main" id="{C2908DC7-3A92-4B97-AA2C-B26D6815EE6A}"/>
              </a:ext>
            </a:extLst>
          </p:cNvPr>
          <p:cNvSpPr>
            <a:spLocks noGrp="1"/>
          </p:cNvSpPr>
          <p:nvPr>
            <p:ph idx="1"/>
          </p:nvPr>
        </p:nvSpPr>
        <p:spPr/>
        <p:txBody>
          <a:bodyPr/>
          <a:lstStyle/>
          <a:p>
            <a:r>
              <a:rPr lang="el-GR" dirty="0"/>
              <a:t>Τα νοικοκυριά με υψηλότερο εισόδημα: </a:t>
            </a:r>
          </a:p>
          <a:p>
            <a:pPr lvl="1"/>
            <a:r>
              <a:rPr lang="el-GR" dirty="0"/>
              <a:t>καταναλώνουν περισσότερο, και άρα η </a:t>
            </a:r>
            <a:r>
              <a:rPr lang="en-US" i="1" dirty="0"/>
              <a:t>MPC</a:t>
            </a:r>
            <a:r>
              <a:rPr lang="el-GR" dirty="0"/>
              <a:t> &gt; 0 </a:t>
            </a:r>
          </a:p>
          <a:p>
            <a:pPr lvl="1"/>
            <a:r>
              <a:rPr lang="el-GR" dirty="0"/>
              <a:t>αποταμιεύουν περισσότερο, και άρα η </a:t>
            </a:r>
            <a:r>
              <a:rPr lang="en-US" i="1" dirty="0"/>
              <a:t>MPC</a:t>
            </a:r>
            <a:r>
              <a:rPr lang="el-GR" dirty="0"/>
              <a:t> &lt; 1 </a:t>
            </a:r>
          </a:p>
          <a:p>
            <a:pPr lvl="1"/>
            <a:r>
              <a:rPr lang="el-GR" dirty="0"/>
              <a:t>αποταμιεύουν μεγαλύτερο μέρος του εισοδήματός τους</a:t>
            </a:r>
            <a:r>
              <a:rPr lang="en-US" dirty="0"/>
              <a:t> </a:t>
            </a:r>
            <a:r>
              <a:rPr lang="el-GR" dirty="0"/>
              <a:t>και</a:t>
            </a:r>
            <a:r>
              <a:rPr lang="en-US" dirty="0"/>
              <a:t>,</a:t>
            </a:r>
            <a:r>
              <a:rPr lang="el-GR" dirty="0"/>
              <a:t> επομένως</a:t>
            </a:r>
            <a:r>
              <a:rPr lang="en-US" dirty="0"/>
              <a:t>,</a:t>
            </a:r>
            <a:r>
              <a:rPr lang="el-GR" dirty="0"/>
              <a:t> η </a:t>
            </a:r>
            <a:r>
              <a:rPr lang="en-US" i="1" dirty="0"/>
              <a:t>APC</a:t>
            </a:r>
            <a:r>
              <a:rPr lang="en-US" dirty="0"/>
              <a:t> </a:t>
            </a:r>
            <a:r>
              <a:rPr lang="el-GR" dirty="0"/>
              <a:t>μειώνεται όταν αυξάνεται το εισόδημα.  </a:t>
            </a:r>
          </a:p>
          <a:p>
            <a:r>
              <a:rPr lang="el-GR" dirty="0"/>
              <a:t>Παρατηρείται ισχυρή συσχέτιση μεταξύ εισοδήματος και κατανάλωσης: το εισόδημα φαίνεται να είναι ο πρωταρχικός προσδιοριστικός παράγοντας της κατανάλωσης. </a:t>
            </a:r>
          </a:p>
          <a:p>
            <a:endParaRPr lang="el-GR" dirty="0"/>
          </a:p>
        </p:txBody>
      </p:sp>
      <p:sp>
        <p:nvSpPr>
          <p:cNvPr id="4" name="Θέση αριθμού διαφάνειας 3">
            <a:extLst>
              <a:ext uri="{FF2B5EF4-FFF2-40B4-BE49-F238E27FC236}">
                <a16:creationId xmlns:a16="http://schemas.microsoft.com/office/drawing/2014/main" id="{6239F4AF-A5DC-496F-83AA-440D54158A8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76460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2D4077-779E-40D5-B330-C0A2BBD7D738}"/>
              </a:ext>
            </a:extLst>
          </p:cNvPr>
          <p:cNvSpPr>
            <a:spLocks noGrp="1"/>
          </p:cNvSpPr>
          <p:nvPr>
            <p:ph type="title"/>
          </p:nvPr>
        </p:nvSpPr>
        <p:spPr/>
        <p:txBody>
          <a:bodyPr/>
          <a:lstStyle/>
          <a:p>
            <a:r>
              <a:rPr lang="el-GR" dirty="0"/>
              <a:t>Προβλήματα με την </a:t>
            </a:r>
            <a:r>
              <a:rPr lang="el-GR" dirty="0" err="1"/>
              <a:t>κεϋνσιανή</a:t>
            </a:r>
            <a:r>
              <a:rPr lang="el-GR" dirty="0"/>
              <a:t> συνάρτηση κατανάλωσης </a:t>
            </a:r>
          </a:p>
        </p:txBody>
      </p:sp>
      <p:sp>
        <p:nvSpPr>
          <p:cNvPr id="3" name="Θέση περιεχομένου 2">
            <a:extLst>
              <a:ext uri="{FF2B5EF4-FFF2-40B4-BE49-F238E27FC236}">
                <a16:creationId xmlns:a16="http://schemas.microsoft.com/office/drawing/2014/main" id="{7A3E58FA-67B6-4415-A17A-0D4F0D829645}"/>
              </a:ext>
            </a:extLst>
          </p:cNvPr>
          <p:cNvSpPr>
            <a:spLocks noGrp="1"/>
          </p:cNvSpPr>
          <p:nvPr>
            <p:ph idx="1"/>
          </p:nvPr>
        </p:nvSpPr>
        <p:spPr/>
        <p:txBody>
          <a:bodyPr/>
          <a:lstStyle/>
          <a:p>
            <a:r>
              <a:rPr lang="el-GR" dirty="0"/>
              <a:t>Στηριζόμενοι στην </a:t>
            </a:r>
            <a:r>
              <a:rPr lang="el-GR" dirty="0" err="1"/>
              <a:t>κεϋνσιανή</a:t>
            </a:r>
            <a:r>
              <a:rPr lang="el-GR" dirty="0"/>
              <a:t> συνάρτηση κατανάλωσης, οι οικονομολόγοι πρόβλεψαν ότι η κατανάλωση, </a:t>
            </a:r>
            <a:r>
              <a:rPr lang="en-US" b="1" i="1" dirty="0"/>
              <a:t>C</a:t>
            </a:r>
            <a:r>
              <a:rPr lang="el-GR" dirty="0"/>
              <a:t>, θα αυξάνεται με βραδύτερο ρυθμό από το εισόδημα, </a:t>
            </a:r>
            <a:r>
              <a:rPr lang="en-US" b="1" i="1" dirty="0"/>
              <a:t>Y</a:t>
            </a:r>
            <a:r>
              <a:rPr lang="el-GR" dirty="0"/>
              <a:t>, με την πάροδο του χρόνου. </a:t>
            </a:r>
          </a:p>
          <a:p>
            <a:r>
              <a:rPr lang="el-GR" dirty="0"/>
              <a:t>Η πρόβλεψη αυτή δεν αποδείχθηκε σωστή: </a:t>
            </a:r>
          </a:p>
          <a:p>
            <a:pPr lvl="1"/>
            <a:r>
              <a:rPr lang="el-GR" dirty="0"/>
              <a:t>Όταν αυξάνεται το εισόδημα, η </a:t>
            </a:r>
            <a:r>
              <a:rPr lang="en-US" i="1" dirty="0"/>
              <a:t>APC</a:t>
            </a:r>
            <a:r>
              <a:rPr lang="en-US" dirty="0"/>
              <a:t> </a:t>
            </a:r>
            <a:r>
              <a:rPr lang="el-GR" dirty="0"/>
              <a:t>δεν μειώνεται, και η </a:t>
            </a:r>
            <a:r>
              <a:rPr lang="en-US" b="1" i="1" dirty="0"/>
              <a:t>C</a:t>
            </a:r>
            <a:r>
              <a:rPr lang="en-US" dirty="0"/>
              <a:t> </a:t>
            </a:r>
            <a:r>
              <a:rPr lang="el-GR" dirty="0"/>
              <a:t>αυξάνεται με τον ίδιο ρυθμό που αυξάνεται το εισόδημα. </a:t>
            </a:r>
          </a:p>
          <a:p>
            <a:pPr lvl="1"/>
            <a:r>
              <a:rPr lang="el-GR" dirty="0"/>
              <a:t>Ο </a:t>
            </a:r>
            <a:r>
              <a:rPr lang="en-US" dirty="0"/>
              <a:t>Simon Kuznets </a:t>
            </a:r>
            <a:r>
              <a:rPr lang="el-GR" dirty="0"/>
              <a:t>απέδειξε ότι ο λόγος </a:t>
            </a:r>
            <a:r>
              <a:rPr lang="en-US" b="1" i="1" dirty="0"/>
              <a:t>C</a:t>
            </a:r>
            <a:r>
              <a:rPr lang="el-GR" dirty="0"/>
              <a:t>/</a:t>
            </a:r>
            <a:r>
              <a:rPr lang="en-US" b="1" i="1" dirty="0"/>
              <a:t>Y</a:t>
            </a:r>
            <a:r>
              <a:rPr lang="en-US" dirty="0"/>
              <a:t> </a:t>
            </a:r>
            <a:r>
              <a:rPr lang="el-GR" dirty="0"/>
              <a:t>ήταν πολύ σταθερός από δεκαετία σε δεκαετία. </a:t>
            </a:r>
          </a:p>
          <a:p>
            <a:endParaRPr lang="el-GR" dirty="0"/>
          </a:p>
        </p:txBody>
      </p:sp>
      <p:sp>
        <p:nvSpPr>
          <p:cNvPr id="4" name="Θέση αριθμού διαφάνειας 3">
            <a:extLst>
              <a:ext uri="{FF2B5EF4-FFF2-40B4-BE49-F238E27FC236}">
                <a16:creationId xmlns:a16="http://schemas.microsoft.com/office/drawing/2014/main" id="{6C072B80-573B-462D-A87C-9226DEB07BF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34449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F2D178DA-CC8D-4AB5-A4DA-1D6AA45A4BC0}"/>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l-GR" sz="3400" b="0" i="0" kern="1200" dirty="0" smtClean="0">
                <a:solidFill>
                  <a:schemeClr val="bg2"/>
                </a:solidFill>
                <a:latin typeface="+mj-lt"/>
                <a:ea typeface="+mj-ea"/>
                <a:cs typeface="+mj-cs"/>
              </a:rPr>
              <a:t>Ο</a:t>
            </a:r>
            <a:r>
              <a:rPr lang="en-US" sz="3400" b="0" i="0" kern="1200" dirty="0" smtClean="0">
                <a:solidFill>
                  <a:schemeClr val="bg2"/>
                </a:solidFill>
                <a:latin typeface="+mj-lt"/>
                <a:ea typeface="+mj-ea"/>
                <a:cs typeface="+mj-cs"/>
              </a:rPr>
              <a:t> </a:t>
            </a:r>
            <a:r>
              <a:rPr lang="en-US" sz="3400" b="0" i="0" kern="1200" dirty="0">
                <a:solidFill>
                  <a:schemeClr val="bg2"/>
                </a:solidFill>
                <a:latin typeface="+mj-lt"/>
                <a:ea typeface="+mj-ea"/>
                <a:cs typeface="+mj-cs"/>
              </a:rPr>
              <a:t>γρίφος της κατανάλωσης </a:t>
            </a:r>
          </a:p>
        </p:txBody>
      </p:sp>
      <p:grpSp>
        <p:nvGrpSpPr>
          <p:cNvPr id="23" name="Group 22">
            <a:extLst>
              <a:ext uri="{FF2B5EF4-FFF2-40B4-BE49-F238E27FC236}">
                <a16:creationId xmlns:a16="http://schemas.microsoft.com/office/drawing/2014/main" id="{1BCDA284-4169-467B-80C1-BBDF26B202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4" name="Rectangle 23">
              <a:extLst>
                <a:ext uri="{FF2B5EF4-FFF2-40B4-BE49-F238E27FC236}">
                  <a16:creationId xmlns:a16="http://schemas.microsoft.com/office/drawing/2014/main" id="{CD5268F1-2FCC-42C8-B308-9F87447966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8F6D4C34-7D95-4C04-88F2-B9802420D8E5}"/>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9</a:t>
            </a:fld>
            <a:endParaRPr lang="en-US"/>
          </a:p>
        </p:txBody>
      </p:sp>
      <p:pic>
        <p:nvPicPr>
          <p:cNvPr id="6" name="Content Placeholder 5">
            <a:extLst>
              <a:ext uri="{FF2B5EF4-FFF2-40B4-BE49-F238E27FC236}">
                <a16:creationId xmlns:a16="http://schemas.microsoft.com/office/drawing/2014/main" id="{9C43C7D8-6BE7-5545-BDA5-F4F53A84A038}"/>
              </a:ext>
            </a:extLst>
          </p:cNvPr>
          <p:cNvPicPr>
            <a:picLocks noGrp="1" noChangeAspect="1"/>
          </p:cNvPicPr>
          <p:nvPr>
            <p:ph idx="1"/>
          </p:nvPr>
        </p:nvPicPr>
        <p:blipFill>
          <a:blip r:embed="rId3"/>
          <a:stretch>
            <a:fillRect/>
          </a:stretch>
        </p:blipFill>
        <p:spPr>
          <a:xfrm>
            <a:off x="288418" y="1427746"/>
            <a:ext cx="7737481" cy="3830053"/>
          </a:xfrm>
          <a:prstGeom prst="rect">
            <a:avLst/>
          </a:prstGeom>
        </p:spPr>
      </p:pic>
    </p:spTree>
    <p:extLst>
      <p:ext uri="{BB962C8B-B14F-4D97-AF65-F5344CB8AC3E}">
        <p14:creationId xmlns:p14="http://schemas.microsoft.com/office/powerpoint/2010/main" val="2355528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{591DDD3E-659A-8E43-BA66-548E771B5E4B}tf10001076</Template>
  <TotalTime>7964</TotalTime>
  <Words>3576</Words>
  <Application>Microsoft Office PowerPoint</Application>
  <PresentationFormat>Widescreen</PresentationFormat>
  <Paragraphs>347</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Cambria Math</vt:lpstr>
      <vt:lpstr>Century Gothic</vt:lpstr>
      <vt:lpstr>Symbol</vt:lpstr>
      <vt:lpstr>Wingdings 3</vt:lpstr>
      <vt:lpstr>Ion Boardroom</vt:lpstr>
      <vt:lpstr>ΚΕΦΑΛΑΙΟ 19 Τα μικροοικονομικά θεμέλια της κατανάλωσης και της επένδυσης </vt:lpstr>
      <vt:lpstr>ΣΤΟ ΠΑΡΟΝ ΚΕΦΑΛΑΙΟ ΘΑ ΜΑΘΟΥΜΕ </vt:lpstr>
      <vt:lpstr>ΣΤΟ ΠΑΡΟΝ ΚΕΦΑΛΑΙΟ ΘΑ ΜΑΘΟΥΜΕ, ΜΕΡΟΣ 2 </vt:lpstr>
      <vt:lpstr>Οι υποθέσεις του Κέυνς </vt:lpstr>
      <vt:lpstr>Η κεϋνσιανή συνάρτηση κατανάλωσης, Mέρος 1 </vt:lpstr>
      <vt:lpstr>Η κεϋνσιανή συνάρτηση κατανάλωσης, Mέρος 2 </vt:lpstr>
      <vt:lpstr>Πρώτες εμπειρικές επιτυχίες: Αποτελέσματα από τις πρώτες έρευνες </vt:lpstr>
      <vt:lpstr>Προβλήματα με την κεϋνσιανή συνάρτηση κατανάλωσης </vt:lpstr>
      <vt:lpstr>Ο γρίφος της κατανάλωσης </vt:lpstr>
      <vt:lpstr>Η υπόθεση του κύκλου ζωής</vt:lpstr>
      <vt:lpstr>Η υπόθεση του κύκλου ζωής</vt:lpstr>
      <vt:lpstr>Η υπόθεση του κύκλου ζωής</vt:lpstr>
      <vt:lpstr>Συμπεράσματα για την υπόθεση του κύκλου ζωής</vt:lpstr>
      <vt:lpstr>Συμπεράσματα για την υπόθεση του κύκλου ζωής</vt:lpstr>
      <vt:lpstr>Η υπόθεση του μόνιμου εισοδήματος</vt:lpstr>
      <vt:lpstr>Η υπόθεση του μόνιμου εισοδήματος</vt:lpstr>
      <vt:lpstr>Η υπόθεση του μόνιμου εισοδήματος</vt:lpstr>
      <vt:lpstr>Υπόθεση του μόνιμου εισοδήματος έναντι υπόθεση κύκλου ζωής </vt:lpstr>
      <vt:lpstr>Η υπόθεση του τυχαίου περιπάτου</vt:lpstr>
      <vt:lpstr>Η υπόθεση του τυχαίου περιπάτου</vt:lpstr>
      <vt:lpstr>Συμπεράσματα για την υπόθεση του τυχαίου περιπάτου </vt:lpstr>
      <vt:lpstr>Η ψυχολογία της άμεσης ικανοποίησης</vt:lpstr>
      <vt:lpstr>Η ψυχολογία της άμεσης ικανοποίησης</vt:lpstr>
      <vt:lpstr>Δύο ερωτήσεις, και το ζήτημα της χρονικής ασυνέπειας </vt:lpstr>
      <vt:lpstr>Ανακεφαλαιώνοντας για την κατανάλωση </vt:lpstr>
      <vt:lpstr>Συνεχίζουμε: Τρεις τύποι επενδύσεων </vt:lpstr>
      <vt:lpstr>Κατανόηση των επιχειρηματικών πάγιων επενδύσεων </vt:lpstr>
      <vt:lpstr>Δύο τύποι επιχειρήσεων </vt:lpstr>
      <vt:lpstr>Η αγορά εκμίσθωσης κεφαλαίου</vt:lpstr>
      <vt:lpstr>Παράγοντες που επηρεάζουν την τιμή εκμίσθωσης του κεφαλαίου </vt:lpstr>
      <vt:lpstr>Επενδυτικές αποφάσεις των επιχειρήσεων εκμίσθωσης κεφαλαίου</vt:lpstr>
      <vt:lpstr>Το κόστος του κεφαλαίου, Mέρος 1 </vt:lpstr>
      <vt:lpstr>Το κόστος του κεφαλαίου, Μέρος 2 </vt:lpstr>
      <vt:lpstr>Το κόστος του κεφαλαίου, Μέρος 3 </vt:lpstr>
      <vt:lpstr>Ποσοστό κέρδους των επιχειρήσεων εκμίσθωσης κεφαλαίου</vt:lpstr>
      <vt:lpstr>Νέα επένδυση και ακαθάριστη επένδυση </vt:lpstr>
      <vt:lpstr>Η συνάρτηση επενδύσεων, Μέρος 1 </vt:lpstr>
      <vt:lpstr>Η συνάρτηση επενδύσεων, Mέρος 2 </vt:lpstr>
      <vt:lpstr>Φόροι και επενδύσεις </vt:lpstr>
      <vt:lpstr>Φόρος εισοδήματος ανωνύμων εταιρειών: Φόρος επί των κερδών </vt:lpstr>
      <vt:lpstr>Πίστωση φόρου λόγω επένδυσης </vt:lpstr>
      <vt:lpstr>Συντελεστής q του Tobin </vt:lpstr>
      <vt:lpstr>Σχέση μεταξύ θεωρίας q και νεοκλασικής θεωρίας </vt:lpstr>
      <vt:lpstr>Χρηματιστήριο και ΑΕΠ, Mέρος 1 </vt:lpstr>
      <vt:lpstr>Χρηματιστήριο και ΑΕΠ, Mέρος 2 </vt:lpstr>
      <vt:lpstr>Χρηματιστήριο και ΑΕΠ, Mέρος 3 </vt:lpstr>
      <vt:lpstr>Χρηματιστήριο και ΑΕΠ</vt:lpstr>
      <vt:lpstr>Χρηματοδοτικοί περιορισμοί </vt:lpstr>
      <vt:lpstr>ΠΕΡΙΛΗΨΗ ΚΕΦΑΛΑΙΟΥ, ΜΕΡΟΣ 1 </vt:lpstr>
      <vt:lpstr>ΠΕΡΙΛΗΨΗ ΚΕΦΑΛΑΙΟΥ, ΜΕΡΟΣ 2 </vt:lpstr>
      <vt:lpstr>ΠΕΡΙΛΗΨΗ ΚΕΦΑΛΑΙΟΥ, ΜΕΡΟΣ 3 </vt:lpstr>
      <vt:lpstr>ΠΕΡΙΛΗΨΗ ΚΕΦΑΛΑΙΟΥ, ΜΕΡΟΣ 4 </vt:lpstr>
      <vt:lpstr>ΠΕΡΙΛΗΨΗ ΚΕΦΑΛΑΙΟΥ, ΜΕΡΟΣ 5 </vt:lpstr>
      <vt:lpstr>ΠΕΡΙΛΗΨΗ ΚΕΦΑΛΑΙΟΥ, ΜΕΡΟΣ 6 </vt:lpstr>
      <vt:lpstr>ΠΕΡΙΛΗΨΗ ΚΕΦΑΛΑΙΟΥ, ΜΕΡΟΣ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1 Η επιστήμη της Μακροοικονομικής</dc:title>
  <dc:creator>Danae Dardanou</dc:creator>
  <cp:lastModifiedBy>Windows User</cp:lastModifiedBy>
  <cp:revision>346</cp:revision>
  <dcterms:created xsi:type="dcterms:W3CDTF">2019-09-06T07:23:08Z</dcterms:created>
  <dcterms:modified xsi:type="dcterms:W3CDTF">2021-03-24T13:24:50Z</dcterms:modified>
</cp:coreProperties>
</file>