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99" r:id="rId4"/>
    <p:sldId id="300" r:id="rId5"/>
    <p:sldId id="286" r:id="rId6"/>
    <p:sldId id="297" r:id="rId7"/>
    <p:sldId id="287" r:id="rId8"/>
    <p:sldId id="296" r:id="rId9"/>
    <p:sldId id="284" r:id="rId10"/>
    <p:sldId id="295" r:id="rId11"/>
    <p:sldId id="285" r:id="rId12"/>
    <p:sldId id="290" r:id="rId13"/>
    <p:sldId id="288" r:id="rId14"/>
    <p:sldId id="289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4" autoAdjust="0"/>
    <p:restoredTop sz="98155" autoAdjust="0"/>
  </p:normalViewPr>
  <p:slideViewPr>
    <p:cSldViewPr snapToGrid="0">
      <p:cViewPr varScale="1">
        <p:scale>
          <a:sx n="115" d="100"/>
          <a:sy n="115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Πληθωρισμός</a:t>
            </a:r>
            <a:r>
              <a:rPr lang="el-GR" sz="18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Ανεργία</a:t>
            </a:r>
            <a:endParaRPr lang="el-GR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[A0515_DKT87_TS_MM_00_1959_00_2019_01_F_GR.xls]Φύλλο1!$B$60:$B$71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[A0515_DKT87_TS_MM_00_1959_00_2019_01_F_GR.xls]Φύλλο1!$F$60:$F$71</c:f>
              <c:numCache>
                <c:formatCode>0.0</c:formatCode>
                <c:ptCount val="12"/>
                <c:pt idx="0">
                  <c:v>4.2</c:v>
                </c:pt>
                <c:pt idx="1">
                  <c:v>1.21007395038717</c:v>
                </c:pt>
                <c:pt idx="2">
                  <c:v>4.7129815791204104</c:v>
                </c:pt>
                <c:pt idx="3">
                  <c:v>3.3298701799164401</c:v>
                </c:pt>
                <c:pt idx="4">
                  <c:v>1.50151978874173</c:v>
                </c:pt>
                <c:pt idx="5">
                  <c:v>-0.921271908029204</c:v>
                </c:pt>
                <c:pt idx="6">
                  <c:v>-1.31224241982329</c:v>
                </c:pt>
                <c:pt idx="7">
                  <c:v>-1.7359023699158389</c:v>
                </c:pt>
                <c:pt idx="8">
                  <c:v>-0.82565757358902692</c:v>
                </c:pt>
                <c:pt idx="9">
                  <c:v>1.1212590076056799</c:v>
                </c:pt>
                <c:pt idx="10">
                  <c:v>0.62562052376688893</c:v>
                </c:pt>
                <c:pt idx="11">
                  <c:v>0.252992748125414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D5-403D-B821-2185EC457154}"/>
            </c:ext>
          </c:extLst>
        </c:ser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[A0515_DKT87_TS_MM_00_1959_00_2019_01_F_GR.xls]Φύλλο1!$B$60:$B$71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[A0515_DKT87_TS_MM_00_1959_00_2019_01_F_GR.xls]Φύλλο1!$G$60:$G$71</c:f>
              <c:numCache>
                <c:formatCode>#,##0.##########</c:formatCode>
                <c:ptCount val="12"/>
                <c:pt idx="0">
                  <c:v>7.8</c:v>
                </c:pt>
                <c:pt idx="1">
                  <c:v>9.6</c:v>
                </c:pt>
                <c:pt idx="2">
                  <c:v>12.7</c:v>
                </c:pt>
                <c:pt idx="3">
                  <c:v>17.899999999999999</c:v>
                </c:pt>
                <c:pt idx="4">
                  <c:v>24.5</c:v>
                </c:pt>
                <c:pt idx="5">
                  <c:v>27.5</c:v>
                </c:pt>
                <c:pt idx="6">
                  <c:v>26.5</c:v>
                </c:pt>
                <c:pt idx="7">
                  <c:v>24.9</c:v>
                </c:pt>
                <c:pt idx="8">
                  <c:v>23.6</c:v>
                </c:pt>
                <c:pt idx="9">
                  <c:v>21.5</c:v>
                </c:pt>
                <c:pt idx="10">
                  <c:v>19.3</c:v>
                </c:pt>
                <c:pt idx="11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D5-403D-B821-2185EC457154}"/>
            </c:ext>
          </c:extLst>
        </c:ser>
        <c:ser>
          <c:idx val="2"/>
          <c:order val="2"/>
          <c:tx>
            <c:strRef>
              <c:f>[A0515_DKT87_TS_MM_00_1959_00_2019_01_F_GR.xls]Φύλλο1!$B$60:$B$71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[A0515_DKT87_TS_MM_00_1959_00_2019_01_F_GR.xls]Φύλλο1!$B$60:$B$71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CED5-403D-B821-2185EC457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059776"/>
        <c:axId val="120061312"/>
      </c:lineChart>
      <c:catAx>
        <c:axId val="12005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0061312"/>
        <c:crosses val="autoZero"/>
        <c:auto val="1"/>
        <c:lblAlgn val="ctr"/>
        <c:lblOffset val="100"/>
        <c:noMultiLvlLbl val="0"/>
      </c:catAx>
      <c:valAx>
        <c:axId val="120061312"/>
        <c:scaling>
          <c:orientation val="minMax"/>
          <c:max val="28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005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272C6-11F0-495C-B55E-7877004747A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B491-61F8-416A-8FC0-F9AA4CEE69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96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21585D-CA17-4D73-88C6-B3843CA67193}" type="slidenum">
              <a:rPr lang="el-GR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67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DD7A-CCFB-4D50-8AE2-8DE9E199AC2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1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B602-BB32-4900-8431-7F1A967DD5E1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981F-6CF1-4496-A65B-B016DE30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ECD0-401D-41FF-9919-B3798778BEC2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CC67-9D57-4283-A7D0-750C9192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9C4A-F7AE-43B3-9DA0-0D6CCCFCDE7D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546C-E63C-4B54-A10B-C1FC3D6AE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C791-A9D1-41EA-AA1C-2AF9CDB9BD9F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A286-0187-41CB-A67B-A24203BA7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029D-4FF6-4820-8D15-3618D33CEED6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B0AD-87F8-4E22-8F19-20140B41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1726-AB54-4C0A-BDD3-1F30B4298E9D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0B98-6A6A-4E6C-BDC3-1DCE339C0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CD5B-A61D-4E16-BEF0-EC557A235E08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B2EE-661C-4732-B87D-5CA3A87CD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7753-CA65-436B-8DB8-66523FF36634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8369-A97C-45F3-815B-E0332B3A3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D133-922E-47E5-A1EE-5B93D5B11C0D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892F-734E-4F99-900D-C623B8EB4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3313" y="2052638"/>
            <a:ext cx="43973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88" y="2052638"/>
            <a:ext cx="43973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AD1B-9D57-4D49-8642-48D26BE51D16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9E90-4385-485D-9705-C46FF7BF0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3313" y="2052638"/>
            <a:ext cx="43973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53088" y="2052638"/>
            <a:ext cx="4397375" cy="2020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53088" y="4225925"/>
            <a:ext cx="4397375" cy="202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04BB-01B1-42F8-8C6B-E3292AAACDEF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EC9D-464B-4943-A5C7-891E01B1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0354-B502-438F-B9DD-AFC9296E6BDD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697D-013B-416F-917C-2AF8CFDB1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BE5B-D2E1-4564-B079-A0F4088C49CA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B763-B55A-4E1F-8B80-34E522A27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41CD-5528-445A-B10A-061554E44CE6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0E08-5167-46FA-8BC6-347F04F90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B61B-7F3D-4E1E-99A9-C95BC64BD727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FD43-0360-4E2D-906B-BAC2C68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0811-B183-4D0C-9D29-581D24726AF5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2A14-9221-4D18-A2F7-1A314F2AB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56A9-C7AD-4A3A-B5D7-64D45B182862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44EA-C7F1-4A94-82AA-A9BBF575D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7A68-D2D1-4FB4-9BEE-7CEDC8C76943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7074-BBA7-41AF-85B7-075BA49C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D3A3-1591-4A5D-9724-1C5CAEC115D0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CAA1-DD09-4610-8C10-FCA795DD3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1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2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3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4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B102042-9B8C-4869-83D1-4BA5EDB567D0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0B4B472-6934-4117-AD6E-27C43004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8" r:id="rId12"/>
    <p:sldLayoutId id="2147483654" r:id="rId13"/>
    <p:sldLayoutId id="2147483669" r:id="rId14"/>
    <p:sldLayoutId id="2147483670" r:id="rId15"/>
    <p:sldLayoutId id="2147483653" r:id="rId16"/>
    <p:sldLayoutId id="2147483652" r:id="rId17"/>
    <p:sldLayoutId id="2147483666" r:id="rId18"/>
    <p:sldLayoutId id="2147483667" r:id="rId19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Τίτλος 1"/>
          <p:cNvSpPr>
            <a:spLocks noGrp="1"/>
          </p:cNvSpPr>
          <p:nvPr>
            <p:ph type="ctrTitle"/>
          </p:nvPr>
        </p:nvSpPr>
        <p:spPr>
          <a:xfrm>
            <a:off x="437635" y="3225782"/>
            <a:ext cx="9775510" cy="2527904"/>
          </a:xfrm>
        </p:spPr>
        <p:txBody>
          <a:bodyPr/>
          <a:lstStyle/>
          <a:p>
            <a:pPr eaLnBrk="1" hangingPunct="1"/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Καμπύλη</a:t>
            </a:r>
            <a:r>
              <a:rPr lang="en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Συναθροιστικής Προσφοράς και </a:t>
            </a:r>
            <a:r>
              <a:rPr lang="en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Πληθωρισμός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5806122" y="2155173"/>
            <a:ext cx="4397375" cy="21910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Η μακροχρόνια νομισματική ουδετερότητα και η έλλειψη βραχυχρόνιας νομισματικής ουδετερότητας είναι συμβατές.</a:t>
            </a:r>
            <a:endParaRPr lang="el-GR" dirty="0"/>
          </a:p>
        </p:txBody>
      </p:sp>
      <p:grpSp>
        <p:nvGrpSpPr>
          <p:cNvPr id="37" name="Ομάδα 36"/>
          <p:cNvGrpSpPr/>
          <p:nvPr/>
        </p:nvGrpSpPr>
        <p:grpSpPr>
          <a:xfrm>
            <a:off x="935632" y="903011"/>
            <a:ext cx="5192712" cy="4557106"/>
            <a:chOff x="379040" y="1745849"/>
            <a:chExt cx="5192712" cy="4557106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379040" y="1745849"/>
              <a:ext cx="5192712" cy="4557106"/>
              <a:chOff x="379040" y="1745849"/>
              <a:chExt cx="5192712" cy="4557106"/>
            </a:xfrm>
          </p:grpSpPr>
          <p:grpSp>
            <p:nvGrpSpPr>
              <p:cNvPr id="6" name="Ομάδα 5"/>
              <p:cNvGrpSpPr/>
              <p:nvPr/>
            </p:nvGrpSpPr>
            <p:grpSpPr>
              <a:xfrm>
                <a:off x="379040" y="2157993"/>
                <a:ext cx="5192712" cy="4144962"/>
                <a:chOff x="6999288" y="2738438"/>
                <a:chExt cx="5192712" cy="4144962"/>
              </a:xfrm>
            </p:grpSpPr>
            <p:sp>
              <p:nvSpPr>
                <p:cNvPr id="8" name="Line 52"/>
                <p:cNvSpPr>
                  <a:spLocks noChangeShapeType="1"/>
                </p:cNvSpPr>
                <p:nvPr/>
              </p:nvSpPr>
              <p:spPr bwMode="auto">
                <a:xfrm>
                  <a:off x="9992518" y="4898231"/>
                  <a:ext cx="0" cy="162242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699375" y="4645025"/>
                  <a:ext cx="1870075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" name="Line 61"/>
                <p:cNvSpPr>
                  <a:spLocks noChangeShapeType="1"/>
                </p:cNvSpPr>
                <p:nvPr/>
              </p:nvSpPr>
              <p:spPr bwMode="auto">
                <a:xfrm>
                  <a:off x="9569450" y="3605391"/>
                  <a:ext cx="0" cy="291600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11" name="Ομάδα 10"/>
                <p:cNvGrpSpPr/>
                <p:nvPr/>
              </p:nvGrpSpPr>
              <p:grpSpPr>
                <a:xfrm>
                  <a:off x="6999288" y="2738438"/>
                  <a:ext cx="5192712" cy="4144962"/>
                  <a:chOff x="6999288" y="2738438"/>
                  <a:chExt cx="5192712" cy="4144962"/>
                </a:xfrm>
              </p:grpSpPr>
              <p:grpSp>
                <p:nvGrpSpPr>
                  <p:cNvPr id="12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6999288" y="2738438"/>
                    <a:ext cx="5192712" cy="4144962"/>
                    <a:chOff x="4653" y="1719"/>
                    <a:chExt cx="3271" cy="2611"/>
                  </a:xfrm>
                </p:grpSpPr>
                <p:cxnSp>
                  <p:nvCxnSpPr>
                    <p:cNvPr id="14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94" y="4100"/>
                      <a:ext cx="2203" cy="0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5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5085" y="2214"/>
                      <a:ext cx="10" cy="188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sp>
                  <p:nvSpPr>
                    <p:cNvPr id="16" name="Rectangle 3"/>
                    <p:cNvSpPr txBox="1">
                      <a:spLocks/>
                    </p:cNvSpPr>
                    <p:nvPr/>
                  </p:nvSpPr>
                  <p:spPr bwMode="auto">
                    <a:xfrm>
                      <a:off x="7199" y="4098"/>
                      <a:ext cx="269" cy="2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lang="en-US" sz="1600" b="1" i="1" dirty="0"/>
                        <a:t>Y</a:t>
                      </a:r>
                      <a:endParaRPr lang="el-GR" sz="1600" b="1" i="1" dirty="0"/>
                    </a:p>
                  </p:txBody>
                </p:sp>
                <p:sp>
                  <p:nvSpPr>
                    <p:cNvPr id="17" name="Rectangle 3"/>
                    <p:cNvSpPr txBox="1">
                      <a:spLocks/>
                    </p:cNvSpPr>
                    <p:nvPr/>
                  </p:nvSpPr>
                  <p:spPr bwMode="auto">
                    <a:xfrm>
                      <a:off x="4653" y="2230"/>
                      <a:ext cx="365" cy="3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r"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lang="en-US" sz="1600" b="1" i="1" dirty="0"/>
                        <a:t>P</a:t>
                      </a:r>
                      <a:endParaRPr lang="el-GR" sz="1600" b="1" i="1" dirty="0"/>
                    </a:p>
                  </p:txBody>
                </p:sp>
                <p:sp>
                  <p:nvSpPr>
                    <p:cNvPr id="18" name="Arc 41"/>
                    <p:cNvSpPr>
                      <a:spLocks/>
                    </p:cNvSpPr>
                    <p:nvPr/>
                  </p:nvSpPr>
                  <p:spPr bwMode="auto">
                    <a:xfrm rot="1459770" flipV="1">
                      <a:off x="5532" y="1719"/>
                      <a:ext cx="1215" cy="2273"/>
                    </a:xfrm>
                    <a:custGeom>
                      <a:avLst/>
                      <a:gdLst>
                        <a:gd name="G0" fmla="+- 0 0 0"/>
                        <a:gd name="G1" fmla="+- 20782 0 0"/>
                        <a:gd name="G2" fmla="+- 21600 0 0"/>
                        <a:gd name="T0" fmla="*/ 5887 w 21437"/>
                        <a:gd name="T1" fmla="*/ 0 h 20782"/>
                        <a:gd name="T2" fmla="*/ 21437 w 21437"/>
                        <a:gd name="T3" fmla="*/ 18131 h 20782"/>
                        <a:gd name="T4" fmla="*/ 0 w 21437"/>
                        <a:gd name="T5" fmla="*/ 20782 h 207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437" h="20782" fill="none" extrusionOk="0">
                          <a:moveTo>
                            <a:pt x="5887" y="-1"/>
                          </a:moveTo>
                          <a:cubicBezTo>
                            <a:pt x="14244" y="2367"/>
                            <a:pt x="20370" y="9510"/>
                            <a:pt x="21436" y="18131"/>
                          </a:cubicBezTo>
                        </a:path>
                        <a:path w="21437" h="20782" stroke="0" extrusionOk="0">
                          <a:moveTo>
                            <a:pt x="5887" y="-1"/>
                          </a:moveTo>
                          <a:cubicBezTo>
                            <a:pt x="14244" y="2367"/>
                            <a:pt x="20370" y="9510"/>
                            <a:pt x="21436" y="18131"/>
                          </a:cubicBezTo>
                          <a:lnTo>
                            <a:pt x="0" y="20782"/>
                          </a:lnTo>
                          <a:close/>
                        </a:path>
                      </a:pathLst>
                    </a:custGeom>
                    <a:noFill/>
                    <a:ln w="508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" name="AutoShape 43"/>
                    <p:cNvSpPr>
                      <a:spLocks/>
                    </p:cNvSpPr>
                    <p:nvPr/>
                  </p:nvSpPr>
                  <p:spPr bwMode="auto">
                    <a:xfrm>
                      <a:off x="7128" y="2920"/>
                      <a:ext cx="666" cy="162"/>
                    </a:xfrm>
                    <a:prstGeom prst="callout1">
                      <a:avLst>
                        <a:gd name="adj1" fmla="val 44444"/>
                        <a:gd name="adj2" fmla="val -7208"/>
                        <a:gd name="adj3" fmla="val -188889"/>
                        <a:gd name="adj4" fmla="val -37236"/>
                      </a:avLst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E5580"/>
                            </a:outerShdw>
                          </a:effectLst>
                        </a:rPr>
                        <a:t>SRAS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E558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0" name="Arc 44"/>
                    <p:cNvSpPr>
                      <a:spLocks/>
                    </p:cNvSpPr>
                    <p:nvPr/>
                  </p:nvSpPr>
                  <p:spPr bwMode="auto">
                    <a:xfrm rot="5652070" flipV="1">
                      <a:off x="5766" y="1737"/>
                      <a:ext cx="1531" cy="2273"/>
                    </a:xfrm>
                    <a:custGeom>
                      <a:avLst/>
                      <a:gdLst>
                        <a:gd name="G0" fmla="+- 0 0 0"/>
                        <a:gd name="G1" fmla="+- 20782 0 0"/>
                        <a:gd name="G2" fmla="+- 21600 0 0"/>
                        <a:gd name="T0" fmla="*/ 5887 w 21437"/>
                        <a:gd name="T1" fmla="*/ 0 h 20782"/>
                        <a:gd name="T2" fmla="*/ 21437 w 21437"/>
                        <a:gd name="T3" fmla="*/ 18131 h 20782"/>
                        <a:gd name="T4" fmla="*/ 0 w 21437"/>
                        <a:gd name="T5" fmla="*/ 20782 h 207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437" h="20782" fill="none" extrusionOk="0">
                          <a:moveTo>
                            <a:pt x="5887" y="-1"/>
                          </a:moveTo>
                          <a:cubicBezTo>
                            <a:pt x="14244" y="2367"/>
                            <a:pt x="20370" y="9510"/>
                            <a:pt x="21436" y="18131"/>
                          </a:cubicBezTo>
                        </a:path>
                        <a:path w="21437" h="20782" stroke="0" extrusionOk="0">
                          <a:moveTo>
                            <a:pt x="5887" y="-1"/>
                          </a:moveTo>
                          <a:cubicBezTo>
                            <a:pt x="14244" y="2367"/>
                            <a:pt x="20370" y="9510"/>
                            <a:pt x="21436" y="18131"/>
                          </a:cubicBezTo>
                          <a:lnTo>
                            <a:pt x="0" y="20782"/>
                          </a:lnTo>
                          <a:close/>
                        </a:path>
                      </a:pathLst>
                    </a:custGeom>
                    <a:noFill/>
                    <a:ln w="50800">
                      <a:solidFill>
                        <a:srgbClr val="00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" name="AutoShape 45"/>
                    <p:cNvSpPr>
                      <a:spLocks/>
                    </p:cNvSpPr>
                    <p:nvPr/>
                  </p:nvSpPr>
                  <p:spPr bwMode="auto">
                    <a:xfrm>
                      <a:off x="7199" y="3760"/>
                      <a:ext cx="481" cy="208"/>
                    </a:xfrm>
                    <a:prstGeom prst="callout1">
                      <a:avLst>
                        <a:gd name="adj1" fmla="val 34616"/>
                        <a:gd name="adj2" fmla="val -9981"/>
                        <a:gd name="adj3" fmla="val -55287"/>
                        <a:gd name="adj4" fmla="val -43657"/>
                      </a:avLst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 sz="1600">
                          <a:effectLst>
                            <a:outerShdw blurRad="38100" dist="38100" dir="2700000" algn="tl">
                              <a:srgbClr val="0E5580"/>
                            </a:outerShdw>
                          </a:effectLst>
                        </a:rPr>
                        <a:t>AD</a:t>
                      </a:r>
                      <a:endParaRPr lang="el-GR" sz="1600">
                        <a:effectLst>
                          <a:outerShdw blurRad="38100" dist="38100" dir="2700000" algn="tl">
                            <a:srgbClr val="0E558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2" name="Arc 50"/>
                    <p:cNvSpPr>
                      <a:spLocks/>
                    </p:cNvSpPr>
                    <p:nvPr/>
                  </p:nvSpPr>
                  <p:spPr bwMode="auto">
                    <a:xfrm rot="5652070" flipV="1">
                      <a:off x="6040" y="1481"/>
                      <a:ext cx="1531" cy="2236"/>
                    </a:xfrm>
                    <a:custGeom>
                      <a:avLst/>
                      <a:gdLst>
                        <a:gd name="G0" fmla="+- 0 0 0"/>
                        <a:gd name="G1" fmla="+- 20445 0 0"/>
                        <a:gd name="G2" fmla="+- 21600 0 0"/>
                        <a:gd name="T0" fmla="*/ 6968 w 21437"/>
                        <a:gd name="T1" fmla="*/ 0 h 20445"/>
                        <a:gd name="T2" fmla="*/ 21437 w 21437"/>
                        <a:gd name="T3" fmla="*/ 17794 h 20445"/>
                        <a:gd name="T4" fmla="*/ 0 w 21437"/>
                        <a:gd name="T5" fmla="*/ 20445 h 204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437" h="20445" fill="none" extrusionOk="0">
                          <a:moveTo>
                            <a:pt x="6968" y="-1"/>
                          </a:moveTo>
                          <a:cubicBezTo>
                            <a:pt x="14801" y="2669"/>
                            <a:pt x="20420" y="9580"/>
                            <a:pt x="21436" y="17794"/>
                          </a:cubicBezTo>
                        </a:path>
                        <a:path w="21437" h="20445" stroke="0" extrusionOk="0">
                          <a:moveTo>
                            <a:pt x="6968" y="-1"/>
                          </a:moveTo>
                          <a:cubicBezTo>
                            <a:pt x="14801" y="2669"/>
                            <a:pt x="20420" y="9580"/>
                            <a:pt x="21436" y="17794"/>
                          </a:cubicBezTo>
                          <a:lnTo>
                            <a:pt x="0" y="20445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FFFF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" name="Rectangle 3"/>
                    <p:cNvSpPr txBox="1">
                      <a:spLocks/>
                    </p:cNvSpPr>
                    <p:nvPr/>
                  </p:nvSpPr>
                  <p:spPr bwMode="auto">
                    <a:xfrm>
                      <a:off x="6443" y="4088"/>
                      <a:ext cx="269" cy="2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lang="en-US" sz="1600" i="1" dirty="0"/>
                        <a:t>Y</a:t>
                      </a:r>
                      <a:r>
                        <a:rPr lang="el-GR" sz="1600" i="1" dirty="0"/>
                        <a:t>΄</a:t>
                      </a:r>
                    </a:p>
                  </p:txBody>
                </p:sp>
                <p:sp>
                  <p:nvSpPr>
                    <p:cNvPr id="24" name="Rectangle 3"/>
                    <p:cNvSpPr txBox="1">
                      <a:spLocks/>
                    </p:cNvSpPr>
                    <p:nvPr/>
                  </p:nvSpPr>
                  <p:spPr bwMode="auto">
                    <a:xfrm>
                      <a:off x="4866" y="2961"/>
                      <a:ext cx="338" cy="2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16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6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5" name="AutoShape 59"/>
                    <p:cNvSpPr>
                      <a:spLocks/>
                    </p:cNvSpPr>
                    <p:nvPr/>
                  </p:nvSpPr>
                  <p:spPr bwMode="auto">
                    <a:xfrm>
                      <a:off x="5900" y="2158"/>
                      <a:ext cx="445" cy="208"/>
                    </a:xfrm>
                    <a:prstGeom prst="callout1">
                      <a:avLst>
                        <a:gd name="adj1" fmla="val 59856"/>
                        <a:gd name="adj2" fmla="val 337"/>
                        <a:gd name="adj3" fmla="val 93030"/>
                        <a:gd name="adj4" fmla="val -30677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E5580"/>
                            </a:outerShdw>
                          </a:effectLst>
                        </a:rPr>
                        <a:t>AD</a:t>
                      </a:r>
                      <a:r>
                        <a:rPr lang="el-GR" sz="1600" dirty="0">
                          <a:effectLst>
                            <a:outerShdw blurRad="38100" dist="38100" dir="2700000" algn="tl">
                              <a:srgbClr val="0E5580"/>
                            </a:outerShdw>
                          </a:effectLst>
                        </a:rPr>
                        <a:t>΄</a:t>
                      </a:r>
                    </a:p>
                  </p:txBody>
                </p:sp>
              </p:grpSp>
              <p:sp>
                <p:nvSpPr>
                  <p:cNvPr id="13" name="Rectangle 3"/>
                  <p:cNvSpPr txBox="1">
                    <a:spLocks/>
                  </p:cNvSpPr>
                  <p:nvPr/>
                </p:nvSpPr>
                <p:spPr bwMode="auto">
                  <a:xfrm>
                    <a:off x="9431338" y="6489700"/>
                    <a:ext cx="427037" cy="3683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None/>
                    </a:pPr>
                    <a:r>
                      <a:rPr lang="en-US" sz="1600" i="1" dirty="0" smtClean="0"/>
                      <a:t>Y</a:t>
                    </a:r>
                    <a:endParaRPr lang="el-GR" sz="1600" i="1" dirty="0"/>
                  </a:p>
                </p:txBody>
              </p:sp>
            </p:grpSp>
          </p:grpSp>
          <p:sp>
            <p:nvSpPr>
              <p:cNvPr id="27" name="Arc 41"/>
              <p:cNvSpPr>
                <a:spLocks/>
              </p:cNvSpPr>
              <p:nvPr/>
            </p:nvSpPr>
            <p:spPr bwMode="auto">
              <a:xfrm rot="1459770" flipV="1">
                <a:off x="1495906" y="1745849"/>
                <a:ext cx="1928812" cy="3608387"/>
              </a:xfrm>
              <a:custGeom>
                <a:avLst/>
                <a:gdLst>
                  <a:gd name="G0" fmla="+- 0 0 0"/>
                  <a:gd name="G1" fmla="+- 20782 0 0"/>
                  <a:gd name="G2" fmla="+- 21600 0 0"/>
                  <a:gd name="T0" fmla="*/ 5887 w 21437"/>
                  <a:gd name="T1" fmla="*/ 0 h 20782"/>
                  <a:gd name="T2" fmla="*/ 21437 w 21437"/>
                  <a:gd name="T3" fmla="*/ 18131 h 20782"/>
                  <a:gd name="T4" fmla="*/ 0 w 21437"/>
                  <a:gd name="T5" fmla="*/ 20782 h 20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37" h="20782" fill="none" extrusionOk="0">
                    <a:moveTo>
                      <a:pt x="5887" y="-1"/>
                    </a:moveTo>
                    <a:cubicBezTo>
                      <a:pt x="14244" y="2367"/>
                      <a:pt x="20370" y="9510"/>
                      <a:pt x="21436" y="18131"/>
                    </a:cubicBezTo>
                  </a:path>
                  <a:path w="21437" h="20782" stroke="0" extrusionOk="0">
                    <a:moveTo>
                      <a:pt x="5887" y="-1"/>
                    </a:moveTo>
                    <a:cubicBezTo>
                      <a:pt x="14244" y="2367"/>
                      <a:pt x="20370" y="9510"/>
                      <a:pt x="21436" y="18131"/>
                    </a:cubicBezTo>
                    <a:lnTo>
                      <a:pt x="0" y="2078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8" name="AutoShape 59"/>
              <p:cNvSpPr>
                <a:spLocks/>
              </p:cNvSpPr>
              <p:nvPr/>
            </p:nvSpPr>
            <p:spPr bwMode="auto">
              <a:xfrm>
                <a:off x="4093725" y="2524705"/>
                <a:ext cx="891743" cy="330200"/>
              </a:xfrm>
              <a:prstGeom prst="callout1">
                <a:avLst>
                  <a:gd name="adj1" fmla="val 59856"/>
                  <a:gd name="adj2" fmla="val 337"/>
                  <a:gd name="adj3" fmla="val 93030"/>
                  <a:gd name="adj4" fmla="val -3067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600" dirty="0" smtClean="0">
                    <a:effectLst>
                      <a:outerShdw blurRad="38100" dist="38100" dir="2700000" algn="tl">
                        <a:srgbClr val="0E5580"/>
                      </a:outerShdw>
                    </a:effectLst>
                  </a:rPr>
                  <a:t>SRAS</a:t>
                </a:r>
                <a:r>
                  <a:rPr lang="el-GR" sz="1600" dirty="0" smtClean="0">
                    <a:effectLst>
                      <a:outerShdw blurRad="38100" dist="38100" dir="2700000" algn="tl">
                        <a:srgbClr val="0E5580"/>
                      </a:outerShdw>
                    </a:effectLst>
                  </a:rPr>
                  <a:t>΄</a:t>
                </a:r>
                <a:endParaRPr lang="el-GR" sz="1600" dirty="0">
                  <a:effectLst>
                    <a:outerShdw blurRad="38100" dist="38100" dir="2700000" algn="tl">
                      <a:srgbClr val="0E5580"/>
                    </a:outerShdw>
                  </a:effectLst>
                </a:endParaRPr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 flipV="1">
                <a:off x="1083167" y="4317786"/>
                <a:ext cx="2268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 flipV="1">
                <a:off x="1076538" y="4748479"/>
                <a:ext cx="1872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Rectangle 3"/>
              <p:cNvSpPr txBox="1">
                <a:spLocks/>
              </p:cNvSpPr>
              <p:nvPr/>
            </p:nvSpPr>
            <p:spPr bwMode="auto">
              <a:xfrm>
                <a:off x="734432" y="3839587"/>
                <a:ext cx="53657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accent1"/>
                  </a:buClr>
                  <a:buSzPct val="80000"/>
                  <a:buFont typeface="Wingdings 3" pitchFamily="18" charset="2"/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en-US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l-GR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"/>
              <p:cNvSpPr txBox="1">
                <a:spLocks/>
              </p:cNvSpPr>
              <p:nvPr/>
            </p:nvSpPr>
            <p:spPr bwMode="auto">
              <a:xfrm>
                <a:off x="735760" y="4612190"/>
                <a:ext cx="53657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accent1"/>
                  </a:buClr>
                  <a:buSzPct val="80000"/>
                  <a:buFont typeface="Wingdings 3" pitchFamily="18" charset="2"/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en-US" sz="16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l-GR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3" name="Rectangle 3"/>
            <p:cNvSpPr txBox="1">
              <a:spLocks/>
            </p:cNvSpPr>
            <p:nvPr/>
          </p:nvSpPr>
          <p:spPr bwMode="auto">
            <a:xfrm>
              <a:off x="3018603" y="4535314"/>
              <a:ext cx="5365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sz="16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l-G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3"/>
            <p:cNvSpPr txBox="1">
              <a:spLocks/>
            </p:cNvSpPr>
            <p:nvPr/>
          </p:nvSpPr>
          <p:spPr bwMode="auto">
            <a:xfrm>
              <a:off x="3466791" y="4106410"/>
              <a:ext cx="5365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sz="16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l-G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"/>
            <p:cNvSpPr txBox="1">
              <a:spLocks/>
            </p:cNvSpPr>
            <p:nvPr/>
          </p:nvSpPr>
          <p:spPr bwMode="auto">
            <a:xfrm>
              <a:off x="3005770" y="3877208"/>
              <a:ext cx="5365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 sz="16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</a:t>
              </a:r>
              <a:endParaRPr lang="el-G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70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776287"/>
          </a:xfrm>
        </p:spPr>
        <p:txBody>
          <a:bodyPr/>
          <a:lstStyle/>
          <a:p>
            <a:pPr algn="ctr"/>
            <a:r>
              <a:rPr lang="el-GR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Καμπύλη </a:t>
            </a: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Phillips</a:t>
            </a:r>
            <a:endParaRPr lang="el-GR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608013" y="1425575"/>
            <a:ext cx="10848975" cy="4195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mtClean="0"/>
              <a:t>T</a:t>
            </a:r>
            <a:r>
              <a:rPr lang="el-GR" smtClean="0"/>
              <a:t>ο Κεϋνσιανό υπόδειγμα</a:t>
            </a:r>
            <a:r>
              <a:rPr lang="en-US" smtClean="0"/>
              <a:t> </a:t>
            </a:r>
            <a:r>
              <a:rPr lang="el-GR" smtClean="0"/>
              <a:t>είχε ως βασικό μειονέκτημα την ανυπαρξία ερμηνείας του φαινομένου του πληθωρισμού.</a:t>
            </a:r>
            <a:endParaRPr lang="en-US" smtClean="0"/>
          </a:p>
          <a:p>
            <a:pPr algn="just">
              <a:lnSpc>
                <a:spcPct val="150000"/>
              </a:lnSpc>
            </a:pPr>
            <a:r>
              <a:rPr lang="el-GR" smtClean="0"/>
              <a:t>Πως ενσωματώνεται ο πληθωρισμός στο Κεϋνσιανό υπόδειγμα;</a:t>
            </a:r>
            <a:endParaRPr lang="en-US" smtClean="0"/>
          </a:p>
          <a:p>
            <a:pPr algn="just">
              <a:lnSpc>
                <a:spcPct val="150000"/>
              </a:lnSpc>
            </a:pPr>
            <a:r>
              <a:rPr lang="el-GR" smtClean="0"/>
              <a:t>Η Καμπύλη </a:t>
            </a:r>
            <a:r>
              <a:rPr lang="en-US" smtClean="0"/>
              <a:t>Phillips</a:t>
            </a:r>
            <a:r>
              <a:rPr lang="el-GR" smtClean="0"/>
              <a:t> αποτελεί αντανάκλαση της βραχυχρόνιας καμπύλης συνολικής προσφοράς καθώς οι υπεύθυνοι για τη χάραξη της οικονομικής πολιτικής μετακινούν την οικονομία επί της καμπύλης βραχυχρόνιας συνολικής προσφοράς, η ανεργία και ο πληθωρισμός κινούνται προς αντίθετες κατευθύνσεις.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53751" y="1665396"/>
            <a:ext cx="9772400" cy="345006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Υπάρχει πληθωρισμός σε μια οικονομία όταν παρατηρείται συνεχής άνοδος του επιπέδου των τιμών και, συνεπώς, μείωση της 	αγοραστικής δύναμης του χρήματος.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Γενικώς, πληθωρισμός εμφανίζεται όταν η ζήτηση για το προϊόν μιας οικονομίας αυξάνεται ταχύτερα από την προσφορά.</a:t>
            </a:r>
          </a:p>
        </p:txBody>
      </p:sp>
    </p:spTree>
    <p:extLst>
      <p:ext uri="{BB962C8B-B14F-4D97-AF65-F5344CB8AC3E}">
        <p14:creationId xmlns:p14="http://schemas.microsoft.com/office/powerpoint/2010/main" val="307449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1597025" y="3625850"/>
            <a:ext cx="185737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cxnSp>
        <p:nvCxnSpPr>
          <p:cNvPr id="37897" name="AutoShape 16"/>
          <p:cNvCxnSpPr>
            <a:cxnSpLocks noChangeShapeType="1"/>
          </p:cNvCxnSpPr>
          <p:nvPr/>
        </p:nvCxnSpPr>
        <p:spPr bwMode="auto">
          <a:xfrm>
            <a:off x="1598613" y="4811713"/>
            <a:ext cx="3497262" cy="0"/>
          </a:xfrm>
          <a:prstGeom prst="straightConnector1">
            <a:avLst/>
          </a:prstGeom>
          <a:noFill/>
          <a:ln w="635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37898" name="AutoShape 17"/>
          <p:cNvCxnSpPr>
            <a:cxnSpLocks noChangeShapeType="1"/>
          </p:cNvCxnSpPr>
          <p:nvPr/>
        </p:nvCxnSpPr>
        <p:spPr bwMode="auto">
          <a:xfrm flipH="1" flipV="1">
            <a:off x="1584325" y="1816100"/>
            <a:ext cx="15875" cy="2990850"/>
          </a:xfrm>
          <a:prstGeom prst="straightConnector1">
            <a:avLst/>
          </a:prstGeom>
          <a:noFill/>
          <a:ln w="6350">
            <a:solidFill>
              <a:srgbClr val="FFFFFF"/>
            </a:solidFill>
            <a:round/>
            <a:headEnd/>
            <a:tailEnd type="triangle" w="med" len="med"/>
          </a:ln>
        </p:spPr>
      </p:cxnSp>
      <p:sp>
        <p:nvSpPr>
          <p:cNvPr id="20" name="Rectangle 3"/>
          <p:cNvSpPr txBox="1">
            <a:spLocks/>
          </p:cNvSpPr>
          <p:nvPr/>
        </p:nvSpPr>
        <p:spPr bwMode="auto">
          <a:xfrm>
            <a:off x="4940300" y="4873625"/>
            <a:ext cx="427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1600" b="1" i="1"/>
              <a:t>Y</a:t>
            </a:r>
            <a:endParaRPr lang="el-GR" sz="1600" b="1" i="1"/>
          </a:p>
        </p:txBody>
      </p:sp>
      <p:sp>
        <p:nvSpPr>
          <p:cNvPr id="23" name="Rectangle 3"/>
          <p:cNvSpPr txBox="1">
            <a:spLocks/>
          </p:cNvSpPr>
          <p:nvPr/>
        </p:nvSpPr>
        <p:spPr bwMode="auto">
          <a:xfrm>
            <a:off x="898525" y="1841500"/>
            <a:ext cx="579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1600" b="1" i="1" dirty="0"/>
              <a:t>P</a:t>
            </a:r>
            <a:endParaRPr lang="el-GR" sz="1600" b="1" i="1" dirty="0"/>
          </a:p>
        </p:txBody>
      </p:sp>
      <p:sp>
        <p:nvSpPr>
          <p:cNvPr id="37901" name="Arc 13"/>
          <p:cNvSpPr>
            <a:spLocks/>
          </p:cNvSpPr>
          <p:nvPr/>
        </p:nvSpPr>
        <p:spPr bwMode="auto">
          <a:xfrm rot="1459770" flipV="1">
            <a:off x="2293938" y="1030288"/>
            <a:ext cx="1928812" cy="3608387"/>
          </a:xfrm>
          <a:custGeom>
            <a:avLst/>
            <a:gdLst>
              <a:gd name="G0" fmla="+- 0 0 0"/>
              <a:gd name="G1" fmla="+- 20782 0 0"/>
              <a:gd name="G2" fmla="+- 21600 0 0"/>
              <a:gd name="T0" fmla="*/ 5887 w 21437"/>
              <a:gd name="T1" fmla="*/ 0 h 20782"/>
              <a:gd name="T2" fmla="*/ 21437 w 21437"/>
              <a:gd name="T3" fmla="*/ 18131 h 20782"/>
              <a:gd name="T4" fmla="*/ 0 w 21437"/>
              <a:gd name="T5" fmla="*/ 20782 h 20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7" h="20782" fill="none" extrusionOk="0">
                <a:moveTo>
                  <a:pt x="5887" y="-1"/>
                </a:moveTo>
                <a:cubicBezTo>
                  <a:pt x="14244" y="2367"/>
                  <a:pt x="20370" y="9510"/>
                  <a:pt x="21436" y="18131"/>
                </a:cubicBezTo>
              </a:path>
              <a:path w="21437" h="20782" stroke="0" extrusionOk="0">
                <a:moveTo>
                  <a:pt x="5887" y="-1"/>
                </a:moveTo>
                <a:cubicBezTo>
                  <a:pt x="14244" y="2367"/>
                  <a:pt x="20370" y="9510"/>
                  <a:pt x="21436" y="18131"/>
                </a:cubicBezTo>
                <a:lnTo>
                  <a:pt x="0" y="20782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02" name="AutoShape 14"/>
              <p:cNvSpPr>
                <a:spLocks/>
              </p:cNvSpPr>
              <p:nvPr/>
            </p:nvSpPr>
            <p:spPr bwMode="auto">
              <a:xfrm>
                <a:off x="4708525" y="1047750"/>
                <a:ext cx="1971675" cy="531813"/>
              </a:xfrm>
              <a:prstGeom prst="callout1">
                <a:avLst>
                  <a:gd name="adj1" fmla="val 21491"/>
                  <a:gd name="adj2" fmla="val -3866"/>
                  <a:gd name="adj3" fmla="val 212537"/>
                  <a:gd name="adj4" fmla="val -8134"/>
                </a:avLst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600" dirty="0">
                    <a:effectLst>
                      <a:outerShdw blurRad="38100" dist="38100" dir="2700000" algn="tl">
                        <a:srgbClr val="0E5580"/>
                      </a:outerShdw>
                    </a:effectLst>
                  </a:rPr>
                  <a:t>SRAS</a:t>
                </a:r>
              </a:p>
              <a:p>
                <a:r>
                  <a:rPr lang="en-US" sz="1600" dirty="0">
                    <a:effectLst>
                      <a:outerShdw blurRad="38100" dist="38100" dir="2700000" algn="tl">
                        <a:srgbClr val="0E5580"/>
                      </a:outerShdw>
                    </a:effectLst>
                  </a:rPr>
                  <a:t>Y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1600" i="1">
                            <a:effectLst>
                              <a:outerShdw blurRad="38100" dist="38100" dir="2700000" algn="tl">
                                <a:srgbClr val="0E558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1600">
                            <a:effectLst>
                              <a:outerShdw blurRad="38100" dist="38100" dir="2700000" algn="tl">
                                <a:srgbClr val="0E558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Υ</m:t>
                        </m:r>
                      </m:e>
                    </m:bar>
                  </m:oMath>
                </a14:m>
                <a:r>
                  <a:rPr lang="en-US" sz="1600" dirty="0">
                    <a:effectLst>
                      <a:outerShdw blurRad="38100" dist="38100" dir="2700000" algn="tl">
                        <a:srgbClr val="0E5580"/>
                      </a:outerShdw>
                    </a:effectLst>
                  </a:rPr>
                  <a:t> + a * (P – EP)</a:t>
                </a:r>
                <a:endParaRPr lang="el-GR" sz="1600" dirty="0">
                  <a:effectLst>
                    <a:outerShdw blurRad="38100" dist="38100" dir="2700000" algn="tl">
                      <a:srgbClr val="0E558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902" name="AutoShap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525" y="1047750"/>
                <a:ext cx="1971675" cy="531813"/>
              </a:xfrm>
              <a:prstGeom prst="callout1">
                <a:avLst>
                  <a:gd name="adj1" fmla="val 21491"/>
                  <a:gd name="adj2" fmla="val -3866"/>
                  <a:gd name="adj3" fmla="val 212537"/>
                  <a:gd name="adj4" fmla="val -8134"/>
                </a:avLst>
              </a:prstGeom>
              <a:blipFill>
                <a:blip r:embed="rId2"/>
                <a:stretch>
                  <a:fillRect t="-13772" r="-212500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/>
              </p:cNvSpPr>
              <p:nvPr/>
            </p:nvSpPr>
            <p:spPr bwMode="auto">
              <a:xfrm>
                <a:off x="3259138" y="4791075"/>
                <a:ext cx="427037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accent1"/>
                  </a:buClr>
                  <a:buSzPct val="80000"/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l-GR" sz="1600" i="1">
                              <a:effectLst>
                                <a:outerShdw blurRad="38100" dist="38100" dir="2700000" algn="tl">
                                  <a:srgbClr val="0E558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effectLst>
                                <a:outerShdw blurRad="38100" dist="38100" dir="2700000" algn="tl">
                                  <a:srgbClr val="0E558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</m:bar>
                    </m:oMath>
                  </m:oMathPara>
                </a14:m>
                <a:endParaRPr lang="el-GR" sz="16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9138" y="4791075"/>
                <a:ext cx="427037" cy="368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468688" y="1814513"/>
            <a:ext cx="0" cy="2990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7912" name="AutoShape 24"/>
          <p:cNvSpPr>
            <a:spLocks/>
          </p:cNvSpPr>
          <p:nvPr/>
        </p:nvSpPr>
        <p:spPr bwMode="auto">
          <a:xfrm>
            <a:off x="2090738" y="1846263"/>
            <a:ext cx="679450" cy="241300"/>
          </a:xfrm>
          <a:prstGeom prst="callout1">
            <a:avLst>
              <a:gd name="adj1" fmla="val 47370"/>
              <a:gd name="adj2" fmla="val 111213"/>
              <a:gd name="adj3" fmla="val 153949"/>
              <a:gd name="adj4" fmla="val 192991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600" dirty="0">
                <a:effectLst>
                  <a:outerShdw blurRad="38100" dist="38100" dir="2700000" algn="tl">
                    <a:srgbClr val="0E5580"/>
                  </a:outerShdw>
                </a:effectLst>
              </a:rPr>
              <a:t>LRAS</a:t>
            </a:r>
            <a:endParaRPr lang="el-GR" sz="1600" dirty="0">
              <a:effectLst>
                <a:outerShdw blurRad="38100" dist="38100" dir="2700000" algn="tl">
                  <a:srgbClr val="0E5580"/>
                </a:outerShdw>
              </a:effectLst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0" y="340677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EP</a:t>
            </a:r>
            <a:endParaRPr lang="el-G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30" name="Group 42"/>
          <p:cNvGrpSpPr>
            <a:grpSpLocks/>
          </p:cNvGrpSpPr>
          <p:nvPr/>
        </p:nvGrpSpPr>
        <p:grpSpPr bwMode="auto">
          <a:xfrm>
            <a:off x="7075488" y="1789113"/>
            <a:ext cx="4465637" cy="3440112"/>
            <a:chOff x="4016" y="1127"/>
            <a:chExt cx="2813" cy="2167"/>
          </a:xfrm>
        </p:grpSpPr>
        <p:cxnSp>
          <p:nvCxnSpPr>
            <p:cNvPr id="37920" name="AutoShape 16"/>
            <p:cNvCxnSpPr>
              <a:cxnSpLocks noChangeShapeType="1"/>
            </p:cNvCxnSpPr>
            <p:nvPr/>
          </p:nvCxnSpPr>
          <p:spPr bwMode="auto">
            <a:xfrm>
              <a:off x="4329" y="3032"/>
              <a:ext cx="2203" cy="0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37921" name="AutoShape 17"/>
            <p:cNvCxnSpPr>
              <a:cxnSpLocks noChangeShapeType="1"/>
            </p:cNvCxnSpPr>
            <p:nvPr/>
          </p:nvCxnSpPr>
          <p:spPr bwMode="auto">
            <a:xfrm flipH="1" flipV="1">
              <a:off x="4320" y="1145"/>
              <a:ext cx="10" cy="1884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sp>
          <p:nvSpPr>
            <p:cNvPr id="4" name="Rectangle 3"/>
            <p:cNvSpPr txBox="1">
              <a:spLocks/>
            </p:cNvSpPr>
            <p:nvPr/>
          </p:nvSpPr>
          <p:spPr bwMode="auto">
            <a:xfrm>
              <a:off x="6048" y="3062"/>
              <a:ext cx="78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 sz="1600" b="1" i="1" dirty="0"/>
                <a:t>Ανεργία</a:t>
              </a:r>
            </a:p>
          </p:txBody>
        </p:sp>
        <p:sp>
          <p:nvSpPr>
            <p:cNvPr id="5" name="Rectangle 3"/>
            <p:cNvSpPr txBox="1">
              <a:spLocks/>
            </p:cNvSpPr>
            <p:nvPr/>
          </p:nvSpPr>
          <p:spPr bwMode="auto">
            <a:xfrm rot="16200000">
              <a:off x="3627" y="1516"/>
              <a:ext cx="99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 sz="1600" b="1" i="1" dirty="0"/>
                <a:t>Πληθωρισμός</a:t>
              </a:r>
            </a:p>
          </p:txBody>
        </p:sp>
      </p:grpSp>
      <p:sp>
        <p:nvSpPr>
          <p:cNvPr id="37931" name="Arc 43"/>
          <p:cNvSpPr>
            <a:spLocks/>
          </p:cNvSpPr>
          <p:nvPr/>
        </p:nvSpPr>
        <p:spPr bwMode="auto">
          <a:xfrm rot="9483327">
            <a:off x="8347075" y="1595438"/>
            <a:ext cx="2395538" cy="2925762"/>
          </a:xfrm>
          <a:custGeom>
            <a:avLst/>
            <a:gdLst>
              <a:gd name="G0" fmla="+- 0 0 0"/>
              <a:gd name="G1" fmla="+- 20041 0 0"/>
              <a:gd name="G2" fmla="+- 21600 0 0"/>
              <a:gd name="T0" fmla="*/ 8057 w 21600"/>
              <a:gd name="T1" fmla="*/ 0 h 20041"/>
              <a:gd name="T2" fmla="*/ 21600 w 21600"/>
              <a:gd name="T3" fmla="*/ 20041 h 20041"/>
              <a:gd name="T4" fmla="*/ 0 w 21600"/>
              <a:gd name="T5" fmla="*/ 20041 h 20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41" fill="none" extrusionOk="0">
                <a:moveTo>
                  <a:pt x="8057" y="-1"/>
                </a:moveTo>
                <a:cubicBezTo>
                  <a:pt x="16239" y="3289"/>
                  <a:pt x="21600" y="11222"/>
                  <a:pt x="21600" y="20041"/>
                </a:cubicBezTo>
              </a:path>
              <a:path w="21600" h="20041" stroke="0" extrusionOk="0">
                <a:moveTo>
                  <a:pt x="8057" y="-1"/>
                </a:moveTo>
                <a:cubicBezTo>
                  <a:pt x="16239" y="3289"/>
                  <a:pt x="21600" y="11222"/>
                  <a:pt x="21600" y="20041"/>
                </a:cubicBezTo>
                <a:lnTo>
                  <a:pt x="0" y="20041"/>
                </a:lnTo>
                <a:close/>
              </a:path>
            </a:pathLst>
          </a:custGeom>
          <a:noFill/>
          <a:ln w="5080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932" name="AutoShape 44"/>
          <p:cNvSpPr>
            <a:spLocks/>
          </p:cNvSpPr>
          <p:nvPr/>
        </p:nvSpPr>
        <p:spPr bwMode="auto">
          <a:xfrm>
            <a:off x="9104313" y="1816100"/>
            <a:ext cx="2203450" cy="400050"/>
          </a:xfrm>
          <a:prstGeom prst="callout1">
            <a:avLst>
              <a:gd name="adj1" fmla="val 28569"/>
              <a:gd name="adj2" fmla="val -3458"/>
              <a:gd name="adj3" fmla="val 110713"/>
              <a:gd name="adj4" fmla="val -50074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600">
                <a:effectLst>
                  <a:outerShdw blurRad="38100" dist="38100" dir="2700000" algn="tl">
                    <a:srgbClr val="0E5580"/>
                  </a:outerShdw>
                </a:effectLst>
              </a:rPr>
              <a:t>Καμπύλη </a:t>
            </a:r>
            <a:r>
              <a:rPr lang="en-US" sz="1600">
                <a:effectLst>
                  <a:outerShdw blurRad="38100" dist="38100" dir="2700000" algn="tl">
                    <a:srgbClr val="0E5580"/>
                  </a:outerShdw>
                </a:effectLst>
              </a:rPr>
              <a:t>Phillips</a:t>
            </a:r>
            <a:endParaRPr lang="el-GR" sz="1600">
              <a:effectLst>
                <a:outerShdw blurRad="38100" dist="38100" dir="2700000" algn="tl">
                  <a:srgbClr val="0E558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349250" y="1530350"/>
            <a:ext cx="11064875" cy="4195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Η καμπύλη </a:t>
            </a:r>
            <a:r>
              <a:rPr lang="en-US" sz="2400" dirty="0" smtClean="0"/>
              <a:t>Phillips</a:t>
            </a:r>
            <a:r>
              <a:rPr lang="el-GR" sz="2400" dirty="0" smtClean="0"/>
              <a:t> ολοκληρώνει το Κεϋνσιανό πλαίσιο ανάλυσης καθώς μόλις οι διαμορφωτές της οικονομικής πολιτικής</a:t>
            </a:r>
            <a:r>
              <a:rPr lang="en-US" sz="2400" dirty="0" smtClean="0"/>
              <a:t> </a:t>
            </a:r>
            <a:r>
              <a:rPr lang="el-GR" sz="2400" dirty="0" smtClean="0"/>
              <a:t>αποφασίσουν αν προτιμούν χαμηλό πληθωρισμό ή ανεργία, μπορούν να χρησιμοποιήσουν τα οικονομικά εργαλεία (νομισματική ή/και δημοσιονομική πολιτική) για να φτάσουν στο σημείο της καμπύλης </a:t>
            </a:r>
            <a:r>
              <a:rPr lang="en-US" sz="2400" dirty="0" smtClean="0"/>
              <a:t>Phillips</a:t>
            </a:r>
            <a:r>
              <a:rPr lang="el-GR" sz="2400" dirty="0" smtClean="0"/>
              <a:t> που επέλεξαν.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608" y="931204"/>
            <a:ext cx="11016800" cy="55558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Y </a:t>
            </a:r>
            <a:r>
              <a:rPr lang="en-US" sz="2400" dirty="0"/>
              <a:t>= C + I + G + NX =&gt;</a:t>
            </a:r>
            <a:r>
              <a:rPr lang="el-GR" sz="2400" dirty="0"/>
              <a:t> αύξηση της επένδυσης (</a:t>
            </a:r>
            <a:r>
              <a:rPr lang="en-US" sz="2400" dirty="0"/>
              <a:t>I), </a:t>
            </a:r>
            <a:r>
              <a:rPr lang="el-GR" sz="2400" dirty="0"/>
              <a:t>της κατανάλωσης (</a:t>
            </a:r>
            <a:r>
              <a:rPr lang="en-US" sz="2400" dirty="0"/>
              <a:t>C</a:t>
            </a:r>
            <a:r>
              <a:rPr lang="el-GR" sz="2400" dirty="0"/>
              <a:t>) ή των κρατικών δαπανών όπως και δυσμενείς επιδράσεις στην προσφορά προκαλούν αύξηση των </a:t>
            </a:r>
            <a:r>
              <a:rPr lang="el-GR" sz="2400" dirty="0" smtClean="0"/>
              <a:t>τιμών. Η αυξητική επίδραση αυτών των παραγόντων παύει μετά την αύξηση των τιμών και η οικονομία φτάνει σε ένα νέο επίπεδο ισορροπίας.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Για να «συντηρηθεί» ο πληθωρισμός απαιτούνται συνεχείς επιδράσεις στη ζήτηση ή/και την προσφορά όπως αύξηση της προσφοράς χρήματος, έντονες πληθωριστικές προσδοκίες συνεχής αύξηση του κόστους παραγωγής κ.λπ.</a:t>
            </a:r>
            <a:endParaRPr lang="el-GR" sz="2400" dirty="0"/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2020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27137" y="1462088"/>
            <a:ext cx="9983787" cy="41957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Τη δεκαετία του ‘70 εμφανίστηκε το φαινόμενο του </a:t>
            </a:r>
            <a:r>
              <a:rPr lang="el-G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στασιμοπληθωρισμού</a:t>
            </a:r>
            <a:r>
              <a:rPr lang="el-GR" sz="2400" dirty="0" smtClean="0"/>
              <a:t> όπου συνυπήρχαν υψηλά επίπεδα πληθωρισμού και ανεργίας.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Την περίοδο της κατοχής παρουσιάστηκε στη χώρα μας το φαινόμενο του </a:t>
            </a:r>
            <a:r>
              <a:rPr lang="el-G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υπερπληθωρισμού</a:t>
            </a:r>
            <a:r>
              <a:rPr lang="el-GR" sz="2400" dirty="0" smtClean="0"/>
              <a:t> όταν οι τιμές αυξάνονταν με συνεχώς εντονότερους ρυθμούς. </a:t>
            </a:r>
          </a:p>
          <a:p>
            <a:pPr algn="just">
              <a:lnSpc>
                <a:spcPct val="15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8544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12192"/>
              </p:ext>
            </p:extLst>
          </p:nvPr>
        </p:nvGraphicFramePr>
        <p:xfrm>
          <a:off x="304800" y="238125"/>
          <a:ext cx="11487150" cy="60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85"/>
          <p:cNvSpPr>
            <a:spLocks/>
          </p:cNvSpPr>
          <p:nvPr/>
        </p:nvSpPr>
        <p:spPr bwMode="auto">
          <a:xfrm>
            <a:off x="9788525" y="6477000"/>
            <a:ext cx="2232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200" i="1" dirty="0" smtClean="0">
                <a:solidFill>
                  <a:schemeClr val="tx2"/>
                </a:solidFill>
              </a:rPr>
              <a:t>Πηγή: ΕΛ.ΣΤΑΤ και </a:t>
            </a:r>
            <a:r>
              <a:rPr lang="en-US" sz="1200" i="1" dirty="0" smtClean="0">
                <a:solidFill>
                  <a:schemeClr val="tx2"/>
                </a:solidFill>
              </a:rPr>
              <a:t>EUROSTAT</a:t>
            </a:r>
            <a:endParaRPr lang="el-G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1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65" name="Ομάδα 28"/>
          <p:cNvGrpSpPr>
            <a:grpSpLocks/>
          </p:cNvGrpSpPr>
          <p:nvPr/>
        </p:nvGrpSpPr>
        <p:grpSpPr bwMode="auto">
          <a:xfrm>
            <a:off x="-82550" y="1852613"/>
            <a:ext cx="9829800" cy="2809875"/>
            <a:chOff x="546424" y="2177199"/>
            <a:chExt cx="13413098" cy="3943732"/>
          </a:xfrm>
        </p:grpSpPr>
        <p:grpSp>
          <p:nvGrpSpPr>
            <p:cNvPr id="28766" name="Ομάδα 29"/>
            <p:cNvGrpSpPr>
              <a:grpSpLocks/>
            </p:cNvGrpSpPr>
            <p:nvPr/>
          </p:nvGrpSpPr>
          <p:grpSpPr bwMode="auto">
            <a:xfrm>
              <a:off x="546424" y="2177199"/>
              <a:ext cx="13413098" cy="3943732"/>
              <a:chOff x="1395353" y="2230539"/>
              <a:chExt cx="13413098" cy="3943732"/>
            </a:xfrm>
          </p:grpSpPr>
          <p:grpSp>
            <p:nvGrpSpPr>
              <p:cNvPr id="28768" name="Ομάδα 31"/>
              <p:cNvGrpSpPr>
                <a:grpSpLocks/>
              </p:cNvGrpSpPr>
              <p:nvPr/>
            </p:nvGrpSpPr>
            <p:grpSpPr bwMode="auto">
              <a:xfrm>
                <a:off x="1395353" y="2291458"/>
                <a:ext cx="13413098" cy="3882813"/>
                <a:chOff x="1806833" y="2108578"/>
                <a:chExt cx="13413098" cy="3882813"/>
              </a:xfrm>
            </p:grpSpPr>
            <p:grpSp>
              <p:nvGrpSpPr>
                <p:cNvPr id="28771" name="Ομάδα 34"/>
                <p:cNvGrpSpPr>
                  <a:grpSpLocks/>
                </p:cNvGrpSpPr>
                <p:nvPr/>
              </p:nvGrpSpPr>
              <p:grpSpPr bwMode="auto">
                <a:xfrm>
                  <a:off x="1806833" y="2108578"/>
                  <a:ext cx="13413098" cy="3882813"/>
                  <a:chOff x="2302133" y="2299078"/>
                  <a:chExt cx="13413098" cy="3882813"/>
                </a:xfrm>
              </p:grpSpPr>
              <p:sp>
                <p:nvSpPr>
                  <p:cNvPr id="28774" name="Text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2785" y="5241836"/>
                    <a:ext cx="592161" cy="345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l-GR" sz="1000"/>
                      <a:t>0</a:t>
                    </a:r>
                    <a:endParaRPr lang="el-GR" sz="1000" baseline="-25000"/>
                  </a:p>
                </p:txBody>
              </p:sp>
              <p:grpSp>
                <p:nvGrpSpPr>
                  <p:cNvPr id="28775" name="Ομάδα 38"/>
                  <p:cNvGrpSpPr>
                    <a:grpSpLocks/>
                  </p:cNvGrpSpPr>
                  <p:nvPr/>
                </p:nvGrpSpPr>
                <p:grpSpPr bwMode="auto">
                  <a:xfrm>
                    <a:off x="2302133" y="2299078"/>
                    <a:ext cx="13413098" cy="3882813"/>
                    <a:chOff x="2302133" y="2299078"/>
                    <a:chExt cx="13413098" cy="3882813"/>
                  </a:xfrm>
                </p:grpSpPr>
                <p:cxnSp>
                  <p:nvCxnSpPr>
                    <p:cNvPr id="40" name="Ευθεία γραμμή σύνδεσης 39"/>
                    <p:cNvCxnSpPr/>
                    <p:nvPr/>
                  </p:nvCxnSpPr>
                  <p:spPr>
                    <a:xfrm rot="16200000">
                      <a:off x="9786069" y="-2218231"/>
                      <a:ext cx="20052" cy="11838271"/>
                    </a:xfrm>
                    <a:prstGeom prst="line">
                      <a:avLst/>
                    </a:prstGeom>
                    <a:ln w="3175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8777" name="Ομάδα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2133" y="2299078"/>
                      <a:ext cx="5937720" cy="3882813"/>
                      <a:chOff x="2302133" y="2299078"/>
                      <a:chExt cx="5937720" cy="3882813"/>
                    </a:xfrm>
                  </p:grpSpPr>
                  <p:grpSp>
                    <p:nvGrpSpPr>
                      <p:cNvPr id="28778" name="Ομάδα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2133" y="2299078"/>
                        <a:ext cx="5937720" cy="3882813"/>
                        <a:chOff x="784941" y="2803078"/>
                        <a:chExt cx="5937720" cy="3882813"/>
                      </a:xfrm>
                    </p:grpSpPr>
                    <p:grpSp>
                      <p:nvGrpSpPr>
                        <p:cNvPr id="28782" name="Ομάδα 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78278" y="2803078"/>
                          <a:ext cx="3806522" cy="3060440"/>
                          <a:chOff x="3501478" y="2335078"/>
                          <a:chExt cx="3806522" cy="3060440"/>
                        </a:xfrm>
                      </p:grpSpPr>
                      <p:cxnSp>
                        <p:nvCxnSpPr>
                          <p:cNvPr id="53" name="Ευθεία γραμμή σύνδεσης 52"/>
                          <p:cNvCxnSpPr/>
                          <p:nvPr/>
                        </p:nvCxnSpPr>
                        <p:spPr>
                          <a:xfrm flipH="1">
                            <a:off x="3502463" y="2334317"/>
                            <a:ext cx="8665" cy="3061406"/>
                          </a:xfrm>
                          <a:prstGeom prst="line">
                            <a:avLst/>
                          </a:prstGeom>
                          <a:ln w="31750">
                            <a:head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4" name="Ευθεία γραμμή σύνδεσης 53"/>
                          <p:cNvCxnSpPr/>
                          <p:nvPr/>
                        </p:nvCxnSpPr>
                        <p:spPr>
                          <a:xfrm flipH="1" flipV="1">
                            <a:off x="3506796" y="5393496"/>
                            <a:ext cx="3801678" cy="2227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accent1">
                                <a:lumMod val="90000"/>
                              </a:schemeClr>
                            </a:solidFill>
                            <a:head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50" name="TextBox 49"/>
                        <p:cNvSpPr txBox="1"/>
                        <p:nvPr/>
                      </p:nvSpPr>
                      <p:spPr>
                        <a:xfrm>
                          <a:off x="784941" y="2844652"/>
                          <a:ext cx="1607319" cy="6015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r">
                            <a:defRPr/>
                          </a:pPr>
                          <a:r>
                            <a:rPr lang="en-US" sz="11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</a:t>
                          </a:r>
                          <a:r>
                            <a:rPr lang="el-GR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r">
                            <a:defRPr/>
                          </a:pPr>
                          <a:r>
                            <a:rPr lang="el-GR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Τιμή</a:t>
                          </a:r>
                        </a:p>
                      </p:txBody>
                    </p:sp>
                    <p:sp>
                      <p:nvSpPr>
                        <p:cNvPr id="52" name="TextBox 51"/>
                        <p:cNvSpPr txBox="1"/>
                        <p:nvPr/>
                      </p:nvSpPr>
                      <p:spPr>
                        <a:xfrm>
                          <a:off x="5407608" y="5848127"/>
                          <a:ext cx="1314883" cy="83776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defRPr/>
                          </a:pPr>
                          <a:r>
                            <a:rPr lang="el-GR" sz="11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Μ</a:t>
                          </a:r>
                        </a:p>
                        <a:p>
                          <a:pPr algn="r">
                            <a:defRPr/>
                          </a:pPr>
                          <a:r>
                            <a:rPr lang="el-GR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Ποσότητα Χρήματος</a:t>
                          </a:r>
                          <a:endParaRPr lang="el-GR" sz="11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8779" name="Text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45783" y="5344290"/>
                        <a:ext cx="454915" cy="4277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400"/>
                          <a:t>M</a:t>
                        </a:r>
                        <a:endParaRPr lang="el-GR" sz="1400" baseline="-25000"/>
                      </a:p>
                    </p:txBody>
                  </p:sp>
                  <p:sp>
                    <p:nvSpPr>
                      <p:cNvPr id="28780" name="Text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78412" y="3591121"/>
                        <a:ext cx="548064" cy="4277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400"/>
                          <a:t>P</a:t>
                        </a:r>
                        <a:r>
                          <a:rPr lang="en-US" sz="1400" baseline="-10000"/>
                          <a:t>0</a:t>
                        </a:r>
                        <a:endParaRPr lang="el-GR" sz="1400" baseline="-10000"/>
                      </a:p>
                    </p:txBody>
                  </p:sp>
                  <p:cxnSp>
                    <p:nvCxnSpPr>
                      <p:cNvPr id="47" name="Ευθεία γραμμή σύνδεσης 46"/>
                      <p:cNvCxnSpPr/>
                      <p:nvPr/>
                    </p:nvCxnSpPr>
                    <p:spPr>
                      <a:xfrm flipV="1">
                        <a:off x="3905120" y="2701604"/>
                        <a:ext cx="3504908" cy="2651435"/>
                      </a:xfrm>
                      <a:prstGeom prst="line">
                        <a:avLst/>
                      </a:prstGeom>
                      <a:ln w="34925">
                        <a:solidFill>
                          <a:srgbClr val="92D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6" name="Τόξο 35"/>
                <p:cNvSpPr/>
                <p:nvPr/>
              </p:nvSpPr>
              <p:spPr>
                <a:xfrm rot="1566240">
                  <a:off x="3476972" y="4892938"/>
                  <a:ext cx="333594" cy="39883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</p:grpSp>
          <p:cxnSp>
            <p:nvCxnSpPr>
              <p:cNvPr id="33" name="Ευθεία γραμμή σύνδεσης 32"/>
              <p:cNvCxnSpPr/>
              <p:nvPr/>
            </p:nvCxnSpPr>
            <p:spPr>
              <a:xfrm>
                <a:off x="5173202" y="2333031"/>
                <a:ext cx="15164" cy="3019071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70" name="TextBox 33"/>
              <p:cNvSpPr txBox="1">
                <a:spLocks noChangeArrowheads="1"/>
              </p:cNvSpPr>
              <p:nvPr/>
            </p:nvSpPr>
            <p:spPr bwMode="auto">
              <a:xfrm>
                <a:off x="5188366" y="2230539"/>
                <a:ext cx="600037" cy="385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M</a:t>
                </a:r>
                <a:r>
                  <a:rPr lang="en-US" sz="1200" baseline="-25000"/>
                  <a:t>S</a:t>
                </a:r>
                <a:endParaRPr lang="el-GR" sz="1200" baseline="-25000"/>
              </a:p>
            </p:txBody>
          </p:sp>
        </p:grpSp>
        <p:sp>
          <p:nvSpPr>
            <p:cNvPr id="28767" name="TextBox 30"/>
            <p:cNvSpPr txBox="1">
              <a:spLocks noChangeArrowheads="1"/>
            </p:cNvSpPr>
            <p:nvPr/>
          </p:nvSpPr>
          <p:spPr bwMode="auto">
            <a:xfrm>
              <a:off x="5593665" y="2633959"/>
              <a:ext cx="641195" cy="38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M</a:t>
              </a:r>
              <a:r>
                <a:rPr lang="en-US" sz="1200" baseline="-25000"/>
                <a:t>D</a:t>
              </a:r>
              <a:endParaRPr lang="el-GR" sz="1200" baseline="-25000"/>
            </a:p>
          </p:txBody>
        </p:sp>
      </p:grpSp>
      <p:sp>
        <p:nvSpPr>
          <p:cNvPr id="28674" name="TextBox 97"/>
          <p:cNvSpPr txBox="1">
            <a:spLocks noChangeArrowheads="1"/>
          </p:cNvSpPr>
          <p:nvPr/>
        </p:nvSpPr>
        <p:spPr bwMode="auto">
          <a:xfrm>
            <a:off x="6178550" y="4076700"/>
            <a:ext cx="487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Y</a:t>
            </a:r>
            <a:r>
              <a:rPr lang="en-US" sz="1400" baseline="-10000"/>
              <a:t>0</a:t>
            </a:r>
            <a:endParaRPr lang="el-GR" sz="1400" baseline="-10000"/>
          </a:p>
        </p:txBody>
      </p:sp>
      <p:sp>
        <p:nvSpPr>
          <p:cNvPr id="133" name="TextBox 132"/>
          <p:cNvSpPr txBox="1"/>
          <p:nvPr/>
        </p:nvSpPr>
        <p:spPr>
          <a:xfrm>
            <a:off x="7024688" y="4110038"/>
            <a:ext cx="9112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Προϊόν, </a:t>
            </a:r>
            <a:r>
              <a:rPr 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l-GR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TextBox 119"/>
          <p:cNvSpPr txBox="1">
            <a:spLocks noChangeArrowheads="1"/>
          </p:cNvSpPr>
          <p:nvPr/>
        </p:nvSpPr>
        <p:spPr bwMode="auto">
          <a:xfrm>
            <a:off x="4759325" y="3989388"/>
            <a:ext cx="331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0</a:t>
            </a:r>
            <a:endParaRPr lang="el-GR" sz="1000" baseline="-25000"/>
          </a:p>
        </p:txBody>
      </p:sp>
      <p:grpSp>
        <p:nvGrpSpPr>
          <p:cNvPr id="28678" name="Ομάδα 16"/>
          <p:cNvGrpSpPr>
            <a:grpSpLocks/>
          </p:cNvGrpSpPr>
          <p:nvPr/>
        </p:nvGrpSpPr>
        <p:grpSpPr bwMode="auto">
          <a:xfrm>
            <a:off x="3829050" y="1897063"/>
            <a:ext cx="3876675" cy="2178050"/>
            <a:chOff x="4381173" y="1892598"/>
            <a:chExt cx="3957280" cy="1980438"/>
          </a:xfrm>
        </p:grpSpPr>
        <p:cxnSp>
          <p:nvCxnSpPr>
            <p:cNvPr id="137" name="Ευθεία γραμμή σύνδεσης 136"/>
            <p:cNvCxnSpPr/>
            <p:nvPr/>
          </p:nvCxnSpPr>
          <p:spPr>
            <a:xfrm>
              <a:off x="6751976" y="1984980"/>
              <a:ext cx="11343" cy="1872177"/>
            </a:xfrm>
            <a:prstGeom prst="line">
              <a:avLst/>
            </a:prstGeom>
            <a:ln w="508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6790854" y="1898372"/>
              <a:ext cx="674469" cy="279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/>
                <a:t>LRA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l-GR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49" name="Ομάδα 122"/>
            <p:cNvGrpSpPr>
              <a:grpSpLocks/>
            </p:cNvGrpSpPr>
            <p:nvPr/>
          </p:nvGrpSpPr>
          <p:grpSpPr bwMode="auto">
            <a:xfrm>
              <a:off x="4381173" y="1892598"/>
              <a:ext cx="3957280" cy="1980438"/>
              <a:chOff x="2302133" y="2299078"/>
              <a:chExt cx="5399859" cy="3060440"/>
            </a:xfrm>
          </p:grpSpPr>
          <p:grpSp>
            <p:nvGrpSpPr>
              <p:cNvPr id="28750" name="Ομάδα 123"/>
              <p:cNvGrpSpPr>
                <a:grpSpLocks/>
              </p:cNvGrpSpPr>
              <p:nvPr/>
            </p:nvGrpSpPr>
            <p:grpSpPr bwMode="auto">
              <a:xfrm>
                <a:off x="2302133" y="2299078"/>
                <a:ext cx="5399859" cy="3060440"/>
                <a:chOff x="784941" y="2803078"/>
                <a:chExt cx="5399859" cy="3060440"/>
              </a:xfrm>
            </p:grpSpPr>
            <p:grpSp>
              <p:nvGrpSpPr>
                <p:cNvPr id="28752" name="Ομάδα 127"/>
                <p:cNvGrpSpPr>
                  <a:grpSpLocks/>
                </p:cNvGrpSpPr>
                <p:nvPr/>
              </p:nvGrpSpPr>
              <p:grpSpPr bwMode="auto">
                <a:xfrm>
                  <a:off x="2378278" y="2803078"/>
                  <a:ext cx="3806522" cy="3060440"/>
                  <a:chOff x="3501478" y="2335078"/>
                  <a:chExt cx="3806522" cy="3060440"/>
                </a:xfrm>
              </p:grpSpPr>
              <p:cxnSp>
                <p:nvCxnSpPr>
                  <p:cNvPr id="131" name="Ευθεία γραμμή σύνδεσης 130"/>
                  <p:cNvCxnSpPr/>
                  <p:nvPr/>
                </p:nvCxnSpPr>
                <p:spPr>
                  <a:xfrm flipH="1">
                    <a:off x="3502449" y="2335078"/>
                    <a:ext cx="8845" cy="3060440"/>
                  </a:xfrm>
                  <a:prstGeom prst="line">
                    <a:avLst/>
                  </a:prstGeom>
                  <a:ln w="31750"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Ευθεία γραμμή σύνδεσης 131"/>
                  <p:cNvCxnSpPr/>
                  <p:nvPr/>
                </p:nvCxnSpPr>
                <p:spPr>
                  <a:xfrm flipH="1" flipV="1">
                    <a:off x="3506871" y="5393287"/>
                    <a:ext cx="3801129" cy="2231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90000"/>
                      </a:schemeClr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Box 128"/>
                <p:cNvSpPr txBox="1"/>
                <p:nvPr/>
              </p:nvSpPr>
              <p:spPr>
                <a:xfrm>
                  <a:off x="784941" y="2845459"/>
                  <a:ext cx="1607575" cy="4305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P</a:t>
                  </a: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</a:t>
                  </a:r>
                </a:p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Τιμή</a:t>
                  </a:r>
                </a:p>
              </p:txBody>
            </p:sp>
          </p:grpSp>
          <p:sp>
            <p:nvSpPr>
              <p:cNvPr id="28751" name="TextBox 125"/>
              <p:cNvSpPr txBox="1">
                <a:spLocks noChangeArrowheads="1"/>
              </p:cNvSpPr>
              <p:nvPr/>
            </p:nvSpPr>
            <p:spPr bwMode="auto">
              <a:xfrm>
                <a:off x="3485392" y="3634706"/>
                <a:ext cx="548973" cy="432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P</a:t>
                </a:r>
                <a:r>
                  <a:rPr lang="en-US" sz="1400" baseline="-10000"/>
                  <a:t>0</a:t>
                </a:r>
                <a:endParaRPr lang="el-GR" sz="1400" baseline="-10000"/>
              </a:p>
            </p:txBody>
          </p:sp>
        </p:grpSp>
      </p:grpSp>
      <p:grpSp>
        <p:nvGrpSpPr>
          <p:cNvPr id="28679" name="Ομάδα 19"/>
          <p:cNvGrpSpPr>
            <a:grpSpLocks/>
          </p:cNvGrpSpPr>
          <p:nvPr/>
        </p:nvGrpSpPr>
        <p:grpSpPr bwMode="auto">
          <a:xfrm>
            <a:off x="2859088" y="1965325"/>
            <a:ext cx="4935537" cy="4838700"/>
            <a:chOff x="3304808" y="1942714"/>
            <a:chExt cx="4934324" cy="4838104"/>
          </a:xfrm>
        </p:grpSpPr>
        <p:grpSp>
          <p:nvGrpSpPr>
            <p:cNvPr id="28733" name="Ομάδα 138"/>
            <p:cNvGrpSpPr>
              <a:grpSpLocks/>
            </p:cNvGrpSpPr>
            <p:nvPr/>
          </p:nvGrpSpPr>
          <p:grpSpPr bwMode="auto">
            <a:xfrm>
              <a:off x="3304808" y="1942714"/>
              <a:ext cx="4934324" cy="4838104"/>
              <a:chOff x="978919" y="-760725"/>
              <a:chExt cx="6817873" cy="6506902"/>
            </a:xfrm>
          </p:grpSpPr>
          <p:grpSp>
            <p:nvGrpSpPr>
              <p:cNvPr id="28736" name="Ομάδα 154"/>
              <p:cNvGrpSpPr>
                <a:grpSpLocks/>
              </p:cNvGrpSpPr>
              <p:nvPr/>
            </p:nvGrpSpPr>
            <p:grpSpPr bwMode="auto">
              <a:xfrm>
                <a:off x="978919" y="-760725"/>
                <a:ext cx="6817873" cy="6380949"/>
                <a:chOff x="-538273" y="-256725"/>
                <a:chExt cx="6817873" cy="6380949"/>
              </a:xfrm>
            </p:grpSpPr>
            <p:grpSp>
              <p:nvGrpSpPr>
                <p:cNvPr id="28740" name="Ομάδα 158"/>
                <p:cNvGrpSpPr>
                  <a:grpSpLocks/>
                </p:cNvGrpSpPr>
                <p:nvPr/>
              </p:nvGrpSpPr>
              <p:grpSpPr bwMode="auto">
                <a:xfrm>
                  <a:off x="-538273" y="-256725"/>
                  <a:ext cx="6723073" cy="6122805"/>
                  <a:chOff x="584927" y="-724725"/>
                  <a:chExt cx="6723073" cy="6122805"/>
                </a:xfrm>
              </p:grpSpPr>
              <p:grpSp>
                <p:nvGrpSpPr>
                  <p:cNvPr id="28743" name="Ομάδα 161"/>
                  <p:cNvGrpSpPr>
                    <a:grpSpLocks/>
                  </p:cNvGrpSpPr>
                  <p:nvPr/>
                </p:nvGrpSpPr>
                <p:grpSpPr bwMode="auto">
                  <a:xfrm>
                    <a:off x="3501478" y="2335078"/>
                    <a:ext cx="3806522" cy="3063002"/>
                    <a:chOff x="3501478" y="2335078"/>
                    <a:chExt cx="3806522" cy="3063002"/>
                  </a:xfrm>
                </p:grpSpPr>
                <p:cxnSp>
                  <p:nvCxnSpPr>
                    <p:cNvPr id="164" name="Ευθεία γραμμή σύνδεσης 163"/>
                    <p:cNvCxnSpPr/>
                    <p:nvPr/>
                  </p:nvCxnSpPr>
                  <p:spPr>
                    <a:xfrm flipH="1">
                      <a:off x="3501547" y="2334458"/>
                      <a:ext cx="8772" cy="3061318"/>
                    </a:xfrm>
                    <a:prstGeom prst="line">
                      <a:avLst/>
                    </a:prstGeom>
                    <a:ln w="31750"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Ευθεία γραμμή σύνδεσης 164"/>
                    <p:cNvCxnSpPr/>
                    <p:nvPr/>
                  </p:nvCxnSpPr>
                  <p:spPr>
                    <a:xfrm flipH="1" flipV="1">
                      <a:off x="3505933" y="5395776"/>
                      <a:ext cx="3802571" cy="2134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90000"/>
                        </a:schemeClr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3" name="Τόξο 162"/>
                  <p:cNvSpPr/>
                  <p:nvPr/>
                </p:nvSpPr>
                <p:spPr>
                  <a:xfrm rot="5400000">
                    <a:off x="146316" y="-286114"/>
                    <a:ext cx="6118366" cy="5241145"/>
                  </a:xfrm>
                  <a:prstGeom prst="arc">
                    <a:avLst>
                      <a:gd name="adj1" fmla="val 16364938"/>
                      <a:gd name="adj2" fmla="val 21236851"/>
                    </a:avLst>
                  </a:prstGeom>
                  <a:ln w="31750">
                    <a:solidFill>
                      <a:srgbClr val="CC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/>
                  </a:p>
                </p:txBody>
              </p:sp>
            </p:grpSp>
            <p:sp>
              <p:nvSpPr>
                <p:cNvPr id="160" name="TextBox 159"/>
                <p:cNvSpPr txBox="1"/>
                <p:nvPr/>
              </p:nvSpPr>
              <p:spPr>
                <a:xfrm>
                  <a:off x="1279680" y="2864368"/>
                  <a:ext cx="1081124" cy="57944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L,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Εργασία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5200670" y="5861642"/>
                  <a:ext cx="1078930" cy="2625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Προϊόν, </a:t>
                  </a:r>
                  <a:r>
                    <a: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Y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737" name="TextBox 141"/>
              <p:cNvSpPr txBox="1">
                <a:spLocks noChangeArrowheads="1"/>
              </p:cNvSpPr>
              <p:nvPr/>
            </p:nvSpPr>
            <p:spPr bwMode="auto">
              <a:xfrm>
                <a:off x="3461947" y="4139044"/>
                <a:ext cx="681512" cy="413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L</a:t>
                </a:r>
                <a:r>
                  <a:rPr lang="el-GR" sz="1400" baseline="-25000"/>
                  <a:t>0</a:t>
                </a:r>
              </a:p>
            </p:txBody>
          </p:sp>
          <p:sp>
            <p:nvSpPr>
              <p:cNvPr id="28738" name="TextBox 144"/>
              <p:cNvSpPr txBox="1">
                <a:spLocks noChangeArrowheads="1"/>
              </p:cNvSpPr>
              <p:nvPr/>
            </p:nvSpPr>
            <p:spPr bwMode="auto">
              <a:xfrm>
                <a:off x="5322080" y="5332239"/>
                <a:ext cx="948012" cy="413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400"/>
                  <a:t>Υ</a:t>
                </a:r>
                <a:r>
                  <a:rPr lang="el-GR" sz="1400" baseline="-25000"/>
                  <a:t>0</a:t>
                </a:r>
              </a:p>
            </p:txBody>
          </p:sp>
          <p:sp>
            <p:nvSpPr>
              <p:cNvPr id="28739" name="TextBox 146"/>
              <p:cNvSpPr txBox="1">
                <a:spLocks noChangeArrowheads="1"/>
              </p:cNvSpPr>
              <p:nvPr/>
            </p:nvSpPr>
            <p:spPr bwMode="auto">
              <a:xfrm>
                <a:off x="3650834" y="5302848"/>
                <a:ext cx="453446" cy="33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000"/>
                  <a:t>0</a:t>
                </a:r>
                <a:endParaRPr lang="el-GR" sz="1000" baseline="-25000"/>
              </a:p>
            </p:txBody>
          </p:sp>
        </p:grpSp>
        <p:cxnSp>
          <p:nvCxnSpPr>
            <p:cNvPr id="166" name="Ευθεία γραμμή σύνδεσης 165"/>
            <p:cNvCxnSpPr/>
            <p:nvPr/>
          </p:nvCxnSpPr>
          <p:spPr>
            <a:xfrm rot="10800000">
              <a:off x="6602822" y="4076051"/>
              <a:ext cx="11109" cy="2376195"/>
            </a:xfrm>
            <a:prstGeom prst="line">
              <a:avLst/>
            </a:prstGeom>
            <a:ln w="508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35" name="TextBox 166"/>
            <p:cNvSpPr txBox="1">
              <a:spLocks noChangeArrowheads="1"/>
            </p:cNvSpPr>
            <p:nvPr/>
          </p:nvSpPr>
          <p:spPr bwMode="auto">
            <a:xfrm>
              <a:off x="7054443" y="4326697"/>
              <a:ext cx="11266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cs typeface="Arial" charset="0"/>
                </a:rPr>
                <a:t>Y = F (K, L)</a:t>
              </a:r>
              <a:endParaRPr lang="el-GR" sz="1200" baseline="-25000"/>
            </a:p>
          </p:txBody>
        </p:sp>
      </p:grpSp>
      <p:cxnSp>
        <p:nvCxnSpPr>
          <p:cNvPr id="22" name="Ευθεία γραμμή σύνδεσης 21"/>
          <p:cNvCxnSpPr/>
          <p:nvPr/>
        </p:nvCxnSpPr>
        <p:spPr>
          <a:xfrm>
            <a:off x="4978400" y="5754688"/>
            <a:ext cx="4768850" cy="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9043988" y="4522788"/>
            <a:ext cx="2065337" cy="18669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Ευθεία γραμμή σύνδεσης 93"/>
          <p:cNvCxnSpPr/>
          <p:nvPr/>
        </p:nvCxnSpPr>
        <p:spPr>
          <a:xfrm rot="16200000">
            <a:off x="7935118" y="4695032"/>
            <a:ext cx="3624263" cy="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3" name="Ομάδα 87"/>
          <p:cNvGrpSpPr>
            <a:grpSpLocks/>
          </p:cNvGrpSpPr>
          <p:nvPr/>
        </p:nvGrpSpPr>
        <p:grpSpPr bwMode="auto">
          <a:xfrm>
            <a:off x="7642225" y="4232275"/>
            <a:ext cx="4313238" cy="2652713"/>
            <a:chOff x="4620726" y="4217782"/>
            <a:chExt cx="4312767" cy="2652248"/>
          </a:xfrm>
        </p:grpSpPr>
        <p:grpSp>
          <p:nvGrpSpPr>
            <p:cNvPr id="28722" name="Ομάδα 90"/>
            <p:cNvGrpSpPr>
              <a:grpSpLocks/>
            </p:cNvGrpSpPr>
            <p:nvPr/>
          </p:nvGrpSpPr>
          <p:grpSpPr bwMode="auto">
            <a:xfrm>
              <a:off x="4620726" y="4217782"/>
              <a:ext cx="3618406" cy="2652248"/>
              <a:chOff x="2797154" y="2299078"/>
              <a:chExt cx="4999638" cy="3567083"/>
            </a:xfrm>
          </p:grpSpPr>
          <p:grpSp>
            <p:nvGrpSpPr>
              <p:cNvPr id="28724" name="Ομάδα 96"/>
              <p:cNvGrpSpPr>
                <a:grpSpLocks/>
              </p:cNvGrpSpPr>
              <p:nvPr/>
            </p:nvGrpSpPr>
            <p:grpSpPr bwMode="auto">
              <a:xfrm>
                <a:off x="2797154" y="2299078"/>
                <a:ext cx="4999638" cy="3567083"/>
                <a:chOff x="1279962" y="2803078"/>
                <a:chExt cx="4999638" cy="3567083"/>
              </a:xfrm>
            </p:grpSpPr>
            <p:grpSp>
              <p:nvGrpSpPr>
                <p:cNvPr id="28728" name="Ομάδα 104"/>
                <p:cNvGrpSpPr>
                  <a:grpSpLocks/>
                </p:cNvGrpSpPr>
                <p:nvPr/>
              </p:nvGrpSpPr>
              <p:grpSpPr bwMode="auto">
                <a:xfrm>
                  <a:off x="2378278" y="2803078"/>
                  <a:ext cx="3806522" cy="3063002"/>
                  <a:chOff x="3501478" y="2335078"/>
                  <a:chExt cx="3806522" cy="3063002"/>
                </a:xfrm>
              </p:grpSpPr>
              <p:cxnSp>
                <p:nvCxnSpPr>
                  <p:cNvPr id="107" name="Ευθεία γραμμή σύνδεσης 106"/>
                  <p:cNvCxnSpPr/>
                  <p:nvPr/>
                </p:nvCxnSpPr>
                <p:spPr>
                  <a:xfrm flipH="1">
                    <a:off x="3501980" y="2335078"/>
                    <a:ext cx="8773" cy="3061158"/>
                  </a:xfrm>
                  <a:prstGeom prst="line">
                    <a:avLst/>
                  </a:prstGeom>
                  <a:ln w="31750"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Ευθεία γραμμή σύνδεσης 107"/>
                  <p:cNvCxnSpPr/>
                  <p:nvPr/>
                </p:nvCxnSpPr>
                <p:spPr>
                  <a:xfrm flipH="1" flipV="1">
                    <a:off x="3506366" y="5396236"/>
                    <a:ext cx="3803090" cy="2135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90000"/>
                      </a:schemeClr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" name="TextBox 102"/>
                <p:cNvSpPr txBox="1"/>
                <p:nvPr/>
              </p:nvSpPr>
              <p:spPr>
                <a:xfrm>
                  <a:off x="1279962" y="2862850"/>
                  <a:ext cx="1081272" cy="43120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Εργασία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644403" y="5791657"/>
                  <a:ext cx="1636162" cy="5785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Πραγματικός </a:t>
                  </a:r>
                  <a:r>
                    <a:rPr lang="el-GR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μισθός</a:t>
                  </a:r>
                  <a:r>
                    <a:rPr lang="en-ID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</a:t>
                  </a:r>
                  <a:r>
                    <a:rPr lang="el-GR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W/P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725" name="TextBox 98"/>
              <p:cNvSpPr txBox="1">
                <a:spLocks noChangeArrowheads="1"/>
              </p:cNvSpPr>
              <p:nvPr/>
            </p:nvSpPr>
            <p:spPr bwMode="auto">
              <a:xfrm>
                <a:off x="3494420" y="4308064"/>
                <a:ext cx="681512" cy="413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L</a:t>
                </a:r>
                <a:r>
                  <a:rPr lang="el-GR" sz="1400" baseline="-25000"/>
                  <a:t>0</a:t>
                </a:r>
              </a:p>
            </p:txBody>
          </p:sp>
          <p:sp>
            <p:nvSpPr>
              <p:cNvPr id="28726" name="TextBox 99"/>
              <p:cNvSpPr txBox="1">
                <a:spLocks noChangeArrowheads="1"/>
              </p:cNvSpPr>
              <p:nvPr/>
            </p:nvSpPr>
            <p:spPr bwMode="auto">
              <a:xfrm>
                <a:off x="5322080" y="5332239"/>
                <a:ext cx="948012" cy="31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l-GR" sz="1400" baseline="-25000"/>
              </a:p>
            </p:txBody>
          </p:sp>
          <p:sp>
            <p:nvSpPr>
              <p:cNvPr id="28727" name="TextBox 100"/>
              <p:cNvSpPr txBox="1">
                <a:spLocks noChangeArrowheads="1"/>
              </p:cNvSpPr>
              <p:nvPr/>
            </p:nvSpPr>
            <p:spPr bwMode="auto">
              <a:xfrm>
                <a:off x="3650834" y="5302848"/>
                <a:ext cx="453446" cy="33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000"/>
                  <a:t>0</a:t>
                </a:r>
                <a:endParaRPr lang="el-GR" sz="1000" baseline="-25000"/>
              </a:p>
            </p:txBody>
          </p:sp>
        </p:grpSp>
        <p:sp>
          <p:nvSpPr>
            <p:cNvPr id="96" name="TextBox 9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806841" y="4660528"/>
              <a:ext cx="1126652" cy="35734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l-GR">
                  <a:noFill/>
                </a:rPr>
                <a:t> </a:t>
              </a:r>
            </a:p>
          </p:txBody>
        </p:sp>
      </p:grpSp>
      <p:cxnSp>
        <p:nvCxnSpPr>
          <p:cNvPr id="110" name="Ευθεία γραμμή σύνδεσης 109"/>
          <p:cNvCxnSpPr/>
          <p:nvPr/>
        </p:nvCxnSpPr>
        <p:spPr>
          <a:xfrm>
            <a:off x="8809038" y="4806950"/>
            <a:ext cx="1420812" cy="1427163"/>
          </a:xfrm>
          <a:prstGeom prst="line">
            <a:avLst/>
          </a:prstGeom>
          <a:ln w="3175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56271" y="5926796"/>
            <a:ext cx="1126652" cy="35734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grpSp>
        <p:nvGrpSpPr>
          <p:cNvPr id="28686" name="Ομάδα 115"/>
          <p:cNvGrpSpPr>
            <a:grpSpLocks/>
          </p:cNvGrpSpPr>
          <p:nvPr/>
        </p:nvGrpSpPr>
        <p:grpSpPr bwMode="auto">
          <a:xfrm>
            <a:off x="7280275" y="1897063"/>
            <a:ext cx="3916363" cy="2180431"/>
            <a:chOff x="2302133" y="2299078"/>
            <a:chExt cx="5399859" cy="3063785"/>
          </a:xfrm>
        </p:grpSpPr>
        <p:grpSp>
          <p:nvGrpSpPr>
            <p:cNvPr id="28716" name="Ομάδα 116"/>
            <p:cNvGrpSpPr>
              <a:grpSpLocks/>
            </p:cNvGrpSpPr>
            <p:nvPr/>
          </p:nvGrpSpPr>
          <p:grpSpPr bwMode="auto">
            <a:xfrm>
              <a:off x="2302133" y="2299078"/>
              <a:ext cx="5399859" cy="3063785"/>
              <a:chOff x="784941" y="2803078"/>
              <a:chExt cx="5399859" cy="3063785"/>
            </a:xfrm>
          </p:grpSpPr>
          <p:grpSp>
            <p:nvGrpSpPr>
              <p:cNvPr id="28718" name="Ομάδα 118"/>
              <p:cNvGrpSpPr>
                <a:grpSpLocks/>
              </p:cNvGrpSpPr>
              <p:nvPr/>
            </p:nvGrpSpPr>
            <p:grpSpPr bwMode="auto">
              <a:xfrm>
                <a:off x="2378413" y="2803078"/>
                <a:ext cx="3806387" cy="3063785"/>
                <a:chOff x="3501613" y="2335078"/>
                <a:chExt cx="3806387" cy="3063785"/>
              </a:xfrm>
            </p:grpSpPr>
            <p:cxnSp>
              <p:nvCxnSpPr>
                <p:cNvPr id="122" name="Ευθεία γραμμή σύνδεσης 121"/>
                <p:cNvCxnSpPr/>
                <p:nvPr/>
              </p:nvCxnSpPr>
              <p:spPr>
                <a:xfrm flipH="1">
                  <a:off x="3501613" y="2335078"/>
                  <a:ext cx="8755" cy="3060440"/>
                </a:xfrm>
                <a:prstGeom prst="line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Ευθεία γραμμή σύνδεσης 124"/>
                <p:cNvCxnSpPr/>
                <p:nvPr/>
              </p:nvCxnSpPr>
              <p:spPr>
                <a:xfrm flipH="1" flipV="1">
                  <a:off x="3505991" y="5396632"/>
                  <a:ext cx="3802009" cy="2231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90000"/>
                    </a:schemeClr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TextBox 120"/>
              <p:cNvSpPr txBox="1"/>
              <p:nvPr/>
            </p:nvSpPr>
            <p:spPr>
              <a:xfrm>
                <a:off x="784941" y="2845459"/>
                <a:ext cx="1606606" cy="4305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l-GR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algn="r">
                  <a:defRPr/>
                </a:pPr>
                <a:r>
                  <a:rPr lang="el-GR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Τιμή</a:t>
                </a:r>
              </a:p>
            </p:txBody>
          </p:sp>
        </p:grpSp>
        <p:sp>
          <p:nvSpPr>
            <p:cNvPr id="28717" name="TextBox 117"/>
            <p:cNvSpPr txBox="1">
              <a:spLocks noChangeArrowheads="1"/>
            </p:cNvSpPr>
            <p:nvPr/>
          </p:nvSpPr>
          <p:spPr bwMode="auto">
            <a:xfrm>
              <a:off x="3485392" y="3634706"/>
              <a:ext cx="548973" cy="43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P</a:t>
              </a:r>
              <a:r>
                <a:rPr lang="en-US" sz="1400" baseline="-10000"/>
                <a:t>0</a:t>
              </a:r>
              <a:endParaRPr lang="el-GR" sz="1400" baseline="-10000"/>
            </a:p>
          </p:txBody>
        </p:sp>
      </p:grpSp>
      <p:sp>
        <p:nvSpPr>
          <p:cNvPr id="28687" name="Ορθογώνιο 11"/>
          <p:cNvSpPr>
            <a:spLocks noChangeArrowheads="1"/>
          </p:cNvSpPr>
          <p:nvPr/>
        </p:nvSpPr>
        <p:spPr bwMode="auto">
          <a:xfrm>
            <a:off x="10509250" y="3476625"/>
            <a:ext cx="388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W</a:t>
            </a:r>
            <a:r>
              <a:rPr lang="en-US" sz="1200" baseline="-10000">
                <a:cs typeface="Arial" charset="0"/>
              </a:rPr>
              <a:t>0</a:t>
            </a:r>
            <a:endParaRPr lang="el-GR" sz="1200"/>
          </a:p>
        </p:txBody>
      </p:sp>
      <p:sp>
        <p:nvSpPr>
          <p:cNvPr id="130" name="TextBox 129"/>
          <p:cNvSpPr txBox="1"/>
          <p:nvPr/>
        </p:nvSpPr>
        <p:spPr>
          <a:xfrm>
            <a:off x="10007600" y="4041775"/>
            <a:ext cx="11842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Πραγματικός 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μισθός</a:t>
            </a:r>
            <a:r>
              <a:rPr lang="en-ID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W/P</a:t>
            </a:r>
            <a:endParaRPr lang="el-GR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Ευθεία γραμμή σύνδεσης 139"/>
          <p:cNvCxnSpPr/>
          <p:nvPr/>
        </p:nvCxnSpPr>
        <p:spPr>
          <a:xfrm>
            <a:off x="9093200" y="2233613"/>
            <a:ext cx="1420813" cy="1425575"/>
          </a:xfrm>
          <a:prstGeom prst="line">
            <a:avLst/>
          </a:prstGeom>
          <a:ln w="317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1" name="Ομάδα 140"/>
          <p:cNvGrpSpPr>
            <a:grpSpLocks/>
          </p:cNvGrpSpPr>
          <p:nvPr/>
        </p:nvGrpSpPr>
        <p:grpSpPr bwMode="auto">
          <a:xfrm>
            <a:off x="223838" y="4568484"/>
            <a:ext cx="3698875" cy="2208555"/>
            <a:chOff x="635017" y="4567910"/>
            <a:chExt cx="3699598" cy="2208654"/>
          </a:xfrm>
        </p:grpSpPr>
        <p:grpSp>
          <p:nvGrpSpPr>
            <p:cNvPr id="28705" name="Ομάδα 151"/>
            <p:cNvGrpSpPr>
              <a:grpSpLocks/>
            </p:cNvGrpSpPr>
            <p:nvPr/>
          </p:nvGrpSpPr>
          <p:grpSpPr bwMode="auto">
            <a:xfrm>
              <a:off x="635017" y="4567910"/>
              <a:ext cx="3699598" cy="2208654"/>
              <a:chOff x="2684969" y="2739753"/>
              <a:chExt cx="5111823" cy="2970482"/>
            </a:xfrm>
          </p:grpSpPr>
          <p:grpSp>
            <p:nvGrpSpPr>
              <p:cNvPr id="28707" name="Ομάδα 153"/>
              <p:cNvGrpSpPr>
                <a:grpSpLocks/>
              </p:cNvGrpSpPr>
              <p:nvPr/>
            </p:nvGrpSpPr>
            <p:grpSpPr bwMode="auto">
              <a:xfrm>
                <a:off x="2684969" y="2739753"/>
                <a:ext cx="5111823" cy="2970482"/>
                <a:chOff x="1167777" y="3243753"/>
                <a:chExt cx="5111823" cy="2970482"/>
              </a:xfrm>
            </p:grpSpPr>
            <p:grpSp>
              <p:nvGrpSpPr>
                <p:cNvPr id="28711" name="Ομάδα 167"/>
                <p:cNvGrpSpPr>
                  <a:grpSpLocks/>
                </p:cNvGrpSpPr>
                <p:nvPr/>
              </p:nvGrpSpPr>
              <p:grpSpPr bwMode="auto">
                <a:xfrm>
                  <a:off x="2378278" y="3243753"/>
                  <a:ext cx="3806522" cy="2622327"/>
                  <a:chOff x="3501478" y="2775753"/>
                  <a:chExt cx="3806522" cy="2622327"/>
                </a:xfrm>
              </p:grpSpPr>
              <p:cxnSp>
                <p:nvCxnSpPr>
                  <p:cNvPr id="171" name="Ευθεία γραμμή σύνδεσης 170"/>
                  <p:cNvCxnSpPr/>
                  <p:nvPr/>
                </p:nvCxnSpPr>
                <p:spPr>
                  <a:xfrm flipH="1">
                    <a:off x="3502018" y="2776213"/>
                    <a:ext cx="8776" cy="2613447"/>
                  </a:xfrm>
                  <a:prstGeom prst="line">
                    <a:avLst/>
                  </a:prstGeom>
                  <a:ln w="31750"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Ευθεία γραμμή σύνδεσης 171"/>
                  <p:cNvCxnSpPr/>
                  <p:nvPr/>
                </p:nvCxnSpPr>
                <p:spPr>
                  <a:xfrm flipH="1" flipV="1">
                    <a:off x="3506406" y="5396067"/>
                    <a:ext cx="3802055" cy="2134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90000"/>
                      </a:schemeClr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9" name="TextBox 168"/>
                <p:cNvSpPr txBox="1"/>
                <p:nvPr/>
              </p:nvSpPr>
              <p:spPr>
                <a:xfrm>
                  <a:off x="1167777" y="3314674"/>
                  <a:ext cx="1079406" cy="57863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r,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Επιτόκιο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5200194" y="5861931"/>
                  <a:ext cx="1079406" cy="3523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S, I</a:t>
                  </a:r>
                  <a:endParaRPr lang="el-GR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708" name="TextBox 155"/>
              <p:cNvSpPr txBox="1">
                <a:spLocks noChangeArrowheads="1"/>
              </p:cNvSpPr>
              <p:nvPr/>
            </p:nvSpPr>
            <p:spPr bwMode="auto">
              <a:xfrm>
                <a:off x="3483766" y="3814332"/>
                <a:ext cx="681512" cy="413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r</a:t>
                </a:r>
                <a:r>
                  <a:rPr lang="el-GR" sz="1400" baseline="-25000"/>
                  <a:t>0</a:t>
                </a:r>
              </a:p>
            </p:txBody>
          </p:sp>
          <p:sp>
            <p:nvSpPr>
              <p:cNvPr id="28709" name="TextBox 156"/>
              <p:cNvSpPr txBox="1">
                <a:spLocks noChangeArrowheads="1"/>
              </p:cNvSpPr>
              <p:nvPr/>
            </p:nvSpPr>
            <p:spPr bwMode="auto">
              <a:xfrm>
                <a:off x="5378806" y="5273346"/>
                <a:ext cx="948012" cy="31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aseline="-25000"/>
                  <a:t>S = I</a:t>
                </a:r>
                <a:endParaRPr lang="el-GR" sz="1400" baseline="-25000"/>
              </a:p>
            </p:txBody>
          </p:sp>
          <p:sp>
            <p:nvSpPr>
              <p:cNvPr id="28710" name="TextBox 157"/>
              <p:cNvSpPr txBox="1">
                <a:spLocks noChangeArrowheads="1"/>
              </p:cNvSpPr>
              <p:nvPr/>
            </p:nvSpPr>
            <p:spPr bwMode="auto">
              <a:xfrm>
                <a:off x="3650834" y="5302848"/>
                <a:ext cx="453446" cy="33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000"/>
                  <a:t>0</a:t>
                </a:r>
                <a:endParaRPr lang="el-GR" sz="1000" baseline="-25000"/>
              </a:p>
            </p:txBody>
          </p:sp>
        </p:grpSp>
        <p:cxnSp>
          <p:nvCxnSpPr>
            <p:cNvPr id="144" name="Ευθεία γραμμή σύνδεσης 143"/>
            <p:cNvCxnSpPr/>
            <p:nvPr/>
          </p:nvCxnSpPr>
          <p:spPr>
            <a:xfrm flipV="1">
              <a:off x="1665505" y="4944507"/>
              <a:ext cx="2083207" cy="1346260"/>
            </a:xfrm>
            <a:prstGeom prst="line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0" name="TextBox 145"/>
            <p:cNvSpPr txBox="1">
              <a:spLocks noChangeArrowheads="1"/>
            </p:cNvSpPr>
            <p:nvPr/>
          </p:nvSpPr>
          <p:spPr bwMode="auto">
            <a:xfrm>
              <a:off x="3815276" y="4875257"/>
              <a:ext cx="5138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S(r)</a:t>
              </a:r>
              <a:endParaRPr lang="el-GR" sz="1200" baseline="-25000"/>
            </a:p>
          </p:txBody>
        </p:sp>
        <p:cxnSp>
          <p:nvCxnSpPr>
            <p:cNvPr id="148" name="Ευθεία γραμμή σύνδεσης 147"/>
            <p:cNvCxnSpPr/>
            <p:nvPr/>
          </p:nvCxnSpPr>
          <p:spPr>
            <a:xfrm>
              <a:off x="1943373" y="4788925"/>
              <a:ext cx="1740240" cy="1530419"/>
            </a:xfrm>
            <a:prstGeom prst="line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2" name="TextBox 148"/>
            <p:cNvSpPr txBox="1">
              <a:spLocks noChangeArrowheads="1"/>
            </p:cNvSpPr>
            <p:nvPr/>
          </p:nvSpPr>
          <p:spPr bwMode="auto">
            <a:xfrm>
              <a:off x="3712574" y="5993667"/>
              <a:ext cx="5138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I(r)</a:t>
              </a:r>
              <a:endParaRPr lang="el-GR" sz="1200" baseline="-25000"/>
            </a:p>
          </p:txBody>
        </p:sp>
        <p:cxnSp>
          <p:nvCxnSpPr>
            <p:cNvPr id="150" name="Ευθεία γραμμή σύνδεσης 149"/>
            <p:cNvCxnSpPr/>
            <p:nvPr/>
          </p:nvCxnSpPr>
          <p:spPr>
            <a:xfrm>
              <a:off x="1511488" y="5554134"/>
              <a:ext cx="129565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Ευθεία γραμμή σύνδεσης 150"/>
            <p:cNvCxnSpPr/>
            <p:nvPr/>
          </p:nvCxnSpPr>
          <p:spPr>
            <a:xfrm rot="5400000">
              <a:off x="2330077" y="6034375"/>
              <a:ext cx="960480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92" name="TextBox 172"/>
          <p:cNvSpPr txBox="1">
            <a:spLocks noChangeArrowheads="1"/>
          </p:cNvSpPr>
          <p:nvPr/>
        </p:nvSpPr>
        <p:spPr bwMode="auto">
          <a:xfrm>
            <a:off x="8221663" y="4030663"/>
            <a:ext cx="328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0</a:t>
            </a:r>
            <a:endParaRPr lang="el-GR" sz="1000" baseline="-25000"/>
          </a:p>
        </p:txBody>
      </p:sp>
      <p:sp>
        <p:nvSpPr>
          <p:cNvPr id="174" name="Τίτλος 1"/>
          <p:cNvSpPr>
            <a:spLocks noGrp="1"/>
          </p:cNvSpPr>
          <p:nvPr>
            <p:ph type="title"/>
          </p:nvPr>
        </p:nvSpPr>
        <p:spPr>
          <a:xfrm>
            <a:off x="581025" y="627063"/>
            <a:ext cx="11029950" cy="795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6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Μακροχρόνια Περίοδος</a:t>
            </a:r>
            <a:endParaRPr lang="el-GR" sz="2400" cap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Τόξο 15"/>
          <p:cNvSpPr/>
          <p:nvPr/>
        </p:nvSpPr>
        <p:spPr>
          <a:xfrm rot="10051090">
            <a:off x="5704087" y="426810"/>
            <a:ext cx="2578108" cy="2858181"/>
          </a:xfrm>
          <a:prstGeom prst="arc">
            <a:avLst>
              <a:gd name="adj1" fmla="val 16560753"/>
              <a:gd name="adj2" fmla="val 0"/>
            </a:avLst>
          </a:prstGeom>
          <a:ln w="317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TextBox 101"/>
          <p:cNvSpPr txBox="1"/>
          <p:nvPr/>
        </p:nvSpPr>
        <p:spPr bwMode="auto">
          <a:xfrm>
            <a:off x="7109756" y="3307753"/>
            <a:ext cx="881301" cy="3077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 smtClean="0"/>
              <a:t>Ag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Επεξήγηση με γραμμή 1 (χωρίς περίγραμμα) 104"/>
              <p:cNvSpPr/>
              <p:nvPr/>
            </p:nvSpPr>
            <p:spPr>
              <a:xfrm>
                <a:off x="1379848" y="4198684"/>
                <a:ext cx="798833" cy="230046"/>
              </a:xfrm>
              <a:prstGeom prst="callout1">
                <a:avLst>
                  <a:gd name="adj1" fmla="val 23140"/>
                  <a:gd name="adj2" fmla="val 21418"/>
                  <a:gd name="adj3" fmla="val -78639"/>
                  <a:gd name="adj4" fmla="val -1120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a:rPr lang="en-US" sz="1200" b="0" i="0" baseline="-1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l-G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Επεξήγηση με γραμμή 1 (χωρίς περίγραμμα)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48" y="4198684"/>
                <a:ext cx="798833" cy="230046"/>
              </a:xfrm>
              <a:prstGeom prst="callout1">
                <a:avLst>
                  <a:gd name="adj1" fmla="val 23140"/>
                  <a:gd name="adj2" fmla="val 21418"/>
                  <a:gd name="adj3" fmla="val -78639"/>
                  <a:gd name="adj4" fmla="val -11202"/>
                </a:avLst>
              </a:prstGeom>
              <a:blipFill>
                <a:blip r:embed="rId5"/>
                <a:stretch>
                  <a:fillRect r="-104255" b="-107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Ορθογώνιο 105"/>
          <p:cNvSpPr/>
          <p:nvPr/>
        </p:nvSpPr>
        <p:spPr>
          <a:xfrm>
            <a:off x="9414917" y="4028514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aseline="-1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/P</a:t>
            </a:r>
            <a:r>
              <a:rPr lang="en-US" sz="1400" baseline="-1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l-GR" sz="1400" baseline="-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9444047" y="6499044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aseline="-1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/P</a:t>
            </a:r>
            <a:r>
              <a:rPr lang="en-US" sz="1400" baseline="-1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l-GR" sz="1400" baseline="-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5075"/>
            <a:ext cx="11029615" cy="626550"/>
          </a:xfrm>
        </p:spPr>
        <p:txBody>
          <a:bodyPr anchor="t" anchorCtr="0"/>
          <a:lstStyle/>
          <a:p>
            <a:pPr marL="0" lvl="0" indent="0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 καμπύλη συναθροιστικής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προσφοράς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εξαρτάται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από το χρονικό ορίζοντα.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581025" y="627063"/>
            <a:ext cx="11029950" cy="795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6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Καμπύλη Συναθροιστικής Προσφοράς (</a:t>
            </a:r>
            <a:r>
              <a:rPr lang="en-ID" sz="3600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AgS</a:t>
            </a:r>
            <a:r>
              <a:rPr lang="en-ID" sz="36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 cap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01862" y="2833670"/>
            <a:ext cx="8947992" cy="2555655"/>
            <a:chOff x="801862" y="3653180"/>
            <a:chExt cx="8947992" cy="2555655"/>
          </a:xfrm>
        </p:grpSpPr>
        <p:grpSp>
          <p:nvGrpSpPr>
            <p:cNvPr id="5" name="Ομάδα 16"/>
            <p:cNvGrpSpPr>
              <a:grpSpLocks/>
            </p:cNvGrpSpPr>
            <p:nvPr/>
          </p:nvGrpSpPr>
          <p:grpSpPr bwMode="auto">
            <a:xfrm>
              <a:off x="5859272" y="3654512"/>
              <a:ext cx="3876675" cy="2180431"/>
              <a:chOff x="4381173" y="1892598"/>
              <a:chExt cx="3957280" cy="1982603"/>
            </a:xfrm>
          </p:grpSpPr>
          <p:cxnSp>
            <p:nvCxnSpPr>
              <p:cNvPr id="6" name="Ευθεία γραμμή σύνδεσης 136"/>
              <p:cNvCxnSpPr/>
              <p:nvPr/>
            </p:nvCxnSpPr>
            <p:spPr>
              <a:xfrm rot="5400000">
                <a:off x="6761920" y="1708366"/>
                <a:ext cx="10104" cy="2425403"/>
              </a:xfrm>
              <a:prstGeom prst="line">
                <a:avLst/>
              </a:prstGeom>
              <a:ln w="50800">
                <a:solidFill>
                  <a:srgbClr val="6049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516403" y="2926119"/>
                <a:ext cx="742322" cy="279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S</a:t>
                </a:r>
                <a:r>
                  <a:rPr lang="en-US" sz="1400" dirty="0" smtClean="0"/>
                  <a:t>RA</a:t>
                </a:r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el-GR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8" name="Ομάδα 122"/>
              <p:cNvGrpSpPr>
                <a:grpSpLocks/>
              </p:cNvGrpSpPr>
              <p:nvPr/>
            </p:nvGrpSpPr>
            <p:grpSpPr bwMode="auto">
              <a:xfrm>
                <a:off x="4381173" y="1892598"/>
                <a:ext cx="3957280" cy="1982603"/>
                <a:chOff x="2302133" y="2299078"/>
                <a:chExt cx="5399859" cy="3063785"/>
              </a:xfrm>
            </p:grpSpPr>
            <p:grpSp>
              <p:nvGrpSpPr>
                <p:cNvPr id="9" name="Ομάδα 123"/>
                <p:cNvGrpSpPr>
                  <a:grpSpLocks/>
                </p:cNvGrpSpPr>
                <p:nvPr/>
              </p:nvGrpSpPr>
              <p:grpSpPr bwMode="auto">
                <a:xfrm>
                  <a:off x="2302133" y="2299078"/>
                  <a:ext cx="5399859" cy="3063785"/>
                  <a:chOff x="784941" y="2803078"/>
                  <a:chExt cx="5399859" cy="3063785"/>
                </a:xfrm>
              </p:grpSpPr>
              <p:grpSp>
                <p:nvGrpSpPr>
                  <p:cNvPr id="11" name="Ομάδα 127"/>
                  <p:cNvGrpSpPr>
                    <a:grpSpLocks/>
                  </p:cNvGrpSpPr>
                  <p:nvPr/>
                </p:nvGrpSpPr>
                <p:grpSpPr bwMode="auto">
                  <a:xfrm>
                    <a:off x="2379249" y="2803078"/>
                    <a:ext cx="3805551" cy="3063785"/>
                    <a:chOff x="3502449" y="2335078"/>
                    <a:chExt cx="3805551" cy="3063785"/>
                  </a:xfrm>
                </p:grpSpPr>
                <p:cxnSp>
                  <p:nvCxnSpPr>
                    <p:cNvPr id="13" name="Ευθεία γραμμή σύνδεσης 130"/>
                    <p:cNvCxnSpPr/>
                    <p:nvPr/>
                  </p:nvCxnSpPr>
                  <p:spPr>
                    <a:xfrm flipH="1">
                      <a:off x="3502449" y="2335078"/>
                      <a:ext cx="8845" cy="3060440"/>
                    </a:xfrm>
                    <a:prstGeom prst="line">
                      <a:avLst/>
                    </a:prstGeom>
                    <a:ln w="31750"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Ευθεία γραμμή σύνδεσης 131"/>
                    <p:cNvCxnSpPr/>
                    <p:nvPr/>
                  </p:nvCxnSpPr>
                  <p:spPr>
                    <a:xfrm flipH="1" flipV="1">
                      <a:off x="3506871" y="5396632"/>
                      <a:ext cx="3801129" cy="2231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90000"/>
                        </a:schemeClr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84941" y="2845459"/>
                    <a:ext cx="1607575" cy="43051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en-US" sz="11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</a:t>
                    </a:r>
                    <a:r>
                      <a:rPr lang="el-GR" sz="1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, </a:t>
                    </a:r>
                  </a:p>
                  <a:p>
                    <a:pPr algn="r">
                      <a:defRPr/>
                    </a:pPr>
                    <a:r>
                      <a:rPr lang="el-GR" sz="1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Τιμή</a:t>
                    </a:r>
                  </a:p>
                </p:txBody>
              </p:sp>
            </p:grpSp>
            <p:sp>
              <p:nvSpPr>
                <p:cNvPr id="10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3485392" y="3634706"/>
                  <a:ext cx="548973" cy="432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/>
                    <a:t>P</a:t>
                  </a:r>
                  <a:r>
                    <a:rPr lang="en-US" sz="1400" baseline="-10000"/>
                    <a:t>0</a:t>
                  </a:r>
                  <a:endParaRPr lang="el-GR" sz="1400" baseline="-10000"/>
                </a:p>
              </p:txBody>
            </p:sp>
          </p:grpSp>
        </p:grpSp>
        <p:grpSp>
          <p:nvGrpSpPr>
            <p:cNvPr id="15" name="Ομάδα 16"/>
            <p:cNvGrpSpPr>
              <a:grpSpLocks/>
            </p:cNvGrpSpPr>
            <p:nvPr/>
          </p:nvGrpSpPr>
          <p:grpSpPr bwMode="auto">
            <a:xfrm>
              <a:off x="801862" y="3653180"/>
              <a:ext cx="3876675" cy="2180431"/>
              <a:chOff x="4381173" y="1892598"/>
              <a:chExt cx="3957280" cy="1982603"/>
            </a:xfrm>
          </p:grpSpPr>
          <p:cxnSp>
            <p:nvCxnSpPr>
              <p:cNvPr id="16" name="Ευθεία γραμμή σύνδεσης 136"/>
              <p:cNvCxnSpPr/>
              <p:nvPr/>
            </p:nvCxnSpPr>
            <p:spPr>
              <a:xfrm>
                <a:off x="6751976" y="1984980"/>
                <a:ext cx="11343" cy="1872177"/>
              </a:xfrm>
              <a:prstGeom prst="line">
                <a:avLst/>
              </a:prstGeom>
              <a:ln w="5080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790854" y="1898372"/>
                <a:ext cx="674469" cy="279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 smtClean="0"/>
                  <a:t>LRA</a:t>
                </a:r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el-GR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9" name="Ομάδα 123"/>
              <p:cNvGrpSpPr>
                <a:grpSpLocks/>
              </p:cNvGrpSpPr>
              <p:nvPr/>
            </p:nvGrpSpPr>
            <p:grpSpPr bwMode="auto">
              <a:xfrm>
                <a:off x="4381173" y="1892598"/>
                <a:ext cx="3957280" cy="1982603"/>
                <a:chOff x="784941" y="2803078"/>
                <a:chExt cx="5399859" cy="3063785"/>
              </a:xfrm>
            </p:grpSpPr>
            <p:grpSp>
              <p:nvGrpSpPr>
                <p:cNvPr id="21" name="Ομάδα 127"/>
                <p:cNvGrpSpPr>
                  <a:grpSpLocks/>
                </p:cNvGrpSpPr>
                <p:nvPr/>
              </p:nvGrpSpPr>
              <p:grpSpPr bwMode="auto">
                <a:xfrm>
                  <a:off x="2379249" y="2803078"/>
                  <a:ext cx="3805551" cy="3063785"/>
                  <a:chOff x="3502449" y="2335078"/>
                  <a:chExt cx="3805551" cy="3063785"/>
                </a:xfrm>
              </p:grpSpPr>
              <p:cxnSp>
                <p:nvCxnSpPr>
                  <p:cNvPr id="23" name="Ευθεία γραμμή σύνδεσης 130"/>
                  <p:cNvCxnSpPr/>
                  <p:nvPr/>
                </p:nvCxnSpPr>
                <p:spPr>
                  <a:xfrm flipH="1">
                    <a:off x="3502449" y="2335078"/>
                    <a:ext cx="8845" cy="3060440"/>
                  </a:xfrm>
                  <a:prstGeom prst="line">
                    <a:avLst/>
                  </a:prstGeom>
                  <a:ln w="31750"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Ευθεία γραμμή σύνδεσης 131"/>
                  <p:cNvCxnSpPr/>
                  <p:nvPr/>
                </p:nvCxnSpPr>
                <p:spPr>
                  <a:xfrm flipH="1" flipV="1">
                    <a:off x="3506871" y="5396632"/>
                    <a:ext cx="3801129" cy="2231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90000"/>
                      </a:schemeClr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784941" y="2845459"/>
                  <a:ext cx="1607575" cy="4305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P</a:t>
                  </a: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</a:t>
                  </a:r>
                </a:p>
                <a:p>
                  <a:pPr algn="r">
                    <a:defRPr/>
                  </a:pPr>
                  <a:r>
                    <a:rPr lang="el-GR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Τιμή</a:t>
                  </a: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3823192" y="5944370"/>
              <a:ext cx="911225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l-G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Προϊόν, </a:t>
              </a:r>
              <a:r>
                <a: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l-GR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38629" y="5946898"/>
              <a:ext cx="911225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l-G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Προϊόν, </a:t>
              </a:r>
              <a:r>
                <a: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l-GR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1955975" y="2476997"/>
            <a:ext cx="216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Μακροχρόνια Περίοδος</a:t>
            </a:r>
            <a:endParaRPr lang="el-GR" sz="1600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217213" y="2495116"/>
            <a:ext cx="216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Βραχυχρόνια Περίοδος</a:t>
            </a:r>
            <a:endParaRPr lang="el-GR" sz="1600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46"/>
          <p:cNvSpPr txBox="1">
            <a:spLocks noChangeArrowheads="1"/>
          </p:cNvSpPr>
          <p:nvPr/>
        </p:nvSpPr>
        <p:spPr bwMode="auto">
          <a:xfrm>
            <a:off x="6830899" y="4948937"/>
            <a:ext cx="149839" cy="2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l-GR" sz="1000" dirty="0"/>
              <a:t>0</a:t>
            </a:r>
            <a:endParaRPr lang="el-GR" sz="1000" baseline="-25000" dirty="0"/>
          </a:p>
        </p:txBody>
      </p:sp>
      <p:sp>
        <p:nvSpPr>
          <p:cNvPr id="31" name="TextBox 146"/>
          <p:cNvSpPr txBox="1">
            <a:spLocks noChangeArrowheads="1"/>
          </p:cNvSpPr>
          <p:nvPr/>
        </p:nvSpPr>
        <p:spPr bwMode="auto">
          <a:xfrm>
            <a:off x="1769637" y="4965606"/>
            <a:ext cx="149839" cy="2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l-GR" sz="1000" dirty="0"/>
              <a:t>0</a:t>
            </a:r>
            <a:endParaRPr lang="el-GR" sz="1000" baseline="-25000" dirty="0"/>
          </a:p>
        </p:txBody>
      </p:sp>
    </p:spTree>
    <p:extLst>
      <p:ext uri="{BB962C8B-B14F-4D97-AF65-F5344CB8AC3E}">
        <p14:creationId xmlns:p14="http://schemas.microsoft.com/office/powerpoint/2010/main" val="19283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581025" y="627063"/>
            <a:ext cx="11029950" cy="7953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cap="none" dirty="0" smtClean="0">
                <a:latin typeface="Times New Roman" pitchFamily="18" charset="0"/>
                <a:cs typeface="Times New Roman" pitchFamily="18" charset="0"/>
              </a:rPr>
              <a:t>Οικονομικές διακυμάνσεις</a:t>
            </a:r>
            <a:endParaRPr lang="el-GR" sz="3600" cap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2155366" y="1823814"/>
            <a:ext cx="216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Μακροχρόνια Περίοδος</a:t>
            </a:r>
            <a:endParaRPr lang="el-GR" sz="1600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371710" y="1858894"/>
            <a:ext cx="216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Βραχυχρόνια Περίοδος</a:t>
            </a:r>
            <a:endParaRPr lang="el-GR" sz="1600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44854" y="338211"/>
            <a:ext cx="11503210" cy="4277450"/>
            <a:chOff x="801862" y="1835373"/>
            <a:chExt cx="11503210" cy="4277450"/>
          </a:xfrm>
        </p:grpSpPr>
        <p:sp>
          <p:nvSpPr>
            <p:cNvPr id="32" name="Arc 31"/>
            <p:cNvSpPr/>
            <p:nvPr/>
          </p:nvSpPr>
          <p:spPr>
            <a:xfrm rot="10800000">
              <a:off x="7387083" y="1835373"/>
              <a:ext cx="4541520" cy="3838813"/>
            </a:xfrm>
            <a:prstGeom prst="arc">
              <a:avLst/>
            </a:prstGeom>
            <a:ln w="3175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1157424">
              <a:off x="7763552" y="2483325"/>
              <a:ext cx="4541520" cy="2963194"/>
            </a:xfrm>
            <a:prstGeom prst="arc">
              <a:avLst/>
            </a:prstGeom>
            <a:ln w="31750">
              <a:solidFill>
                <a:srgbClr val="CC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1862" y="2008585"/>
              <a:ext cx="9829293" cy="4104238"/>
              <a:chOff x="801862" y="2008585"/>
              <a:chExt cx="9829293" cy="410423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01862" y="2008585"/>
                <a:ext cx="9323085" cy="4104238"/>
                <a:chOff x="801862" y="2008585"/>
                <a:chExt cx="9323085" cy="4104238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801862" y="2008585"/>
                  <a:ext cx="9323085" cy="4104238"/>
                  <a:chOff x="801862" y="2008585"/>
                  <a:chExt cx="9323085" cy="4104238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801862" y="3653180"/>
                    <a:ext cx="9323085" cy="2459643"/>
                    <a:chOff x="801862" y="3653180"/>
                    <a:chExt cx="9323085" cy="2459643"/>
                  </a:xfrm>
                </p:grpSpPr>
                <p:grpSp>
                  <p:nvGrpSpPr>
                    <p:cNvPr id="5" name="Ομάδα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9271" y="3654512"/>
                      <a:ext cx="4265676" cy="2180431"/>
                      <a:chOff x="4381173" y="1892598"/>
                      <a:chExt cx="4354370" cy="1982603"/>
                    </a:xfrm>
                  </p:grpSpPr>
                  <p:cxnSp>
                    <p:nvCxnSpPr>
                      <p:cNvPr id="6" name="Ευθεία γραμμή σύνδεσης 136"/>
                      <p:cNvCxnSpPr/>
                      <p:nvPr/>
                    </p:nvCxnSpPr>
                    <p:spPr>
                      <a:xfrm rot="5400000">
                        <a:off x="6761920" y="1708366"/>
                        <a:ext cx="10104" cy="2425403"/>
                      </a:xfrm>
                      <a:prstGeom prst="line">
                        <a:avLst/>
                      </a:prstGeom>
                      <a:ln w="50800">
                        <a:solidFill>
                          <a:srgbClr val="6049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7993221" y="2793838"/>
                        <a:ext cx="742322" cy="2798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400" dirty="0"/>
                          <a:t>S</a:t>
                        </a:r>
                        <a:r>
                          <a:rPr lang="en-US" sz="1400" dirty="0" smtClean="0"/>
                          <a:t>RA</a:t>
                        </a:r>
                        <a:r>
                          <a:rPr lang="en-US" sz="14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S</a:t>
                        </a:r>
                        <a:endParaRPr lang="el-GR" sz="1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8" name="Ομάδα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173" y="1892598"/>
                        <a:ext cx="3957280" cy="1982603"/>
                        <a:chOff x="2302133" y="2299078"/>
                        <a:chExt cx="5399859" cy="3063785"/>
                      </a:xfrm>
                    </p:grpSpPr>
                    <p:grpSp>
                      <p:nvGrpSpPr>
                        <p:cNvPr id="9" name="Ομάδα 1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02133" y="2299078"/>
                          <a:ext cx="5399859" cy="3063785"/>
                          <a:chOff x="784941" y="2803078"/>
                          <a:chExt cx="5399859" cy="3063785"/>
                        </a:xfrm>
                      </p:grpSpPr>
                      <p:grpSp>
                        <p:nvGrpSpPr>
                          <p:cNvPr id="11" name="Ομάδα 1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79249" y="2803078"/>
                            <a:ext cx="3805551" cy="3063785"/>
                            <a:chOff x="3502449" y="2335078"/>
                            <a:chExt cx="3805551" cy="3063785"/>
                          </a:xfrm>
                        </p:grpSpPr>
                        <p:cxnSp>
                          <p:nvCxnSpPr>
                            <p:cNvPr id="13" name="Ευθεία γραμμή σύνδεσης 130"/>
                            <p:cNvCxnSpPr/>
                            <p:nvPr/>
                          </p:nvCxnSpPr>
                          <p:spPr>
                            <a:xfrm flipH="1">
                              <a:off x="3502449" y="2335078"/>
                              <a:ext cx="8845" cy="3060440"/>
                            </a:xfrm>
                            <a:prstGeom prst="line">
                              <a:avLst/>
                            </a:prstGeom>
                            <a:ln w="31750">
                              <a:head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" name="Ευθεία γραμμή σύνδεσης 131"/>
                            <p:cNvCxnSpPr/>
                            <p:nvPr/>
                          </p:nvCxnSpPr>
                          <p:spPr>
                            <a:xfrm flipH="1" flipV="1">
                              <a:off x="3506871" y="5396632"/>
                              <a:ext cx="3801129" cy="2231"/>
                            </a:xfrm>
                            <a:prstGeom prst="line">
                              <a:avLst/>
                            </a:prstGeom>
                            <a:ln w="31750">
                              <a:solidFill>
                                <a:schemeClr val="accent1">
                                  <a:lumMod val="90000"/>
                                </a:schemeClr>
                              </a:solidFill>
                              <a:head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2" name="TextBox 11"/>
                          <p:cNvSpPr txBox="1"/>
                          <p:nvPr/>
                        </p:nvSpPr>
                        <p:spPr>
                          <a:xfrm>
                            <a:off x="784941" y="2845459"/>
                            <a:ext cx="1607575" cy="43051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r">
                              <a:defRPr/>
                            </a:pPr>
                            <a:r>
                              <a:rPr lang="en-US" sz="11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a:t>P</a:t>
                            </a:r>
                            <a:r>
                              <a:rPr lang="el-GR" sz="11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a:t>, </a:t>
                            </a:r>
                          </a:p>
                          <a:p>
                            <a:pPr algn="r">
                              <a:defRPr/>
                            </a:pPr>
                            <a:r>
                              <a:rPr lang="el-GR" sz="11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a:t>Τιμή</a:t>
                            </a:r>
                          </a:p>
                        </p:txBody>
                      </p:sp>
                    </p:grpSp>
                    <p:sp>
                      <p:nvSpPr>
                        <p:cNvPr id="10" name="TextBox 1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85392" y="3634706"/>
                          <a:ext cx="548973" cy="432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en-US" sz="1400" dirty="0"/>
                            <a:t>P</a:t>
                          </a:r>
                          <a:r>
                            <a:rPr lang="en-US" sz="1400" baseline="-10000" dirty="0"/>
                            <a:t>0</a:t>
                          </a:r>
                          <a:endParaRPr lang="el-GR" sz="1400" baseline="-10000" dirty="0"/>
                        </a:p>
                      </p:txBody>
                    </p:sp>
                  </p:grpSp>
                </p:grpSp>
                <p:grpSp>
                  <p:nvGrpSpPr>
                    <p:cNvPr id="15" name="Ομάδα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1862" y="3653180"/>
                      <a:ext cx="3876675" cy="2180431"/>
                      <a:chOff x="4381173" y="1892598"/>
                      <a:chExt cx="3957280" cy="1982603"/>
                    </a:xfrm>
                  </p:grpSpPr>
                  <p:cxnSp>
                    <p:nvCxnSpPr>
                      <p:cNvPr id="16" name="Ευθεία γραμμή σύνδεσης 136"/>
                      <p:cNvCxnSpPr/>
                      <p:nvPr/>
                    </p:nvCxnSpPr>
                    <p:spPr>
                      <a:xfrm>
                        <a:off x="6751976" y="1984980"/>
                        <a:ext cx="11343" cy="1872177"/>
                      </a:xfrm>
                      <a:prstGeom prst="line">
                        <a:avLst/>
                      </a:prstGeom>
                      <a:ln w="50800">
                        <a:solidFill>
                          <a:srgbClr val="FFC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6790854" y="1898372"/>
                        <a:ext cx="674469" cy="2798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400" dirty="0" smtClean="0"/>
                          <a:t>LRA</a:t>
                        </a:r>
                        <a:r>
                          <a:rPr lang="en-US" sz="14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S</a:t>
                        </a:r>
                        <a:endParaRPr lang="el-GR" sz="1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19" name="Ομάδα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173" y="1892598"/>
                        <a:ext cx="3957280" cy="1982603"/>
                        <a:chOff x="784941" y="2803078"/>
                        <a:chExt cx="5399859" cy="3063785"/>
                      </a:xfrm>
                    </p:grpSpPr>
                    <p:grpSp>
                      <p:nvGrpSpPr>
                        <p:cNvPr id="21" name="Ομάδα 1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79249" y="2803078"/>
                          <a:ext cx="3805551" cy="3063785"/>
                          <a:chOff x="3502449" y="2335078"/>
                          <a:chExt cx="3805551" cy="3063785"/>
                        </a:xfrm>
                      </p:grpSpPr>
                      <p:cxnSp>
                        <p:nvCxnSpPr>
                          <p:cNvPr id="23" name="Ευθεία γραμμή σύνδεσης 130"/>
                          <p:cNvCxnSpPr/>
                          <p:nvPr/>
                        </p:nvCxnSpPr>
                        <p:spPr>
                          <a:xfrm flipH="1">
                            <a:off x="3502449" y="2335078"/>
                            <a:ext cx="8845" cy="3060440"/>
                          </a:xfrm>
                          <a:prstGeom prst="line">
                            <a:avLst/>
                          </a:prstGeom>
                          <a:ln w="31750">
                            <a:head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" name="Ευθεία γραμμή σύνδεσης 131"/>
                          <p:cNvCxnSpPr/>
                          <p:nvPr/>
                        </p:nvCxnSpPr>
                        <p:spPr>
                          <a:xfrm flipH="1" flipV="1">
                            <a:off x="3506871" y="5396632"/>
                            <a:ext cx="3801129" cy="2231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accent1">
                                <a:lumMod val="90000"/>
                              </a:schemeClr>
                            </a:solidFill>
                            <a:head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784941" y="2845459"/>
                          <a:ext cx="1607575" cy="4305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r">
                            <a:defRPr/>
                          </a:pPr>
                          <a:r>
                            <a:rPr lang="en-US" sz="11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</a:t>
                          </a:r>
                          <a:r>
                            <a:rPr lang="el-GR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r">
                            <a:defRPr/>
                          </a:pPr>
                          <a:r>
                            <a:rPr lang="el-GR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Τιμή</a:t>
                          </a:r>
                        </a:p>
                      </p:txBody>
                    </p:sp>
                  </p:grpSp>
                </p:grp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3861838" y="5829642"/>
                      <a:ext cx="911225" cy="26193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algn="r">
                        <a:defRPr/>
                      </a:pPr>
                      <a:r>
                        <a:rPr lang="el-G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Προϊόν, </a:t>
                      </a:r>
                      <a:r>
                        <a:rPr lang="en-US" sz="11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l-GR" sz="11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8838629" y="5850886"/>
                      <a:ext cx="911225" cy="26193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algn="r">
                        <a:defRPr/>
                      </a:pPr>
                      <a:r>
                        <a:rPr lang="el-G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Προϊόν, </a:t>
                      </a:r>
                      <a:r>
                        <a:rPr lang="en-US" sz="11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l-GR" sz="11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0" name="Arc 29"/>
                  <p:cNvSpPr/>
                  <p:nvPr/>
                </p:nvSpPr>
                <p:spPr>
                  <a:xfrm rot="10800000">
                    <a:off x="2377297" y="2008585"/>
                    <a:ext cx="4572000" cy="3564000"/>
                  </a:xfrm>
                  <a:prstGeom prst="arc">
                    <a:avLst/>
                  </a:prstGeom>
                  <a:ln w="31750">
                    <a:solidFill>
                      <a:srgbClr val="CC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 rot="11157424">
                    <a:off x="2671847" y="2697969"/>
                    <a:ext cx="4500000" cy="2592000"/>
                  </a:xfrm>
                  <a:prstGeom prst="arc">
                    <a:avLst/>
                  </a:prstGeom>
                  <a:ln w="31750">
                    <a:solidFill>
                      <a:srgbClr val="CC0066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4734417" y="5420343"/>
                  <a:ext cx="881301" cy="30777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 err="1" smtClean="0"/>
                    <a:t>Ag</a:t>
                  </a:r>
                  <a:r>
                    <a:rPr lang="en-US" sz="14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</a:t>
                  </a:r>
                  <a:endParaRPr lang="el-GR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 bwMode="auto">
                <a:xfrm>
                  <a:off x="4734417" y="5024103"/>
                  <a:ext cx="881301" cy="30777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 err="1" smtClean="0"/>
                    <a:t>Ag</a:t>
                  </a:r>
                  <a:r>
                    <a:rPr lang="en-US" sz="14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</a:t>
                  </a:r>
                  <a:r>
                    <a:rPr lang="el-GR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΄</a:t>
                  </a:r>
                  <a:endParaRPr lang="el-GR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 bwMode="auto">
              <a:xfrm>
                <a:off x="9696619" y="5503870"/>
                <a:ext cx="881301" cy="30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 err="1" smtClean="0"/>
                  <a:t>Ag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endParaRPr lang="el-GR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9749854" y="5112565"/>
                <a:ext cx="881301" cy="30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 err="1" smtClean="0"/>
                  <a:t>Ag</a:t>
                </a:r>
                <a:r>
                  <a:rPr lang="en-US" sz="1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l-G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΄</a:t>
                </a:r>
                <a:endParaRPr lang="el-GR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47406" y="4541189"/>
            <a:ext cx="5269457" cy="174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0" indent="-304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304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8525" indent="-269875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425" indent="-233363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788" indent="-233363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Η κατακύρυφη καμπύλη προσφοράς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ικανοποιεί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την κλασική διχοτόμηση.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μετατοπίσης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της καμπύλης συναθροιστικής ζήτησης (λόγω μεταβολής της ποσότητας χρήματος) μεταβάλουν το γενικό επίπεδο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τιμών και όχι την παραγωγή.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196459" y="4542521"/>
            <a:ext cx="5651510" cy="20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0" indent="-304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304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8525" indent="-269875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425" indent="-233363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788" indent="-233363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Η ακαμψία των τιμών συνεπάγεται ότι η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βραχυχρό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-νια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καμπύλη συναθροιστικής προσφοράς είναι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οριζό-ντια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και κατά συνέπεια οικονομικές διακυμάνσεις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μπορούν να προκληθούν από εξωγενείς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διαταραχές της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συναθροιστικής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ζήτησης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ή της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συναθροιστικής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προσφοράς.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46"/>
          <p:cNvSpPr txBox="1">
            <a:spLocks noChangeArrowheads="1"/>
          </p:cNvSpPr>
          <p:nvPr/>
        </p:nvSpPr>
        <p:spPr bwMode="auto">
          <a:xfrm>
            <a:off x="6788438" y="4303459"/>
            <a:ext cx="149839" cy="2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l-GR" sz="1000" dirty="0"/>
              <a:t>0</a:t>
            </a:r>
            <a:endParaRPr lang="el-GR" sz="1000" baseline="-25000" dirty="0"/>
          </a:p>
        </p:txBody>
      </p:sp>
      <p:sp>
        <p:nvSpPr>
          <p:cNvPr id="42" name="TextBox 146"/>
          <p:cNvSpPr txBox="1">
            <a:spLocks noChangeArrowheads="1"/>
          </p:cNvSpPr>
          <p:nvPr/>
        </p:nvSpPr>
        <p:spPr bwMode="auto">
          <a:xfrm>
            <a:off x="1716684" y="4296428"/>
            <a:ext cx="149839" cy="2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l-GR" sz="1000" dirty="0"/>
              <a:t>0</a:t>
            </a:r>
            <a:endParaRPr lang="el-GR" sz="1000" baseline="-25000" dirty="0"/>
          </a:p>
        </p:txBody>
      </p:sp>
    </p:spTree>
    <p:extLst>
      <p:ext uri="{BB962C8B-B14F-4D97-AF65-F5344CB8AC3E}">
        <p14:creationId xmlns:p14="http://schemas.microsoft.com/office/powerpoint/2010/main" val="39904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75" name="Group 83"/>
          <p:cNvGrpSpPr>
            <a:grpSpLocks/>
          </p:cNvGrpSpPr>
          <p:nvPr/>
        </p:nvGrpSpPr>
        <p:grpSpPr bwMode="auto">
          <a:xfrm>
            <a:off x="331788" y="121633"/>
            <a:ext cx="5116512" cy="6583363"/>
            <a:chOff x="128" y="227"/>
            <a:chExt cx="3223" cy="4147"/>
          </a:xfrm>
        </p:grpSpPr>
        <p:sp>
          <p:nvSpPr>
            <p:cNvPr id="15" name="Rectangle 3"/>
            <p:cNvSpPr txBox="1">
              <a:spLocks/>
            </p:cNvSpPr>
            <p:nvPr/>
          </p:nvSpPr>
          <p:spPr bwMode="auto">
            <a:xfrm>
              <a:off x="1259" y="240"/>
              <a:ext cx="73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LM</a:t>
              </a:r>
              <a:r>
                <a:rPr lang="en-US" baseline="-10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P</a:t>
              </a:r>
              <a:r>
                <a:rPr lang="en-US" baseline="-25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*</a:t>
              </a:r>
              <a:endParaRPr lang="el-GR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24" name="Rectangle 3"/>
            <p:cNvSpPr txBox="1">
              <a:spLocks/>
            </p:cNvSpPr>
            <p:nvPr/>
          </p:nvSpPr>
          <p:spPr bwMode="auto">
            <a:xfrm>
              <a:off x="739" y="227"/>
              <a:ext cx="55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LM</a:t>
              </a:r>
              <a:r>
                <a:rPr lang="en-US" baseline="-10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P</a:t>
              </a:r>
              <a:r>
                <a:rPr lang="en-US" baseline="-25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*</a:t>
              </a:r>
              <a:endParaRPr lang="el-GR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cxnSp>
          <p:nvCxnSpPr>
            <p:cNvPr id="33814" name="AutoShape 11"/>
            <p:cNvCxnSpPr>
              <a:cxnSpLocks noChangeShapeType="1"/>
            </p:cNvCxnSpPr>
            <p:nvPr/>
          </p:nvCxnSpPr>
          <p:spPr bwMode="auto">
            <a:xfrm>
              <a:off x="545" y="1406"/>
              <a:ext cx="873" cy="2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15" name="AutoShape 11"/>
            <p:cNvCxnSpPr>
              <a:cxnSpLocks noChangeShapeType="1"/>
            </p:cNvCxnSpPr>
            <p:nvPr/>
          </p:nvCxnSpPr>
          <p:spPr bwMode="auto">
            <a:xfrm>
              <a:off x="540" y="960"/>
              <a:ext cx="295" cy="2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19" name="AutoShape 16"/>
            <p:cNvCxnSpPr>
              <a:cxnSpLocks noChangeShapeType="1"/>
            </p:cNvCxnSpPr>
            <p:nvPr/>
          </p:nvCxnSpPr>
          <p:spPr bwMode="auto">
            <a:xfrm flipV="1">
              <a:off x="548" y="2058"/>
              <a:ext cx="2249" cy="3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33820" name="AutoShape 17"/>
            <p:cNvCxnSpPr>
              <a:cxnSpLocks noChangeShapeType="1"/>
            </p:cNvCxnSpPr>
            <p:nvPr/>
          </p:nvCxnSpPr>
          <p:spPr bwMode="auto">
            <a:xfrm flipH="1" flipV="1">
              <a:off x="536" y="471"/>
              <a:ext cx="13" cy="1587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sp>
          <p:nvSpPr>
            <p:cNvPr id="7" name="Rectangle 3"/>
            <p:cNvSpPr txBox="1">
              <a:spLocks/>
            </p:cNvSpPr>
            <p:nvPr/>
          </p:nvSpPr>
          <p:spPr bwMode="auto">
            <a:xfrm>
              <a:off x="2635" y="2117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Font typeface="Wingdings 3" pitchFamily="18" charset="2"/>
                <a:buNone/>
                <a:defRPr/>
              </a:pPr>
              <a:r>
                <a: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</p:txBody>
        </p:sp>
        <p:sp>
          <p:nvSpPr>
            <p:cNvPr id="8" name="Rectangle 3"/>
            <p:cNvSpPr txBox="1">
              <a:spLocks/>
            </p:cNvSpPr>
            <p:nvPr/>
          </p:nvSpPr>
          <p:spPr bwMode="auto">
            <a:xfrm>
              <a:off x="290" y="332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Font typeface="Wingdings 3" pitchFamily="18" charset="2"/>
                <a:buNone/>
                <a:defRPr/>
              </a:pPr>
              <a:r>
                <a:rPr lang="en-US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2633" y="1687"/>
              <a:ext cx="35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Font typeface="Wingdings 3" pitchFamily="18" charset="2"/>
                <a:buNone/>
                <a:defRPr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824" name="AutoShape 14"/>
            <p:cNvCxnSpPr>
              <a:cxnSpLocks noChangeShapeType="1"/>
            </p:cNvCxnSpPr>
            <p:nvPr/>
          </p:nvCxnSpPr>
          <p:spPr bwMode="auto">
            <a:xfrm flipH="1" flipV="1">
              <a:off x="1406" y="456"/>
              <a:ext cx="13" cy="1607"/>
            </a:xfrm>
            <a:prstGeom prst="straightConnector1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32" name="Rectangle 3"/>
            <p:cNvSpPr txBox="1">
              <a:spLocks/>
            </p:cNvSpPr>
            <p:nvPr/>
          </p:nvSpPr>
          <p:spPr bwMode="auto">
            <a:xfrm>
              <a:off x="228" y="1260"/>
              <a:ext cx="34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i="1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e</a:t>
              </a:r>
              <a:r>
                <a:rPr lang="en-US" baseline="-10000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1</a:t>
              </a:r>
              <a:endParaRPr lang="el-GR" baseline="-10000" dirty="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33" name="Rectangle 3"/>
            <p:cNvSpPr txBox="1">
              <a:spLocks/>
            </p:cNvSpPr>
            <p:nvPr/>
          </p:nvSpPr>
          <p:spPr bwMode="auto">
            <a:xfrm>
              <a:off x="217" y="814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i="1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e</a:t>
              </a:r>
              <a:r>
                <a:rPr lang="en-US" baseline="-10000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2</a:t>
              </a:r>
              <a:endParaRPr lang="el-GR" baseline="-10000" dirty="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34" name="Rectangle 3"/>
            <p:cNvSpPr txBox="1">
              <a:spLocks/>
            </p:cNvSpPr>
            <p:nvPr/>
          </p:nvSpPr>
          <p:spPr bwMode="auto">
            <a:xfrm>
              <a:off x="1395" y="2053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Υ</a:t>
              </a:r>
              <a:r>
                <a:rPr lang="en-US" baseline="-10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1</a:t>
              </a:r>
              <a:endParaRPr lang="el-GR" baseline="-1000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cxnSp>
          <p:nvCxnSpPr>
            <p:cNvPr id="33828" name="AutoShape 14"/>
            <p:cNvCxnSpPr>
              <a:cxnSpLocks noChangeShapeType="1"/>
            </p:cNvCxnSpPr>
            <p:nvPr/>
          </p:nvCxnSpPr>
          <p:spPr bwMode="auto">
            <a:xfrm flipH="1" flipV="1">
              <a:off x="836" y="456"/>
              <a:ext cx="13" cy="1607"/>
            </a:xfrm>
            <a:prstGeom prst="straightConnector1">
              <a:avLst/>
            </a:prstGeom>
            <a:noFill/>
            <a:ln w="34925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26" name="Rectangle 3"/>
            <p:cNvSpPr txBox="1">
              <a:spLocks/>
            </p:cNvSpPr>
            <p:nvPr/>
          </p:nvSpPr>
          <p:spPr bwMode="auto">
            <a:xfrm>
              <a:off x="816" y="2053"/>
              <a:ext cx="35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Υ</a:t>
              </a:r>
              <a:r>
                <a:rPr lang="en-US" baseline="-25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2</a:t>
              </a:r>
              <a:endParaRPr lang="el-GR" baseline="-2500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28" name="Τόξο 27"/>
            <p:cNvSpPr/>
            <p:nvPr/>
          </p:nvSpPr>
          <p:spPr>
            <a:xfrm rot="12764186">
              <a:off x="128" y="644"/>
              <a:ext cx="3221" cy="891"/>
            </a:xfrm>
            <a:prstGeom prst="arc">
              <a:avLst>
                <a:gd name="adj1" fmla="val 11710859"/>
                <a:gd name="adj2" fmla="val 20636396"/>
              </a:avLst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33854" name="AutoShape 11"/>
            <p:cNvCxnSpPr>
              <a:cxnSpLocks noChangeShapeType="1"/>
            </p:cNvCxnSpPr>
            <p:nvPr/>
          </p:nvCxnSpPr>
          <p:spPr bwMode="auto">
            <a:xfrm>
              <a:off x="545" y="3440"/>
              <a:ext cx="884" cy="2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55" name="AutoShape 11"/>
            <p:cNvCxnSpPr>
              <a:cxnSpLocks noChangeShapeType="1"/>
            </p:cNvCxnSpPr>
            <p:nvPr/>
          </p:nvCxnSpPr>
          <p:spPr bwMode="auto">
            <a:xfrm>
              <a:off x="542" y="3008"/>
              <a:ext cx="317" cy="2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56" name="AutoShape 16"/>
            <p:cNvCxnSpPr>
              <a:cxnSpLocks noChangeShapeType="1"/>
            </p:cNvCxnSpPr>
            <p:nvPr/>
          </p:nvCxnSpPr>
          <p:spPr bwMode="auto">
            <a:xfrm flipV="1">
              <a:off x="550" y="4088"/>
              <a:ext cx="2249" cy="3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33857" name="AutoShape 17"/>
            <p:cNvCxnSpPr>
              <a:cxnSpLocks noChangeShapeType="1"/>
            </p:cNvCxnSpPr>
            <p:nvPr/>
          </p:nvCxnSpPr>
          <p:spPr bwMode="auto">
            <a:xfrm flipH="1" flipV="1">
              <a:off x="538" y="2501"/>
              <a:ext cx="13" cy="1587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sp>
          <p:nvSpPr>
            <p:cNvPr id="2" name="Rectangle 3"/>
            <p:cNvSpPr txBox="1">
              <a:spLocks/>
            </p:cNvSpPr>
            <p:nvPr/>
          </p:nvSpPr>
          <p:spPr bwMode="auto">
            <a:xfrm>
              <a:off x="2628" y="4097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Font typeface="Wingdings 3" pitchFamily="18" charset="2"/>
                <a:buNone/>
                <a:defRPr/>
              </a:pPr>
              <a:r>
                <a: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</p:txBody>
        </p:sp>
        <p:sp>
          <p:nvSpPr>
            <p:cNvPr id="3" name="Rectangle 3"/>
            <p:cNvSpPr txBox="1">
              <a:spLocks/>
            </p:cNvSpPr>
            <p:nvPr/>
          </p:nvSpPr>
          <p:spPr bwMode="auto">
            <a:xfrm>
              <a:off x="292" y="2362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b="1" i="1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P</a:t>
              </a:r>
              <a:endParaRPr lang="el-GR" b="1" i="1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4" name="Rectangle 3"/>
            <p:cNvSpPr txBox="1">
              <a:spLocks/>
            </p:cNvSpPr>
            <p:nvPr/>
          </p:nvSpPr>
          <p:spPr bwMode="auto">
            <a:xfrm>
              <a:off x="2571" y="3790"/>
              <a:ext cx="35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AD</a:t>
              </a:r>
              <a:endParaRPr lang="el-GR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5" name="Rectangle 3"/>
            <p:cNvSpPr txBox="1">
              <a:spLocks/>
            </p:cNvSpPr>
            <p:nvPr/>
          </p:nvSpPr>
          <p:spPr bwMode="auto">
            <a:xfrm>
              <a:off x="218" y="3302"/>
              <a:ext cx="34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i="1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P</a:t>
              </a:r>
              <a:r>
                <a:rPr lang="en-US" baseline="-25000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1</a:t>
              </a:r>
              <a:endParaRPr lang="el-GR" baseline="-25000" dirty="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6" name="Rectangle 3"/>
            <p:cNvSpPr txBox="1">
              <a:spLocks/>
            </p:cNvSpPr>
            <p:nvPr/>
          </p:nvSpPr>
          <p:spPr bwMode="auto">
            <a:xfrm>
              <a:off x="215" y="2842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n-US" i="1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P</a:t>
              </a:r>
              <a:r>
                <a:rPr lang="en-US" baseline="-25000" dirty="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2</a:t>
              </a:r>
              <a:endParaRPr lang="el-GR" baseline="-25000" dirty="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10" name="Rectangle 3"/>
            <p:cNvSpPr txBox="1">
              <a:spLocks/>
            </p:cNvSpPr>
            <p:nvPr/>
          </p:nvSpPr>
          <p:spPr bwMode="auto">
            <a:xfrm>
              <a:off x="1341" y="4074"/>
              <a:ext cx="3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Υ</a:t>
              </a:r>
              <a:r>
                <a:rPr lang="en-US" baseline="-10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1</a:t>
              </a:r>
              <a:endParaRPr lang="el-GR" baseline="-1000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cxnSp>
          <p:nvCxnSpPr>
            <p:cNvPr id="33865" name="AutoShape 14"/>
            <p:cNvCxnSpPr>
              <a:cxnSpLocks noChangeShapeType="1"/>
            </p:cNvCxnSpPr>
            <p:nvPr/>
          </p:nvCxnSpPr>
          <p:spPr bwMode="auto">
            <a:xfrm flipH="1" flipV="1">
              <a:off x="848" y="2052"/>
              <a:ext cx="13" cy="2038"/>
            </a:xfrm>
            <a:prstGeom prst="straightConnector1">
              <a:avLst/>
            </a:prstGeom>
            <a:noFill/>
            <a:ln w="6350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11" name="Rectangle 3"/>
            <p:cNvSpPr txBox="1">
              <a:spLocks/>
            </p:cNvSpPr>
            <p:nvPr/>
          </p:nvSpPr>
          <p:spPr bwMode="auto">
            <a:xfrm>
              <a:off x="745" y="4074"/>
              <a:ext cx="35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None/>
              </a:pPr>
              <a:r>
                <a:rPr lang="el-GR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Υ</a:t>
              </a:r>
              <a:r>
                <a:rPr lang="en-US" baseline="-10000">
                  <a:effectLst>
                    <a:outerShdw blurRad="38100" dist="38100" dir="2700000" algn="tl">
                      <a:srgbClr val="0E5580"/>
                    </a:outerShdw>
                  </a:effectLst>
                </a:rPr>
                <a:t>2</a:t>
              </a:r>
              <a:endParaRPr lang="el-GR" baseline="-10000">
                <a:effectLst>
                  <a:outerShdw blurRad="38100" dist="38100" dir="2700000" algn="tl">
                    <a:srgbClr val="0E5580"/>
                  </a:outerShdw>
                </a:effectLst>
              </a:endParaRPr>
            </a:p>
          </p:txBody>
        </p:sp>
        <p:sp>
          <p:nvSpPr>
            <p:cNvPr id="12" name="Τόξο 27"/>
            <p:cNvSpPr>
              <a:spLocks/>
            </p:cNvSpPr>
            <p:nvPr/>
          </p:nvSpPr>
          <p:spPr bwMode="auto">
            <a:xfrm rot="-8835814">
              <a:off x="130" y="2674"/>
              <a:ext cx="3221" cy="891"/>
            </a:xfrm>
            <a:custGeom>
              <a:avLst/>
              <a:gdLst>
                <a:gd name="T0" fmla="*/ 731462 w 5112842"/>
                <a:gd name="T1" fmla="*/ 211942 h 1414245"/>
                <a:gd name="T2" fmla="*/ 2556421 w 5112842"/>
                <a:gd name="T3" fmla="*/ 707123 h 1414245"/>
                <a:gd name="T4" fmla="*/ 4327624 w 5112842"/>
                <a:gd name="T5" fmla="*/ 197226 h 1414245"/>
                <a:gd name="T6" fmla="*/ 5898240 60000 65536"/>
                <a:gd name="T7" fmla="*/ 17694720 60000 65536"/>
                <a:gd name="T8" fmla="*/ 5898240 60000 65536"/>
                <a:gd name="T9" fmla="*/ 731462 w 5112842"/>
                <a:gd name="T10" fmla="*/ 0 h 1414245"/>
                <a:gd name="T11" fmla="*/ 4327624 w 5112842"/>
                <a:gd name="T12" fmla="*/ 211942 h 1414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12842" h="1414245" stroke="0">
                  <a:moveTo>
                    <a:pt x="731462" y="211942"/>
                  </a:moveTo>
                  <a:lnTo>
                    <a:pt x="731462" y="211942"/>
                  </a:lnTo>
                  <a:cubicBezTo>
                    <a:pt x="1212220" y="76379"/>
                    <a:pt x="1869895" y="-1"/>
                    <a:pt x="2556422" y="0"/>
                  </a:cubicBezTo>
                  <a:cubicBezTo>
                    <a:pt x="3216752" y="0"/>
                    <a:pt x="3851469" y="70676"/>
                    <a:pt x="4327625" y="197225"/>
                  </a:cubicBezTo>
                  <a:lnTo>
                    <a:pt x="2556421" y="707123"/>
                  </a:lnTo>
                  <a:close/>
                </a:path>
                <a:path w="5112842" h="1414245" fill="none">
                  <a:moveTo>
                    <a:pt x="731462" y="211942"/>
                  </a:moveTo>
                  <a:lnTo>
                    <a:pt x="731462" y="211942"/>
                  </a:lnTo>
                  <a:cubicBezTo>
                    <a:pt x="1212220" y="76379"/>
                    <a:pt x="1869895" y="-1"/>
                    <a:pt x="2556422" y="0"/>
                  </a:cubicBezTo>
                  <a:cubicBezTo>
                    <a:pt x="3216752" y="0"/>
                    <a:pt x="3851469" y="70676"/>
                    <a:pt x="4327625" y="197225"/>
                  </a:cubicBezTo>
                </a:path>
              </a:pathLst>
            </a:custGeom>
            <a:noFill/>
            <a:ln w="34925" cap="rnd" cmpd="sng" algn="ctr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cxnSp>
          <p:nvCxnSpPr>
            <p:cNvPr id="33870" name="AutoShape 14"/>
            <p:cNvCxnSpPr>
              <a:cxnSpLocks noChangeShapeType="1"/>
            </p:cNvCxnSpPr>
            <p:nvPr/>
          </p:nvCxnSpPr>
          <p:spPr bwMode="auto">
            <a:xfrm flipH="1" flipV="1">
              <a:off x="1419" y="2051"/>
              <a:ext cx="13" cy="2038"/>
            </a:xfrm>
            <a:prstGeom prst="straightConnector1">
              <a:avLst/>
            </a:prstGeom>
            <a:noFill/>
            <a:ln w="6350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33876" name="Rectangle 84"/>
          <p:cNvSpPr>
            <a:spLocks noGrp="1"/>
          </p:cNvSpPr>
          <p:nvPr>
            <p:ph type="title"/>
          </p:nvPr>
        </p:nvSpPr>
        <p:spPr>
          <a:xfrm>
            <a:off x="2968625" y="176213"/>
            <a:ext cx="7358063" cy="1168400"/>
          </a:xfrm>
          <a:noFill/>
          <a:ln/>
        </p:spPr>
        <p:txBody>
          <a:bodyPr/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Καμπύλη Συναθροιστικής Ζήτησης</a:t>
            </a:r>
          </a:p>
        </p:txBody>
      </p:sp>
      <p:sp>
        <p:nvSpPr>
          <p:cNvPr id="33877" name="Rectangle 85"/>
          <p:cNvSpPr>
            <a:spLocks/>
          </p:cNvSpPr>
          <p:nvPr/>
        </p:nvSpPr>
        <p:spPr bwMode="auto">
          <a:xfrm>
            <a:off x="5332038" y="1656556"/>
            <a:ext cx="6191250" cy="12271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P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[P</a:t>
            </a:r>
            <a:r>
              <a:rPr lang="en-US" sz="2400" baseline="-10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 → P</a:t>
            </a:r>
            <a:r>
              <a:rPr lang="en-US" sz="2400" baseline="-1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]</a:t>
            </a:r>
            <a:r>
              <a:rPr lang="en-US" sz="2400" baseline="-100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=&gt;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↓ M/P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[M/P</a:t>
            </a:r>
            <a:r>
              <a:rPr lang="en-US" sz="2400" baseline="-10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→  M/P</a:t>
            </a:r>
            <a:r>
              <a:rPr lang="en-US" sz="2400" baseline="-1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] =&gt;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=&gt;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[e</a:t>
            </a:r>
            <a:r>
              <a:rPr lang="en-US" sz="2400" baseline="-10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 → e</a:t>
            </a:r>
            <a:r>
              <a:rPr lang="en-US" sz="2400" baseline="-1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] =&gt;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↓ NX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[NX</a:t>
            </a:r>
            <a:r>
              <a:rPr lang="en-US" sz="2400" baseline="-10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→  NX</a:t>
            </a:r>
            <a:r>
              <a:rPr lang="en-US" sz="2400" baseline="-1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] =&gt; =&gt;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↓ 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[Y</a:t>
            </a:r>
            <a:r>
              <a:rPr lang="en-US" sz="2400" baseline="-10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 → Y</a:t>
            </a:r>
            <a:r>
              <a:rPr lang="en-US" sz="2400" baseline="-1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] </a:t>
            </a:r>
            <a:endParaRPr lang="el-GR" sz="2400" dirty="0">
              <a:solidFill>
                <a:schemeClr val="tx2"/>
              </a:solidFill>
            </a:endParaRPr>
          </a:p>
        </p:txBody>
      </p:sp>
      <p:sp>
        <p:nvSpPr>
          <p:cNvPr id="33878" name="Rectangle 86"/>
          <p:cNvSpPr>
            <a:spLocks/>
          </p:cNvSpPr>
          <p:nvPr/>
        </p:nvSpPr>
        <p:spPr bwMode="auto">
          <a:xfrm>
            <a:off x="5332038" y="4082877"/>
            <a:ext cx="6138862" cy="24177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Μετατοπίσεις της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</a:t>
            </a:r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2400" dirty="0">
                <a:solidFill>
                  <a:schemeClr val="tx2"/>
                </a:solidFill>
              </a:rPr>
              <a:t>Μέτρα οικονομικής πολιτικής ή/και γεγονότα που αυξάνουν (μειώνουν) </a:t>
            </a:r>
            <a:r>
              <a:rPr lang="el-GR" sz="2400" dirty="0" smtClean="0">
                <a:solidFill>
                  <a:schemeClr val="tx2"/>
                </a:solidFill>
              </a:rPr>
              <a:t>το </a:t>
            </a:r>
            <a:r>
              <a:rPr lang="el-GR" sz="2400" dirty="0">
                <a:solidFill>
                  <a:schemeClr val="tx2"/>
                </a:solidFill>
              </a:rPr>
              <a:t>εισόδημα </a:t>
            </a:r>
            <a:r>
              <a:rPr lang="el-GR" sz="2400" u="sng" dirty="0">
                <a:solidFill>
                  <a:schemeClr val="tx2"/>
                </a:solidFill>
              </a:rPr>
              <a:t>για δεδομένο επίπεδο τιμών </a:t>
            </a:r>
            <a:r>
              <a:rPr lang="el-GR" sz="2400" dirty="0">
                <a:solidFill>
                  <a:schemeClr val="tx2"/>
                </a:solidFill>
              </a:rPr>
              <a:t>μετατοπίζουν την καμπύλη </a:t>
            </a:r>
            <a:r>
              <a:rPr lang="en-US" sz="2400" dirty="0">
                <a:solidFill>
                  <a:schemeClr val="tx2"/>
                </a:solidFill>
              </a:rPr>
              <a:t>AD</a:t>
            </a:r>
            <a:r>
              <a:rPr lang="el-GR" sz="2400" dirty="0">
                <a:solidFill>
                  <a:schemeClr val="tx2"/>
                </a:solidFill>
              </a:rPr>
              <a:t> προς τα δεξιά (αριστερά).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l-G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5769" y="366657"/>
            <a:ext cx="10207255" cy="1216875"/>
          </a:xfrm>
        </p:spPr>
        <p:txBody>
          <a:bodyPr>
            <a:normAutofit fontScale="90000"/>
          </a:bodyPr>
          <a:lstStyle/>
          <a:p>
            <a:r>
              <a:rPr lang="el-GR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προκαλεί τις βραχυχρόνιες διακυμάνσεις του συνολικού </a:t>
            </a:r>
            <a:r>
              <a:rPr lang="el-GR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εισοδήματος σε μια ανοικτή οικονομία;</a:t>
            </a:r>
            <a:endParaRPr lang="el-GR" sz="3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6002484" y="2602526"/>
            <a:ext cx="5979050" cy="3203536"/>
            <a:chOff x="3192786" y="2332175"/>
            <a:chExt cx="5979050" cy="3203536"/>
          </a:xfrm>
        </p:grpSpPr>
        <p:cxnSp>
          <p:nvCxnSpPr>
            <p:cNvPr id="24" name="AutoShape 11"/>
            <p:cNvCxnSpPr>
              <a:cxnSpLocks noChangeShapeType="1"/>
            </p:cNvCxnSpPr>
            <p:nvPr/>
          </p:nvCxnSpPr>
          <p:spPr bwMode="auto">
            <a:xfrm>
              <a:off x="6328296" y="4121080"/>
              <a:ext cx="2856" cy="903404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11"/>
            <p:cNvCxnSpPr>
              <a:cxnSpLocks noChangeShapeType="1"/>
            </p:cNvCxnSpPr>
            <p:nvPr/>
          </p:nvCxnSpPr>
          <p:spPr bwMode="auto">
            <a:xfrm>
              <a:off x="5229793" y="4110246"/>
              <a:ext cx="791" cy="907763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11"/>
            <p:cNvCxnSpPr>
              <a:cxnSpLocks noChangeShapeType="1"/>
            </p:cNvCxnSpPr>
            <p:nvPr/>
          </p:nvCxnSpPr>
          <p:spPr bwMode="auto">
            <a:xfrm>
              <a:off x="4640418" y="4116318"/>
              <a:ext cx="7002" cy="880331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" name="Ομάδα 2"/>
            <p:cNvGrpSpPr/>
            <p:nvPr/>
          </p:nvGrpSpPr>
          <p:grpSpPr>
            <a:xfrm>
              <a:off x="3192786" y="2332175"/>
              <a:ext cx="5979050" cy="3203536"/>
              <a:chOff x="3192786" y="2332175"/>
              <a:chExt cx="5979050" cy="3203536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3779514" y="2501868"/>
                <a:ext cx="4724322" cy="2554621"/>
                <a:chOff x="2728" y="1447"/>
                <a:chExt cx="4741" cy="3276"/>
              </a:xfrm>
            </p:grpSpPr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2730" y="1520"/>
                  <a:ext cx="4739" cy="3203"/>
                  <a:chOff x="2730" y="1520"/>
                  <a:chExt cx="4739" cy="3203"/>
                </a:xfrm>
              </p:grpSpPr>
              <p:cxnSp>
                <p:nvCxnSpPr>
                  <p:cNvPr id="9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741" y="3512"/>
                    <a:ext cx="4200" cy="40"/>
                  </a:xfrm>
                  <a:prstGeom prst="straightConnector1">
                    <a:avLst/>
                  </a:prstGeom>
                  <a:noFill/>
                  <a:ln w="349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" name="Arc 15"/>
                  <p:cNvSpPr>
                    <a:spLocks/>
                  </p:cNvSpPr>
                  <p:nvPr/>
                </p:nvSpPr>
                <p:spPr bwMode="auto">
                  <a:xfrm rot="10800000">
                    <a:off x="3049" y="1520"/>
                    <a:ext cx="3662" cy="275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46"/>
                      <a:gd name="T1" fmla="*/ 0 h 21600"/>
                      <a:gd name="T2" fmla="*/ 21546 w 21546"/>
                      <a:gd name="T3" fmla="*/ 20076 h 21600"/>
                      <a:gd name="T4" fmla="*/ 0 w 215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46" h="21600" fill="none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</a:path>
                      <a:path w="21546" h="21600" stroke="0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11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30" y="4663"/>
                    <a:ext cx="4739" cy="60"/>
                  </a:xfrm>
                  <a:prstGeom prst="straightConnector1">
                    <a:avLst/>
                  </a:prstGeom>
                  <a:noFill/>
                  <a:ln w="317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8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728" y="1447"/>
                  <a:ext cx="20" cy="3229"/>
                </a:xfrm>
                <a:prstGeom prst="straightConnector1">
                  <a:avLst/>
                </a:prstGeom>
                <a:noFill/>
                <a:ln w="317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3"/>
              <p:cNvSpPr txBox="1">
                <a:spLocks/>
              </p:cNvSpPr>
              <p:nvPr/>
            </p:nvSpPr>
            <p:spPr bwMode="auto">
              <a:xfrm>
                <a:off x="7802218" y="4442992"/>
                <a:ext cx="1053548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</a:t>
                </a:r>
                <a:endPara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Arc 15"/>
              <p:cNvSpPr>
                <a:spLocks/>
              </p:cNvSpPr>
              <p:nvPr/>
            </p:nvSpPr>
            <p:spPr bwMode="auto">
              <a:xfrm rot="10800000">
                <a:off x="4375808" y="2332175"/>
                <a:ext cx="3680882" cy="203182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46"/>
                  <a:gd name="T1" fmla="*/ 0 h 21600"/>
                  <a:gd name="T2" fmla="*/ 21546 w 21546"/>
                  <a:gd name="T3" fmla="*/ 20076 h 21600"/>
                  <a:gd name="T4" fmla="*/ 0 w 215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46" h="21600" fill="none" extrusionOk="0">
                    <a:moveTo>
                      <a:pt x="-1" y="0"/>
                    </a:moveTo>
                    <a:cubicBezTo>
                      <a:pt x="11337" y="0"/>
                      <a:pt x="20746" y="8766"/>
                      <a:pt x="21546" y="20075"/>
                    </a:cubicBezTo>
                  </a:path>
                  <a:path w="21546" h="21600" stroke="0" extrusionOk="0">
                    <a:moveTo>
                      <a:pt x="-1" y="0"/>
                    </a:moveTo>
                    <a:cubicBezTo>
                      <a:pt x="11337" y="0"/>
                      <a:pt x="20746" y="8766"/>
                      <a:pt x="21546" y="2007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6" name="Rectangle 3"/>
              <p:cNvSpPr txBox="1">
                <a:spLocks/>
              </p:cNvSpPr>
              <p:nvPr/>
            </p:nvSpPr>
            <p:spPr bwMode="auto">
              <a:xfrm>
                <a:off x="7638852" y="3850399"/>
                <a:ext cx="1053548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SRAS</a:t>
                </a:r>
                <a:endPara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Arc 15"/>
              <p:cNvSpPr>
                <a:spLocks/>
              </p:cNvSpPr>
              <p:nvPr/>
            </p:nvSpPr>
            <p:spPr bwMode="auto">
              <a:xfrm rot="10800000">
                <a:off x="3816178" y="2632587"/>
                <a:ext cx="3566440" cy="23162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46"/>
                  <a:gd name="T1" fmla="*/ 0 h 21600"/>
                  <a:gd name="T2" fmla="*/ 21546 w 21546"/>
                  <a:gd name="T3" fmla="*/ 20076 h 21600"/>
                  <a:gd name="T4" fmla="*/ 0 w 215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46" h="21600" fill="none" extrusionOk="0">
                    <a:moveTo>
                      <a:pt x="-1" y="0"/>
                    </a:moveTo>
                    <a:cubicBezTo>
                      <a:pt x="11337" y="0"/>
                      <a:pt x="20746" y="8766"/>
                      <a:pt x="21546" y="20075"/>
                    </a:cubicBezTo>
                  </a:path>
                  <a:path w="21546" h="21600" stroke="0" extrusionOk="0">
                    <a:moveTo>
                      <a:pt x="-1" y="0"/>
                    </a:moveTo>
                    <a:cubicBezTo>
                      <a:pt x="11337" y="0"/>
                      <a:pt x="20746" y="8766"/>
                      <a:pt x="21546" y="2007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9" name="Rectangle 3"/>
              <p:cNvSpPr txBox="1">
                <a:spLocks/>
              </p:cNvSpPr>
              <p:nvPr/>
            </p:nvSpPr>
            <p:spPr bwMode="auto">
              <a:xfrm>
                <a:off x="8118288" y="4173836"/>
                <a:ext cx="1053548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</a:t>
                </a:r>
                <a:r>
                  <a:rPr lang="el-GR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΄</a:t>
                </a:r>
              </a:p>
            </p:txBody>
          </p:sp>
          <p:sp>
            <p:nvSpPr>
              <p:cNvPr id="20" name="Rectangle 3"/>
              <p:cNvSpPr txBox="1">
                <a:spLocks/>
              </p:cNvSpPr>
              <p:nvPr/>
            </p:nvSpPr>
            <p:spPr bwMode="auto">
              <a:xfrm>
                <a:off x="7435204" y="4717859"/>
                <a:ext cx="1053548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</a:t>
                </a:r>
                <a:r>
                  <a:rPr lang="el-GR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΄΄</a:t>
                </a:r>
              </a:p>
            </p:txBody>
          </p:sp>
          <p:sp>
            <p:nvSpPr>
              <p:cNvPr id="21" name="Rectangle 3"/>
              <p:cNvSpPr txBox="1">
                <a:spLocks/>
              </p:cNvSpPr>
              <p:nvPr/>
            </p:nvSpPr>
            <p:spPr bwMode="auto">
              <a:xfrm>
                <a:off x="8165958" y="5157031"/>
                <a:ext cx="412879" cy="37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Υ</a:t>
                </a:r>
              </a:p>
            </p:txBody>
          </p:sp>
          <p:sp>
            <p:nvSpPr>
              <p:cNvPr id="23" name="Rectangle 3"/>
              <p:cNvSpPr txBox="1">
                <a:spLocks/>
              </p:cNvSpPr>
              <p:nvPr/>
            </p:nvSpPr>
            <p:spPr bwMode="auto">
              <a:xfrm>
                <a:off x="5076066" y="4975366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dirty="0" smtClean="0"/>
                  <a:t>Υ</a:t>
                </a:r>
              </a:p>
            </p:txBody>
          </p:sp>
          <p:sp>
            <p:nvSpPr>
              <p:cNvPr id="29" name="Rectangle 3"/>
              <p:cNvSpPr txBox="1">
                <a:spLocks/>
              </p:cNvSpPr>
              <p:nvPr/>
            </p:nvSpPr>
            <p:spPr bwMode="auto">
              <a:xfrm>
                <a:off x="4480584" y="4979360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dirty="0" smtClean="0"/>
                  <a:t>Υ΄΄</a:t>
                </a:r>
              </a:p>
            </p:txBody>
          </p:sp>
          <p:sp>
            <p:nvSpPr>
              <p:cNvPr id="30" name="Rectangle 3"/>
              <p:cNvSpPr txBox="1">
                <a:spLocks/>
              </p:cNvSpPr>
              <p:nvPr/>
            </p:nvSpPr>
            <p:spPr bwMode="auto">
              <a:xfrm>
                <a:off x="6173560" y="4982249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dirty="0" smtClean="0"/>
                  <a:t>Υ΄</a:t>
                </a:r>
              </a:p>
            </p:txBody>
          </p:sp>
          <p:sp>
            <p:nvSpPr>
              <p:cNvPr id="32" name="Rectangle 3"/>
              <p:cNvSpPr txBox="1">
                <a:spLocks/>
              </p:cNvSpPr>
              <p:nvPr/>
            </p:nvSpPr>
            <p:spPr bwMode="auto">
              <a:xfrm>
                <a:off x="3192786" y="2474842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"/>
                  <p:cNvSpPr txBox="1">
                    <a:spLocks/>
                  </p:cNvSpPr>
                  <p:nvPr/>
                </p:nvSpPr>
                <p:spPr bwMode="auto">
                  <a:xfrm>
                    <a:off x="3381252" y="3871294"/>
                    <a:ext cx="365970" cy="4186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342900" indent="-3429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20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marL="742950" indent="-28575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2pPr>
                    <a:lvl3pPr marL="11430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6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3pPr>
                    <a:lvl4pPr marL="16002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4pPr>
                    <a:lvl5pPr marL="20574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sz="1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8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bar>
                        </m:oMath>
                      </m:oMathPara>
                    </a14:m>
                    <a:endParaRPr lang="el-GR" sz="1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Rectangle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81252" y="3871294"/>
                    <a:ext cx="365970" cy="41863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TextBox 24"/>
              <p:cNvSpPr txBox="1"/>
              <p:nvPr/>
            </p:nvSpPr>
            <p:spPr>
              <a:xfrm>
                <a:off x="3493760" y="5009582"/>
                <a:ext cx="305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D" sz="1000" dirty="0" smtClean="0"/>
                  <a:t>0</a:t>
                </a:r>
                <a:endParaRPr lang="el-GR" sz="1000" baseline="30000" dirty="0"/>
              </a:p>
            </p:txBody>
          </p:sp>
        </p:grpSp>
      </p:grpSp>
      <p:sp>
        <p:nvSpPr>
          <p:cNvPr id="26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335396" y="1736528"/>
            <a:ext cx="5279189" cy="49355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 smtClean="0"/>
              <a:t>Το υπόδειγμα </a:t>
            </a:r>
            <a:r>
              <a:rPr lang="en-US" sz="2400" dirty="0" smtClean="0"/>
              <a:t>IS – LM (</a:t>
            </a:r>
            <a:r>
              <a:rPr lang="el-GR" sz="2400" dirty="0" smtClean="0"/>
              <a:t>καθώς και το </a:t>
            </a:r>
            <a:r>
              <a:rPr lang="en-US" sz="2400" dirty="0" smtClean="0"/>
              <a:t>Mundell – Fleming)</a:t>
            </a:r>
            <a:r>
              <a:rPr lang="el-GR" sz="2400" dirty="0" smtClean="0"/>
              <a:t> δείχνουν πως οι μεταβολές της νομισματικής και της δημοσιονομικής πολιτικής, όπως και οι διαταραχές στις αγορές χρήματος και προϊόντος, μετατοπίζουν την καμπύλη συνολικής ζήτησης.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704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704302" y="169806"/>
            <a:ext cx="9404350" cy="1400175"/>
          </a:xfrm>
        </p:spPr>
        <p:txBody>
          <a:bodyPr/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Υποδείγματα συνολικής βραχυχρόνιας προσφοράς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77702" y="1569981"/>
                <a:ext cx="11509375" cy="4952461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400" dirty="0" smtClean="0"/>
                  <a:t>Ατέλειες της αγοράς προκαλούν απόκλιση του συνολικού προϊόντος της οικονομίας από το φυσικό επίπεδο παραγωγής.</a:t>
                </a:r>
                <a:endParaRPr lang="el-GR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u="sng" dirty="0" smtClean="0"/>
                  <a:t>Υπόδειγμα της ακαμψίας των τιμών</a:t>
                </a:r>
                <a:r>
                  <a:rPr lang="el-GR" sz="2400" dirty="0" smtClean="0"/>
                  <a:t>: οι επιχειρήσεις δεν προσαρμόζουν αυτόματα τις τιμές τους στις μεταβολές της ζήτησης.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u="sng" dirty="0" smtClean="0"/>
                  <a:t>Υπόδειγμα της ατελούς πληροφόρησης</a:t>
                </a:r>
                <a:r>
                  <a:rPr lang="el-GR" sz="2400" dirty="0" smtClean="0"/>
                  <a:t>: οι παραγωγοί συγχέουν τις μεταβολές του γενικού επιπέδου των τιμών με τις μεταβολές των σχετικών τιμών.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Y 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l-GR" sz="24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Υ</m:t>
                        </m:r>
                      </m:e>
                    </m:ba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α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aseline="-1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– EP)</a:t>
                </a:r>
                <a:endPara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77702" y="1569981"/>
                <a:ext cx="11509375" cy="4952461"/>
              </a:xfrm>
              <a:blipFill>
                <a:blip r:embed="rId2"/>
                <a:stretch>
                  <a:fillRect l="-847" r="-794" b="-14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71298" y="382385"/>
                <a:ext cx="10634258" cy="59436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Y 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l-GR" sz="24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Υ</m:t>
                        </m:r>
                      </m:e>
                    </m:ba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+ α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n-US" sz="2400" baseline="-1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*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(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 – EP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=&gt;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400" dirty="0" smtClean="0">
                    <a:latin typeface="+mn-lt"/>
                  </a:rPr>
                  <a:t>η παραγωγή αποκλίνει από το φυσικό της επίπεδο όταν το επίπεδο των τιμών αποκλίνει από το προσδοκώμενο.</a:t>
                </a:r>
                <a:endParaRPr lang="el-GR" sz="24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l-GR" sz="2400" dirty="0" smtClean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 smtClean="0">
                    <a:latin typeface="+mn-lt"/>
                  </a:rPr>
                  <a:t>Αν το επίπεδο τιμών είναι υψηλότερο από το προσδοκώμενο επίπεδο, τότε το παραγόμενο προϊόν είναι μεγαλύτερο του φυσικού του επιπέδου.</a:t>
                </a:r>
                <a:r>
                  <a:rPr lang="el-GR" sz="2400" dirty="0">
                    <a:latin typeface="+mn-lt"/>
                  </a:rPr>
                  <a:t> </a:t>
                </a:r>
                <a:endParaRPr lang="el-GR" sz="2400" dirty="0" smtClean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 smtClean="0">
                    <a:latin typeface="+mn-lt"/>
                  </a:rPr>
                  <a:t>Αν </a:t>
                </a:r>
                <a:r>
                  <a:rPr lang="el-GR" sz="2400" dirty="0">
                    <a:latin typeface="+mn-lt"/>
                  </a:rPr>
                  <a:t>το επίπεδο τιμών είναι </a:t>
                </a:r>
                <a:r>
                  <a:rPr lang="el-GR" sz="2400" dirty="0" smtClean="0">
                    <a:latin typeface="+mn-lt"/>
                  </a:rPr>
                  <a:t>χαμηλότερο </a:t>
                </a:r>
                <a:r>
                  <a:rPr lang="el-GR" sz="2400" dirty="0">
                    <a:latin typeface="+mn-lt"/>
                  </a:rPr>
                  <a:t>από το προσδοκώμενο επίπεδο, τότε το παραγόμενο προϊόν είναι </a:t>
                </a:r>
                <a:r>
                  <a:rPr lang="el-GR" sz="2400" dirty="0" smtClean="0">
                    <a:latin typeface="+mn-lt"/>
                  </a:rPr>
                  <a:t>μικρότερο </a:t>
                </a:r>
                <a:r>
                  <a:rPr lang="el-GR" sz="2400" dirty="0">
                    <a:latin typeface="+mn-lt"/>
                  </a:rPr>
                  <a:t>του φυσικού του επιπέδου</a:t>
                </a:r>
                <a:r>
                  <a:rPr lang="el-GR" sz="2400" dirty="0" smtClean="0">
                    <a:latin typeface="+mn-lt"/>
                  </a:rPr>
                  <a:t>.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298" y="382385"/>
                <a:ext cx="10634258" cy="5943600"/>
              </a:xfrm>
              <a:blipFill>
                <a:blip r:embed="rId2"/>
                <a:stretch>
                  <a:fillRect l="-516" r="-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68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307975" y="1219199"/>
            <a:ext cx="11174413" cy="454717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l-GR" sz="2400" dirty="0" smtClean="0"/>
              <a:t>Ως συνέπεια, η καμπύλη συνολικής προσφοράς στη βραχυχρόνια περίοδο [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SRAS </a:t>
            </a:r>
            <a:r>
              <a:rPr lang="el-G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Run Aggregate Supply</a:t>
            </a:r>
            <a:r>
              <a:rPr lang="en-US" sz="2400" dirty="0" smtClean="0"/>
              <a:t>)</a:t>
            </a:r>
            <a:r>
              <a:rPr lang="el-GR" sz="2400" dirty="0" smtClean="0"/>
              <a:t>] έχει θετική κλίση και άρα οι μετατοπίσεις της καμπύλης συνολικής ζήτησης [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(Aggregate Demand</a:t>
            </a:r>
            <a:r>
              <a:rPr lang="en-US" sz="2400" dirty="0" smtClean="0"/>
              <a:t>)] </a:t>
            </a:r>
            <a:r>
              <a:rPr lang="el-GR" sz="2400" dirty="0" smtClean="0"/>
              <a:t>προκαλούν διακυμάνσεις</a:t>
            </a:r>
            <a:r>
              <a:rPr lang="en-US" sz="2400" dirty="0"/>
              <a:t> </a:t>
            </a:r>
            <a:r>
              <a:rPr lang="el-GR" sz="2400" dirty="0" smtClean="0"/>
              <a:t>του </a:t>
            </a:r>
            <a:endParaRPr lang="en-US" sz="24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2400" dirty="0"/>
              <a:t>	</a:t>
            </a:r>
            <a:r>
              <a:rPr lang="el-GR" sz="2400" dirty="0" smtClean="0"/>
              <a:t>συνολικά παραγόμενου προϊόντος.</a:t>
            </a:r>
          </a:p>
        </p:txBody>
      </p:sp>
      <p:sp>
        <p:nvSpPr>
          <p:cNvPr id="29744" name="Rectangle 48"/>
          <p:cNvSpPr>
            <a:spLocks noGrp="1"/>
          </p:cNvSpPr>
          <p:nvPr>
            <p:ph type="title"/>
          </p:nvPr>
        </p:nvSpPr>
        <p:spPr>
          <a:xfrm>
            <a:off x="644525" y="336550"/>
            <a:ext cx="9434513" cy="660400"/>
          </a:xfrm>
          <a:noFill/>
          <a:ln/>
        </p:spPr>
        <p:txBody>
          <a:bodyPr/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Καμπύλη </a:t>
            </a:r>
            <a:r>
              <a:rPr lang="el-GR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Συναθροιστικής</a:t>
            </a:r>
            <a:r>
              <a:rPr lang="el-G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Προσφοράς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6999288" y="2538926"/>
            <a:ext cx="5192712" cy="4144962"/>
            <a:chOff x="6999288" y="2738438"/>
            <a:chExt cx="5192712" cy="4144962"/>
          </a:xfrm>
        </p:grpSpPr>
        <p:sp>
          <p:nvSpPr>
            <p:cNvPr id="29747" name="Arc 51"/>
            <p:cNvSpPr>
              <a:spLocks/>
            </p:cNvSpPr>
            <p:nvPr/>
          </p:nvSpPr>
          <p:spPr bwMode="auto">
            <a:xfrm rot="5567239" flipV="1">
              <a:off x="8416925" y="3181350"/>
              <a:ext cx="2430462" cy="3608387"/>
            </a:xfrm>
            <a:custGeom>
              <a:avLst/>
              <a:gdLst>
                <a:gd name="G0" fmla="+- 0 0 0"/>
                <a:gd name="G1" fmla="+- 20782 0 0"/>
                <a:gd name="G2" fmla="+- 21600 0 0"/>
                <a:gd name="T0" fmla="*/ 5887 w 21437"/>
                <a:gd name="T1" fmla="*/ 0 h 20782"/>
                <a:gd name="T2" fmla="*/ 21437 w 21437"/>
                <a:gd name="T3" fmla="*/ 18131 h 20782"/>
                <a:gd name="T4" fmla="*/ 0 w 21437"/>
                <a:gd name="T5" fmla="*/ 20782 h 20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37" h="20782" fill="none" extrusionOk="0">
                  <a:moveTo>
                    <a:pt x="5887" y="-1"/>
                  </a:moveTo>
                  <a:cubicBezTo>
                    <a:pt x="14244" y="2367"/>
                    <a:pt x="20370" y="9510"/>
                    <a:pt x="21436" y="18131"/>
                  </a:cubicBezTo>
                </a:path>
                <a:path w="21437" h="20782" stroke="0" extrusionOk="0">
                  <a:moveTo>
                    <a:pt x="5887" y="-1"/>
                  </a:moveTo>
                  <a:cubicBezTo>
                    <a:pt x="14244" y="2367"/>
                    <a:pt x="20370" y="9510"/>
                    <a:pt x="21436" y="18131"/>
                  </a:cubicBezTo>
                  <a:lnTo>
                    <a:pt x="0" y="20782"/>
                  </a:lnTo>
                  <a:close/>
                </a:path>
              </a:pathLst>
            </a:custGeom>
            <a:noFill/>
            <a:ln w="12700">
              <a:solidFill>
                <a:srgbClr val="00FF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9992518" y="4898231"/>
              <a:ext cx="0" cy="16224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9086850" y="5683250"/>
              <a:ext cx="0" cy="8318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757" name="Line 61"/>
            <p:cNvSpPr>
              <a:spLocks noChangeShapeType="1"/>
            </p:cNvSpPr>
            <p:nvPr/>
          </p:nvSpPr>
          <p:spPr bwMode="auto">
            <a:xfrm>
              <a:off x="9569450" y="5322888"/>
              <a:ext cx="0" cy="11906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8" name="Ομάδα 7"/>
            <p:cNvGrpSpPr/>
            <p:nvPr/>
          </p:nvGrpSpPr>
          <p:grpSpPr>
            <a:xfrm>
              <a:off x="6999288" y="2738438"/>
              <a:ext cx="5192712" cy="4144962"/>
              <a:chOff x="6999288" y="2738438"/>
              <a:chExt cx="5192712" cy="4144962"/>
            </a:xfrm>
          </p:grpSpPr>
          <p:grpSp>
            <p:nvGrpSpPr>
              <p:cNvPr id="29758" name="Group 62"/>
              <p:cNvGrpSpPr>
                <a:grpSpLocks/>
              </p:cNvGrpSpPr>
              <p:nvPr/>
            </p:nvGrpSpPr>
            <p:grpSpPr bwMode="auto">
              <a:xfrm>
                <a:off x="6999288" y="2738438"/>
                <a:ext cx="5192712" cy="4144962"/>
                <a:chOff x="4653" y="1719"/>
                <a:chExt cx="3271" cy="2611"/>
              </a:xfrm>
            </p:grpSpPr>
            <p:cxnSp>
              <p:nvCxnSpPr>
                <p:cNvPr id="29703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094" y="4100"/>
                  <a:ext cx="220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9704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085" y="2214"/>
                  <a:ext cx="10" cy="1884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20" name="Rectangle 3"/>
                <p:cNvSpPr txBox="1">
                  <a:spLocks/>
                </p:cNvSpPr>
                <p:nvPr/>
              </p:nvSpPr>
              <p:spPr bwMode="auto">
                <a:xfrm>
                  <a:off x="7199" y="4098"/>
                  <a:ext cx="269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chemeClr val="accent1"/>
                    </a:buClr>
                    <a:buSzPct val="80000"/>
                    <a:buFont typeface="Wingdings 3" pitchFamily="18" charset="2"/>
                    <a:buNone/>
                  </a:pPr>
                  <a:r>
                    <a:rPr lang="en-US" sz="1600" b="1" i="1" dirty="0"/>
                    <a:t>Y</a:t>
                  </a:r>
                  <a:endParaRPr lang="el-GR" sz="1600" b="1" i="1" dirty="0"/>
                </a:p>
              </p:txBody>
            </p:sp>
            <p:sp>
              <p:nvSpPr>
                <p:cNvPr id="23" name="Rectangle 3"/>
                <p:cNvSpPr txBox="1">
                  <a:spLocks/>
                </p:cNvSpPr>
                <p:nvPr/>
              </p:nvSpPr>
              <p:spPr bwMode="auto">
                <a:xfrm>
                  <a:off x="4653" y="2230"/>
                  <a:ext cx="365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>
                    <a:buClr>
                      <a:schemeClr val="accent1"/>
                    </a:buClr>
                    <a:buSzPct val="80000"/>
                    <a:buFont typeface="Wingdings 3" pitchFamily="18" charset="2"/>
                    <a:buNone/>
                  </a:pPr>
                  <a:r>
                    <a:rPr lang="en-US" sz="1600" b="1" i="1" dirty="0"/>
                    <a:t>P</a:t>
                  </a:r>
                  <a:endParaRPr lang="el-GR" sz="1600" b="1" i="1" dirty="0"/>
                </a:p>
              </p:txBody>
            </p:sp>
            <p:sp>
              <p:nvSpPr>
                <p:cNvPr id="29737" name="Arc 41"/>
                <p:cNvSpPr>
                  <a:spLocks/>
                </p:cNvSpPr>
                <p:nvPr/>
              </p:nvSpPr>
              <p:spPr bwMode="auto">
                <a:xfrm rot="1459770" flipV="1">
                  <a:off x="5532" y="1719"/>
                  <a:ext cx="1215" cy="2273"/>
                </a:xfrm>
                <a:custGeom>
                  <a:avLst/>
                  <a:gdLst>
                    <a:gd name="G0" fmla="+- 0 0 0"/>
                    <a:gd name="G1" fmla="+- 20782 0 0"/>
                    <a:gd name="G2" fmla="+- 21600 0 0"/>
                    <a:gd name="T0" fmla="*/ 5887 w 21437"/>
                    <a:gd name="T1" fmla="*/ 0 h 20782"/>
                    <a:gd name="T2" fmla="*/ 21437 w 21437"/>
                    <a:gd name="T3" fmla="*/ 18131 h 20782"/>
                    <a:gd name="T4" fmla="*/ 0 w 21437"/>
                    <a:gd name="T5" fmla="*/ 20782 h 20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37" h="20782" fill="none" extrusionOk="0">
                      <a:moveTo>
                        <a:pt x="5887" y="-1"/>
                      </a:moveTo>
                      <a:cubicBezTo>
                        <a:pt x="14244" y="2367"/>
                        <a:pt x="20370" y="9510"/>
                        <a:pt x="21436" y="18131"/>
                      </a:cubicBezTo>
                    </a:path>
                    <a:path w="21437" h="20782" stroke="0" extrusionOk="0">
                      <a:moveTo>
                        <a:pt x="5887" y="-1"/>
                      </a:moveTo>
                      <a:cubicBezTo>
                        <a:pt x="14244" y="2367"/>
                        <a:pt x="20370" y="9510"/>
                        <a:pt x="21436" y="18131"/>
                      </a:cubicBezTo>
                      <a:lnTo>
                        <a:pt x="0" y="20782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739" name="AutoShape 43"/>
                <p:cNvSpPr>
                  <a:spLocks/>
                </p:cNvSpPr>
                <p:nvPr/>
              </p:nvSpPr>
              <p:spPr bwMode="auto">
                <a:xfrm>
                  <a:off x="7128" y="2920"/>
                  <a:ext cx="666" cy="162"/>
                </a:xfrm>
                <a:prstGeom prst="callout1">
                  <a:avLst>
                    <a:gd name="adj1" fmla="val 44444"/>
                    <a:gd name="adj2" fmla="val -7208"/>
                    <a:gd name="adj3" fmla="val -188889"/>
                    <a:gd name="adj4" fmla="val -37236"/>
                  </a:avLst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SRAS</a:t>
                  </a:r>
                  <a:endParaRPr lang="el-GR" sz="1600">
                    <a:effectLst>
                      <a:outerShdw blurRad="38100" dist="38100" dir="2700000" algn="tl">
                        <a:srgbClr val="0E5580"/>
                      </a:outerShdw>
                    </a:effectLst>
                  </a:endParaRPr>
                </a:p>
              </p:txBody>
            </p:sp>
            <p:sp>
              <p:nvSpPr>
                <p:cNvPr id="29740" name="Arc 44"/>
                <p:cNvSpPr>
                  <a:spLocks/>
                </p:cNvSpPr>
                <p:nvPr/>
              </p:nvSpPr>
              <p:spPr bwMode="auto">
                <a:xfrm rot="5652070" flipV="1">
                  <a:off x="5766" y="1737"/>
                  <a:ext cx="1531" cy="2273"/>
                </a:xfrm>
                <a:custGeom>
                  <a:avLst/>
                  <a:gdLst>
                    <a:gd name="G0" fmla="+- 0 0 0"/>
                    <a:gd name="G1" fmla="+- 20782 0 0"/>
                    <a:gd name="G2" fmla="+- 21600 0 0"/>
                    <a:gd name="T0" fmla="*/ 5887 w 21437"/>
                    <a:gd name="T1" fmla="*/ 0 h 20782"/>
                    <a:gd name="T2" fmla="*/ 21437 w 21437"/>
                    <a:gd name="T3" fmla="*/ 18131 h 20782"/>
                    <a:gd name="T4" fmla="*/ 0 w 21437"/>
                    <a:gd name="T5" fmla="*/ 20782 h 20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37" h="20782" fill="none" extrusionOk="0">
                      <a:moveTo>
                        <a:pt x="5887" y="-1"/>
                      </a:moveTo>
                      <a:cubicBezTo>
                        <a:pt x="14244" y="2367"/>
                        <a:pt x="20370" y="9510"/>
                        <a:pt x="21436" y="18131"/>
                      </a:cubicBezTo>
                    </a:path>
                    <a:path w="21437" h="20782" stroke="0" extrusionOk="0">
                      <a:moveTo>
                        <a:pt x="5887" y="-1"/>
                      </a:moveTo>
                      <a:cubicBezTo>
                        <a:pt x="14244" y="2367"/>
                        <a:pt x="20370" y="9510"/>
                        <a:pt x="21436" y="18131"/>
                      </a:cubicBezTo>
                      <a:lnTo>
                        <a:pt x="0" y="20782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741" name="AutoShape 45"/>
                <p:cNvSpPr>
                  <a:spLocks/>
                </p:cNvSpPr>
                <p:nvPr/>
              </p:nvSpPr>
              <p:spPr bwMode="auto">
                <a:xfrm>
                  <a:off x="7199" y="3760"/>
                  <a:ext cx="481" cy="208"/>
                </a:xfrm>
                <a:prstGeom prst="callout1">
                  <a:avLst>
                    <a:gd name="adj1" fmla="val 34616"/>
                    <a:gd name="adj2" fmla="val -9981"/>
                    <a:gd name="adj3" fmla="val -55287"/>
                    <a:gd name="adj4" fmla="val -43657"/>
                  </a:avLst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AD</a:t>
                  </a:r>
                  <a:endParaRPr lang="el-GR" sz="1600">
                    <a:effectLst>
                      <a:outerShdw blurRad="38100" dist="38100" dir="2700000" algn="tl">
                        <a:srgbClr val="0E5580"/>
                      </a:outerShdw>
                    </a:effectLst>
                  </a:endParaRPr>
                </a:p>
              </p:txBody>
            </p:sp>
            <p:sp>
              <p:nvSpPr>
                <p:cNvPr id="29746" name="Arc 50"/>
                <p:cNvSpPr>
                  <a:spLocks/>
                </p:cNvSpPr>
                <p:nvPr/>
              </p:nvSpPr>
              <p:spPr bwMode="auto">
                <a:xfrm rot="5652070" flipV="1">
                  <a:off x="6040" y="1481"/>
                  <a:ext cx="1531" cy="2236"/>
                </a:xfrm>
                <a:custGeom>
                  <a:avLst/>
                  <a:gdLst>
                    <a:gd name="G0" fmla="+- 0 0 0"/>
                    <a:gd name="G1" fmla="+- 20445 0 0"/>
                    <a:gd name="G2" fmla="+- 21600 0 0"/>
                    <a:gd name="T0" fmla="*/ 6968 w 21437"/>
                    <a:gd name="T1" fmla="*/ 0 h 20445"/>
                    <a:gd name="T2" fmla="*/ 21437 w 21437"/>
                    <a:gd name="T3" fmla="*/ 17794 h 20445"/>
                    <a:gd name="T4" fmla="*/ 0 w 21437"/>
                    <a:gd name="T5" fmla="*/ 20445 h 20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37" h="20445" fill="none" extrusionOk="0">
                      <a:moveTo>
                        <a:pt x="6968" y="-1"/>
                      </a:moveTo>
                      <a:cubicBezTo>
                        <a:pt x="14801" y="2669"/>
                        <a:pt x="20420" y="9580"/>
                        <a:pt x="21436" y="17794"/>
                      </a:cubicBezTo>
                    </a:path>
                    <a:path w="21437" h="20445" stroke="0" extrusionOk="0">
                      <a:moveTo>
                        <a:pt x="6968" y="-1"/>
                      </a:moveTo>
                      <a:cubicBezTo>
                        <a:pt x="14801" y="2669"/>
                        <a:pt x="20420" y="9580"/>
                        <a:pt x="21436" y="17794"/>
                      </a:cubicBezTo>
                      <a:lnTo>
                        <a:pt x="0" y="2044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FF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" name="Rectangle 3"/>
                <p:cNvSpPr txBox="1">
                  <a:spLocks/>
                </p:cNvSpPr>
                <p:nvPr/>
              </p:nvSpPr>
              <p:spPr bwMode="auto">
                <a:xfrm>
                  <a:off x="6443" y="4088"/>
                  <a:ext cx="269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chemeClr val="accent1"/>
                    </a:buClr>
                    <a:buSzPct val="80000"/>
                    <a:buFont typeface="Wingdings 3" pitchFamily="18" charset="2"/>
                    <a:buNone/>
                  </a:pPr>
                  <a:r>
                    <a:rPr lang="en-US" sz="1600" i="1" dirty="0"/>
                    <a:t>Y</a:t>
                  </a:r>
                  <a:r>
                    <a:rPr lang="el-GR" sz="1600" i="1" dirty="0"/>
                    <a:t>΄</a:t>
                  </a:r>
                </a:p>
              </p:txBody>
            </p:sp>
            <p:sp>
              <p:nvSpPr>
                <p:cNvPr id="3" name="Rectangle 3"/>
                <p:cNvSpPr txBox="1">
                  <a:spLocks/>
                </p:cNvSpPr>
                <p:nvPr/>
              </p:nvSpPr>
              <p:spPr bwMode="auto">
                <a:xfrm>
                  <a:off x="5839" y="4088"/>
                  <a:ext cx="338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chemeClr val="accent1"/>
                    </a:buClr>
                    <a:buSzPct val="80000"/>
                    <a:buFont typeface="Wingdings 3" pitchFamily="18" charset="2"/>
                    <a:buNone/>
                  </a:pPr>
                  <a:r>
                    <a:rPr lang="en-US" sz="1600" i="1" dirty="0"/>
                    <a:t>Y</a:t>
                  </a:r>
                  <a:r>
                    <a:rPr lang="el-GR" sz="1600" i="1" dirty="0"/>
                    <a:t>΄΄</a:t>
                  </a:r>
                </a:p>
              </p:txBody>
            </p:sp>
            <p:sp>
              <p:nvSpPr>
                <p:cNvPr id="29755" name="AutoShape 59"/>
                <p:cNvSpPr>
                  <a:spLocks/>
                </p:cNvSpPr>
                <p:nvPr/>
              </p:nvSpPr>
              <p:spPr bwMode="auto">
                <a:xfrm>
                  <a:off x="5900" y="2158"/>
                  <a:ext cx="445" cy="208"/>
                </a:xfrm>
                <a:prstGeom prst="callout1">
                  <a:avLst>
                    <a:gd name="adj1" fmla="val 59856"/>
                    <a:gd name="adj2" fmla="val 337"/>
                    <a:gd name="adj3" fmla="val 93030"/>
                    <a:gd name="adj4" fmla="val -30677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 dirty="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AD</a:t>
                  </a:r>
                  <a:r>
                    <a:rPr lang="el-GR" sz="1600" dirty="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΄</a:t>
                  </a:r>
                </a:p>
              </p:txBody>
            </p:sp>
            <p:sp>
              <p:nvSpPr>
                <p:cNvPr id="29756" name="AutoShape 60"/>
                <p:cNvSpPr>
                  <a:spLocks/>
                </p:cNvSpPr>
                <p:nvPr/>
              </p:nvSpPr>
              <p:spPr bwMode="auto">
                <a:xfrm>
                  <a:off x="5255" y="2157"/>
                  <a:ext cx="536" cy="162"/>
                </a:xfrm>
                <a:prstGeom prst="callout1">
                  <a:avLst>
                    <a:gd name="adj1" fmla="val 90741"/>
                    <a:gd name="adj2" fmla="val 6438"/>
                    <a:gd name="adj3" fmla="val 363889"/>
                    <a:gd name="adj4" fmla="val -8207"/>
                  </a:avLst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 dirty="0" smtClean="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AD</a:t>
                  </a:r>
                  <a:r>
                    <a:rPr lang="el-GR" sz="1600" dirty="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΄</a:t>
                  </a:r>
                  <a:r>
                    <a:rPr lang="el-GR" sz="1600" dirty="0" smtClean="0">
                      <a:effectLst>
                        <a:outerShdw blurRad="38100" dist="38100" dir="2700000" algn="tl">
                          <a:srgbClr val="0E5580"/>
                        </a:outerShdw>
                      </a:effectLst>
                    </a:rPr>
                    <a:t>΄</a:t>
                  </a:r>
                  <a:endParaRPr lang="el-GR" sz="1600" dirty="0">
                    <a:effectLst>
                      <a:outerShdw blurRad="38100" dist="38100" dir="2700000" algn="tl">
                        <a:srgbClr val="0E5580"/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3"/>
              <p:cNvSpPr txBox="1">
                <a:spLocks/>
              </p:cNvSpPr>
              <p:nvPr/>
            </p:nvSpPr>
            <p:spPr bwMode="auto">
              <a:xfrm>
                <a:off x="9431338" y="6489700"/>
                <a:ext cx="427037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accent1"/>
                  </a:buClr>
                  <a:buSzPct val="80000"/>
                  <a:buFont typeface="Wingdings 3" pitchFamily="18" charset="2"/>
                  <a:buNone/>
                </a:pPr>
                <a:r>
                  <a:rPr lang="en-US" sz="1600" i="1" dirty="0" smtClean="0"/>
                  <a:t>Y</a:t>
                </a:r>
                <a:endParaRPr lang="el-GR" sz="1600" i="1" dirty="0"/>
              </a:p>
            </p:txBody>
          </p: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1525</TotalTime>
  <Words>961</Words>
  <Application>Microsoft Office PowerPoint</Application>
  <PresentationFormat>Ευρεία οθόνη</PresentationFormat>
  <Paragraphs>178</Paragraphs>
  <Slides>17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Times New Roman</vt:lpstr>
      <vt:lpstr>Wingdings 2</vt:lpstr>
      <vt:lpstr>Wingdings 3</vt:lpstr>
      <vt:lpstr>Ιόν</vt:lpstr>
      <vt:lpstr>Καμπύλη Συναθροιστικής Προσφοράς και  Πληθωρισμός</vt:lpstr>
      <vt:lpstr>Μακροχρόνια Περίοδος</vt:lpstr>
      <vt:lpstr>Καμπύλη Συναθροιστικής Προσφοράς (AgS)</vt:lpstr>
      <vt:lpstr>Οικονομικές διακυμάνσεις</vt:lpstr>
      <vt:lpstr>Καμπύλη Συναθροιστικής Ζήτησης</vt:lpstr>
      <vt:lpstr>Τι προκαλεί τις βραχυχρόνιες διακυμάνσεις του συνολικού εισοδήματος σε μια ανοικτή οικονομία;</vt:lpstr>
      <vt:lpstr>Υποδείγματα συνολικής βραχυχρόνιας προσφοράς</vt:lpstr>
      <vt:lpstr>Παρουσίαση του PowerPoint</vt:lpstr>
      <vt:lpstr>Καμπύλη Συναθροιστικής Προσφοράς</vt:lpstr>
      <vt:lpstr>Παρουσίαση του PowerPoint</vt:lpstr>
      <vt:lpstr>Καμπύλη Phillips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Ανοικτή Οικονομία</dc:title>
  <dc:creator>Windows User</dc:creator>
  <cp:lastModifiedBy>Windows User</cp:lastModifiedBy>
  <cp:revision>90</cp:revision>
  <dcterms:created xsi:type="dcterms:W3CDTF">2020-04-01T07:05:26Z</dcterms:created>
  <dcterms:modified xsi:type="dcterms:W3CDTF">2021-04-19T10:42:32Z</dcterms:modified>
</cp:coreProperties>
</file>