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7" r:id="rId14"/>
    <p:sldId id="308" r:id="rId15"/>
    <p:sldId id="306" r:id="rId16"/>
    <p:sldId id="309" r:id="rId17"/>
    <p:sldId id="310" r:id="rId18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94" autoAdjust="0"/>
    <p:restoredTop sz="98155" autoAdjust="0"/>
  </p:normalViewPr>
  <p:slideViewPr>
    <p:cSldViewPr snapToGrid="0">
      <p:cViewPr>
        <p:scale>
          <a:sx n="100" d="100"/>
          <a:sy n="100" d="100"/>
        </p:scale>
        <p:origin x="1194" y="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1FFFB-B816-42EA-B6C7-527F0D17E353}" type="datetimeFigureOut">
              <a:rPr lang="en-US"/>
              <a:pPr>
                <a:defRPr/>
              </a:pPr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D438C8-4551-4F12-A182-43EEA4297A9E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607354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8B97A-C1DB-486D-8283-29E498F0D5EC}" type="datetimeFigureOut">
              <a:rPr lang="en-US"/>
              <a:pPr>
                <a:defRPr/>
              </a:pPr>
              <a:t>5/27/2024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E394B-EC7C-45D4-8E41-9A0335457BEE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08683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DC81D-CD02-452C-BE8C-46A28FDCC590}" type="datetimeFigureOut">
              <a:rPr lang="en-US"/>
              <a:pPr>
                <a:defRPr/>
              </a:pPr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A278E-D24F-4BAF-BC7D-49B8BA66F635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631266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8"/>
          <p:cNvSpPr txBox="1"/>
          <p:nvPr/>
        </p:nvSpPr>
        <p:spPr>
          <a:xfrm>
            <a:off x="898525" y="971550"/>
            <a:ext cx="801688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“</a:t>
            </a:r>
          </a:p>
        </p:txBody>
      </p:sp>
      <p:sp>
        <p:nvSpPr>
          <p:cNvPr id="6" name="TextBox 12"/>
          <p:cNvSpPr txBox="1"/>
          <p:nvPr/>
        </p:nvSpPr>
        <p:spPr>
          <a:xfrm>
            <a:off x="9329738" y="2613025"/>
            <a:ext cx="803275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C8F22-2C76-4FD8-B06E-ADF85B6BE229}" type="datetimeFigureOut">
              <a:rPr lang="en-US"/>
              <a:pPr>
                <a:defRPr/>
              </a:pPr>
              <a:t>5/27/2024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874C9DC-2D03-4C0C-B090-56D93038989E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066948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3C7F6-C6AC-4D4B-AA59-6F469822B10A}" type="datetimeFigureOut">
              <a:rPr lang="en-US"/>
              <a:pPr>
                <a:defRPr/>
              </a:pPr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9020C-3275-4E3F-B8BA-D534EC6F017A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864767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16"/>
          <p:cNvCxnSpPr/>
          <p:nvPr/>
        </p:nvCxnSpPr>
        <p:spPr>
          <a:xfrm>
            <a:off x="372586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/>
          <p:cNvCxnSpPr/>
          <p:nvPr/>
        </p:nvCxnSpPr>
        <p:spPr>
          <a:xfrm>
            <a:off x="6962775" y="2133600"/>
            <a:ext cx="0" cy="3967163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7B971-D195-4A02-B4E6-1A06F6C58511}" type="datetimeFigureOut">
              <a:rPr lang="en-US"/>
              <a:pPr>
                <a:defRPr/>
              </a:pPr>
              <a:t>5/27/2024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3176653B-8869-4770-8A9E-4C31E3340859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965667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6"/>
          <p:cNvCxnSpPr/>
          <p:nvPr/>
        </p:nvCxnSpPr>
        <p:spPr>
          <a:xfrm>
            <a:off x="372586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7"/>
          <p:cNvCxnSpPr/>
          <p:nvPr/>
        </p:nvCxnSpPr>
        <p:spPr>
          <a:xfrm>
            <a:off x="6962775" y="2133600"/>
            <a:ext cx="0" cy="3967163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A848B-5097-4B70-B4E4-3201291C95BC}" type="datetimeFigureOut">
              <a:rPr lang="en-US"/>
              <a:pPr>
                <a:defRPr/>
              </a:pPr>
              <a:t>5/27/2024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fld id="{B09321CF-7BB7-484D-8BEB-4C3266162FCC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26061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93283-81AD-43C0-BA8F-9A18E2B35683}" type="datetimeFigureOut">
              <a:rPr lang="en-US"/>
              <a:pPr>
                <a:defRPr/>
              </a:pPr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3E10F-2A09-4DF5-A449-1C16920540E0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0990677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665E5-2CD9-454F-A48B-C7C53C82DD05}" type="datetimeFigureOut">
              <a:rPr lang="en-US"/>
              <a:pPr>
                <a:defRPr/>
              </a:pPr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1A5DE-30B0-40C8-9507-C19CF2945650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440534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3" y="452438"/>
            <a:ext cx="9404350" cy="14001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03313" y="2052638"/>
            <a:ext cx="4397375" cy="4195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3088" y="2052638"/>
            <a:ext cx="4397375" cy="4195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DE1A7-DE70-4A86-BE21-2C468AD0B491}" type="datetimeFigureOut">
              <a:rPr lang="en-US"/>
              <a:pPr>
                <a:defRPr/>
              </a:pPr>
              <a:t>5/27/2024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ED8EE2-0D04-46C3-9098-1492B7D3E36B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8689024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3" y="452438"/>
            <a:ext cx="9404350" cy="14001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03313" y="2052638"/>
            <a:ext cx="4397375" cy="4195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653088" y="2052638"/>
            <a:ext cx="4397375" cy="2020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653088" y="4225925"/>
            <a:ext cx="4397375" cy="2022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9B725-D55B-4003-8B31-C56CEFF0F551}" type="datetimeFigureOut">
              <a:rPr lang="en-US"/>
              <a:pPr>
                <a:defRPr/>
              </a:pPr>
              <a:t>5/27/2024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4A73C-E018-4F66-BF44-DCDB6844A8C4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6567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1FBEB-5E9C-4319-BCD2-800BA80E26F9}" type="datetimeFigureOut">
              <a:rPr lang="en-US"/>
              <a:pPr>
                <a:defRPr/>
              </a:pPr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C4046-BFD9-44C3-87A5-7619273DE3EB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099711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5B3C7-880C-4F71-86D8-101137BCEB49}" type="datetimeFigureOut">
              <a:rPr lang="en-US"/>
              <a:pPr>
                <a:defRPr/>
              </a:pPr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20D48-3847-4DC9-9E5E-1E7F32250579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07037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F76F2-7B06-4C4C-A892-49DEAB301A78}" type="datetimeFigureOut">
              <a:rPr lang="en-US"/>
              <a:pPr>
                <a:defRPr/>
              </a:pPr>
              <a:t>5/27/2024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18B36-D77E-464A-AD81-C5213C8462F3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831917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0EFFF-817F-43AC-B1AC-9A255104CEF8}" type="datetimeFigureOut">
              <a:rPr lang="en-US"/>
              <a:pPr>
                <a:defRPr/>
              </a:pPr>
              <a:t>5/27/2024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932AB-6127-4BB0-AB9C-F0B8B6222549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317954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52F33-0EA0-46DE-A5CF-7BB2B96643E9}" type="datetimeFigureOut">
              <a:rPr lang="en-US"/>
              <a:pPr>
                <a:defRPr/>
              </a:pPr>
              <a:t>5/27/2024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74C92-2205-4FFE-A804-BCBE824C2B11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293918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EB8CE-EBB6-4E5B-A94F-6834F06F0B4C}" type="datetimeFigureOut">
              <a:rPr lang="en-US"/>
              <a:pPr>
                <a:defRPr/>
              </a:pPr>
              <a:t>5/27/2024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A2F6D1-0DFF-433C-85AD-6A008F470FBE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76346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0B524-007C-4279-A105-7368B2C8546B}" type="datetimeFigureOut">
              <a:rPr lang="en-US"/>
              <a:pPr>
                <a:defRPr/>
              </a:pPr>
              <a:t>5/27/2024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A0232-58E6-4FD3-A42D-6AF406B453BA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338100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FDD7D-5E62-4C62-AC24-2D00773CC0DF}" type="datetimeFigureOut">
              <a:rPr lang="en-US"/>
              <a:pPr>
                <a:defRPr/>
              </a:pPr>
              <a:t>5/27/2024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E1077-F50E-422B-A0A9-03E20828D582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39987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>
            <a:fillRect/>
          </a:stretch>
        </p:blipFill>
        <p:spPr bwMode="auto">
          <a:xfrm>
            <a:off x="0" y="2670175"/>
            <a:ext cx="4037013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6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>
            <a:fillRect/>
          </a:stretch>
        </p:blipFill>
        <p:spPr bwMode="auto">
          <a:xfrm>
            <a:off x="0" y="2892425"/>
            <a:ext cx="1522413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31" name="Picture 8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>
            <a:fillRect/>
          </a:stretch>
        </p:blipFill>
        <p:spPr bwMode="auto">
          <a:xfrm>
            <a:off x="7999413" y="0"/>
            <a:ext cx="1603375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9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>
            <a:fillRect/>
          </a:stretch>
        </p:blipFill>
        <p:spPr bwMode="auto">
          <a:xfrm>
            <a:off x="8609013" y="6096000"/>
            <a:ext cx="993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646113" y="452438"/>
            <a:ext cx="94043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Στυλ κύριου τίτλου</a:t>
            </a:r>
            <a:endParaRPr lang="en-US" altLang="el-GR" smtClean="0"/>
          </a:p>
        </p:txBody>
      </p:sp>
      <p:sp>
        <p:nvSpPr>
          <p:cNvPr id="1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03313" y="2052638"/>
            <a:ext cx="8947150" cy="419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Επεξεργασία στυλ υποδείγματος κειμένου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  <a:endParaRPr lang="en-US" altLang="el-G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238" y="1790700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4CEAC61B-032B-4BE3-AC8F-E64341C52001}" type="datetimeFigureOut">
              <a:rPr lang="en-US"/>
              <a:pPr>
                <a:defRPr/>
              </a:pPr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118" y="3225007"/>
            <a:ext cx="3859213" cy="3048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088" y="295275"/>
            <a:ext cx="838200" cy="768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2800">
                <a:solidFill>
                  <a:srgbClr val="FFFFFF"/>
                </a:solidFill>
              </a:defRPr>
            </a:lvl1pPr>
          </a:lstStyle>
          <a:p>
            <a:fld id="{B75CE0E7-D763-4417-B082-5DECD71C51B3}" type="slidenum">
              <a:rPr lang="en-US" altLang="el-GR"/>
              <a:pPr/>
              <a:t>‹#›</a:t>
            </a:fld>
            <a:endParaRPr lang="en-US" alt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12" r:id="rId12"/>
    <p:sldLayoutId id="2147483707" r:id="rId13"/>
    <p:sldLayoutId id="2147483713" r:id="rId14"/>
    <p:sldLayoutId id="2147483714" r:id="rId15"/>
    <p:sldLayoutId id="2147483708" r:id="rId16"/>
    <p:sldLayoutId id="2147483709" r:id="rId17"/>
    <p:sldLayoutId id="2147483710" r:id="rId18"/>
    <p:sldLayoutId id="2147483711" r:id="rId19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Τίτλος 1"/>
          <p:cNvSpPr>
            <a:spLocks noGrp="1"/>
          </p:cNvSpPr>
          <p:nvPr>
            <p:ph type="ctrTitle"/>
          </p:nvPr>
        </p:nvSpPr>
        <p:spPr>
          <a:xfrm>
            <a:off x="438150" y="3225800"/>
            <a:ext cx="8926513" cy="1673225"/>
          </a:xfrm>
        </p:spPr>
        <p:txBody>
          <a:bodyPr/>
          <a:lstStyle/>
          <a:p>
            <a:pPr eaLnBrk="1" hangingPunct="1">
              <a:defRPr/>
            </a:pPr>
            <a:r>
              <a:rPr lang="el-G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Οικονομική μεγέθυνση</a:t>
            </a:r>
            <a:br>
              <a:rPr lang="el-G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(Υπόδειγμα </a:t>
            </a:r>
            <a:r>
              <a:rPr lang="en-I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Solow)</a:t>
            </a:r>
            <a:endParaRPr lang="el-GR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Ομάδα 44"/>
          <p:cNvGrpSpPr>
            <a:grpSpLocks/>
          </p:cNvGrpSpPr>
          <p:nvPr/>
        </p:nvGrpSpPr>
        <p:grpSpPr bwMode="auto">
          <a:xfrm>
            <a:off x="92075" y="1874838"/>
            <a:ext cx="5911850" cy="3606800"/>
            <a:chOff x="9339" y="776426"/>
            <a:chExt cx="5911654" cy="3607434"/>
          </a:xfrm>
        </p:grpSpPr>
        <p:cxnSp>
          <p:nvCxnSpPr>
            <p:cNvPr id="38" name="Ευθεία γραμμή σύνδεσης 37"/>
            <p:cNvCxnSpPr/>
            <p:nvPr/>
          </p:nvCxnSpPr>
          <p:spPr>
            <a:xfrm flipV="1">
              <a:off x="898310" y="1527445"/>
              <a:ext cx="3139971" cy="1376605"/>
            </a:xfrm>
            <a:prstGeom prst="line">
              <a:avLst/>
            </a:prstGeom>
            <a:ln w="317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168" name="Ομάδα 43"/>
            <p:cNvGrpSpPr>
              <a:grpSpLocks/>
            </p:cNvGrpSpPr>
            <p:nvPr/>
          </p:nvGrpSpPr>
          <p:grpSpPr bwMode="auto">
            <a:xfrm>
              <a:off x="9339" y="776426"/>
              <a:ext cx="5911654" cy="3607434"/>
              <a:chOff x="9339" y="776426"/>
              <a:chExt cx="5911654" cy="3607434"/>
            </a:xfrm>
          </p:grpSpPr>
          <p:grpSp>
            <p:nvGrpSpPr>
              <p:cNvPr id="6169" name="Ομάδα 23"/>
              <p:cNvGrpSpPr>
                <a:grpSpLocks/>
              </p:cNvGrpSpPr>
              <p:nvPr/>
            </p:nvGrpSpPr>
            <p:grpSpPr bwMode="auto">
              <a:xfrm>
                <a:off x="9339" y="776426"/>
                <a:ext cx="5755765" cy="3607434"/>
                <a:chOff x="6593014" y="3612884"/>
                <a:chExt cx="5755765" cy="3607434"/>
              </a:xfrm>
            </p:grpSpPr>
            <p:grpSp>
              <p:nvGrpSpPr>
                <p:cNvPr id="6174" name="Group 39"/>
                <p:cNvGrpSpPr>
                  <a:grpSpLocks/>
                </p:cNvGrpSpPr>
                <p:nvPr/>
              </p:nvGrpSpPr>
              <p:grpSpPr bwMode="auto">
                <a:xfrm>
                  <a:off x="6593014" y="3612884"/>
                  <a:ext cx="5755765" cy="3607434"/>
                  <a:chOff x="6295111" y="3915425"/>
                  <a:chExt cx="5755780" cy="3607138"/>
                </a:xfrm>
              </p:grpSpPr>
              <p:cxnSp>
                <p:nvCxnSpPr>
                  <p:cNvPr id="30" name="Straight Arrow Connector 4"/>
                  <p:cNvCxnSpPr/>
                  <p:nvPr/>
                </p:nvCxnSpPr>
                <p:spPr>
                  <a:xfrm flipH="1">
                    <a:off x="7160273" y="4032911"/>
                    <a:ext cx="23811" cy="2000437"/>
                  </a:xfrm>
                  <a:prstGeom prst="straightConnector1">
                    <a:avLst/>
                  </a:prstGeom>
                  <a:ln w="31750">
                    <a:solidFill>
                      <a:schemeClr val="tx1"/>
                    </a:solidFill>
                    <a:headEnd type="triangle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Arrow Connector 5"/>
                  <p:cNvCxnSpPr/>
                  <p:nvPr/>
                </p:nvCxnSpPr>
                <p:spPr>
                  <a:xfrm flipH="1">
                    <a:off x="7169797" y="6042874"/>
                    <a:ext cx="3384447" cy="0"/>
                  </a:xfrm>
                  <a:prstGeom prst="straightConnector1">
                    <a:avLst/>
                  </a:prstGeom>
                  <a:ln w="31750">
                    <a:solidFill>
                      <a:schemeClr val="tx1"/>
                    </a:solidFill>
                    <a:headEnd type="triangle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Arc 6"/>
                  <p:cNvSpPr/>
                  <p:nvPr/>
                </p:nvSpPr>
                <p:spPr>
                  <a:xfrm rot="15998508">
                    <a:off x="8049051" y="3520403"/>
                    <a:ext cx="3130843" cy="4873476"/>
                  </a:xfrm>
                  <a:prstGeom prst="arc">
                    <a:avLst>
                      <a:gd name="adj1" fmla="val 16300491"/>
                      <a:gd name="adj2" fmla="val 691256"/>
                    </a:avLst>
                  </a:prstGeom>
                  <a:ln w="317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179" name="Text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95111" y="3915425"/>
                    <a:ext cx="845581" cy="5231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ts val="1000"/>
                      </a:spcBef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20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1pPr>
                    <a:lvl2pPr marL="742950" indent="-285750">
                      <a:spcBef>
                        <a:spcPts val="1000"/>
                      </a:spcBef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2pPr>
                    <a:lvl3pPr marL="1143000" indent="-228600">
                      <a:spcBef>
                        <a:spcPts val="1000"/>
                      </a:spcBef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3pPr>
                    <a:lvl4pPr marL="1600200" indent="-228600">
                      <a:spcBef>
                        <a:spcPts val="1000"/>
                      </a:spcBef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4pPr>
                    <a:lvl5pPr marL="2057400" indent="-228600">
                      <a:spcBef>
                        <a:spcPts val="1000"/>
                      </a:spcBef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5pPr>
                    <a:lvl6pPr marL="2514600" indent="-228600" defTabSz="457200" eaLnBrk="0" fontAlgn="base" hangingPunct="0">
                      <a:spcBef>
                        <a:spcPts val="1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6pPr>
                    <a:lvl7pPr marL="2971800" indent="-228600" defTabSz="457200" eaLnBrk="0" fontAlgn="base" hangingPunct="0">
                      <a:spcBef>
                        <a:spcPts val="1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7pPr>
                    <a:lvl8pPr marL="3429000" indent="-228600" defTabSz="457200" eaLnBrk="0" fontAlgn="base" hangingPunct="0">
                      <a:spcBef>
                        <a:spcPts val="1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8pPr>
                    <a:lvl9pPr marL="3886200" indent="-228600" defTabSz="457200" eaLnBrk="0" fontAlgn="base" hangingPunct="0">
                      <a:spcBef>
                        <a:spcPts val="1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9pPr>
                  </a:lstStyle>
                  <a:p>
                    <a:pPr algn="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l-GR" sz="1800"/>
                      <a:t>y</a:t>
                    </a:r>
                    <a:r>
                      <a:rPr lang="el-GR" altLang="el-GR" sz="1800"/>
                      <a:t>, </a:t>
                    </a:r>
                    <a:r>
                      <a:rPr lang="en-US" altLang="el-GR" sz="1800"/>
                      <a:t>i, </a:t>
                    </a:r>
                    <a:r>
                      <a:rPr lang="el-GR" altLang="el-GR" sz="1000"/>
                      <a:t>Απόσβεση</a:t>
                    </a:r>
                    <a:endParaRPr lang="en-US" altLang="el-GR" sz="1000"/>
                  </a:p>
                </p:txBody>
              </p:sp>
              <p:sp>
                <p:nvSpPr>
                  <p:cNvPr id="6180" name="Text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039934" y="6074017"/>
                    <a:ext cx="551420" cy="36930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ts val="1000"/>
                      </a:spcBef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20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1pPr>
                    <a:lvl2pPr marL="742950" indent="-285750">
                      <a:spcBef>
                        <a:spcPts val="1000"/>
                      </a:spcBef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2pPr>
                    <a:lvl3pPr marL="1143000" indent="-228600">
                      <a:spcBef>
                        <a:spcPts val="1000"/>
                      </a:spcBef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3pPr>
                    <a:lvl4pPr marL="1600200" indent="-228600">
                      <a:spcBef>
                        <a:spcPts val="1000"/>
                      </a:spcBef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4pPr>
                    <a:lvl5pPr marL="2057400" indent="-228600">
                      <a:spcBef>
                        <a:spcPts val="1000"/>
                      </a:spcBef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5pPr>
                    <a:lvl6pPr marL="2514600" indent="-228600" defTabSz="457200" eaLnBrk="0" fontAlgn="base" hangingPunct="0">
                      <a:spcBef>
                        <a:spcPts val="1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6pPr>
                    <a:lvl7pPr marL="2971800" indent="-228600" defTabSz="457200" eaLnBrk="0" fontAlgn="base" hangingPunct="0">
                      <a:spcBef>
                        <a:spcPts val="1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7pPr>
                    <a:lvl8pPr marL="3429000" indent="-228600" defTabSz="457200" eaLnBrk="0" fontAlgn="base" hangingPunct="0">
                      <a:spcBef>
                        <a:spcPts val="1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8pPr>
                    <a:lvl9pPr marL="3886200" indent="-228600" defTabSz="457200" eaLnBrk="0" fontAlgn="base" hangingPunct="0">
                      <a:spcBef>
                        <a:spcPts val="1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9pPr>
                  </a:lstStyle>
                  <a:p>
                    <a:pPr algn="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l-GR" sz="1800"/>
                      <a:t>k</a:t>
                    </a:r>
                  </a:p>
                </p:txBody>
              </p:sp>
              <p:sp>
                <p:nvSpPr>
                  <p:cNvPr id="35" name="TextBox 34"/>
                  <p:cNvSpPr txBox="1"/>
                  <p:nvPr/>
                </p:nvSpPr>
                <p:spPr>
                  <a:xfrm>
                    <a:off x="9833541" y="4080540"/>
                    <a:ext cx="806425" cy="306416"/>
                  </a:xfrm>
                  <a:prstGeom prst="rect">
                    <a:avLst/>
                  </a:prstGeom>
                  <a:noFill/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defRPr/>
                    </a:pPr>
                    <a:r>
                      <a:rPr lang="en-US" sz="1400" dirty="0">
                        <a:cs typeface="Arial" charset="0"/>
                      </a:rPr>
                      <a:t>f(k)</a:t>
                    </a:r>
                    <a:endParaRPr lang="el-GR" sz="14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cs typeface="Arial" charset="0"/>
                    </a:endParaRPr>
                  </a:p>
                </p:txBody>
              </p:sp>
            </p:grpSp>
            <p:sp>
              <p:nvSpPr>
                <p:cNvPr id="6175" name="TextBox 21"/>
                <p:cNvSpPr txBox="1">
                  <a:spLocks noChangeArrowheads="1"/>
                </p:cNvSpPr>
                <p:nvPr/>
              </p:nvSpPr>
              <p:spPr bwMode="auto">
                <a:xfrm>
                  <a:off x="9144846" y="5740400"/>
                  <a:ext cx="508000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2000"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5pPr>
                  <a:lvl6pPr marL="2514600" indent="-228600" defTabSz="4572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6pPr>
                  <a:lvl7pPr marL="2971800" indent="-228600" defTabSz="4572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7pPr>
                  <a:lvl8pPr marL="3429000" indent="-228600" defTabSz="4572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8pPr>
                  <a:lvl9pPr marL="3886200" indent="-228600" defTabSz="4572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l-GR" sz="1600">
                      <a:latin typeface="Calibri Light" panose="020F0302020204030204" pitchFamily="34" charset="0"/>
                    </a:rPr>
                    <a:t>k</a:t>
                  </a:r>
                  <a:r>
                    <a:rPr lang="en-US" altLang="el-GR" sz="1600" baseline="30000">
                      <a:latin typeface="Calibri Light" panose="020F0302020204030204" pitchFamily="34" charset="0"/>
                    </a:rPr>
                    <a:t>*</a:t>
                  </a:r>
                  <a:endParaRPr lang="en-US" altLang="el-GR" sz="1600" baseline="-25000">
                    <a:latin typeface="Calibri Light" panose="020F0302020204030204" pitchFamily="34" charset="0"/>
                  </a:endParaRPr>
                </a:p>
              </p:txBody>
            </p:sp>
          </p:grpSp>
          <p:sp>
            <p:nvSpPr>
              <p:cNvPr id="36" name="Arc 6"/>
              <p:cNvSpPr/>
              <p:nvPr/>
            </p:nvSpPr>
            <p:spPr bwMode="auto">
              <a:xfrm rot="15998508">
                <a:off x="2455402" y="430822"/>
                <a:ext cx="1844999" cy="5086181"/>
              </a:xfrm>
              <a:prstGeom prst="arc">
                <a:avLst>
                  <a:gd name="adj1" fmla="val 16517520"/>
                  <a:gd name="adj2" fmla="val 1845578"/>
                </a:avLst>
              </a:prstGeom>
              <a:ln w="317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3" name="Ορθογώνιο 12"/>
              <p:cNvSpPr/>
              <p:nvPr/>
            </p:nvSpPr>
            <p:spPr>
              <a:xfrm>
                <a:off x="3843025" y="1887871"/>
                <a:ext cx="925481" cy="3080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cs typeface="Arial" charset="0"/>
                  </a:rPr>
                  <a:t>i = s </a:t>
                </a:r>
                <a:r>
                  <a:rPr lang="en-US" sz="1400" baseline="-10000" dirty="0">
                    <a:cs typeface="Arial" charset="0"/>
                  </a:rPr>
                  <a:t>*</a:t>
                </a:r>
                <a:r>
                  <a:rPr lang="en-US" sz="1400" dirty="0">
                    <a:cs typeface="Arial" charset="0"/>
                  </a:rPr>
                  <a:t> f(k)</a:t>
                </a:r>
                <a:endParaRPr lang="el-GR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 bwMode="auto">
              <a:xfrm>
                <a:off x="3863661" y="1289278"/>
                <a:ext cx="988980" cy="37471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eaLnBrk="1" hangingPunct="1">
                  <a:lnSpc>
                    <a:spcPct val="150000"/>
                  </a:lnSpc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</a:t>
                </a:r>
                <a:r>
                  <a:rPr lang="el-GR" sz="1400" dirty="0"/>
                  <a:t>δ </a:t>
                </a:r>
                <a:r>
                  <a:rPr lang="el-GR" sz="1400" baseline="-10000" dirty="0"/>
                  <a:t>*</a:t>
                </a:r>
                <a:r>
                  <a:rPr lang="el-GR" sz="1400" dirty="0"/>
                  <a:t> </a:t>
                </a:r>
                <a:r>
                  <a:rPr lang="en-US" sz="1400" dirty="0"/>
                  <a:t>k</a:t>
                </a:r>
                <a:r>
                  <a:rPr lang="el-GR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endParaRPr lang="el-GR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42" name="Ευθεία γραμμή σύνδεσης 41"/>
              <p:cNvCxnSpPr/>
              <p:nvPr/>
            </p:nvCxnSpPr>
            <p:spPr>
              <a:xfrm flipH="1">
                <a:off x="2676251" y="2119687"/>
                <a:ext cx="6350" cy="792301"/>
              </a:xfrm>
              <a:prstGeom prst="line">
                <a:avLst/>
              </a:prstGeom>
              <a:ln w="63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727075" y="169863"/>
            <a:ext cx="9404350" cy="1400175"/>
          </a:xfrm>
        </p:spPr>
        <p:txBody>
          <a:bodyPr/>
          <a:lstStyle/>
          <a:p>
            <a:pPr algn="ctr">
              <a:defRPr/>
            </a:pP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πίπεδο κεφαλαίου σταθερής κατάστασης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l-GR" dirty="0"/>
          </a:p>
        </p:txBody>
      </p:sp>
      <p:sp>
        <p:nvSpPr>
          <p:cNvPr id="48" name="Θέση περιεχομένου 2"/>
          <p:cNvSpPr>
            <a:spLocks noGrp="1"/>
          </p:cNvSpPr>
          <p:nvPr>
            <p:ph idx="1"/>
          </p:nvPr>
        </p:nvSpPr>
        <p:spPr>
          <a:xfrm>
            <a:off x="230188" y="4584700"/>
            <a:ext cx="11836400" cy="2074863"/>
          </a:xfrm>
        </p:spPr>
        <p:txBody>
          <a:bodyPr/>
          <a:lstStyle/>
          <a:p>
            <a:pPr>
              <a:defRPr/>
            </a:pPr>
            <a:r>
              <a:rPr lang="el-GR" dirty="0" smtClean="0"/>
              <a:t>Η </a:t>
            </a:r>
            <a:r>
              <a:rPr lang="el-GR" dirty="0"/>
              <a:t>μεταβολή του αποθέματος κεφαλαίου (Δ</a:t>
            </a:r>
            <a:r>
              <a:rPr lang="en-US" dirty="0"/>
              <a:t>k)</a:t>
            </a:r>
            <a:r>
              <a:rPr lang="el-GR" dirty="0"/>
              <a:t>:</a:t>
            </a:r>
            <a:r>
              <a:rPr lang="en-US" dirty="0"/>
              <a:t> </a:t>
            </a:r>
          </a:p>
          <a:p>
            <a:pPr marL="0" indent="0" algn="ctr">
              <a:buFont typeface="Wingdings 3" panose="05040102010807070707" pitchFamily="18" charset="2"/>
              <a:buNone/>
              <a:defRPr/>
            </a:pP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- (</a:t>
            </a:r>
            <a:r>
              <a:rPr lang="el-GR" dirty="0"/>
              <a:t>δ </a:t>
            </a:r>
            <a:r>
              <a:rPr lang="el-GR" baseline="-10000" dirty="0"/>
              <a:t>*</a:t>
            </a:r>
            <a:r>
              <a:rPr lang="el-GR" dirty="0"/>
              <a:t> </a:t>
            </a:r>
            <a:r>
              <a:rPr lang="en-US" dirty="0"/>
              <a:t>k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en-US" dirty="0"/>
              <a:t>s </a:t>
            </a:r>
            <a:r>
              <a:rPr lang="en-US" baseline="-10000" dirty="0"/>
              <a:t>*</a:t>
            </a:r>
            <a:r>
              <a:rPr lang="en-US" dirty="0"/>
              <a:t> f(k)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(</a:t>
            </a:r>
            <a:r>
              <a:rPr lang="el-GR" dirty="0"/>
              <a:t>δ </a:t>
            </a:r>
            <a:r>
              <a:rPr lang="el-GR" baseline="-10000" dirty="0"/>
              <a:t>*</a:t>
            </a:r>
            <a:r>
              <a:rPr lang="el-GR" dirty="0"/>
              <a:t> </a:t>
            </a:r>
            <a:r>
              <a:rPr lang="en-US" dirty="0"/>
              <a:t>k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=&gt;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s </a:t>
            </a:r>
            <a:r>
              <a:rPr lang="en-US" baseline="-10000" dirty="0" smtClean="0"/>
              <a:t>*</a:t>
            </a:r>
            <a:r>
              <a:rPr lang="en-US" dirty="0" smtClean="0"/>
              <a:t> f(k</a:t>
            </a:r>
            <a:r>
              <a:rPr lang="el-GR" baseline="10000" dirty="0"/>
              <a:t>*</a:t>
            </a:r>
            <a:r>
              <a:rPr lang="en-US" dirty="0" smtClean="0"/>
              <a:t>) 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l-GR" dirty="0" smtClean="0"/>
              <a:t>δ </a:t>
            </a:r>
            <a:r>
              <a:rPr lang="el-GR" baseline="-10000" dirty="0" smtClean="0"/>
              <a:t>*</a:t>
            </a:r>
            <a:r>
              <a:rPr lang="el-GR" dirty="0" smtClean="0"/>
              <a:t> </a:t>
            </a:r>
            <a:r>
              <a:rPr lang="en-US" dirty="0" smtClean="0"/>
              <a:t>k</a:t>
            </a:r>
            <a:r>
              <a:rPr lang="el-GR" baseline="10000" dirty="0" smtClean="0"/>
              <a:t>*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0" indent="0" algn="ctr">
              <a:buFont typeface="Wingdings 3" panose="05040102010807070707" pitchFamily="18" charset="2"/>
              <a:buNone/>
              <a:defRPr/>
            </a:pP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defRPr/>
            </a:pPr>
            <a:r>
              <a:rPr lang="el-GR" dirty="0" smtClean="0"/>
              <a:t>Άρα το ποσοστό της αποταμίευσης είναι ο καθοριστικός παράγοντας για τον προσδιορισμό του κεφαλαίου σταθερής κατάστασης</a:t>
            </a:r>
            <a:endParaRPr lang="el-GR" dirty="0"/>
          </a:p>
        </p:txBody>
      </p:sp>
      <p:grpSp>
        <p:nvGrpSpPr>
          <p:cNvPr id="6149" name="Ομάδα 48"/>
          <p:cNvGrpSpPr>
            <a:grpSpLocks/>
          </p:cNvGrpSpPr>
          <p:nvPr/>
        </p:nvGrpSpPr>
        <p:grpSpPr bwMode="auto">
          <a:xfrm>
            <a:off x="6418263" y="1978025"/>
            <a:ext cx="5086350" cy="3314700"/>
            <a:chOff x="820297" y="894167"/>
            <a:chExt cx="5086407" cy="3314607"/>
          </a:xfrm>
        </p:grpSpPr>
        <p:cxnSp>
          <p:nvCxnSpPr>
            <p:cNvPr id="50" name="Ευθεία γραμμή σύνδεσης 49"/>
            <p:cNvCxnSpPr/>
            <p:nvPr/>
          </p:nvCxnSpPr>
          <p:spPr>
            <a:xfrm flipV="1">
              <a:off x="879035" y="1522799"/>
              <a:ext cx="3140110" cy="1376324"/>
            </a:xfrm>
            <a:prstGeom prst="line">
              <a:avLst/>
            </a:prstGeom>
            <a:ln w="317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155" name="Ομάδα 50"/>
            <p:cNvGrpSpPr>
              <a:grpSpLocks/>
            </p:cNvGrpSpPr>
            <p:nvPr/>
          </p:nvGrpSpPr>
          <p:grpSpPr bwMode="auto">
            <a:xfrm>
              <a:off x="820297" y="894167"/>
              <a:ext cx="5086407" cy="3314607"/>
              <a:chOff x="820297" y="894167"/>
              <a:chExt cx="5086407" cy="3314607"/>
            </a:xfrm>
          </p:grpSpPr>
          <p:grpSp>
            <p:nvGrpSpPr>
              <p:cNvPr id="6156" name="Ομάδα 51"/>
              <p:cNvGrpSpPr>
                <a:grpSpLocks/>
              </p:cNvGrpSpPr>
              <p:nvPr/>
            </p:nvGrpSpPr>
            <p:grpSpPr bwMode="auto">
              <a:xfrm>
                <a:off x="861580" y="894167"/>
                <a:ext cx="4873626" cy="3314607"/>
                <a:chOff x="7445255" y="3730625"/>
                <a:chExt cx="4873626" cy="3314607"/>
              </a:xfrm>
            </p:grpSpPr>
            <p:grpSp>
              <p:nvGrpSpPr>
                <p:cNvPr id="6161" name="Group 39"/>
                <p:cNvGrpSpPr>
                  <a:grpSpLocks/>
                </p:cNvGrpSpPr>
                <p:nvPr/>
              </p:nvGrpSpPr>
              <p:grpSpPr bwMode="auto">
                <a:xfrm>
                  <a:off x="7445255" y="3730625"/>
                  <a:ext cx="4873626" cy="3314607"/>
                  <a:chOff x="7147355" y="4033157"/>
                  <a:chExt cx="4873639" cy="3314334"/>
                </a:xfrm>
              </p:grpSpPr>
              <p:cxnSp>
                <p:nvCxnSpPr>
                  <p:cNvPr id="59" name="Straight Arrow Connector 4"/>
                  <p:cNvCxnSpPr/>
                  <p:nvPr/>
                </p:nvCxnSpPr>
                <p:spPr>
                  <a:xfrm flipH="1">
                    <a:off x="7160047" y="4033157"/>
                    <a:ext cx="23812" cy="2000029"/>
                  </a:xfrm>
                  <a:prstGeom prst="straightConnector1">
                    <a:avLst/>
                  </a:prstGeom>
                  <a:ln w="31750">
                    <a:solidFill>
                      <a:schemeClr val="tx1"/>
                    </a:solidFill>
                    <a:headEnd type="triangle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Straight Arrow Connector 5"/>
                  <p:cNvCxnSpPr/>
                  <p:nvPr/>
                </p:nvCxnSpPr>
                <p:spPr>
                  <a:xfrm flipH="1">
                    <a:off x="7169572" y="6042710"/>
                    <a:ext cx="3384597" cy="0"/>
                  </a:xfrm>
                  <a:prstGeom prst="straightConnector1">
                    <a:avLst/>
                  </a:prstGeom>
                  <a:ln w="31750">
                    <a:solidFill>
                      <a:schemeClr val="tx1"/>
                    </a:solidFill>
                    <a:headEnd type="triangle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1" name="Arc 6"/>
                  <p:cNvSpPr/>
                  <p:nvPr/>
                </p:nvSpPr>
                <p:spPr>
                  <a:xfrm rot="15998508">
                    <a:off x="8321477" y="3647927"/>
                    <a:ext cx="2525433" cy="4873693"/>
                  </a:xfrm>
                  <a:prstGeom prst="arc">
                    <a:avLst>
                      <a:gd name="adj1" fmla="val 16488378"/>
                      <a:gd name="adj2" fmla="val 1726027"/>
                    </a:avLst>
                  </a:prstGeom>
                  <a:ln w="31750">
                    <a:solidFill>
                      <a:srgbClr val="FF0000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166" name="Text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039934" y="6074017"/>
                    <a:ext cx="551420" cy="36930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ts val="1000"/>
                      </a:spcBef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20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1pPr>
                    <a:lvl2pPr marL="742950" indent="-285750">
                      <a:spcBef>
                        <a:spcPts val="1000"/>
                      </a:spcBef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2pPr>
                    <a:lvl3pPr marL="1143000" indent="-228600">
                      <a:spcBef>
                        <a:spcPts val="1000"/>
                      </a:spcBef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3pPr>
                    <a:lvl4pPr marL="1600200" indent="-228600">
                      <a:spcBef>
                        <a:spcPts val="1000"/>
                      </a:spcBef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4pPr>
                    <a:lvl5pPr marL="2057400" indent="-228600">
                      <a:spcBef>
                        <a:spcPts val="1000"/>
                      </a:spcBef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5pPr>
                    <a:lvl6pPr marL="2514600" indent="-228600" defTabSz="457200" eaLnBrk="0" fontAlgn="base" hangingPunct="0">
                      <a:spcBef>
                        <a:spcPts val="1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6pPr>
                    <a:lvl7pPr marL="2971800" indent="-228600" defTabSz="457200" eaLnBrk="0" fontAlgn="base" hangingPunct="0">
                      <a:spcBef>
                        <a:spcPts val="1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7pPr>
                    <a:lvl8pPr marL="3429000" indent="-228600" defTabSz="457200" eaLnBrk="0" fontAlgn="base" hangingPunct="0">
                      <a:spcBef>
                        <a:spcPts val="1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8pPr>
                    <a:lvl9pPr marL="3886200" indent="-228600" defTabSz="457200" eaLnBrk="0" fontAlgn="base" hangingPunct="0">
                      <a:spcBef>
                        <a:spcPts val="1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9pPr>
                  </a:lstStyle>
                  <a:p>
                    <a:pPr algn="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l-GR" sz="1800"/>
                      <a:t>k</a:t>
                    </a:r>
                  </a:p>
                </p:txBody>
              </p:sp>
            </p:grpSp>
            <p:sp>
              <p:nvSpPr>
                <p:cNvPr id="6162" name="TextBox 21"/>
                <p:cNvSpPr txBox="1">
                  <a:spLocks noChangeArrowheads="1"/>
                </p:cNvSpPr>
                <p:nvPr/>
              </p:nvSpPr>
              <p:spPr bwMode="auto">
                <a:xfrm>
                  <a:off x="9144846" y="5740400"/>
                  <a:ext cx="508000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2000"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5pPr>
                  <a:lvl6pPr marL="2514600" indent="-228600" defTabSz="4572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6pPr>
                  <a:lvl7pPr marL="2971800" indent="-228600" defTabSz="4572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7pPr>
                  <a:lvl8pPr marL="3429000" indent="-228600" defTabSz="4572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8pPr>
                  <a:lvl9pPr marL="3886200" indent="-228600" defTabSz="4572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l-GR" sz="1600">
                      <a:latin typeface="Calibri Light" panose="020F0302020204030204" pitchFamily="34" charset="0"/>
                    </a:rPr>
                    <a:t>k</a:t>
                  </a:r>
                  <a:r>
                    <a:rPr lang="el-GR" altLang="el-GR" sz="1600" baseline="-10000">
                      <a:latin typeface="Calibri Light" panose="020F0302020204030204" pitchFamily="34" charset="0"/>
                    </a:rPr>
                    <a:t>1</a:t>
                  </a:r>
                  <a:r>
                    <a:rPr lang="en-US" altLang="el-GR" sz="1600" baseline="30000">
                      <a:latin typeface="Calibri Light" panose="020F0302020204030204" pitchFamily="34" charset="0"/>
                    </a:rPr>
                    <a:t>*</a:t>
                  </a:r>
                  <a:endParaRPr lang="en-US" altLang="el-GR" sz="1600" baseline="-25000">
                    <a:latin typeface="Calibri Light" panose="020F0302020204030204" pitchFamily="34" charset="0"/>
                  </a:endParaRPr>
                </a:p>
              </p:txBody>
            </p:sp>
          </p:grpSp>
          <p:sp>
            <p:nvSpPr>
              <p:cNvPr id="53" name="Arc 6"/>
              <p:cNvSpPr/>
              <p:nvPr/>
            </p:nvSpPr>
            <p:spPr bwMode="auto">
              <a:xfrm rot="15998508">
                <a:off x="2441188" y="435293"/>
                <a:ext cx="1844623" cy="5086407"/>
              </a:xfrm>
              <a:prstGeom prst="arc">
                <a:avLst>
                  <a:gd name="adj1" fmla="val 16517520"/>
                  <a:gd name="adj2" fmla="val 1845578"/>
                </a:avLst>
              </a:prstGeom>
              <a:ln w="317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54" name="Ορθογώνιο 53"/>
              <p:cNvSpPr/>
              <p:nvPr/>
            </p:nvSpPr>
            <p:spPr>
              <a:xfrm>
                <a:off x="3842931" y="1887914"/>
                <a:ext cx="1057287" cy="307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cs typeface="Arial" charset="0"/>
                  </a:rPr>
                  <a:t>i</a:t>
                </a:r>
                <a:r>
                  <a:rPr lang="el-GR" sz="1400" baseline="-10000" dirty="0">
                    <a:cs typeface="Arial" charset="0"/>
                  </a:rPr>
                  <a:t>1</a:t>
                </a:r>
                <a:r>
                  <a:rPr lang="en-US" sz="1400" dirty="0">
                    <a:cs typeface="Arial" charset="0"/>
                  </a:rPr>
                  <a:t> = s</a:t>
                </a:r>
                <a:r>
                  <a:rPr lang="el-GR" sz="1400" baseline="-15000" dirty="0">
                    <a:cs typeface="Arial" charset="0"/>
                  </a:rPr>
                  <a:t>1</a:t>
                </a:r>
                <a:r>
                  <a:rPr lang="en-US" sz="1400" dirty="0">
                    <a:cs typeface="Arial" charset="0"/>
                  </a:rPr>
                  <a:t> </a:t>
                </a:r>
                <a:r>
                  <a:rPr lang="en-US" sz="1400" baseline="-10000" dirty="0">
                    <a:cs typeface="Arial" charset="0"/>
                  </a:rPr>
                  <a:t>*</a:t>
                </a:r>
                <a:r>
                  <a:rPr lang="en-US" sz="1400" dirty="0">
                    <a:cs typeface="Arial" charset="0"/>
                  </a:rPr>
                  <a:t> f(k)</a:t>
                </a:r>
                <a:endParaRPr lang="el-GR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charset="0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 bwMode="auto">
              <a:xfrm>
                <a:off x="3720692" y="1175147"/>
                <a:ext cx="989024" cy="37463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eaLnBrk="1" hangingPunct="1">
                  <a:lnSpc>
                    <a:spcPct val="150000"/>
                  </a:lnSpc>
                  <a:defRPr/>
                </a:pP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</a:t>
                </a:r>
                <a:r>
                  <a:rPr lang="el-GR" sz="1400" dirty="0"/>
                  <a:t>δ </a:t>
                </a:r>
                <a:r>
                  <a:rPr lang="el-GR" sz="1400" baseline="-10000" dirty="0"/>
                  <a:t>*</a:t>
                </a:r>
                <a:r>
                  <a:rPr lang="el-GR" sz="1400" dirty="0"/>
                  <a:t> </a:t>
                </a:r>
                <a:r>
                  <a:rPr lang="en-US" sz="1400" dirty="0"/>
                  <a:t>k</a:t>
                </a:r>
                <a:r>
                  <a:rPr lang="el-GR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  <a:r>
                  <a: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endParaRPr lang="el-GR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56" name="Ευθεία γραμμή σύνδεσης 55"/>
              <p:cNvCxnSpPr/>
              <p:nvPr/>
            </p:nvCxnSpPr>
            <p:spPr>
              <a:xfrm flipH="1">
                <a:off x="2676105" y="2119683"/>
                <a:ext cx="6350" cy="792141"/>
              </a:xfrm>
              <a:prstGeom prst="line">
                <a:avLst/>
              </a:prstGeom>
              <a:ln w="63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5" name="Ορθογώνιο 64"/>
          <p:cNvSpPr/>
          <p:nvPr/>
        </p:nvSpPr>
        <p:spPr>
          <a:xfrm>
            <a:off x="9451975" y="2633663"/>
            <a:ext cx="1057275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 dirty="0">
                <a:cs typeface="Arial" charset="0"/>
              </a:rPr>
              <a:t>i</a:t>
            </a:r>
            <a:r>
              <a:rPr lang="el-GR" sz="1400" baseline="-10000" dirty="0">
                <a:cs typeface="Arial" charset="0"/>
              </a:rPr>
              <a:t>2</a:t>
            </a:r>
            <a:r>
              <a:rPr lang="en-US" sz="1400" dirty="0">
                <a:cs typeface="Arial" charset="0"/>
              </a:rPr>
              <a:t> = s</a:t>
            </a:r>
            <a:r>
              <a:rPr lang="el-GR" sz="1400" baseline="-15000" dirty="0">
                <a:cs typeface="Arial" charset="0"/>
              </a:rPr>
              <a:t>2</a:t>
            </a:r>
            <a:r>
              <a:rPr lang="en-US" sz="1400" dirty="0">
                <a:cs typeface="Arial" charset="0"/>
              </a:rPr>
              <a:t> </a:t>
            </a:r>
            <a:r>
              <a:rPr lang="en-US" sz="1400" baseline="-10000" dirty="0">
                <a:cs typeface="Arial" charset="0"/>
              </a:rPr>
              <a:t>*</a:t>
            </a:r>
            <a:r>
              <a:rPr lang="en-US" sz="1400" dirty="0">
                <a:cs typeface="Arial" charset="0"/>
              </a:rPr>
              <a:t> f(k)</a:t>
            </a:r>
            <a:endParaRPr lang="el-G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cxnSp>
        <p:nvCxnSpPr>
          <p:cNvPr id="66" name="Ευθεία γραμμή σύνδεσης 65"/>
          <p:cNvCxnSpPr/>
          <p:nvPr/>
        </p:nvCxnSpPr>
        <p:spPr>
          <a:xfrm flipH="1">
            <a:off x="9232900" y="2774950"/>
            <a:ext cx="6350" cy="1223963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TextBox 21"/>
          <p:cNvSpPr txBox="1">
            <a:spLocks noChangeArrowheads="1"/>
          </p:cNvSpPr>
          <p:nvPr/>
        </p:nvSpPr>
        <p:spPr bwMode="auto">
          <a:xfrm>
            <a:off x="9101138" y="4002088"/>
            <a:ext cx="508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1600">
                <a:latin typeface="Calibri Light" panose="020F0302020204030204" pitchFamily="34" charset="0"/>
              </a:rPr>
              <a:t>k</a:t>
            </a:r>
            <a:r>
              <a:rPr lang="el-GR" altLang="el-GR" sz="1600" baseline="-10000">
                <a:latin typeface="Calibri Light" panose="020F0302020204030204" pitchFamily="34" charset="0"/>
              </a:rPr>
              <a:t>2</a:t>
            </a:r>
            <a:r>
              <a:rPr lang="en-US" altLang="el-GR" sz="1600" baseline="30000">
                <a:latin typeface="Calibri Light" panose="020F0302020204030204" pitchFamily="34" charset="0"/>
              </a:rPr>
              <a:t>*</a:t>
            </a:r>
            <a:endParaRPr lang="en-US" altLang="el-GR" sz="1600" baseline="-25000">
              <a:latin typeface="Calibri Light" panose="020F0302020204030204" pitchFamily="34" charset="0"/>
            </a:endParaRPr>
          </a:p>
        </p:txBody>
      </p:sp>
      <p:sp>
        <p:nvSpPr>
          <p:cNvPr id="6153" name="TextBox 36"/>
          <p:cNvSpPr txBox="1">
            <a:spLocks noChangeArrowheads="1"/>
          </p:cNvSpPr>
          <p:nvPr/>
        </p:nvSpPr>
        <p:spPr bwMode="auto">
          <a:xfrm>
            <a:off x="5664200" y="1965325"/>
            <a:ext cx="8461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1800"/>
              <a:t>i, </a:t>
            </a:r>
            <a:r>
              <a:rPr lang="el-GR" altLang="el-GR" sz="1000"/>
              <a:t>Απόσβεση</a:t>
            </a:r>
            <a:endParaRPr lang="en-US" altLang="el-GR" sz="1000"/>
          </a:p>
        </p:txBody>
      </p:sp>
    </p:spTree>
    <p:extLst>
      <p:ext uri="{BB962C8B-B14F-4D97-AF65-F5344CB8AC3E}">
        <p14:creationId xmlns:p14="http://schemas.microsoft.com/office/powerpoint/2010/main" val="27386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727075" y="169863"/>
            <a:ext cx="9404350" cy="1400175"/>
          </a:xfrm>
        </p:spPr>
        <p:txBody>
          <a:bodyPr/>
          <a:lstStyle/>
          <a:p>
            <a:pPr algn="ctr">
              <a:defRPr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Σταθερή κατάσταση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l-GR" dirty="0"/>
          </a:p>
        </p:txBody>
      </p:sp>
      <p:grpSp>
        <p:nvGrpSpPr>
          <p:cNvPr id="7171" name="Ομάδα 3"/>
          <p:cNvGrpSpPr>
            <a:grpSpLocks/>
          </p:cNvGrpSpPr>
          <p:nvPr/>
        </p:nvGrpSpPr>
        <p:grpSpPr bwMode="auto">
          <a:xfrm>
            <a:off x="1958975" y="1347788"/>
            <a:ext cx="6513513" cy="3733800"/>
            <a:chOff x="4989292" y="1738303"/>
            <a:chExt cx="6514640" cy="3734456"/>
          </a:xfrm>
        </p:grpSpPr>
        <p:sp>
          <p:nvSpPr>
            <p:cNvPr id="65" name="Ορθογώνιο 64"/>
            <p:cNvSpPr/>
            <p:nvPr/>
          </p:nvSpPr>
          <p:spPr>
            <a:xfrm>
              <a:off x="9452527" y="2633810"/>
              <a:ext cx="1055870" cy="3080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 dirty="0">
                  <a:cs typeface="Arial" charset="0"/>
                </a:rPr>
                <a:t>i</a:t>
              </a:r>
              <a:r>
                <a:rPr lang="el-GR" sz="1400" baseline="-10000" dirty="0">
                  <a:cs typeface="Arial" charset="0"/>
                </a:rPr>
                <a:t>2</a:t>
              </a:r>
              <a:r>
                <a:rPr lang="en-US" sz="1400" dirty="0">
                  <a:cs typeface="Arial" charset="0"/>
                </a:rPr>
                <a:t> = s</a:t>
              </a:r>
              <a:r>
                <a:rPr lang="el-GR" sz="1400" baseline="-15000" dirty="0">
                  <a:cs typeface="Arial" charset="0"/>
                </a:rPr>
                <a:t>2</a:t>
              </a:r>
              <a:r>
                <a:rPr lang="en-US" sz="1400" dirty="0">
                  <a:cs typeface="Arial" charset="0"/>
                </a:rPr>
                <a:t> </a:t>
              </a:r>
              <a:r>
                <a:rPr lang="en-US" sz="1400" baseline="-10000" dirty="0">
                  <a:cs typeface="Arial" charset="0"/>
                </a:rPr>
                <a:t>*</a:t>
              </a:r>
              <a:r>
                <a:rPr lang="en-US" sz="1400" dirty="0">
                  <a:cs typeface="Arial" charset="0"/>
                </a:rPr>
                <a:t> f(k)</a:t>
              </a:r>
              <a:endParaRPr lang="el-GR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</p:txBody>
        </p:sp>
        <p:grpSp>
          <p:nvGrpSpPr>
            <p:cNvPr id="7182" name="Ομάδα 2"/>
            <p:cNvGrpSpPr>
              <a:grpSpLocks/>
            </p:cNvGrpSpPr>
            <p:nvPr/>
          </p:nvGrpSpPr>
          <p:grpSpPr bwMode="auto">
            <a:xfrm>
              <a:off x="4989292" y="1738303"/>
              <a:ext cx="6514640" cy="3554622"/>
              <a:chOff x="4989292" y="1738303"/>
              <a:chExt cx="6514640" cy="3554622"/>
            </a:xfrm>
          </p:grpSpPr>
          <p:grpSp>
            <p:nvGrpSpPr>
              <p:cNvPr id="7184" name="Ομάδα 48"/>
              <p:cNvGrpSpPr>
                <a:grpSpLocks/>
              </p:cNvGrpSpPr>
              <p:nvPr/>
            </p:nvGrpSpPr>
            <p:grpSpPr bwMode="auto">
              <a:xfrm>
                <a:off x="6417525" y="1978318"/>
                <a:ext cx="5086407" cy="3314607"/>
                <a:chOff x="820297" y="894167"/>
                <a:chExt cx="5086407" cy="3314607"/>
              </a:xfrm>
            </p:grpSpPr>
            <p:cxnSp>
              <p:nvCxnSpPr>
                <p:cNvPr id="50" name="Ευθεία γραμμή σύνδεσης 49"/>
                <p:cNvCxnSpPr/>
                <p:nvPr/>
              </p:nvCxnSpPr>
              <p:spPr>
                <a:xfrm flipV="1">
                  <a:off x="879809" y="1522666"/>
                  <a:ext cx="3139030" cy="1376605"/>
                </a:xfrm>
                <a:prstGeom prst="line">
                  <a:avLst/>
                </a:prstGeom>
                <a:ln w="317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189" name="Ομάδα 50"/>
                <p:cNvGrpSpPr>
                  <a:grpSpLocks/>
                </p:cNvGrpSpPr>
                <p:nvPr/>
              </p:nvGrpSpPr>
              <p:grpSpPr bwMode="auto">
                <a:xfrm>
                  <a:off x="820297" y="894167"/>
                  <a:ext cx="5086407" cy="3314607"/>
                  <a:chOff x="820297" y="894167"/>
                  <a:chExt cx="5086407" cy="3314607"/>
                </a:xfrm>
              </p:grpSpPr>
              <p:grpSp>
                <p:nvGrpSpPr>
                  <p:cNvPr id="7190" name="Ομάδα 51"/>
                  <p:cNvGrpSpPr>
                    <a:grpSpLocks/>
                  </p:cNvGrpSpPr>
                  <p:nvPr/>
                </p:nvGrpSpPr>
                <p:grpSpPr bwMode="auto">
                  <a:xfrm>
                    <a:off x="861580" y="894167"/>
                    <a:ext cx="4873626" cy="3314607"/>
                    <a:chOff x="7445255" y="3730625"/>
                    <a:chExt cx="4873626" cy="3314607"/>
                  </a:xfrm>
                </p:grpSpPr>
                <p:grpSp>
                  <p:nvGrpSpPr>
                    <p:cNvPr id="7195" name="Group 3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445255" y="3730625"/>
                      <a:ext cx="4873626" cy="3314607"/>
                      <a:chOff x="7147355" y="4033157"/>
                      <a:chExt cx="4873639" cy="3314334"/>
                    </a:xfrm>
                  </p:grpSpPr>
                  <p:cxnSp>
                    <p:nvCxnSpPr>
                      <p:cNvPr id="59" name="Straight Arrow Connector 4"/>
                      <p:cNvCxnSpPr/>
                      <p:nvPr/>
                    </p:nvCxnSpPr>
                    <p:spPr>
                      <a:xfrm flipH="1">
                        <a:off x="7160820" y="4032896"/>
                        <a:ext cx="23817" cy="2000437"/>
                      </a:xfrm>
                      <a:prstGeom prst="straightConnector1">
                        <a:avLst/>
                      </a:prstGeom>
                      <a:ln w="31750">
                        <a:solidFill>
                          <a:schemeClr val="tx1"/>
                        </a:solidFill>
                        <a:headEnd type="triangle"/>
                        <a:tailEnd type="non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0" name="Straight Arrow Connector 5"/>
                      <p:cNvCxnSpPr/>
                      <p:nvPr/>
                    </p:nvCxnSpPr>
                    <p:spPr>
                      <a:xfrm flipH="1">
                        <a:off x="7170347" y="6042858"/>
                        <a:ext cx="3383557" cy="0"/>
                      </a:xfrm>
                      <a:prstGeom prst="straightConnector1">
                        <a:avLst/>
                      </a:prstGeom>
                      <a:ln w="31750">
                        <a:solidFill>
                          <a:schemeClr val="tx1"/>
                        </a:solidFill>
                        <a:headEnd type="triangle"/>
                        <a:tailEnd type="non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61" name="Arc 6"/>
                      <p:cNvSpPr/>
                      <p:nvPr/>
                    </p:nvSpPr>
                    <p:spPr>
                      <a:xfrm rot="15998508">
                        <a:off x="8321591" y="3648484"/>
                        <a:ext cx="2525947" cy="4872894"/>
                      </a:xfrm>
                      <a:prstGeom prst="arc">
                        <a:avLst>
                          <a:gd name="adj1" fmla="val 16488378"/>
                          <a:gd name="adj2" fmla="val 1726027"/>
                        </a:avLst>
                      </a:prstGeom>
                      <a:ln w="31750">
                        <a:solidFill>
                          <a:srgbClr val="FF0000"/>
                        </a:solidFill>
                        <a:prstDash val="sys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anchor="ctr"/>
                      <a:lstStyle/>
                      <a:p>
                        <a:pPr algn="ctr" eaLnBrk="1" hangingPunct="1"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7200" name="TextBox 3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0039934" y="6074017"/>
                        <a:ext cx="551420" cy="3693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>
                          <a:spcBef>
                            <a:spcPts val="1000"/>
                          </a:spcBef>
                          <a:buClr>
                            <a:schemeClr val="accent1"/>
                          </a:buClr>
                          <a:buSzPct val="80000"/>
                          <a:buFont typeface="Wingdings 3" panose="05040102010807070707" pitchFamily="18" charset="2"/>
                          <a:buChar char=""/>
                          <a:defRPr sz="200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defRPr>
                        </a:lvl1pPr>
                        <a:lvl2pPr marL="742950" indent="-285750">
                          <a:spcBef>
                            <a:spcPts val="1000"/>
                          </a:spcBef>
                          <a:buClr>
                            <a:schemeClr val="accent1"/>
                          </a:buClr>
                          <a:buSzPct val="80000"/>
                          <a:buFont typeface="Wingdings 3" panose="05040102010807070707" pitchFamily="18" charset="2"/>
                          <a:buChar char=""/>
                          <a:defRPr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defRPr>
                        </a:lvl2pPr>
                        <a:lvl3pPr marL="1143000" indent="-228600">
                          <a:spcBef>
                            <a:spcPts val="1000"/>
                          </a:spcBef>
                          <a:buClr>
                            <a:schemeClr val="accent1"/>
                          </a:buClr>
                          <a:buSzPct val="80000"/>
                          <a:buFont typeface="Wingdings 3" panose="05040102010807070707" pitchFamily="18" charset="2"/>
                          <a:buChar char=""/>
                          <a:defRPr sz="160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defRPr>
                        </a:lvl3pPr>
                        <a:lvl4pPr marL="1600200" indent="-228600">
                          <a:spcBef>
                            <a:spcPts val="1000"/>
                          </a:spcBef>
                          <a:buClr>
                            <a:schemeClr val="accent1"/>
                          </a:buClr>
                          <a:buSzPct val="80000"/>
                          <a:buFont typeface="Wingdings 3" panose="05040102010807070707" pitchFamily="18" charset="2"/>
                          <a:buChar char=""/>
                          <a:defRPr sz="140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defRPr>
                        </a:lvl4pPr>
                        <a:lvl5pPr marL="2057400" indent="-228600">
                          <a:spcBef>
                            <a:spcPts val="1000"/>
                          </a:spcBef>
                          <a:buClr>
                            <a:schemeClr val="accent1"/>
                          </a:buClr>
                          <a:buSzPct val="80000"/>
                          <a:buFont typeface="Wingdings 3" panose="05040102010807070707" pitchFamily="18" charset="2"/>
                          <a:buChar char=""/>
                          <a:defRPr sz="140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defRPr>
                        </a:lvl5pPr>
                        <a:lvl6pPr marL="2514600" indent="-228600" defTabSz="457200" eaLnBrk="0" fontAlgn="base" hangingPunct="0">
                          <a:spcBef>
                            <a:spcPts val="1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80000"/>
                          <a:buFont typeface="Wingdings 3" panose="05040102010807070707" pitchFamily="18" charset="2"/>
                          <a:buChar char=""/>
                          <a:defRPr sz="140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defRPr>
                        </a:lvl6pPr>
                        <a:lvl7pPr marL="2971800" indent="-228600" defTabSz="457200" eaLnBrk="0" fontAlgn="base" hangingPunct="0">
                          <a:spcBef>
                            <a:spcPts val="1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80000"/>
                          <a:buFont typeface="Wingdings 3" panose="05040102010807070707" pitchFamily="18" charset="2"/>
                          <a:buChar char=""/>
                          <a:defRPr sz="140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defRPr>
                        </a:lvl7pPr>
                        <a:lvl8pPr marL="3429000" indent="-228600" defTabSz="457200" eaLnBrk="0" fontAlgn="base" hangingPunct="0">
                          <a:spcBef>
                            <a:spcPts val="1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80000"/>
                          <a:buFont typeface="Wingdings 3" panose="05040102010807070707" pitchFamily="18" charset="2"/>
                          <a:buChar char=""/>
                          <a:defRPr sz="140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defRPr>
                        </a:lvl8pPr>
                        <a:lvl9pPr marL="3886200" indent="-228600" defTabSz="457200" eaLnBrk="0" fontAlgn="base" hangingPunct="0">
                          <a:spcBef>
                            <a:spcPts val="1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80000"/>
                          <a:buFont typeface="Wingdings 3" panose="05040102010807070707" pitchFamily="18" charset="2"/>
                          <a:buChar char=""/>
                          <a:defRPr sz="140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defRPr>
                        </a:lvl9pPr>
                      </a:lstStyle>
                      <a:p>
                        <a:pPr algn="r" eaLnBrk="1" hangingPunct="1">
                          <a:spcBef>
                            <a:spcPct val="0"/>
                          </a:spcBef>
                          <a:buClrTx/>
                          <a:buSzTx/>
                          <a:buFontTx/>
                          <a:buNone/>
                        </a:pPr>
                        <a:r>
                          <a:rPr lang="en-US" altLang="el-GR" sz="1800"/>
                          <a:t>k</a:t>
                        </a:r>
                      </a:p>
                    </p:txBody>
                  </p:sp>
                </p:grpSp>
                <p:sp>
                  <p:nvSpPr>
                    <p:cNvPr id="7196" name="TextBox 2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144846" y="5740400"/>
                      <a:ext cx="508000" cy="3385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buChar char="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buChar char="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buChar char=""/>
                        <a:defRPr sz="1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buChar char=""/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buChar char=""/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buChar char=""/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buChar char=""/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buChar char=""/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buChar char=""/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l-GR" sz="1600">
                          <a:latin typeface="Calibri Light" panose="020F0302020204030204" pitchFamily="34" charset="0"/>
                        </a:rPr>
                        <a:t>k</a:t>
                      </a:r>
                      <a:r>
                        <a:rPr lang="el-GR" altLang="el-GR" sz="1600" baseline="-10000">
                          <a:latin typeface="Calibri Light" panose="020F0302020204030204" pitchFamily="34" charset="0"/>
                        </a:rPr>
                        <a:t>1</a:t>
                      </a:r>
                      <a:r>
                        <a:rPr lang="en-US" altLang="el-GR" sz="1600" baseline="30000">
                          <a:latin typeface="Calibri Light" panose="020F0302020204030204" pitchFamily="34" charset="0"/>
                        </a:rPr>
                        <a:t>*</a:t>
                      </a:r>
                      <a:endParaRPr lang="en-US" altLang="el-GR" sz="1600" baseline="-25000">
                        <a:latin typeface="Calibri Light" panose="020F0302020204030204" pitchFamily="34" charset="0"/>
                      </a:endParaRPr>
                    </a:p>
                  </p:txBody>
                </p:sp>
              </p:grpSp>
              <p:sp>
                <p:nvSpPr>
                  <p:cNvPr id="53" name="Arc 6"/>
                  <p:cNvSpPr/>
                  <p:nvPr/>
                </p:nvSpPr>
                <p:spPr bwMode="auto">
                  <a:xfrm rot="15998508">
                    <a:off x="2441383" y="435838"/>
                    <a:ext cx="1844999" cy="5085643"/>
                  </a:xfrm>
                  <a:prstGeom prst="arc">
                    <a:avLst>
                      <a:gd name="adj1" fmla="val 16517520"/>
                      <a:gd name="adj2" fmla="val 1845578"/>
                    </a:avLst>
                  </a:prstGeom>
                  <a:ln w="317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54" name="Ορθογώνιο 53"/>
                  <p:cNvSpPr/>
                  <p:nvPr/>
                </p:nvSpPr>
                <p:spPr>
                  <a:xfrm>
                    <a:off x="3842597" y="1887855"/>
                    <a:ext cx="1057458" cy="308029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eaLnBrk="1" hangingPunct="1">
                      <a:defRPr/>
                    </a:pPr>
                    <a:r>
                      <a:rPr lang="en-US" sz="1400" dirty="0">
                        <a:cs typeface="Arial" charset="0"/>
                      </a:rPr>
                      <a:t>i</a:t>
                    </a:r>
                    <a:r>
                      <a:rPr lang="el-GR" sz="1400" baseline="-10000" dirty="0">
                        <a:cs typeface="Arial" charset="0"/>
                      </a:rPr>
                      <a:t>1</a:t>
                    </a:r>
                    <a:r>
                      <a:rPr lang="en-US" sz="1400" dirty="0">
                        <a:cs typeface="Arial" charset="0"/>
                      </a:rPr>
                      <a:t> = s</a:t>
                    </a:r>
                    <a:r>
                      <a:rPr lang="el-GR" sz="1400" baseline="-15000" dirty="0">
                        <a:cs typeface="Arial" charset="0"/>
                      </a:rPr>
                      <a:t>1</a:t>
                    </a:r>
                    <a:r>
                      <a:rPr lang="en-US" sz="1400" dirty="0">
                        <a:cs typeface="Arial" charset="0"/>
                      </a:rPr>
                      <a:t> </a:t>
                    </a:r>
                    <a:r>
                      <a:rPr lang="en-US" sz="1400" baseline="-10000" dirty="0">
                        <a:cs typeface="Arial" charset="0"/>
                      </a:rPr>
                      <a:t>*</a:t>
                    </a:r>
                    <a:r>
                      <a:rPr lang="en-US" sz="1400" dirty="0">
                        <a:cs typeface="Arial" charset="0"/>
                      </a:rPr>
                      <a:t> f(k)</a:t>
                    </a:r>
                    <a:endParaRPr lang="el-GR" sz="14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cs typeface="Arial" charset="0"/>
                    </a:endParaRPr>
                  </a:p>
                </p:txBody>
              </p:sp>
              <p:sp>
                <p:nvSpPr>
                  <p:cNvPr id="55" name="TextBox 54"/>
                  <p:cNvSpPr txBox="1"/>
                  <p:nvPr/>
                </p:nvSpPr>
                <p:spPr bwMode="auto">
                  <a:xfrm>
                    <a:off x="3720338" y="1174943"/>
                    <a:ext cx="989184" cy="374716"/>
                  </a:xfrm>
                  <a:prstGeom prst="rect">
                    <a:avLst/>
                  </a:prstGeom>
                  <a:noFill/>
                </p:spPr>
                <p:txBody>
                  <a:bodyPr>
                    <a:spAutoFit/>
                  </a:bodyPr>
                  <a:lstStyle/>
                  <a:p>
                    <a:pPr algn="ctr" eaLnBrk="1" hangingPunct="1">
                      <a:lnSpc>
                        <a:spcPct val="150000"/>
                      </a:lnSpc>
                      <a:defRPr/>
                    </a:pPr>
                    <a:r>
                      <a: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(</a:t>
                    </a:r>
                    <a:r>
                      <a:rPr lang="el-GR" sz="1400" dirty="0"/>
                      <a:t>δ </a:t>
                    </a:r>
                    <a:r>
                      <a:rPr lang="el-GR" sz="1400" baseline="-10000" dirty="0"/>
                      <a:t>*</a:t>
                    </a:r>
                    <a:r>
                      <a:rPr lang="el-GR" sz="1400" dirty="0"/>
                      <a:t> </a:t>
                    </a:r>
                    <a:r>
                      <a:rPr lang="en-US" sz="1400" dirty="0"/>
                      <a:t>k</a:t>
                    </a:r>
                    <a:r>
                      <a:rPr lang="el-GR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)</a:t>
                    </a:r>
                    <a:r>
                      <a: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</a:t>
                    </a:r>
                    <a:endParaRPr lang="el-GR" sz="14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cxnSp>
                <p:nvCxnSpPr>
                  <p:cNvPr id="56" name="Ευθεία γραμμή σύνδεσης 55"/>
                  <p:cNvCxnSpPr/>
                  <p:nvPr/>
                </p:nvCxnSpPr>
                <p:spPr>
                  <a:xfrm flipH="1">
                    <a:off x="2675582" y="1317843"/>
                    <a:ext cx="7939" cy="1584603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66" name="Ευθεία γραμμή σύνδεσης 65"/>
              <p:cNvCxnSpPr/>
              <p:nvPr/>
            </p:nvCxnSpPr>
            <p:spPr>
              <a:xfrm flipH="1">
                <a:off x="9233414" y="2343246"/>
                <a:ext cx="6351" cy="1656054"/>
              </a:xfrm>
              <a:prstGeom prst="line">
                <a:avLst/>
              </a:prstGeom>
              <a:ln w="63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86" name="TextBox 21"/>
              <p:cNvSpPr txBox="1">
                <a:spLocks noChangeArrowheads="1"/>
              </p:cNvSpPr>
              <p:nvPr/>
            </p:nvSpPr>
            <p:spPr bwMode="auto">
              <a:xfrm>
                <a:off x="9101382" y="4002374"/>
                <a:ext cx="50800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2000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5pPr>
                <a:lvl6pPr marL="2514600" indent="-228600" defTabSz="4572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6pPr>
                <a:lvl7pPr marL="2971800" indent="-228600" defTabSz="4572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7pPr>
                <a:lvl8pPr marL="3429000" indent="-228600" defTabSz="4572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8pPr>
                <a:lvl9pPr marL="3886200" indent="-228600" defTabSz="4572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l-GR" sz="1600">
                    <a:latin typeface="Calibri Light" panose="020F0302020204030204" pitchFamily="34" charset="0"/>
                  </a:rPr>
                  <a:t>k</a:t>
                </a:r>
                <a:r>
                  <a:rPr lang="el-GR" altLang="el-GR" sz="1600" baseline="-10000">
                    <a:latin typeface="Calibri Light" panose="020F0302020204030204" pitchFamily="34" charset="0"/>
                  </a:rPr>
                  <a:t>2</a:t>
                </a:r>
                <a:r>
                  <a:rPr lang="en-US" altLang="el-GR" sz="1600" baseline="30000">
                    <a:latin typeface="Calibri Light" panose="020F0302020204030204" pitchFamily="34" charset="0"/>
                  </a:rPr>
                  <a:t>*</a:t>
                </a:r>
                <a:endParaRPr lang="en-US" altLang="el-GR" sz="1600" baseline="-25000">
                  <a:latin typeface="Calibri Light" panose="020F0302020204030204" pitchFamily="34" charset="0"/>
                </a:endParaRPr>
              </a:p>
            </p:txBody>
          </p:sp>
          <p:sp>
            <p:nvSpPr>
              <p:cNvPr id="7187" name="TextBox 36"/>
              <p:cNvSpPr txBox="1">
                <a:spLocks noChangeArrowheads="1"/>
              </p:cNvSpPr>
              <p:nvPr/>
            </p:nvSpPr>
            <p:spPr bwMode="auto">
              <a:xfrm>
                <a:off x="4989292" y="1738303"/>
                <a:ext cx="148233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2000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5pPr>
                <a:lvl6pPr marL="2514600" indent="-228600" defTabSz="4572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6pPr>
                <a:lvl7pPr marL="2971800" indent="-228600" defTabSz="4572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7pPr>
                <a:lvl8pPr marL="3429000" indent="-228600" defTabSz="4572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8pPr>
                <a:lvl9pPr marL="3886200" indent="-228600" defTabSz="4572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l-GR" sz="1800"/>
                  <a:t>y, i, </a:t>
                </a:r>
                <a:r>
                  <a:rPr lang="el-GR" altLang="el-GR" sz="1000"/>
                  <a:t>Απόσβεση</a:t>
                </a:r>
                <a:endParaRPr lang="en-US" altLang="el-GR" sz="1000"/>
              </a:p>
            </p:txBody>
          </p:sp>
        </p:grpSp>
        <p:sp>
          <p:nvSpPr>
            <p:cNvPr id="40" name="Arc 6"/>
            <p:cNvSpPr/>
            <p:nvPr/>
          </p:nvSpPr>
          <p:spPr bwMode="auto">
            <a:xfrm rot="15998508">
              <a:off x="7355073" y="1469974"/>
              <a:ext cx="3131100" cy="4874468"/>
            </a:xfrm>
            <a:prstGeom prst="arc">
              <a:avLst>
                <a:gd name="adj1" fmla="val 16300491"/>
                <a:gd name="adj2" fmla="val 1315285"/>
              </a:avLst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1184275" y="4295775"/>
            <a:ext cx="8947150" cy="2162175"/>
          </a:xfrm>
        </p:spPr>
        <p:txBody>
          <a:bodyPr/>
          <a:lstStyle/>
          <a:p>
            <a:pPr marL="0" indent="0" algn="ctr">
              <a:buFont typeface="Wingdings 3" panose="05040102010807070707" pitchFamily="18" charset="2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c + i =&gt; c = y - i =&gt; c</a:t>
            </a:r>
            <a:r>
              <a:rPr lang="el-GR" baseline="1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f(k</a:t>
            </a:r>
            <a:r>
              <a:rPr lang="el-GR" baseline="1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- 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l-GR" baseline="1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endParaRPr lang="en-US" baseline="1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Wingdings 3" panose="05040102010807070707" pitchFamily="18" charset="2"/>
              <a:buNone/>
              <a:defRPr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Άρα, η αύξηση κεφαλαίου σταθερής κατάστασης έχει 2 αντίθετες επιπτώσεις:</a:t>
            </a:r>
          </a:p>
          <a:p>
            <a:pPr algn="just">
              <a:defRPr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Περισσότερο προϊόν</a:t>
            </a:r>
          </a:p>
          <a:p>
            <a:pPr algn="just">
              <a:defRPr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Αύξηση του προϊόντος για αντικατάσταση κεφαλαίου που φθείρεται</a:t>
            </a:r>
          </a:p>
        </p:txBody>
      </p:sp>
      <p:cxnSp>
        <p:nvCxnSpPr>
          <p:cNvPr id="43" name="Ευθεία γραμμή σύνδεσης 42"/>
          <p:cNvCxnSpPr/>
          <p:nvPr/>
        </p:nvCxnSpPr>
        <p:spPr>
          <a:xfrm flipH="1">
            <a:off x="3449638" y="1928813"/>
            <a:ext cx="2771775" cy="0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Ευθεία γραμμή σύνδεσης 45"/>
          <p:cNvCxnSpPr/>
          <p:nvPr/>
        </p:nvCxnSpPr>
        <p:spPr>
          <a:xfrm flipH="1">
            <a:off x="3462338" y="2039938"/>
            <a:ext cx="1800225" cy="0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5" name="TextBox 36"/>
          <p:cNvSpPr txBox="1">
            <a:spLocks noChangeArrowheads="1"/>
          </p:cNvSpPr>
          <p:nvPr/>
        </p:nvSpPr>
        <p:spPr bwMode="auto">
          <a:xfrm>
            <a:off x="2651125" y="1924050"/>
            <a:ext cx="846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1800"/>
              <a:t>y</a:t>
            </a:r>
            <a:r>
              <a:rPr lang="en-US" altLang="el-GR" sz="1800" baseline="-10000"/>
              <a:t>1</a:t>
            </a:r>
            <a:endParaRPr lang="en-US" altLang="el-GR" sz="1000" baseline="-10000"/>
          </a:p>
        </p:txBody>
      </p:sp>
      <p:sp>
        <p:nvSpPr>
          <p:cNvPr id="7176" name="TextBox 36"/>
          <p:cNvSpPr txBox="1">
            <a:spLocks noChangeArrowheads="1"/>
          </p:cNvSpPr>
          <p:nvPr/>
        </p:nvSpPr>
        <p:spPr bwMode="auto">
          <a:xfrm>
            <a:off x="2644775" y="1697038"/>
            <a:ext cx="844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1800"/>
              <a:t>y</a:t>
            </a:r>
            <a:r>
              <a:rPr lang="en-US" altLang="el-GR" sz="1800" baseline="-10000"/>
              <a:t>2</a:t>
            </a:r>
            <a:endParaRPr lang="en-US" altLang="el-GR" sz="1000" baseline="-10000"/>
          </a:p>
        </p:txBody>
      </p:sp>
      <p:sp>
        <p:nvSpPr>
          <p:cNvPr id="7177" name="TextBox 17"/>
          <p:cNvSpPr txBox="1">
            <a:spLocks noChangeArrowheads="1"/>
          </p:cNvSpPr>
          <p:nvPr/>
        </p:nvSpPr>
        <p:spPr bwMode="auto">
          <a:xfrm>
            <a:off x="5156200" y="1763713"/>
            <a:ext cx="1317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7200">
                <a:latin typeface="Calibri Light" panose="020F0302020204030204" pitchFamily="34" charset="0"/>
              </a:rPr>
              <a:t>}</a:t>
            </a:r>
            <a:endParaRPr lang="en-US" altLang="el-GR" sz="7200" baseline="-25000">
              <a:latin typeface="Calibri Light" panose="020F0302020204030204" pitchFamily="34" charset="0"/>
            </a:endParaRPr>
          </a:p>
        </p:txBody>
      </p:sp>
      <p:sp>
        <p:nvSpPr>
          <p:cNvPr id="7178" name="TextBox 17"/>
          <p:cNvSpPr txBox="1">
            <a:spLocks noChangeArrowheads="1"/>
          </p:cNvSpPr>
          <p:nvPr/>
        </p:nvSpPr>
        <p:spPr bwMode="auto">
          <a:xfrm>
            <a:off x="5981700" y="1431925"/>
            <a:ext cx="5445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l-GR" sz="3600" baseline="-25000">
              <a:latin typeface="Calibri Light" panose="020F03020202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3600">
                <a:latin typeface="Calibri Light" panose="020F0302020204030204" pitchFamily="34" charset="0"/>
              </a:rPr>
              <a:t>{</a:t>
            </a:r>
          </a:p>
        </p:txBody>
      </p:sp>
      <p:sp>
        <p:nvSpPr>
          <p:cNvPr id="7179" name="TextBox 20"/>
          <p:cNvSpPr txBox="1">
            <a:spLocks noChangeArrowheads="1"/>
          </p:cNvSpPr>
          <p:nvPr/>
        </p:nvSpPr>
        <p:spPr bwMode="auto">
          <a:xfrm>
            <a:off x="5410200" y="2236788"/>
            <a:ext cx="5540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1200">
                <a:latin typeface="Calibri Light" panose="020F0302020204030204" pitchFamily="34" charset="0"/>
              </a:rPr>
              <a:t>c*</a:t>
            </a:r>
            <a:r>
              <a:rPr lang="en-US" altLang="el-GR" sz="1200" baseline="-25000">
                <a:latin typeface="Calibri Light" panose="020F0302020204030204" pitchFamily="34" charset="0"/>
              </a:rPr>
              <a:t>1</a:t>
            </a:r>
          </a:p>
        </p:txBody>
      </p:sp>
      <p:sp>
        <p:nvSpPr>
          <p:cNvPr id="7180" name="TextBox 20"/>
          <p:cNvSpPr txBox="1">
            <a:spLocks noChangeArrowheads="1"/>
          </p:cNvSpPr>
          <p:nvPr/>
        </p:nvSpPr>
        <p:spPr bwMode="auto">
          <a:xfrm>
            <a:off x="5794375" y="1989138"/>
            <a:ext cx="5540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1200">
                <a:latin typeface="Calibri Light" panose="020F0302020204030204" pitchFamily="34" charset="0"/>
              </a:rPr>
              <a:t>c*</a:t>
            </a:r>
            <a:r>
              <a:rPr lang="en-US" altLang="el-GR" sz="1200" baseline="-25000">
                <a:latin typeface="Calibri Light" panose="020F030202020403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2244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727075" y="169863"/>
            <a:ext cx="9404350" cy="1400175"/>
          </a:xfrm>
        </p:spPr>
        <p:txBody>
          <a:bodyPr/>
          <a:lstStyle/>
          <a:p>
            <a:pPr algn="ctr">
              <a:defRPr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Επίπεδο συσσώρευσης κεφαλαίου του Χρυσού Κανόνα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195" name="Ομάδα 8"/>
          <p:cNvGrpSpPr>
            <a:grpSpLocks/>
          </p:cNvGrpSpPr>
          <p:nvPr/>
        </p:nvGrpSpPr>
        <p:grpSpPr bwMode="auto">
          <a:xfrm>
            <a:off x="3584575" y="2182813"/>
            <a:ext cx="5368925" cy="3489325"/>
            <a:chOff x="6934200" y="3730625"/>
            <a:chExt cx="5368925" cy="3489325"/>
          </a:xfrm>
        </p:grpSpPr>
        <p:grpSp>
          <p:nvGrpSpPr>
            <p:cNvPr id="8198" name="Ομάδα 7"/>
            <p:cNvGrpSpPr>
              <a:grpSpLocks/>
            </p:cNvGrpSpPr>
            <p:nvPr/>
          </p:nvGrpSpPr>
          <p:grpSpPr bwMode="auto">
            <a:xfrm>
              <a:off x="6934200" y="3730625"/>
              <a:ext cx="5368925" cy="3489325"/>
              <a:chOff x="6934200" y="3730625"/>
              <a:chExt cx="5368925" cy="3489325"/>
            </a:xfrm>
          </p:grpSpPr>
          <p:cxnSp>
            <p:nvCxnSpPr>
              <p:cNvPr id="3" name="Straight Connector 2"/>
              <p:cNvCxnSpPr/>
              <p:nvPr/>
            </p:nvCxnSpPr>
            <p:spPr>
              <a:xfrm flipV="1">
                <a:off x="7458075" y="3730625"/>
                <a:ext cx="2819400" cy="2009775"/>
              </a:xfrm>
              <a:prstGeom prst="line">
                <a:avLst/>
              </a:prstGeom>
              <a:ln w="317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201" name="Ομάδα 3"/>
              <p:cNvGrpSpPr>
                <a:grpSpLocks/>
              </p:cNvGrpSpPr>
              <p:nvPr/>
            </p:nvGrpSpPr>
            <p:grpSpPr bwMode="auto">
              <a:xfrm>
                <a:off x="6934200" y="3730625"/>
                <a:ext cx="5368925" cy="3489325"/>
                <a:chOff x="6934200" y="3730625"/>
                <a:chExt cx="5368925" cy="3489325"/>
              </a:xfrm>
            </p:grpSpPr>
            <p:cxnSp>
              <p:nvCxnSpPr>
                <p:cNvPr id="17" name="Straight Connector 16"/>
                <p:cNvCxnSpPr/>
                <p:nvPr/>
              </p:nvCxnSpPr>
              <p:spPr>
                <a:xfrm>
                  <a:off x="7988300" y="5075237"/>
                  <a:ext cx="0" cy="665163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203" name="Ομάδα 1"/>
                <p:cNvGrpSpPr>
                  <a:grpSpLocks/>
                </p:cNvGrpSpPr>
                <p:nvPr/>
              </p:nvGrpSpPr>
              <p:grpSpPr bwMode="auto">
                <a:xfrm>
                  <a:off x="6934200" y="3730625"/>
                  <a:ext cx="5368925" cy="3489325"/>
                  <a:chOff x="6934200" y="3730625"/>
                  <a:chExt cx="5368925" cy="3489325"/>
                </a:xfrm>
              </p:grpSpPr>
              <p:grpSp>
                <p:nvGrpSpPr>
                  <p:cNvPr id="820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6934200" y="3730625"/>
                    <a:ext cx="5368925" cy="3489325"/>
                    <a:chOff x="6636299" y="4033157"/>
                    <a:chExt cx="5368940" cy="3489039"/>
                  </a:xfrm>
                </p:grpSpPr>
                <p:cxnSp>
                  <p:nvCxnSpPr>
                    <p:cNvPr id="5" name="Straight Arrow Connector 4"/>
                    <p:cNvCxnSpPr/>
                    <p:nvPr/>
                  </p:nvCxnSpPr>
                  <p:spPr>
                    <a:xfrm flipH="1">
                      <a:off x="7160175" y="4033157"/>
                      <a:ext cx="23813" cy="2000086"/>
                    </a:xfrm>
                    <a:prstGeom prst="straightConnector1">
                      <a:avLst/>
                    </a:prstGeom>
                    <a:ln w="31750">
                      <a:solidFill>
                        <a:schemeClr val="tx1"/>
                      </a:solidFill>
                      <a:headEnd type="triangle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" name="Straight Arrow Connector 5"/>
                    <p:cNvCxnSpPr/>
                    <p:nvPr/>
                  </p:nvCxnSpPr>
                  <p:spPr>
                    <a:xfrm flipH="1">
                      <a:off x="7169700" y="6042767"/>
                      <a:ext cx="3276609" cy="0"/>
                    </a:xfrm>
                    <a:prstGeom prst="straightConnector1">
                      <a:avLst/>
                    </a:prstGeom>
                    <a:ln w="31750">
                      <a:solidFill>
                        <a:schemeClr val="tx1"/>
                      </a:solidFill>
                      <a:headEnd type="triangle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7" name="Arc 6"/>
                    <p:cNvSpPr/>
                    <p:nvPr/>
                  </p:nvSpPr>
                  <p:spPr>
                    <a:xfrm rot="15998508">
                      <a:off x="8216774" y="3733731"/>
                      <a:ext cx="2703291" cy="4873639"/>
                    </a:xfrm>
                    <a:prstGeom prst="arc">
                      <a:avLst>
                        <a:gd name="adj1" fmla="val 16612970"/>
                        <a:gd name="adj2" fmla="val 1427333"/>
                      </a:avLst>
                    </a:prstGeom>
                    <a:ln w="317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anchor="ctr"/>
                    <a:lstStyle/>
                    <a:p>
                      <a:pPr algn="ctr" eaLnBrk="1" hangingPunct="1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212" name="Text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636299" y="4078844"/>
                      <a:ext cx="548273" cy="36930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buChar char="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buChar char="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buChar char=""/>
                        <a:defRPr sz="1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buChar char=""/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buChar char=""/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buChar char=""/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buChar char=""/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buChar char=""/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buChar char=""/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algn="r"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l-GR" sz="1800"/>
                        <a:t>y*</a:t>
                      </a:r>
                    </a:p>
                  </p:txBody>
                </p:sp>
                <p:sp>
                  <p:nvSpPr>
                    <p:cNvPr id="8213" name="TextBox 3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979583" y="6129040"/>
                      <a:ext cx="551420" cy="36930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buChar char="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buChar char="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buChar char=""/>
                        <a:defRPr sz="1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buChar char=""/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buChar char=""/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buChar char=""/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buChar char=""/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buChar char=""/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buChar char=""/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algn="r"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l-GR" sz="1800"/>
                        <a:t>k</a:t>
                      </a:r>
                      <a:r>
                        <a:rPr lang="el-GR" altLang="el-GR" sz="1800"/>
                        <a:t>*</a:t>
                      </a:r>
                      <a:endParaRPr lang="en-US" altLang="el-GR" sz="1800"/>
                    </a:p>
                  </p:txBody>
                </p:sp>
                <p:sp>
                  <p:nvSpPr>
                    <p:cNvPr id="10" name="TextBox 9"/>
                    <p:cNvSpPr txBox="1"/>
                    <p:nvPr/>
                  </p:nvSpPr>
                  <p:spPr>
                    <a:xfrm>
                      <a:off x="9911321" y="4842716"/>
                      <a:ext cx="806452" cy="368270"/>
                    </a:xfrm>
                    <a:prstGeom prst="rect">
                      <a:avLst/>
                    </a:prstGeom>
                    <a:noFill/>
                  </p:spPr>
                  <p:txBody>
                    <a:bodyPr>
                      <a:spAutoFit/>
                    </a:bodyPr>
                    <a:lstStyle/>
                    <a:p>
                      <a:pPr eaLnBrk="1" hangingPunct="1">
                        <a:defRPr/>
                      </a:pPr>
                      <a:r>
                        <a:rPr lang="en-US" dirty="0">
                          <a:cs typeface="Arial" charset="0"/>
                        </a:rPr>
                        <a:t>f(k*)</a:t>
                      </a:r>
                      <a:endParaRPr lang="el-G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rial" charset="0"/>
                      </a:endParaRPr>
                    </a:p>
                  </p:txBody>
                </p:sp>
              </p:grpSp>
              <p:cxnSp>
                <p:nvCxnSpPr>
                  <p:cNvPr id="13" name="Straight Connector 12"/>
                  <p:cNvCxnSpPr/>
                  <p:nvPr/>
                </p:nvCxnSpPr>
                <p:spPr>
                  <a:xfrm flipV="1">
                    <a:off x="7667625" y="4829175"/>
                    <a:ext cx="639763" cy="455612"/>
                  </a:xfrm>
                  <a:prstGeom prst="line">
                    <a:avLst/>
                  </a:prstGeom>
                  <a:ln w="12700">
                    <a:solidFill>
                      <a:srgbClr val="92D050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206" name="Text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902575" y="4964113"/>
                    <a:ext cx="146050" cy="46196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ts val="1000"/>
                      </a:spcBef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20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1pPr>
                    <a:lvl2pPr marL="742950" indent="-285750">
                      <a:spcBef>
                        <a:spcPts val="1000"/>
                      </a:spcBef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2pPr>
                    <a:lvl3pPr marL="1143000" indent="-228600">
                      <a:spcBef>
                        <a:spcPts val="1000"/>
                      </a:spcBef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3pPr>
                    <a:lvl4pPr marL="1600200" indent="-228600">
                      <a:spcBef>
                        <a:spcPts val="1000"/>
                      </a:spcBef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4pPr>
                    <a:lvl5pPr marL="2057400" indent="-228600">
                      <a:spcBef>
                        <a:spcPts val="1000"/>
                      </a:spcBef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5pPr>
                    <a:lvl6pPr marL="2514600" indent="-228600" defTabSz="457200" eaLnBrk="0" fontAlgn="base" hangingPunct="0">
                      <a:spcBef>
                        <a:spcPts val="1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6pPr>
                    <a:lvl7pPr marL="2971800" indent="-228600" defTabSz="457200" eaLnBrk="0" fontAlgn="base" hangingPunct="0">
                      <a:spcBef>
                        <a:spcPts val="1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7pPr>
                    <a:lvl8pPr marL="3429000" indent="-228600" defTabSz="457200" eaLnBrk="0" fontAlgn="base" hangingPunct="0">
                      <a:spcBef>
                        <a:spcPts val="1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8pPr>
                    <a:lvl9pPr marL="3886200" indent="-228600" defTabSz="457200" eaLnBrk="0" fontAlgn="base" hangingPunct="0">
                      <a:spcBef>
                        <a:spcPts val="1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l-GR" sz="2400">
                        <a:latin typeface="Calibri Light" panose="020F0302020204030204" pitchFamily="34" charset="0"/>
                      </a:rPr>
                      <a:t>}</a:t>
                    </a:r>
                    <a:endParaRPr lang="en-US" altLang="el-GR" sz="1200" baseline="-25000">
                      <a:latin typeface="Calibri Light" panose="020F0302020204030204" pitchFamily="34" charset="0"/>
                    </a:endParaRPr>
                  </a:p>
                </p:txBody>
              </p:sp>
              <p:sp>
                <p:nvSpPr>
                  <p:cNvPr id="8207" name="Text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988300" y="5030788"/>
                    <a:ext cx="554038" cy="2762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ts val="1000"/>
                      </a:spcBef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20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1pPr>
                    <a:lvl2pPr marL="742950" indent="-285750">
                      <a:spcBef>
                        <a:spcPts val="1000"/>
                      </a:spcBef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2pPr>
                    <a:lvl3pPr marL="1143000" indent="-228600">
                      <a:spcBef>
                        <a:spcPts val="1000"/>
                      </a:spcBef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3pPr>
                    <a:lvl4pPr marL="1600200" indent="-228600">
                      <a:spcBef>
                        <a:spcPts val="1000"/>
                      </a:spcBef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4pPr>
                    <a:lvl5pPr marL="2057400" indent="-228600">
                      <a:spcBef>
                        <a:spcPts val="1000"/>
                      </a:spcBef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5pPr>
                    <a:lvl6pPr marL="2514600" indent="-228600" defTabSz="457200" eaLnBrk="0" fontAlgn="base" hangingPunct="0">
                      <a:spcBef>
                        <a:spcPts val="1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6pPr>
                    <a:lvl7pPr marL="2971800" indent="-228600" defTabSz="457200" eaLnBrk="0" fontAlgn="base" hangingPunct="0">
                      <a:spcBef>
                        <a:spcPts val="1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7pPr>
                    <a:lvl8pPr marL="3429000" indent="-228600" defTabSz="457200" eaLnBrk="0" fontAlgn="base" hangingPunct="0">
                      <a:spcBef>
                        <a:spcPts val="1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8pPr>
                    <a:lvl9pPr marL="3886200" indent="-228600" defTabSz="457200" eaLnBrk="0" fontAlgn="base" hangingPunct="0">
                      <a:spcBef>
                        <a:spcPts val="1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l-GR" sz="1200">
                        <a:latin typeface="Calibri Light" panose="020F0302020204030204" pitchFamily="34" charset="0"/>
                      </a:rPr>
                      <a:t>c</a:t>
                    </a:r>
                    <a:r>
                      <a:rPr lang="en-US" altLang="el-GR" sz="1200" baseline="30000">
                        <a:latin typeface="Calibri Light" panose="020F0302020204030204" pitchFamily="34" charset="0"/>
                      </a:rPr>
                      <a:t>*</a:t>
                    </a:r>
                    <a:r>
                      <a:rPr lang="en-US" altLang="el-GR" sz="1200" baseline="-25000">
                        <a:latin typeface="Calibri Light" panose="020F0302020204030204" pitchFamily="34" charset="0"/>
                      </a:rPr>
                      <a:t>gold</a:t>
                    </a:r>
                  </a:p>
                </p:txBody>
              </p:sp>
              <p:sp>
                <p:nvSpPr>
                  <p:cNvPr id="8208" name="Text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834313" y="5741988"/>
                    <a:ext cx="508000" cy="27781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ts val="1000"/>
                      </a:spcBef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20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1pPr>
                    <a:lvl2pPr marL="742950" indent="-285750">
                      <a:spcBef>
                        <a:spcPts val="1000"/>
                      </a:spcBef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2pPr>
                    <a:lvl3pPr marL="1143000" indent="-228600">
                      <a:spcBef>
                        <a:spcPts val="1000"/>
                      </a:spcBef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3pPr>
                    <a:lvl4pPr marL="1600200" indent="-228600">
                      <a:spcBef>
                        <a:spcPts val="1000"/>
                      </a:spcBef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4pPr>
                    <a:lvl5pPr marL="2057400" indent="-228600">
                      <a:spcBef>
                        <a:spcPts val="1000"/>
                      </a:spcBef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5pPr>
                    <a:lvl6pPr marL="2514600" indent="-228600" defTabSz="457200" eaLnBrk="0" fontAlgn="base" hangingPunct="0">
                      <a:spcBef>
                        <a:spcPts val="1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6pPr>
                    <a:lvl7pPr marL="2971800" indent="-228600" defTabSz="457200" eaLnBrk="0" fontAlgn="base" hangingPunct="0">
                      <a:spcBef>
                        <a:spcPts val="1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7pPr>
                    <a:lvl8pPr marL="3429000" indent="-228600" defTabSz="457200" eaLnBrk="0" fontAlgn="base" hangingPunct="0">
                      <a:spcBef>
                        <a:spcPts val="1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8pPr>
                    <a:lvl9pPr marL="3886200" indent="-228600" defTabSz="457200" eaLnBrk="0" fontAlgn="base" hangingPunct="0">
                      <a:spcBef>
                        <a:spcPts val="1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l-GR" sz="1200">
                        <a:latin typeface="Calibri Light" panose="020F0302020204030204" pitchFamily="34" charset="0"/>
                      </a:rPr>
                      <a:t>k</a:t>
                    </a:r>
                    <a:r>
                      <a:rPr lang="en-US" altLang="el-GR" sz="1200" baseline="30000">
                        <a:latin typeface="Calibri Light" panose="020F0302020204030204" pitchFamily="34" charset="0"/>
                      </a:rPr>
                      <a:t>*</a:t>
                    </a:r>
                    <a:r>
                      <a:rPr lang="en-US" altLang="el-GR" sz="1200" baseline="-25000">
                        <a:latin typeface="Calibri Light" panose="020F0302020204030204" pitchFamily="34" charset="0"/>
                      </a:rPr>
                      <a:t>gold</a:t>
                    </a:r>
                  </a:p>
                </p:txBody>
              </p:sp>
            </p:grpSp>
          </p:grpSp>
        </p:grpSp>
        <p:sp>
          <p:nvSpPr>
            <p:cNvPr id="23" name="TextBox 22"/>
            <p:cNvSpPr txBox="1"/>
            <p:nvPr/>
          </p:nvSpPr>
          <p:spPr bwMode="auto">
            <a:xfrm>
              <a:off x="10209213" y="3732212"/>
              <a:ext cx="806450" cy="3698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dirty="0">
                  <a:cs typeface="Arial" charset="0"/>
                </a:rPr>
                <a:t>I, </a:t>
              </a:r>
              <a:r>
                <a:rPr lang="el-GR" dirty="0">
                  <a:cs typeface="Arial" charset="0"/>
                </a:rPr>
                <a:t>δ</a:t>
              </a:r>
              <a:r>
                <a:rPr lang="en-US" dirty="0">
                  <a:cs typeface="Arial" charset="0"/>
                </a:rPr>
                <a:t>k*</a:t>
              </a:r>
              <a:endPara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</p:txBody>
        </p:sp>
      </p:grpSp>
      <p:sp>
        <p:nvSpPr>
          <p:cNvPr id="22" name="Θέση περιεχομένου 1"/>
          <p:cNvSpPr>
            <a:spLocks noGrp="1"/>
          </p:cNvSpPr>
          <p:nvPr>
            <p:ph idx="1"/>
          </p:nvPr>
        </p:nvSpPr>
        <p:spPr>
          <a:xfrm>
            <a:off x="1184275" y="4676775"/>
            <a:ext cx="8947150" cy="1781175"/>
          </a:xfrm>
        </p:spPr>
        <p:txBody>
          <a:bodyPr/>
          <a:lstStyle/>
          <a:p>
            <a:pPr marL="0" indent="0" algn="ctr">
              <a:buFont typeface="Wingdings 3" panose="05040102010807070707" pitchFamily="18" charset="2"/>
              <a:buNone/>
              <a:defRPr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χρυσός κανόνας περιγράφεται από την ακόλουθη συνθήκη:</a:t>
            </a:r>
          </a:p>
          <a:p>
            <a:pPr marL="0" indent="0" algn="ctr">
              <a:buFont typeface="Wingdings 3" panose="05040102010807070707" pitchFamily="18" charset="2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MPK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 = 0 =&gt;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MPK =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endParaRPr lang="en-US" baseline="1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" name="Ευθεία γραμμή σύνδεσης 11"/>
          <p:cNvCxnSpPr/>
          <p:nvPr/>
        </p:nvCxnSpPr>
        <p:spPr>
          <a:xfrm flipV="1">
            <a:off x="4132263" y="3482975"/>
            <a:ext cx="1420812" cy="44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643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46113" y="83143"/>
            <a:ext cx="9945688" cy="1400175"/>
          </a:xfrm>
        </p:spPr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Μετάβαση στην σταθερή κατάσταση Χρυσού Κανόνα (1)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03313" y="1494773"/>
            <a:ext cx="9555162" cy="475362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l-GR" dirty="0" smtClean="0"/>
              <a:t>Όταν η οικονομία ξεκινά από επίπεδο που βρίσκεται </a:t>
            </a:r>
            <a:r>
              <a:rPr lang="el-GR" u="sng" dirty="0" smtClean="0"/>
              <a:t>πάνω</a:t>
            </a:r>
            <a:r>
              <a:rPr lang="el-GR" dirty="0" smtClean="0"/>
              <a:t> από το Χρυσό Κανόνα, η επίτευξη της σταθερής κατάστασης του Χρυσού Κανόνα θα οδηγήσει σε υψηλότερη κατανάλωση σε οποιαδήποτε χρονική στιγμή.</a:t>
            </a:r>
            <a:endParaRPr lang="el-GR" dirty="0"/>
          </a:p>
        </p:txBody>
      </p:sp>
      <p:cxnSp>
        <p:nvCxnSpPr>
          <p:cNvPr id="5" name="Ευθεία γραμμή σύνδεσης 4"/>
          <p:cNvCxnSpPr/>
          <p:nvPr/>
        </p:nvCxnSpPr>
        <p:spPr bwMode="auto">
          <a:xfrm flipV="1">
            <a:off x="1525588" y="4812476"/>
            <a:ext cx="465329" cy="599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Ομάδα 43"/>
          <p:cNvGrpSpPr>
            <a:grpSpLocks/>
          </p:cNvGrpSpPr>
          <p:nvPr/>
        </p:nvGrpSpPr>
        <p:grpSpPr bwMode="auto">
          <a:xfrm>
            <a:off x="646113" y="3464837"/>
            <a:ext cx="4698971" cy="2435389"/>
            <a:chOff x="9339" y="776426"/>
            <a:chExt cx="4698815" cy="2435817"/>
          </a:xfrm>
        </p:grpSpPr>
        <p:grpSp>
          <p:nvGrpSpPr>
            <p:cNvPr id="12" name="Group 39"/>
            <p:cNvGrpSpPr>
              <a:grpSpLocks/>
            </p:cNvGrpSpPr>
            <p:nvPr/>
          </p:nvGrpSpPr>
          <p:grpSpPr bwMode="auto">
            <a:xfrm>
              <a:off x="9339" y="776426"/>
              <a:ext cx="4698815" cy="2435817"/>
              <a:chOff x="6295111" y="3915425"/>
              <a:chExt cx="4698827" cy="2435617"/>
            </a:xfrm>
          </p:grpSpPr>
          <p:cxnSp>
            <p:nvCxnSpPr>
              <p:cNvPr id="14" name="Straight Arrow Connector 4"/>
              <p:cNvCxnSpPr/>
              <p:nvPr/>
            </p:nvCxnSpPr>
            <p:spPr>
              <a:xfrm flipH="1">
                <a:off x="7160273" y="4032911"/>
                <a:ext cx="23811" cy="2000437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5"/>
              <p:cNvCxnSpPr/>
              <p:nvPr/>
            </p:nvCxnSpPr>
            <p:spPr>
              <a:xfrm flipH="1">
                <a:off x="7169797" y="6042874"/>
                <a:ext cx="3384447" cy="0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36"/>
              <p:cNvSpPr txBox="1">
                <a:spLocks noChangeArrowheads="1"/>
              </p:cNvSpPr>
              <p:nvPr/>
            </p:nvSpPr>
            <p:spPr bwMode="auto">
              <a:xfrm>
                <a:off x="6295111" y="3915425"/>
                <a:ext cx="845581" cy="3693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2000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5pPr>
                <a:lvl6pPr marL="2514600" indent="-228600" defTabSz="4572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6pPr>
                <a:lvl7pPr marL="2971800" indent="-228600" defTabSz="4572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7pPr>
                <a:lvl8pPr marL="3429000" indent="-228600" defTabSz="4572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8pPr>
                <a:lvl9pPr marL="3886200" indent="-228600" defTabSz="4572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l-GR" sz="1800" dirty="0"/>
                  <a:t>y</a:t>
                </a:r>
                <a:r>
                  <a:rPr lang="el-GR" altLang="el-GR" sz="1800" dirty="0" smtClean="0"/>
                  <a:t>,</a:t>
                </a:r>
                <a:r>
                  <a:rPr lang="en-US" altLang="el-GR" sz="1800" dirty="0" smtClean="0"/>
                  <a:t>c,</a:t>
                </a:r>
                <a:r>
                  <a:rPr lang="el-GR" altLang="el-GR" sz="1800" dirty="0" smtClean="0"/>
                  <a:t> </a:t>
                </a:r>
                <a:r>
                  <a:rPr lang="en-US" altLang="el-GR" sz="1800" dirty="0" smtClean="0"/>
                  <a:t>i</a:t>
                </a:r>
                <a:endParaRPr lang="en-US" altLang="el-GR" sz="1000" dirty="0"/>
              </a:p>
            </p:txBody>
          </p:sp>
          <p:sp>
            <p:nvSpPr>
              <p:cNvPr id="18" name="TextBox 37"/>
              <p:cNvSpPr txBox="1">
                <a:spLocks noChangeArrowheads="1"/>
              </p:cNvSpPr>
              <p:nvPr/>
            </p:nvSpPr>
            <p:spPr bwMode="auto">
              <a:xfrm>
                <a:off x="10039934" y="6074017"/>
                <a:ext cx="954004" cy="277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2000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5pPr>
                <a:lvl6pPr marL="2514600" indent="-228600" defTabSz="4572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6pPr>
                <a:lvl7pPr marL="2971800" indent="-228600" defTabSz="4572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7pPr>
                <a:lvl8pPr marL="3429000" indent="-228600" defTabSz="4572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8pPr>
                <a:lvl9pPr marL="3886200" indent="-228600" defTabSz="4572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l-GR" sz="1200" dirty="0"/>
                  <a:t>t</a:t>
                </a:r>
                <a:r>
                  <a:rPr lang="en-US" altLang="el-GR" sz="1200" dirty="0" smtClean="0"/>
                  <a:t> (</a:t>
                </a:r>
                <a:r>
                  <a:rPr lang="el-GR" altLang="el-GR" sz="1200" dirty="0" smtClean="0"/>
                  <a:t>χρόνος)</a:t>
                </a:r>
                <a:endParaRPr lang="en-US" altLang="el-GR" sz="1200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8781284" y="4560058"/>
                <a:ext cx="806425" cy="30641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l-GR" sz="1400" dirty="0" smtClean="0">
                    <a:cs typeface="Arial" charset="0"/>
                  </a:rPr>
                  <a:t>προϊόν</a:t>
                </a:r>
                <a:endParaRPr lang="el-GR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charset="0"/>
                </a:endParaRPr>
              </a:p>
            </p:txBody>
          </p:sp>
        </p:grpSp>
        <p:sp>
          <p:nvSpPr>
            <p:cNvPr id="9" name="Ορθογώνιο 8"/>
            <p:cNvSpPr/>
            <p:nvPr/>
          </p:nvSpPr>
          <p:spPr>
            <a:xfrm>
              <a:off x="2474275" y="2446973"/>
              <a:ext cx="1002164" cy="3078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l-GR" sz="1400" dirty="0" smtClean="0">
                  <a:cs typeface="Arial" charset="0"/>
                </a:rPr>
                <a:t>επένδυση</a:t>
              </a:r>
              <a:endParaRPr lang="el-GR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2356381" y="1813135"/>
              <a:ext cx="1339821" cy="41557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eaLnBrk="1" hangingPunct="1">
                <a:lnSpc>
                  <a:spcPct val="150000"/>
                </a:lnSpc>
                <a:defRPr/>
              </a:pPr>
              <a:r>
                <a:rPr lang="el-GR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κατανάλωση</a:t>
              </a:r>
              <a:endParaRPr lang="el-GR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1" name="Ευθεία γραμμή σύνδεσης 10"/>
            <p:cNvCxnSpPr/>
            <p:nvPr/>
          </p:nvCxnSpPr>
          <p:spPr>
            <a:xfrm>
              <a:off x="1361239" y="2446785"/>
              <a:ext cx="1083244" cy="0"/>
            </a:xfrm>
            <a:prstGeom prst="line">
              <a:avLst/>
            </a:prstGeom>
            <a:ln w="63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Ευθεία γραμμή σύνδεσης 22"/>
          <p:cNvCxnSpPr/>
          <p:nvPr/>
        </p:nvCxnSpPr>
        <p:spPr bwMode="auto">
          <a:xfrm flipV="1">
            <a:off x="1518676" y="5131615"/>
            <a:ext cx="465329" cy="599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Ευθεία γραμμή σύνδεσης 23"/>
          <p:cNvCxnSpPr/>
          <p:nvPr/>
        </p:nvCxnSpPr>
        <p:spPr bwMode="auto">
          <a:xfrm flipV="1">
            <a:off x="1530351" y="4121909"/>
            <a:ext cx="465329" cy="599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Τόξο 24"/>
          <p:cNvSpPr/>
          <p:nvPr/>
        </p:nvSpPr>
        <p:spPr>
          <a:xfrm rot="10428757">
            <a:off x="1987471" y="3872105"/>
            <a:ext cx="1259463" cy="391392"/>
          </a:xfrm>
          <a:prstGeom prst="arc">
            <a:avLst>
              <a:gd name="adj1" fmla="val 16083719"/>
              <a:gd name="adj2" fmla="val 0"/>
            </a:avLst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Τόξο 25"/>
          <p:cNvSpPr/>
          <p:nvPr/>
        </p:nvSpPr>
        <p:spPr>
          <a:xfrm rot="10428757">
            <a:off x="1993436" y="4387015"/>
            <a:ext cx="1378510" cy="382061"/>
          </a:xfrm>
          <a:prstGeom prst="arc">
            <a:avLst>
              <a:gd name="adj1" fmla="val 15828793"/>
              <a:gd name="adj2" fmla="val 0"/>
            </a:avLst>
          </a:prstGeom>
          <a:ln w="317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7" name="Ευθεία γραμμή σύνδεσης 26"/>
          <p:cNvCxnSpPr/>
          <p:nvPr/>
        </p:nvCxnSpPr>
        <p:spPr bwMode="auto">
          <a:xfrm flipH="1">
            <a:off x="1990915" y="4651287"/>
            <a:ext cx="3970" cy="162000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Ευθεία γραμμή σύνδεσης 29"/>
          <p:cNvCxnSpPr/>
          <p:nvPr/>
        </p:nvCxnSpPr>
        <p:spPr bwMode="auto">
          <a:xfrm flipH="1">
            <a:off x="1988930" y="5140232"/>
            <a:ext cx="3970" cy="130401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Τόξο 30"/>
          <p:cNvSpPr/>
          <p:nvPr/>
        </p:nvSpPr>
        <p:spPr>
          <a:xfrm rot="10428757">
            <a:off x="1993419" y="5086604"/>
            <a:ext cx="1195196" cy="239280"/>
          </a:xfrm>
          <a:prstGeom prst="arc">
            <a:avLst>
              <a:gd name="adj1" fmla="val 15171261"/>
              <a:gd name="adj2" fmla="val 0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34" name="Ευθεία γραμμή σύνδεσης 33"/>
          <p:cNvCxnSpPr/>
          <p:nvPr/>
        </p:nvCxnSpPr>
        <p:spPr bwMode="auto">
          <a:xfrm>
            <a:off x="1909953" y="4817204"/>
            <a:ext cx="1083280" cy="0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Ευθεία γραμμή σύνδεσης 34"/>
          <p:cNvCxnSpPr/>
          <p:nvPr/>
        </p:nvCxnSpPr>
        <p:spPr bwMode="auto">
          <a:xfrm>
            <a:off x="1998058" y="4121909"/>
            <a:ext cx="1083280" cy="0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Ευθεία γραμμή σύνδεσης 35"/>
          <p:cNvCxnSpPr/>
          <p:nvPr/>
        </p:nvCxnSpPr>
        <p:spPr bwMode="auto">
          <a:xfrm>
            <a:off x="1996496" y="4121180"/>
            <a:ext cx="14053" cy="1468249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7"/>
          <p:cNvSpPr txBox="1">
            <a:spLocks noChangeArrowheads="1"/>
          </p:cNvSpPr>
          <p:nvPr/>
        </p:nvSpPr>
        <p:spPr bwMode="auto">
          <a:xfrm>
            <a:off x="1819300" y="5631788"/>
            <a:ext cx="153349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1200" dirty="0" smtClean="0"/>
              <a:t>t</a:t>
            </a:r>
            <a:r>
              <a:rPr lang="en-US" altLang="el-GR" sz="1200" baseline="-25000" dirty="0" smtClean="0"/>
              <a:t>0</a:t>
            </a:r>
            <a:r>
              <a:rPr lang="en-US" altLang="el-GR" sz="1200" dirty="0" smtClean="0"/>
              <a:t> (</a:t>
            </a:r>
            <a:r>
              <a:rPr lang="el-GR" altLang="el-GR" sz="1200" dirty="0" smtClean="0"/>
              <a:t>το </a:t>
            </a:r>
            <a:r>
              <a:rPr lang="en-US" altLang="el-GR" sz="1200" dirty="0" smtClean="0"/>
              <a:t>s</a:t>
            </a:r>
            <a:r>
              <a:rPr lang="el-GR" altLang="el-GR" sz="1200" dirty="0" smtClean="0"/>
              <a:t> αυξάνεται)</a:t>
            </a:r>
            <a:endParaRPr lang="en-US" altLang="el-GR" sz="1200" dirty="0"/>
          </a:p>
        </p:txBody>
      </p:sp>
    </p:spTree>
    <p:extLst>
      <p:ext uri="{BB962C8B-B14F-4D97-AF65-F5344CB8AC3E}">
        <p14:creationId xmlns:p14="http://schemas.microsoft.com/office/powerpoint/2010/main" val="3208290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46113" y="94598"/>
            <a:ext cx="9945688" cy="1400175"/>
          </a:xfrm>
        </p:spPr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Μετάβαση στην σταθερή κατάσταση Χρυσού Κανόνα (2)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03313" y="1494773"/>
            <a:ext cx="10031412" cy="475362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l-GR" dirty="0" smtClean="0"/>
              <a:t>Όταν η οικονομία ξεκινά από επίπεδο που βρίσκεται </a:t>
            </a:r>
            <a:r>
              <a:rPr lang="el-GR" u="sng" dirty="0" smtClean="0"/>
              <a:t>κάτω</a:t>
            </a:r>
            <a:r>
              <a:rPr lang="el-GR" dirty="0" smtClean="0"/>
              <a:t> από το Χρυσό Κανόνα, η επίτευξη της σταθερής κατάστασης του Χρυσού Κανόνα θα οδηγήσει σε χαμηλότερη κατανάλωση σήμερα, αλλά υψηλότερη μελλοντικά.</a:t>
            </a:r>
            <a:endParaRPr lang="el-GR" dirty="0"/>
          </a:p>
        </p:txBody>
      </p:sp>
      <p:cxnSp>
        <p:nvCxnSpPr>
          <p:cNvPr id="5" name="Ευθεία γραμμή σύνδεσης 4"/>
          <p:cNvCxnSpPr/>
          <p:nvPr/>
        </p:nvCxnSpPr>
        <p:spPr bwMode="auto">
          <a:xfrm flipV="1">
            <a:off x="1525588" y="4440998"/>
            <a:ext cx="465329" cy="599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Ομάδα 43"/>
          <p:cNvGrpSpPr>
            <a:grpSpLocks/>
          </p:cNvGrpSpPr>
          <p:nvPr/>
        </p:nvGrpSpPr>
        <p:grpSpPr bwMode="auto">
          <a:xfrm>
            <a:off x="646113" y="3464837"/>
            <a:ext cx="4698971" cy="2435389"/>
            <a:chOff x="9339" y="776426"/>
            <a:chExt cx="4698815" cy="2435817"/>
          </a:xfrm>
        </p:grpSpPr>
        <p:grpSp>
          <p:nvGrpSpPr>
            <p:cNvPr id="12" name="Group 39"/>
            <p:cNvGrpSpPr>
              <a:grpSpLocks/>
            </p:cNvGrpSpPr>
            <p:nvPr/>
          </p:nvGrpSpPr>
          <p:grpSpPr bwMode="auto">
            <a:xfrm>
              <a:off x="9339" y="776426"/>
              <a:ext cx="4698815" cy="2435817"/>
              <a:chOff x="6295111" y="3915425"/>
              <a:chExt cx="4698827" cy="2435617"/>
            </a:xfrm>
          </p:grpSpPr>
          <p:cxnSp>
            <p:nvCxnSpPr>
              <p:cNvPr id="14" name="Straight Arrow Connector 4"/>
              <p:cNvCxnSpPr/>
              <p:nvPr/>
            </p:nvCxnSpPr>
            <p:spPr>
              <a:xfrm flipH="1">
                <a:off x="7160273" y="4032911"/>
                <a:ext cx="23811" cy="2000437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5"/>
              <p:cNvCxnSpPr/>
              <p:nvPr/>
            </p:nvCxnSpPr>
            <p:spPr>
              <a:xfrm flipH="1">
                <a:off x="7169797" y="6042874"/>
                <a:ext cx="3384447" cy="0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36"/>
              <p:cNvSpPr txBox="1">
                <a:spLocks noChangeArrowheads="1"/>
              </p:cNvSpPr>
              <p:nvPr/>
            </p:nvSpPr>
            <p:spPr bwMode="auto">
              <a:xfrm>
                <a:off x="6295111" y="3915425"/>
                <a:ext cx="845581" cy="3693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2000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5pPr>
                <a:lvl6pPr marL="2514600" indent="-228600" defTabSz="4572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6pPr>
                <a:lvl7pPr marL="2971800" indent="-228600" defTabSz="4572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7pPr>
                <a:lvl8pPr marL="3429000" indent="-228600" defTabSz="4572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8pPr>
                <a:lvl9pPr marL="3886200" indent="-228600" defTabSz="4572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l-GR" sz="1800" dirty="0"/>
                  <a:t>y</a:t>
                </a:r>
                <a:r>
                  <a:rPr lang="el-GR" altLang="el-GR" sz="1800" dirty="0" smtClean="0"/>
                  <a:t>,</a:t>
                </a:r>
                <a:r>
                  <a:rPr lang="en-US" altLang="el-GR" sz="1800" dirty="0" smtClean="0"/>
                  <a:t>c,</a:t>
                </a:r>
                <a:r>
                  <a:rPr lang="el-GR" altLang="el-GR" sz="1800" dirty="0" smtClean="0"/>
                  <a:t> </a:t>
                </a:r>
                <a:r>
                  <a:rPr lang="en-US" altLang="el-GR" sz="1800" dirty="0" smtClean="0"/>
                  <a:t>i</a:t>
                </a:r>
                <a:endParaRPr lang="en-US" altLang="el-GR" sz="1000" dirty="0"/>
              </a:p>
            </p:txBody>
          </p:sp>
          <p:sp>
            <p:nvSpPr>
              <p:cNvPr id="18" name="TextBox 37"/>
              <p:cNvSpPr txBox="1">
                <a:spLocks noChangeArrowheads="1"/>
              </p:cNvSpPr>
              <p:nvPr/>
            </p:nvSpPr>
            <p:spPr bwMode="auto">
              <a:xfrm>
                <a:off x="10039934" y="6074017"/>
                <a:ext cx="954004" cy="277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2000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5pPr>
                <a:lvl6pPr marL="2514600" indent="-228600" defTabSz="4572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6pPr>
                <a:lvl7pPr marL="2971800" indent="-228600" defTabSz="4572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7pPr>
                <a:lvl8pPr marL="3429000" indent="-228600" defTabSz="4572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8pPr>
                <a:lvl9pPr marL="3886200" indent="-228600" defTabSz="4572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l-GR" sz="1200" dirty="0"/>
                  <a:t>t</a:t>
                </a:r>
                <a:r>
                  <a:rPr lang="en-US" altLang="el-GR" sz="1200" dirty="0" smtClean="0"/>
                  <a:t> (</a:t>
                </a:r>
                <a:r>
                  <a:rPr lang="el-GR" altLang="el-GR" sz="1200" dirty="0" smtClean="0"/>
                  <a:t>χρόνος)</a:t>
                </a:r>
                <a:endParaRPr lang="en-US" altLang="el-GR" sz="1200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8743859" y="4139657"/>
                <a:ext cx="806425" cy="30641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l-GR" sz="1400" dirty="0" smtClean="0">
                    <a:cs typeface="Arial" charset="0"/>
                  </a:rPr>
                  <a:t>προϊόν</a:t>
                </a:r>
                <a:endParaRPr lang="el-GR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charset="0"/>
                </a:endParaRPr>
              </a:p>
            </p:txBody>
          </p:sp>
        </p:grpSp>
        <p:sp>
          <p:nvSpPr>
            <p:cNvPr id="9" name="Ορθογώνιο 8"/>
            <p:cNvSpPr/>
            <p:nvPr/>
          </p:nvSpPr>
          <p:spPr>
            <a:xfrm>
              <a:off x="2398552" y="2038256"/>
              <a:ext cx="1002164" cy="3078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l-GR" sz="1400" dirty="0" smtClean="0">
                  <a:cs typeface="Arial" charset="0"/>
                </a:rPr>
                <a:t>επένδυση</a:t>
              </a:r>
              <a:endParaRPr lang="el-GR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2319058" y="1393091"/>
              <a:ext cx="1339821" cy="41557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eaLnBrk="1" hangingPunct="1">
                <a:lnSpc>
                  <a:spcPct val="150000"/>
                </a:lnSpc>
                <a:defRPr/>
              </a:pPr>
              <a:r>
                <a:rPr lang="el-GR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κατανάλωση</a:t>
              </a:r>
              <a:endParaRPr lang="el-GR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1" name="Ευθεία γραμμή σύνδεσης 10"/>
            <p:cNvCxnSpPr/>
            <p:nvPr/>
          </p:nvCxnSpPr>
          <p:spPr>
            <a:xfrm>
              <a:off x="1361239" y="2601591"/>
              <a:ext cx="1083244" cy="0"/>
            </a:xfrm>
            <a:prstGeom prst="line">
              <a:avLst/>
            </a:prstGeom>
            <a:ln w="63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Ευθεία γραμμή σύνδεσης 22"/>
          <p:cNvCxnSpPr/>
          <p:nvPr/>
        </p:nvCxnSpPr>
        <p:spPr bwMode="auto">
          <a:xfrm flipV="1">
            <a:off x="1530351" y="5291011"/>
            <a:ext cx="465329" cy="599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Ευθεία γραμμή σύνδεσης 23"/>
          <p:cNvCxnSpPr/>
          <p:nvPr/>
        </p:nvCxnSpPr>
        <p:spPr bwMode="auto">
          <a:xfrm flipV="1">
            <a:off x="1530351" y="4121909"/>
            <a:ext cx="465329" cy="599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Τόξο 24"/>
          <p:cNvSpPr/>
          <p:nvPr/>
        </p:nvSpPr>
        <p:spPr>
          <a:xfrm rot="10428757" flipV="1">
            <a:off x="1995099" y="3879942"/>
            <a:ext cx="1195196" cy="356270"/>
          </a:xfrm>
          <a:prstGeom prst="arc">
            <a:avLst>
              <a:gd name="adj1" fmla="val 13137855"/>
              <a:gd name="adj2" fmla="val 0"/>
            </a:avLst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Τόξο 25"/>
          <p:cNvSpPr/>
          <p:nvPr/>
        </p:nvSpPr>
        <p:spPr>
          <a:xfrm rot="10428757" flipV="1">
            <a:off x="1992349" y="4324800"/>
            <a:ext cx="1195196" cy="356270"/>
          </a:xfrm>
          <a:prstGeom prst="arc">
            <a:avLst>
              <a:gd name="adj1" fmla="val 13137855"/>
              <a:gd name="adj2" fmla="val 0"/>
            </a:avLst>
          </a:prstGeom>
          <a:ln w="317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7" name="Ευθεία γραμμή σύνδεσης 26"/>
          <p:cNvCxnSpPr/>
          <p:nvPr/>
        </p:nvCxnSpPr>
        <p:spPr bwMode="auto">
          <a:xfrm flipH="1">
            <a:off x="1990915" y="4441732"/>
            <a:ext cx="3970" cy="130401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Ευθεία γραμμή σύνδεσης 29"/>
          <p:cNvCxnSpPr/>
          <p:nvPr/>
        </p:nvCxnSpPr>
        <p:spPr bwMode="auto">
          <a:xfrm flipH="1">
            <a:off x="1996073" y="5159280"/>
            <a:ext cx="3970" cy="130401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Τόξο 30"/>
          <p:cNvSpPr/>
          <p:nvPr/>
        </p:nvSpPr>
        <p:spPr>
          <a:xfrm rot="10428757" flipV="1">
            <a:off x="1999724" y="4910623"/>
            <a:ext cx="1195196" cy="356270"/>
          </a:xfrm>
          <a:prstGeom prst="arc">
            <a:avLst>
              <a:gd name="adj1" fmla="val 13137855"/>
              <a:gd name="adj2" fmla="val 0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34" name="Ευθεία γραμμή σύνδεσης 33"/>
          <p:cNvCxnSpPr/>
          <p:nvPr/>
        </p:nvCxnSpPr>
        <p:spPr bwMode="auto">
          <a:xfrm>
            <a:off x="1990915" y="4367178"/>
            <a:ext cx="1083280" cy="0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Ευθεία γραμμή σύνδεσης 34"/>
          <p:cNvCxnSpPr/>
          <p:nvPr/>
        </p:nvCxnSpPr>
        <p:spPr bwMode="auto">
          <a:xfrm>
            <a:off x="1998058" y="4121909"/>
            <a:ext cx="1083280" cy="0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Ευθεία γραμμή σύνδεσης 35"/>
          <p:cNvCxnSpPr/>
          <p:nvPr/>
        </p:nvCxnSpPr>
        <p:spPr bwMode="auto">
          <a:xfrm>
            <a:off x="1984005" y="4112383"/>
            <a:ext cx="14053" cy="1468249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7"/>
          <p:cNvSpPr txBox="1">
            <a:spLocks noChangeArrowheads="1"/>
          </p:cNvSpPr>
          <p:nvPr/>
        </p:nvSpPr>
        <p:spPr bwMode="auto">
          <a:xfrm>
            <a:off x="1819300" y="5631788"/>
            <a:ext cx="153349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1200" dirty="0" smtClean="0"/>
              <a:t>t</a:t>
            </a:r>
            <a:r>
              <a:rPr lang="en-US" altLang="el-GR" sz="1200" baseline="-25000" dirty="0" smtClean="0"/>
              <a:t>0</a:t>
            </a:r>
            <a:r>
              <a:rPr lang="en-US" altLang="el-GR" sz="1200" dirty="0" smtClean="0"/>
              <a:t> (</a:t>
            </a:r>
            <a:r>
              <a:rPr lang="el-GR" altLang="el-GR" sz="1200" dirty="0" smtClean="0"/>
              <a:t>το </a:t>
            </a:r>
            <a:r>
              <a:rPr lang="en-US" altLang="el-GR" sz="1200" dirty="0" smtClean="0"/>
              <a:t>s</a:t>
            </a:r>
            <a:r>
              <a:rPr lang="el-GR" altLang="el-GR" sz="1200" dirty="0" smtClean="0"/>
              <a:t> αυξάνεται)</a:t>
            </a:r>
            <a:endParaRPr lang="en-US" altLang="el-GR" sz="1200" dirty="0"/>
          </a:p>
        </p:txBody>
      </p:sp>
    </p:spTree>
    <p:extLst>
      <p:ext uri="{BB962C8B-B14F-4D97-AF65-F5344CB8AC3E}">
        <p14:creationId xmlns:p14="http://schemas.microsoft.com/office/powerpoint/2010/main" val="2294148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727075" y="169863"/>
            <a:ext cx="9404350" cy="1400175"/>
          </a:xfrm>
        </p:spPr>
        <p:txBody>
          <a:bodyPr/>
          <a:lstStyle/>
          <a:p>
            <a:pPr algn="ctr">
              <a:defRPr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Αύξηση του πληθυσμού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Θέση περιεχομένου 2"/>
          <p:cNvSpPr>
            <a:spLocks noGrp="1"/>
          </p:cNvSpPr>
          <p:nvPr>
            <p:ph idx="1"/>
          </p:nvPr>
        </p:nvSpPr>
        <p:spPr>
          <a:xfrm>
            <a:off x="8310" y="4584700"/>
            <a:ext cx="12244647" cy="2074863"/>
          </a:xfrm>
        </p:spPr>
        <p:txBody>
          <a:bodyPr/>
          <a:lstStyle/>
          <a:p>
            <a:pPr>
              <a:defRPr/>
            </a:pPr>
            <a:r>
              <a:rPr lang="el-GR" dirty="0" smtClean="0"/>
              <a:t>Η </a:t>
            </a:r>
            <a:r>
              <a:rPr lang="el-GR" dirty="0"/>
              <a:t>μεταβολή του αποθέματος κεφαλαίου (Δ</a:t>
            </a:r>
            <a:r>
              <a:rPr lang="en-US" dirty="0"/>
              <a:t>k</a:t>
            </a:r>
            <a:r>
              <a:rPr lang="en-US" dirty="0" smtClean="0"/>
              <a:t>)</a:t>
            </a:r>
            <a:r>
              <a:rPr lang="el-GR" dirty="0" smtClean="0"/>
              <a:t> επηρεάζεται τώρα και από ένα τρίτο παράγοντα (εκτός από την επένδυση και την απόσβεση) που είναι η αύξηση του αριθμού των εργαζομένων:</a:t>
            </a:r>
            <a:r>
              <a:rPr lang="en-US" dirty="0" smtClean="0"/>
              <a:t> </a:t>
            </a:r>
            <a:endParaRPr lang="en-US" dirty="0"/>
          </a:p>
          <a:p>
            <a:pPr marL="0" indent="0" algn="ctr">
              <a:buFont typeface="Wingdings 3" panose="05040102010807070707" pitchFamily="18" charset="2"/>
              <a:buNone/>
              <a:defRPr/>
            </a:pP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l-GR" dirty="0" smtClean="0"/>
              <a:t>δ</a:t>
            </a:r>
            <a:r>
              <a:rPr lang="en-US" dirty="0" smtClean="0"/>
              <a:t>k - </a:t>
            </a:r>
            <a:r>
              <a:rPr lang="en-US" dirty="0" err="1" smtClean="0"/>
              <a:t>nk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n-US" dirty="0"/>
              <a:t>s </a:t>
            </a:r>
            <a:r>
              <a:rPr lang="en-US" baseline="-10000" dirty="0"/>
              <a:t>*</a:t>
            </a:r>
            <a:r>
              <a:rPr lang="en-US" dirty="0"/>
              <a:t> f(k)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[(</a:t>
            </a:r>
            <a:r>
              <a:rPr lang="el-GR" dirty="0" smtClean="0"/>
              <a:t>δ + </a:t>
            </a:r>
            <a:r>
              <a:rPr lang="en-US" dirty="0" smtClean="0"/>
              <a:t>n) </a:t>
            </a:r>
            <a:r>
              <a:rPr lang="el-GR" baseline="-10000" dirty="0" smtClean="0"/>
              <a:t>*</a:t>
            </a:r>
            <a:r>
              <a:rPr lang="el-GR" dirty="0" smtClean="0"/>
              <a:t> </a:t>
            </a:r>
            <a:r>
              <a:rPr lang="en-US" dirty="0" smtClean="0"/>
              <a:t>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=&gt;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s </a:t>
            </a:r>
            <a:r>
              <a:rPr lang="en-US" baseline="-10000" dirty="0" smtClean="0"/>
              <a:t>*</a:t>
            </a:r>
            <a:r>
              <a:rPr lang="en-US" dirty="0" smtClean="0"/>
              <a:t> f(k</a:t>
            </a:r>
            <a:r>
              <a:rPr lang="el-GR" baseline="10000" dirty="0"/>
              <a:t>*</a:t>
            </a:r>
            <a:r>
              <a:rPr lang="en-US" dirty="0" smtClean="0"/>
              <a:t>) 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[(</a:t>
            </a:r>
            <a:r>
              <a:rPr lang="el-GR" dirty="0" smtClean="0"/>
              <a:t>δ + </a:t>
            </a:r>
            <a:r>
              <a:rPr lang="en-US" dirty="0" smtClean="0"/>
              <a:t>n) </a:t>
            </a:r>
            <a:r>
              <a:rPr lang="el-GR" baseline="-10000" dirty="0" smtClean="0"/>
              <a:t>*</a:t>
            </a:r>
            <a:r>
              <a:rPr lang="el-GR" dirty="0" smtClean="0"/>
              <a:t> </a:t>
            </a:r>
            <a:r>
              <a:rPr lang="en-US" dirty="0" smtClean="0"/>
              <a:t>k</a:t>
            </a:r>
            <a:r>
              <a:rPr lang="el-GR" baseline="10000" dirty="0" smtClean="0"/>
              <a:t>*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</a:p>
          <a:p>
            <a:pPr marL="0" indent="0" algn="ctr">
              <a:buFont typeface="Wingdings 3" panose="05040102010807070707" pitchFamily="18" charset="2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[(</a:t>
            </a:r>
            <a:r>
              <a:rPr lang="el-GR" dirty="0" smtClean="0"/>
              <a:t>δ + </a:t>
            </a:r>
            <a:r>
              <a:rPr lang="en-US" dirty="0" smtClean="0"/>
              <a:t>n) </a:t>
            </a:r>
            <a:r>
              <a:rPr lang="el-GR" baseline="-10000" dirty="0" smtClean="0"/>
              <a:t>*</a:t>
            </a:r>
            <a:r>
              <a:rPr lang="el-GR" dirty="0" smtClean="0"/>
              <a:t> </a:t>
            </a:r>
            <a:r>
              <a:rPr lang="en-US" dirty="0" smtClean="0"/>
              <a:t>k*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=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επένδυση σταθερής κατάστασης</a:t>
            </a:r>
          </a:p>
          <a:p>
            <a:pPr marL="0" indent="0" algn="ctr">
              <a:buFont typeface="Wingdings 3" panose="05040102010807070707" pitchFamily="18" charset="2"/>
              <a:buNone/>
              <a:defRPr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Άρα, η αύξηση του πληθυσμού μειώνει τη συσσώρευση κεφαλαίου ανά εργαζόμενο.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9220" name="Ομάδα 26"/>
          <p:cNvGrpSpPr>
            <a:grpSpLocks/>
          </p:cNvGrpSpPr>
          <p:nvPr/>
        </p:nvGrpSpPr>
        <p:grpSpPr bwMode="auto">
          <a:xfrm>
            <a:off x="1958975" y="1347788"/>
            <a:ext cx="6513513" cy="3248025"/>
            <a:chOff x="4989292" y="1738303"/>
            <a:chExt cx="6514640" cy="3247394"/>
          </a:xfrm>
        </p:grpSpPr>
        <p:grpSp>
          <p:nvGrpSpPr>
            <p:cNvPr id="9225" name="Ομάδα 28"/>
            <p:cNvGrpSpPr>
              <a:grpSpLocks/>
            </p:cNvGrpSpPr>
            <p:nvPr/>
          </p:nvGrpSpPr>
          <p:grpSpPr bwMode="auto">
            <a:xfrm>
              <a:off x="6417525" y="1978319"/>
              <a:ext cx="5086407" cy="3007378"/>
              <a:chOff x="820297" y="894168"/>
              <a:chExt cx="5086407" cy="3007378"/>
            </a:xfrm>
          </p:grpSpPr>
          <p:cxnSp>
            <p:nvCxnSpPr>
              <p:cNvPr id="33" name="Ευθεία γραμμή σύνδεσης 32"/>
              <p:cNvCxnSpPr/>
              <p:nvPr/>
            </p:nvCxnSpPr>
            <p:spPr>
              <a:xfrm flipV="1">
                <a:off x="879809" y="1522345"/>
                <a:ext cx="3139030" cy="1376096"/>
              </a:xfrm>
              <a:prstGeom prst="line">
                <a:avLst/>
              </a:prstGeom>
              <a:ln w="317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228" name="Ομάδα 33"/>
              <p:cNvGrpSpPr>
                <a:grpSpLocks/>
              </p:cNvGrpSpPr>
              <p:nvPr/>
            </p:nvGrpSpPr>
            <p:grpSpPr bwMode="auto">
              <a:xfrm>
                <a:off x="820297" y="894168"/>
                <a:ext cx="5086407" cy="3007378"/>
                <a:chOff x="820297" y="894168"/>
                <a:chExt cx="5086407" cy="3007378"/>
              </a:xfrm>
            </p:grpSpPr>
            <p:grpSp>
              <p:nvGrpSpPr>
                <p:cNvPr id="9229" name="Ομάδα 34"/>
                <p:cNvGrpSpPr>
                  <a:grpSpLocks/>
                </p:cNvGrpSpPr>
                <p:nvPr/>
              </p:nvGrpSpPr>
              <p:grpSpPr bwMode="auto">
                <a:xfrm>
                  <a:off x="874400" y="894168"/>
                  <a:ext cx="3431170" cy="2410361"/>
                  <a:chOff x="7458075" y="3730626"/>
                  <a:chExt cx="3431170" cy="2410361"/>
                </a:xfrm>
              </p:grpSpPr>
              <p:grpSp>
                <p:nvGrpSpPr>
                  <p:cNvPr id="923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7458075" y="3730626"/>
                    <a:ext cx="3431170" cy="2410361"/>
                    <a:chOff x="7160175" y="4033157"/>
                    <a:chExt cx="3431179" cy="2410162"/>
                  </a:xfrm>
                </p:grpSpPr>
                <p:cxnSp>
                  <p:nvCxnSpPr>
                    <p:cNvPr id="42" name="Straight Arrow Connector 4"/>
                    <p:cNvCxnSpPr/>
                    <p:nvPr/>
                  </p:nvCxnSpPr>
                  <p:spPr>
                    <a:xfrm flipH="1">
                      <a:off x="7160820" y="4032806"/>
                      <a:ext cx="23817" cy="2001284"/>
                    </a:xfrm>
                    <a:prstGeom prst="straightConnector1">
                      <a:avLst/>
                    </a:prstGeom>
                    <a:ln w="31750">
                      <a:solidFill>
                        <a:schemeClr val="tx1"/>
                      </a:solidFill>
                      <a:headEnd type="triangle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" name="Straight Arrow Connector 5"/>
                    <p:cNvCxnSpPr/>
                    <p:nvPr/>
                  </p:nvCxnSpPr>
                  <p:spPr>
                    <a:xfrm flipH="1">
                      <a:off x="7170347" y="6043613"/>
                      <a:ext cx="3383558" cy="0"/>
                    </a:xfrm>
                    <a:prstGeom prst="straightConnector1">
                      <a:avLst/>
                    </a:prstGeom>
                    <a:ln w="31750">
                      <a:solidFill>
                        <a:schemeClr val="tx1"/>
                      </a:solidFill>
                      <a:headEnd type="triangle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238" name="TextBox 3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039934" y="6074017"/>
                      <a:ext cx="551420" cy="36930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buChar char=""/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buChar char="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buChar char=""/>
                        <a:defRPr sz="1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buChar char=""/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buChar char=""/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buChar char=""/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buChar char=""/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buChar char=""/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buChar char=""/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algn="r"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l-GR" sz="1800"/>
                        <a:t>k</a:t>
                      </a:r>
                    </a:p>
                  </p:txBody>
                </p:sp>
              </p:grpSp>
              <p:sp>
                <p:nvSpPr>
                  <p:cNvPr id="9235" name="Text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144846" y="5740400"/>
                    <a:ext cx="508000" cy="33855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ts val="1000"/>
                      </a:spcBef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20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1pPr>
                    <a:lvl2pPr marL="742950" indent="-285750">
                      <a:spcBef>
                        <a:spcPts val="1000"/>
                      </a:spcBef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2pPr>
                    <a:lvl3pPr marL="1143000" indent="-228600">
                      <a:spcBef>
                        <a:spcPts val="1000"/>
                      </a:spcBef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3pPr>
                    <a:lvl4pPr marL="1600200" indent="-228600">
                      <a:spcBef>
                        <a:spcPts val="1000"/>
                      </a:spcBef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4pPr>
                    <a:lvl5pPr marL="2057400" indent="-228600">
                      <a:spcBef>
                        <a:spcPts val="1000"/>
                      </a:spcBef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5pPr>
                    <a:lvl6pPr marL="2514600" indent="-228600" defTabSz="457200" eaLnBrk="0" fontAlgn="base" hangingPunct="0">
                      <a:spcBef>
                        <a:spcPts val="1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6pPr>
                    <a:lvl7pPr marL="2971800" indent="-228600" defTabSz="457200" eaLnBrk="0" fontAlgn="base" hangingPunct="0">
                      <a:spcBef>
                        <a:spcPts val="1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7pPr>
                    <a:lvl8pPr marL="3429000" indent="-228600" defTabSz="457200" eaLnBrk="0" fontAlgn="base" hangingPunct="0">
                      <a:spcBef>
                        <a:spcPts val="1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8pPr>
                    <a:lvl9pPr marL="3886200" indent="-228600" defTabSz="457200" eaLnBrk="0" fontAlgn="base" hangingPunct="0">
                      <a:spcBef>
                        <a:spcPts val="1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l-GR" sz="1600">
                        <a:latin typeface="Calibri Light" panose="020F0302020204030204" pitchFamily="34" charset="0"/>
                      </a:rPr>
                      <a:t>k</a:t>
                    </a:r>
                    <a:r>
                      <a:rPr lang="en-US" altLang="el-GR" sz="1600" baseline="30000">
                        <a:latin typeface="Calibri Light" panose="020F0302020204030204" pitchFamily="34" charset="0"/>
                      </a:rPr>
                      <a:t>*</a:t>
                    </a:r>
                    <a:endParaRPr lang="en-US" altLang="el-GR" sz="1600" baseline="-25000">
                      <a:latin typeface="Calibri Light" panose="020F0302020204030204" pitchFamily="34" charset="0"/>
                    </a:endParaRPr>
                  </a:p>
                </p:txBody>
              </p:sp>
            </p:grpSp>
            <p:sp>
              <p:nvSpPr>
                <p:cNvPr id="36" name="Arc 6"/>
                <p:cNvSpPr/>
                <p:nvPr/>
              </p:nvSpPr>
              <p:spPr bwMode="auto">
                <a:xfrm rot="15998508">
                  <a:off x="2440930" y="435772"/>
                  <a:ext cx="1845905" cy="5085643"/>
                </a:xfrm>
                <a:prstGeom prst="arc">
                  <a:avLst>
                    <a:gd name="adj1" fmla="val 16517520"/>
                    <a:gd name="adj2" fmla="val 1845578"/>
                  </a:avLst>
                </a:prstGeom>
                <a:ln w="317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7" name="Ορθογώνιο 36"/>
                <p:cNvSpPr/>
                <p:nvPr/>
              </p:nvSpPr>
              <p:spPr>
                <a:xfrm>
                  <a:off x="3842597" y="1887399"/>
                  <a:ext cx="925672" cy="30791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400" dirty="0">
                      <a:cs typeface="Arial" charset="0"/>
                    </a:rPr>
                    <a:t>i = s </a:t>
                  </a:r>
                  <a:r>
                    <a:rPr lang="en-US" sz="1400" baseline="-10000" dirty="0">
                      <a:cs typeface="Arial" charset="0"/>
                    </a:rPr>
                    <a:t>*</a:t>
                  </a:r>
                  <a:r>
                    <a:rPr lang="en-US" sz="1400" dirty="0">
                      <a:cs typeface="Arial" charset="0"/>
                    </a:rPr>
                    <a:t> f(k)</a:t>
                  </a:r>
                  <a:endParaRPr lang="el-GR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</a:endParaRPr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 bwMode="auto">
                <a:xfrm>
                  <a:off x="3720338" y="1174751"/>
                  <a:ext cx="989184" cy="374577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algn="ctr" eaLnBrk="1" hangingPunct="1">
                    <a:lnSpc>
                      <a:spcPct val="150000"/>
                    </a:lnSpc>
                    <a:defRPr/>
                  </a:pPr>
                  <a:r>
                    <a:rPr lang="en-US" sz="14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(</a:t>
                  </a:r>
                  <a:r>
                    <a:rPr lang="el-GR" sz="1400" dirty="0"/>
                    <a:t>δ </a:t>
                  </a:r>
                  <a:r>
                    <a:rPr lang="el-GR" sz="1400" baseline="-10000" dirty="0"/>
                    <a:t>*</a:t>
                  </a:r>
                  <a:r>
                    <a:rPr lang="el-GR" sz="1400" dirty="0"/>
                    <a:t> </a:t>
                  </a:r>
                  <a:r>
                    <a:rPr lang="en-US" sz="1400" dirty="0"/>
                    <a:t>k</a:t>
                  </a:r>
                  <a:r>
                    <a:rPr lang="el-GR" sz="14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)</a:t>
                  </a:r>
                  <a:r>
                    <a:rPr lang="en-US" sz="14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</a:t>
                  </a:r>
                  <a:endParaRPr lang="el-GR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cxnSp>
              <p:nvCxnSpPr>
                <p:cNvPr id="39" name="Ευθεία γραμμή σύνδεσης 38"/>
                <p:cNvCxnSpPr/>
                <p:nvPr/>
              </p:nvCxnSpPr>
              <p:spPr>
                <a:xfrm flipH="1">
                  <a:off x="2675582" y="2119129"/>
                  <a:ext cx="7939" cy="792009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9226" name="TextBox 36"/>
            <p:cNvSpPr txBox="1">
              <a:spLocks noChangeArrowheads="1"/>
            </p:cNvSpPr>
            <p:nvPr/>
          </p:nvSpPr>
          <p:spPr bwMode="auto">
            <a:xfrm>
              <a:off x="4989292" y="1738303"/>
              <a:ext cx="148233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l-GR" sz="1800"/>
                <a:t>y, i, </a:t>
              </a:r>
              <a:r>
                <a:rPr lang="el-GR" altLang="el-GR" sz="1000"/>
                <a:t>Απόσβεση</a:t>
              </a:r>
              <a:endParaRPr lang="en-US" altLang="el-GR" sz="1000"/>
            </a:p>
          </p:txBody>
        </p:sp>
      </p:grpSp>
      <p:cxnSp>
        <p:nvCxnSpPr>
          <p:cNvPr id="46" name="Ευθεία γραμμή σύνδεσης 45"/>
          <p:cNvCxnSpPr/>
          <p:nvPr/>
        </p:nvCxnSpPr>
        <p:spPr>
          <a:xfrm flipV="1">
            <a:off x="3473450" y="1673225"/>
            <a:ext cx="2935288" cy="1914525"/>
          </a:xfrm>
          <a:prstGeom prst="line">
            <a:avLst/>
          </a:prstGeom>
          <a:ln w="3175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 bwMode="auto">
          <a:xfrm>
            <a:off x="6430963" y="1443038"/>
            <a:ext cx="1408112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sz="1400" dirty="0"/>
              <a:t>δ + </a:t>
            </a:r>
            <a:r>
              <a:rPr lang="en-US" sz="1400" dirty="0"/>
              <a:t>n)</a:t>
            </a:r>
            <a:r>
              <a:rPr lang="el-GR" sz="1400" dirty="0"/>
              <a:t> </a:t>
            </a:r>
            <a:r>
              <a:rPr lang="el-GR" sz="1400" baseline="-10000" dirty="0"/>
              <a:t>*</a:t>
            </a:r>
            <a:r>
              <a:rPr lang="el-GR" sz="1400" dirty="0"/>
              <a:t> </a:t>
            </a:r>
            <a:r>
              <a:rPr lang="en-US" sz="1400" dirty="0"/>
              <a:t>k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l-G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8" name="Ευθεία γραμμή σύνδεσης 47"/>
          <p:cNvCxnSpPr/>
          <p:nvPr/>
        </p:nvCxnSpPr>
        <p:spPr>
          <a:xfrm flipH="1">
            <a:off x="4305300" y="3036888"/>
            <a:ext cx="7938" cy="576262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4" name="TextBox 21"/>
          <p:cNvSpPr txBox="1">
            <a:spLocks noChangeArrowheads="1"/>
          </p:cNvSpPr>
          <p:nvPr/>
        </p:nvSpPr>
        <p:spPr bwMode="auto">
          <a:xfrm>
            <a:off x="4162425" y="3605213"/>
            <a:ext cx="508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1600">
                <a:latin typeface="Calibri Light" panose="020F0302020204030204" pitchFamily="34" charset="0"/>
              </a:rPr>
              <a:t>K’ </a:t>
            </a:r>
            <a:r>
              <a:rPr lang="en-US" altLang="el-GR" sz="1600" baseline="30000">
                <a:latin typeface="Calibri Light" panose="020F0302020204030204" pitchFamily="34" charset="0"/>
              </a:rPr>
              <a:t>*</a:t>
            </a:r>
            <a:endParaRPr lang="en-US" altLang="el-GR" sz="1600" baseline="-2500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20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727075" y="169863"/>
            <a:ext cx="9404350" cy="1400175"/>
          </a:xfrm>
        </p:spPr>
        <p:txBody>
          <a:bodyPr/>
          <a:lstStyle/>
          <a:p>
            <a:pPr algn="ctr">
              <a:defRPr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Τεχνολογική Πρόοδος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Θέση περιεχομένου 2"/>
          <p:cNvSpPr>
            <a:spLocks noGrp="1"/>
          </p:cNvSpPr>
          <p:nvPr>
            <p:ph idx="1"/>
          </p:nvPr>
        </p:nvSpPr>
        <p:spPr>
          <a:xfrm>
            <a:off x="8310" y="4584700"/>
            <a:ext cx="12244647" cy="20748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 = F(K, L x E) </a:t>
            </a:r>
            <a:r>
              <a:rPr lang="el-GR" dirty="0" smtClean="0"/>
              <a:t> </a:t>
            </a:r>
          </a:p>
          <a:p>
            <a:pPr marL="457200" lvl="1" indent="0">
              <a:buNone/>
              <a:defRPr/>
            </a:pPr>
            <a:r>
              <a:rPr lang="el-GR" dirty="0" smtClean="0"/>
              <a:t>όπου </a:t>
            </a:r>
            <a:r>
              <a:rPr lang="en-US" dirty="0" smtClean="0"/>
              <a:t>E = </a:t>
            </a:r>
            <a:r>
              <a:rPr lang="el-GR" dirty="0" smtClean="0"/>
              <a:t>αποδοτικότητα της εργασίας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l-GR" dirty="0" smtClean="0"/>
              <a:t>Αν </a:t>
            </a:r>
            <a:r>
              <a:rPr lang="en-US" dirty="0" smtClean="0"/>
              <a:t>g </a:t>
            </a:r>
            <a:r>
              <a:rPr lang="en-US" dirty="0"/>
              <a:t>= </a:t>
            </a:r>
            <a:r>
              <a:rPr lang="el-GR" dirty="0" smtClean="0"/>
              <a:t>τεχνολογική πρόοδος που αυξάνει την εργασία (%</a:t>
            </a:r>
            <a:r>
              <a:rPr lang="en-US" dirty="0" smtClean="0"/>
              <a:t>) </a:t>
            </a:r>
            <a:r>
              <a:rPr lang="el-GR" dirty="0" smtClean="0"/>
              <a:t> </a:t>
            </a:r>
            <a:endParaRPr lang="el-GR" dirty="0"/>
          </a:p>
          <a:p>
            <a:pPr lvl="1">
              <a:defRPr/>
            </a:pPr>
            <a:r>
              <a:rPr lang="el-GR" dirty="0" smtClean="0"/>
              <a:t>Δ</a:t>
            </a:r>
            <a:r>
              <a:rPr lang="en-US" dirty="0" smtClean="0"/>
              <a:t>k = sf(k) – (</a:t>
            </a:r>
            <a:r>
              <a:rPr lang="el-GR" dirty="0" smtClean="0"/>
              <a:t>δ + </a:t>
            </a:r>
            <a:r>
              <a:rPr lang="en-US" dirty="0" smtClean="0"/>
              <a:t>n</a:t>
            </a:r>
            <a:r>
              <a:rPr lang="el-GR" dirty="0" smtClean="0"/>
              <a:t> + </a:t>
            </a:r>
            <a:r>
              <a:rPr lang="en-US" dirty="0" smtClean="0"/>
              <a:t>g)*k</a:t>
            </a:r>
            <a:endParaRPr lang="el-GR" dirty="0" smtClean="0"/>
          </a:p>
        </p:txBody>
      </p:sp>
      <p:grpSp>
        <p:nvGrpSpPr>
          <p:cNvPr id="9220" name="Ομάδα 26"/>
          <p:cNvGrpSpPr>
            <a:grpSpLocks/>
          </p:cNvGrpSpPr>
          <p:nvPr/>
        </p:nvGrpSpPr>
        <p:grpSpPr bwMode="auto">
          <a:xfrm>
            <a:off x="3105148" y="1347788"/>
            <a:ext cx="5367339" cy="3248025"/>
            <a:chOff x="6135664" y="1738303"/>
            <a:chExt cx="5368268" cy="3247394"/>
          </a:xfrm>
        </p:grpSpPr>
        <p:grpSp>
          <p:nvGrpSpPr>
            <p:cNvPr id="9228" name="Ομάδα 33"/>
            <p:cNvGrpSpPr>
              <a:grpSpLocks/>
            </p:cNvGrpSpPr>
            <p:nvPr/>
          </p:nvGrpSpPr>
          <p:grpSpPr bwMode="auto">
            <a:xfrm>
              <a:off x="6418289" y="1977967"/>
              <a:ext cx="5085643" cy="3007730"/>
              <a:chOff x="821061" y="893816"/>
              <a:chExt cx="5085643" cy="3007730"/>
            </a:xfrm>
          </p:grpSpPr>
          <p:grpSp>
            <p:nvGrpSpPr>
              <p:cNvPr id="9229" name="Ομάδα 34"/>
              <p:cNvGrpSpPr>
                <a:grpSpLocks/>
              </p:cNvGrpSpPr>
              <p:nvPr/>
            </p:nvGrpSpPr>
            <p:grpSpPr bwMode="auto">
              <a:xfrm>
                <a:off x="875045" y="893816"/>
                <a:ext cx="4563171" cy="2410640"/>
                <a:chOff x="7458720" y="3730274"/>
                <a:chExt cx="4563171" cy="2410640"/>
              </a:xfrm>
            </p:grpSpPr>
            <p:grpSp>
              <p:nvGrpSpPr>
                <p:cNvPr id="9234" name="Group 39"/>
                <p:cNvGrpSpPr>
                  <a:grpSpLocks/>
                </p:cNvGrpSpPr>
                <p:nvPr/>
              </p:nvGrpSpPr>
              <p:grpSpPr bwMode="auto">
                <a:xfrm>
                  <a:off x="7458720" y="3730274"/>
                  <a:ext cx="4563171" cy="2410640"/>
                  <a:chOff x="7160820" y="4032806"/>
                  <a:chExt cx="4563183" cy="2410441"/>
                </a:xfrm>
              </p:grpSpPr>
              <p:cxnSp>
                <p:nvCxnSpPr>
                  <p:cNvPr id="42" name="Straight Arrow Connector 4"/>
                  <p:cNvCxnSpPr/>
                  <p:nvPr/>
                </p:nvCxnSpPr>
                <p:spPr>
                  <a:xfrm flipH="1">
                    <a:off x="7160820" y="4032806"/>
                    <a:ext cx="23817" cy="2001284"/>
                  </a:xfrm>
                  <a:prstGeom prst="straightConnector1">
                    <a:avLst/>
                  </a:prstGeom>
                  <a:ln w="31750">
                    <a:solidFill>
                      <a:schemeClr val="tx1"/>
                    </a:solidFill>
                    <a:headEnd type="triangle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Straight Arrow Connector 5"/>
                  <p:cNvCxnSpPr/>
                  <p:nvPr/>
                </p:nvCxnSpPr>
                <p:spPr>
                  <a:xfrm flipH="1">
                    <a:off x="7170347" y="6043613"/>
                    <a:ext cx="3383558" cy="0"/>
                  </a:xfrm>
                  <a:prstGeom prst="straightConnector1">
                    <a:avLst/>
                  </a:prstGeom>
                  <a:ln w="31750">
                    <a:solidFill>
                      <a:schemeClr val="tx1"/>
                    </a:solidFill>
                    <a:headEnd type="triangle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238" name="Text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039934" y="6074017"/>
                    <a:ext cx="1684069" cy="3692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spcBef>
                        <a:spcPts val="1000"/>
                      </a:spcBef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20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1pPr>
                    <a:lvl2pPr marL="742950" indent="-285750">
                      <a:spcBef>
                        <a:spcPts val="1000"/>
                      </a:spcBef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2pPr>
                    <a:lvl3pPr marL="1143000" indent="-228600">
                      <a:spcBef>
                        <a:spcPts val="1000"/>
                      </a:spcBef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3pPr>
                    <a:lvl4pPr marL="1600200" indent="-228600">
                      <a:spcBef>
                        <a:spcPts val="1000"/>
                      </a:spcBef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4pPr>
                    <a:lvl5pPr marL="2057400" indent="-228600">
                      <a:spcBef>
                        <a:spcPts val="1000"/>
                      </a:spcBef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5pPr>
                    <a:lvl6pPr marL="2514600" indent="-228600" defTabSz="457200" eaLnBrk="0" fontAlgn="base" hangingPunct="0">
                      <a:spcBef>
                        <a:spcPts val="1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6pPr>
                    <a:lvl7pPr marL="2971800" indent="-228600" defTabSz="457200" eaLnBrk="0" fontAlgn="base" hangingPunct="0">
                      <a:spcBef>
                        <a:spcPts val="1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7pPr>
                    <a:lvl8pPr marL="3429000" indent="-228600" defTabSz="457200" eaLnBrk="0" fontAlgn="base" hangingPunct="0">
                      <a:spcBef>
                        <a:spcPts val="1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8pPr>
                    <a:lvl9pPr marL="3886200" indent="-228600" defTabSz="457200" eaLnBrk="0" fontAlgn="base" hangingPunct="0">
                      <a:spcBef>
                        <a:spcPts val="1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80000"/>
                      <a:buFont typeface="Wingdings 3" panose="05040102010807070707" pitchFamily="18" charset="2"/>
                      <a:buChar char=""/>
                      <a:defRPr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9pPr>
                  </a:lstStyle>
                  <a:p>
                    <a:pPr algn="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l-GR" sz="1800" dirty="0"/>
                      <a:t>k</a:t>
                    </a:r>
                    <a:r>
                      <a:rPr lang="en-US" altLang="el-GR" sz="1800" dirty="0" smtClean="0"/>
                      <a:t> = K/(E x L)</a:t>
                    </a:r>
                    <a:endParaRPr lang="en-US" altLang="el-GR" sz="1800" dirty="0"/>
                  </a:p>
                </p:txBody>
              </p:sp>
            </p:grpSp>
            <p:sp>
              <p:nvSpPr>
                <p:cNvPr id="9235" name="TextBox 21"/>
                <p:cNvSpPr txBox="1">
                  <a:spLocks noChangeArrowheads="1"/>
                </p:cNvSpPr>
                <p:nvPr/>
              </p:nvSpPr>
              <p:spPr bwMode="auto">
                <a:xfrm>
                  <a:off x="9144846" y="5740400"/>
                  <a:ext cx="508000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2000"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5pPr>
                  <a:lvl6pPr marL="2514600" indent="-228600" defTabSz="4572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6pPr>
                  <a:lvl7pPr marL="2971800" indent="-228600" defTabSz="4572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7pPr>
                  <a:lvl8pPr marL="3429000" indent="-228600" defTabSz="4572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8pPr>
                  <a:lvl9pPr marL="3886200" indent="-228600" defTabSz="4572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l-GR" sz="1600">
                      <a:latin typeface="Calibri Light" panose="020F0302020204030204" pitchFamily="34" charset="0"/>
                    </a:rPr>
                    <a:t>k</a:t>
                  </a:r>
                  <a:r>
                    <a:rPr lang="en-US" altLang="el-GR" sz="1600" baseline="30000">
                      <a:latin typeface="Calibri Light" panose="020F0302020204030204" pitchFamily="34" charset="0"/>
                    </a:rPr>
                    <a:t>*</a:t>
                  </a:r>
                  <a:endParaRPr lang="en-US" altLang="el-GR" sz="1600" baseline="-25000">
                    <a:latin typeface="Calibri Light" panose="020F0302020204030204" pitchFamily="34" charset="0"/>
                  </a:endParaRPr>
                </a:p>
              </p:txBody>
            </p:sp>
          </p:grpSp>
          <p:sp>
            <p:nvSpPr>
              <p:cNvPr id="36" name="Arc 6"/>
              <p:cNvSpPr/>
              <p:nvPr/>
            </p:nvSpPr>
            <p:spPr bwMode="auto">
              <a:xfrm rot="15998508">
                <a:off x="2440930" y="435772"/>
                <a:ext cx="1845905" cy="5085643"/>
              </a:xfrm>
              <a:prstGeom prst="arc">
                <a:avLst>
                  <a:gd name="adj1" fmla="val 16517520"/>
                  <a:gd name="adj2" fmla="val 1845578"/>
                </a:avLst>
              </a:prstGeom>
              <a:ln w="317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7" name="Ορθογώνιο 36"/>
              <p:cNvSpPr/>
              <p:nvPr/>
            </p:nvSpPr>
            <p:spPr>
              <a:xfrm>
                <a:off x="3842597" y="1887399"/>
                <a:ext cx="925672" cy="3079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400" dirty="0">
                    <a:cs typeface="Arial" charset="0"/>
                  </a:rPr>
                  <a:t>i = s </a:t>
                </a:r>
                <a:r>
                  <a:rPr lang="en-US" sz="1400" baseline="-10000" dirty="0">
                    <a:cs typeface="Arial" charset="0"/>
                  </a:rPr>
                  <a:t>*</a:t>
                </a:r>
                <a:r>
                  <a:rPr lang="en-US" sz="1400" dirty="0">
                    <a:cs typeface="Arial" charset="0"/>
                  </a:rPr>
                  <a:t> f(k)</a:t>
                </a:r>
                <a:endParaRPr lang="el-GR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charset="0"/>
                </a:endParaRPr>
              </a:p>
            </p:txBody>
          </p:sp>
          <p:cxnSp>
            <p:nvCxnSpPr>
              <p:cNvPr id="39" name="Ευθεία γραμμή σύνδεσης 38"/>
              <p:cNvCxnSpPr/>
              <p:nvPr/>
            </p:nvCxnSpPr>
            <p:spPr>
              <a:xfrm flipH="1">
                <a:off x="2675582" y="2119129"/>
                <a:ext cx="7939" cy="792009"/>
              </a:xfrm>
              <a:prstGeom prst="line">
                <a:avLst/>
              </a:prstGeom>
              <a:ln w="63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226" name="TextBox 36"/>
            <p:cNvSpPr txBox="1">
              <a:spLocks noChangeArrowheads="1"/>
            </p:cNvSpPr>
            <p:nvPr/>
          </p:nvSpPr>
          <p:spPr bwMode="auto">
            <a:xfrm>
              <a:off x="6135664" y="1738303"/>
              <a:ext cx="33596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l-GR" sz="1800" dirty="0" smtClean="0"/>
                <a:t>i</a:t>
              </a:r>
              <a:endParaRPr lang="en-US" altLang="el-GR" sz="1000" dirty="0"/>
            </a:p>
          </p:txBody>
        </p:sp>
      </p:grpSp>
      <p:cxnSp>
        <p:nvCxnSpPr>
          <p:cNvPr id="46" name="Ευθεία γραμμή σύνδεσης 45"/>
          <p:cNvCxnSpPr/>
          <p:nvPr/>
        </p:nvCxnSpPr>
        <p:spPr>
          <a:xfrm flipV="1">
            <a:off x="3473450" y="2219498"/>
            <a:ext cx="3193357" cy="1368253"/>
          </a:xfrm>
          <a:prstGeom prst="line">
            <a:avLst/>
          </a:prstGeom>
          <a:ln w="3175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 bwMode="auto">
          <a:xfrm>
            <a:off x="6595969" y="1881727"/>
            <a:ext cx="1408112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sz="1400" dirty="0"/>
              <a:t>δ + </a:t>
            </a:r>
            <a:r>
              <a:rPr lang="en-US" sz="1400" dirty="0" smtClean="0"/>
              <a:t>n + g)</a:t>
            </a:r>
            <a:r>
              <a:rPr lang="el-GR" sz="1400" dirty="0" smtClean="0"/>
              <a:t> </a:t>
            </a:r>
            <a:r>
              <a:rPr lang="el-GR" sz="1400" baseline="-10000" dirty="0"/>
              <a:t>*</a:t>
            </a:r>
            <a:r>
              <a:rPr lang="el-GR" sz="1400" dirty="0"/>
              <a:t> </a:t>
            </a:r>
            <a:r>
              <a:rPr lang="en-US" sz="1400" dirty="0"/>
              <a:t>k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l-G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801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128588"/>
            <a:ext cx="10688637" cy="1400175"/>
          </a:xfrm>
        </p:spPr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Ρυθμοί οικονομικής μεγέθυνσης στο υπόδειγμα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Solow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 τεχνολογική πρόοδο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8806624"/>
              </p:ext>
            </p:extLst>
          </p:nvPr>
        </p:nvGraphicFramePr>
        <p:xfrm>
          <a:off x="1103315" y="2052638"/>
          <a:ext cx="10040937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663">
                  <a:extLst>
                    <a:ext uri="{9D8B030D-6E8A-4147-A177-3AD203B41FA5}">
                      <a16:colId xmlns:a16="http://schemas.microsoft.com/office/drawing/2014/main" val="2700216958"/>
                    </a:ext>
                  </a:extLst>
                </a:gridCol>
                <a:gridCol w="2009122">
                  <a:extLst>
                    <a:ext uri="{9D8B030D-6E8A-4147-A177-3AD203B41FA5}">
                      <a16:colId xmlns:a16="http://schemas.microsoft.com/office/drawing/2014/main" val="3008621885"/>
                    </a:ext>
                  </a:extLst>
                </a:gridCol>
                <a:gridCol w="3867152">
                  <a:extLst>
                    <a:ext uri="{9D8B030D-6E8A-4147-A177-3AD203B41FA5}">
                      <a16:colId xmlns:a16="http://schemas.microsoft.com/office/drawing/2014/main" val="15215296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Μεταβλητή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Ρυθμός αύξησης σταθερής κατάστασης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331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Κεφάλαιο ανά αποδοτικό</a:t>
                      </a:r>
                      <a:r>
                        <a:rPr lang="en-US" dirty="0" smtClean="0"/>
                        <a:t> </a:t>
                      </a:r>
                      <a:r>
                        <a:rPr lang="el-GR" dirty="0" smtClean="0"/>
                        <a:t>εργαζόμενο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r>
                        <a:rPr lang="en-US" baseline="0" dirty="0" smtClean="0"/>
                        <a:t> = K(E x</a:t>
                      </a:r>
                      <a:r>
                        <a:rPr lang="el-GR" baseline="0" dirty="0" smtClean="0"/>
                        <a:t> </a:t>
                      </a:r>
                      <a:r>
                        <a:rPr lang="en-US" baseline="0" dirty="0" smtClean="0"/>
                        <a:t>L)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407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Προϊόν ανά αποδοτικό</a:t>
                      </a:r>
                      <a:r>
                        <a:rPr lang="en-US" dirty="0" smtClean="0"/>
                        <a:t> </a:t>
                      </a:r>
                      <a:r>
                        <a:rPr lang="el-GR" dirty="0" smtClean="0"/>
                        <a:t>εργαζόμενο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r>
                        <a:rPr lang="en-US" baseline="0" dirty="0" smtClean="0"/>
                        <a:t> = Y(E x L) = f(k)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535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Προϊόν ανά εργαζόμενο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Y/L = y x</a:t>
                      </a:r>
                      <a:r>
                        <a:rPr lang="en-US" baseline="0" dirty="0" smtClean="0"/>
                        <a:t> 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388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Συνολικό προϊόν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 = y x (E x</a:t>
                      </a:r>
                      <a:r>
                        <a:rPr lang="en-US" baseline="0" dirty="0" smtClean="0"/>
                        <a:t> L)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 +g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41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656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5772212"/>
              </p:ext>
            </p:extLst>
          </p:nvPr>
        </p:nvGraphicFramePr>
        <p:xfrm>
          <a:off x="2550016" y="224127"/>
          <a:ext cx="6734174" cy="646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2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0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0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15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 </a:t>
                      </a:r>
                    </a:p>
                  </a:txBody>
                  <a:tcPr marL="9523" marR="9523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2022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3" marR="9523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997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Χώρα</a:t>
                      </a:r>
                    </a:p>
                  </a:txBody>
                  <a:tcPr marL="9523" marR="9523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Πληθυσμός</a:t>
                      </a:r>
                    </a:p>
                  </a:txBody>
                  <a:tcPr marL="9523" marR="9523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Α.Ε.Π. κατά κεφαλή 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PPP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)</a:t>
                      </a:r>
                      <a:r>
                        <a:rPr lang="el-G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σε $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3" marR="9523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58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Η.Π.Α.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328.239.523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76.329,58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3" marR="9523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58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Γερμανία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83.092.962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48.717,99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3" marR="9523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58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Ιαπωνία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126.264.931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34.017,27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3" marR="9523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58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Ελλάδα</a:t>
                      </a:r>
                    </a:p>
                  </a:txBody>
                  <a:tcPr marL="9523" marR="9523" marT="9525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10.717.169</a:t>
                      </a:r>
                    </a:p>
                  </a:txBody>
                  <a:tcPr marL="9523" marR="9523" marT="9525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20.867,26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3" marR="9523" marT="9525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158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Ρωσική Ομοσπονδία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144.406.261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15.270,70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3" marR="9523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158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Τουρκία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83.429.615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10.674,50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3" marR="9523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158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Μεξικό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127.575.529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11.496,52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3" marR="9523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158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Ταϊλάνδη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69.625.582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6.909,95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3" marR="9523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158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Κίνα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1.397.715.000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12.720,21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3" marR="9523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158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Βραζιλία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211.049.527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8.917,67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3" marR="9523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158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Ιράν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82.913.906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4.669,57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3" marR="9523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158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Ινδονησία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270.625.568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4.787,99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3" marR="9523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9021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Αίγυπτος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100.388.073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4.295,41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3" marR="9523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8158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Φιλιππίνες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108.116.615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3.498,50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3" marR="9523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8158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Βιετνάμ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96.462.106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4.163,51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3" marR="9523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8158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Ινδία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1.366.417.754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2.410,88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3" marR="9523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8158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Νιγιρία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200.963.599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2.162,63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3" marR="9523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8158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Μπαγκλαντές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163.046.161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4.964,09</a:t>
                      </a:r>
                    </a:p>
                  </a:txBody>
                  <a:tcPr marL="9523" marR="9523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8158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Πακιστάν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216.565.318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1.588,87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3" marR="9523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8158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Αιθιοπία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112.078.730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1.027,58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3" marR="9523" marT="952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78158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Μπουρούντι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12.890.000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259,03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3" marR="9523" marT="9525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6243" name="TextBox 5"/>
          <p:cNvSpPr txBox="1">
            <a:spLocks noChangeArrowheads="1"/>
          </p:cNvSpPr>
          <p:nvPr/>
        </p:nvSpPr>
        <p:spPr bwMode="auto">
          <a:xfrm>
            <a:off x="10082213" y="6107113"/>
            <a:ext cx="19351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200" i="1">
                <a:latin typeface="Georgia" panose="02040502050405020303" pitchFamily="18" charset="0"/>
              </a:rPr>
              <a:t>Πηγή: Παγκόσμια Τράπεζα</a:t>
            </a:r>
            <a:r>
              <a:rPr lang="en-ID" altLang="el-GR" sz="1200" i="1">
                <a:latin typeface="Georgia" panose="02040502050405020303" pitchFamily="18" charset="0"/>
              </a:rPr>
              <a:t> (World Bank)</a:t>
            </a:r>
            <a:endParaRPr lang="en-US" altLang="el-GR" sz="1200" i="1"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784813" y="1467011"/>
            <a:ext cx="10496211" cy="4195762"/>
          </a:xfrm>
        </p:spPr>
        <p:txBody>
          <a:bodyPr/>
          <a:lstStyle/>
          <a:p>
            <a:pPr marL="0" indent="0">
              <a:lnSpc>
                <a:spcPct val="150000"/>
              </a:lnSpc>
              <a:buFont typeface="Wingdings 3" panose="05040102010807070707" pitchFamily="18" charset="2"/>
              <a:buNone/>
            </a:pPr>
            <a:r>
              <a:rPr lang="el-GR" altLang="el-GR" sz="2400" dirty="0" smtClean="0"/>
              <a:t>Ο σκοπός είναι η κατανόηση των αιτιών των εισοδηματικών διαφορών μεταξύ των κρατών με την πάροδο του χρόνου.</a:t>
            </a:r>
          </a:p>
          <a:p>
            <a:pPr marL="0" indent="0" algn="just">
              <a:lnSpc>
                <a:spcPct val="150000"/>
              </a:lnSpc>
              <a:buFont typeface="Wingdings 3" panose="05040102010807070707" pitchFamily="18" charset="2"/>
              <a:buNone/>
            </a:pPr>
            <a:r>
              <a:rPr lang="el-GR" altLang="el-GR" sz="2400" dirty="0" smtClean="0"/>
              <a:t>Εφόσον, </a:t>
            </a:r>
            <a:r>
              <a:rPr lang="en-US" altLang="el-GR" sz="2400" dirty="0" smtClean="0"/>
              <a:t>Y = </a:t>
            </a:r>
            <a:r>
              <a:rPr lang="en-US" altLang="el-GR" sz="2400" i="1" dirty="0" smtClean="0"/>
              <a:t>F</a:t>
            </a:r>
            <a:r>
              <a:rPr lang="en-US" altLang="el-GR" sz="2400" dirty="0" smtClean="0"/>
              <a:t> (K, L)</a:t>
            </a:r>
            <a:r>
              <a:rPr lang="el-GR" altLang="el-GR" sz="2400" dirty="0" smtClean="0"/>
              <a:t>, οι διαφορές θα οφείλονται στο κεφάλαιο, την εργασία ή/και την τεχνολογία.</a:t>
            </a:r>
            <a:endParaRPr lang="en-US" altLang="el-GR" sz="2400" dirty="0" smtClean="0"/>
          </a:p>
          <a:p>
            <a:pPr marL="0" indent="0">
              <a:lnSpc>
                <a:spcPct val="150000"/>
              </a:lnSpc>
              <a:buFont typeface="Wingdings 3" panose="05040102010807070707" pitchFamily="18" charset="2"/>
              <a:buNone/>
            </a:pPr>
            <a:endParaRPr lang="en-US" altLang="el-GR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3" y="452439"/>
            <a:ext cx="9404350" cy="852380"/>
          </a:xfrm>
        </p:spPr>
        <p:txBody>
          <a:bodyPr/>
          <a:lstStyle/>
          <a:p>
            <a:pPr algn="ctr">
              <a:defRPr/>
            </a:pPr>
            <a:r>
              <a:rPr lang="el-G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Υπόδειγμα </a:t>
            </a:r>
            <a:r>
              <a:rPr lang="en-ID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074" y="1395047"/>
            <a:ext cx="10747927" cy="4775932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  <a:defRPr/>
            </a:pPr>
            <a:r>
              <a:rPr lang="el-GR" sz="2400" dirty="0" smtClean="0"/>
              <a:t>Το υπόδειγμα </a:t>
            </a:r>
            <a:r>
              <a:rPr lang="en-ID" sz="2400" dirty="0" smtClean="0"/>
              <a:t>Solow</a:t>
            </a:r>
            <a:r>
              <a:rPr lang="el-GR" sz="2400" dirty="0" smtClean="0"/>
              <a:t> δείχνει με ποιό τρόπο η </a:t>
            </a:r>
            <a:r>
              <a:rPr lang="el-GR" sz="2400" u="sng" dirty="0" smtClean="0"/>
              <a:t>αποταμίευση</a:t>
            </a:r>
            <a:r>
              <a:rPr lang="el-GR" sz="2400" dirty="0" smtClean="0"/>
              <a:t>, η μεταβολή του </a:t>
            </a:r>
            <a:r>
              <a:rPr lang="el-GR" sz="2400" u="sng" dirty="0" smtClean="0"/>
              <a:t>πληθυσμού</a:t>
            </a:r>
            <a:r>
              <a:rPr lang="el-GR" sz="2400" dirty="0" smtClean="0"/>
              <a:t> και η </a:t>
            </a:r>
            <a:r>
              <a:rPr lang="el-GR" sz="2400" u="sng" dirty="0" smtClean="0"/>
              <a:t>τεχνολογική πρόοδος </a:t>
            </a:r>
            <a:r>
              <a:rPr lang="el-GR" sz="2400" dirty="0" smtClean="0"/>
              <a:t>επηρεάζουν το παραγόμενο προϊόν με την πάροδο του χρόνου.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el-GR" sz="2400" u="sng" dirty="0" smtClean="0"/>
              <a:t>Προσφορά αγαθών: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altLang="el-GR" sz="2400" dirty="0"/>
              <a:t>Y = </a:t>
            </a:r>
            <a:r>
              <a:rPr lang="en-US" altLang="el-GR" sz="2400" i="1" dirty="0"/>
              <a:t>F</a:t>
            </a:r>
            <a:r>
              <a:rPr lang="en-US" altLang="el-GR" sz="2400" dirty="0"/>
              <a:t> (K, L)</a:t>
            </a:r>
            <a:endParaRPr lang="el-GR" sz="2400" dirty="0"/>
          </a:p>
          <a:p>
            <a:pPr algn="just">
              <a:lnSpc>
                <a:spcPct val="150000"/>
              </a:lnSpc>
              <a:defRPr/>
            </a:pPr>
            <a:r>
              <a:rPr lang="el-GR" sz="2400" dirty="0" smtClean="0"/>
              <a:t>σταθερές αποδόσεις κλίμακος =&gt;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el-GR" sz="2400" dirty="0" smtClean="0"/>
              <a:t>=&gt; </a:t>
            </a:r>
            <a:r>
              <a:rPr lang="en-US" sz="2400" dirty="0" smtClean="0"/>
              <a:t>Y</a:t>
            </a:r>
            <a:r>
              <a:rPr lang="el-GR" sz="2400" dirty="0" smtClean="0"/>
              <a:t>/</a:t>
            </a:r>
            <a:r>
              <a:rPr lang="en-US" sz="2400" dirty="0" smtClean="0"/>
              <a:t>L = </a:t>
            </a:r>
            <a:r>
              <a:rPr lang="en-US" sz="2400" i="1" dirty="0" smtClean="0"/>
              <a:t>F</a:t>
            </a:r>
            <a:r>
              <a:rPr lang="en-US" sz="2400" dirty="0" smtClean="0"/>
              <a:t> (K/L, L/L) =&gt; Y</a:t>
            </a:r>
            <a:r>
              <a:rPr lang="el-GR" sz="2400" dirty="0" smtClean="0"/>
              <a:t>/</a:t>
            </a:r>
            <a:r>
              <a:rPr lang="en-US" sz="2400" dirty="0" smtClean="0"/>
              <a:t>L = </a:t>
            </a:r>
            <a:r>
              <a:rPr lang="en-US" sz="2400" i="1" dirty="0" smtClean="0"/>
              <a:t>F</a:t>
            </a:r>
            <a:r>
              <a:rPr lang="en-US" sz="2400" dirty="0" smtClean="0"/>
              <a:t> (K/L, 1) =&gt; y = f(k)</a:t>
            </a:r>
            <a:endParaRPr lang="el-GR" sz="2400" dirty="0" smtClean="0"/>
          </a:p>
          <a:p>
            <a:pPr algn="just">
              <a:lnSpc>
                <a:spcPct val="150000"/>
              </a:lnSpc>
              <a:defRPr/>
            </a:pPr>
            <a:endParaRPr lang="en-US" dirty="0"/>
          </a:p>
        </p:txBody>
      </p:sp>
      <p:grpSp>
        <p:nvGrpSpPr>
          <p:cNvPr id="8196" name="Group 39"/>
          <p:cNvGrpSpPr>
            <a:grpSpLocks/>
          </p:cNvGrpSpPr>
          <p:nvPr/>
        </p:nvGrpSpPr>
        <p:grpSpPr bwMode="auto">
          <a:xfrm>
            <a:off x="8282826" y="3368675"/>
            <a:ext cx="5229225" cy="3489325"/>
            <a:chOff x="6775999" y="4033157"/>
            <a:chExt cx="5229240" cy="3489039"/>
          </a:xfrm>
        </p:grpSpPr>
        <p:cxnSp>
          <p:nvCxnSpPr>
            <p:cNvPr id="33" name="Straight Arrow Connector 32"/>
            <p:cNvCxnSpPr/>
            <p:nvPr/>
          </p:nvCxnSpPr>
          <p:spPr>
            <a:xfrm flipH="1">
              <a:off x="7160175" y="4033157"/>
              <a:ext cx="23813" cy="2000086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H="1">
              <a:off x="7169700" y="6042767"/>
              <a:ext cx="2663833" cy="0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Arc 35"/>
            <p:cNvSpPr/>
            <p:nvPr/>
          </p:nvSpPr>
          <p:spPr>
            <a:xfrm rot="15998508">
              <a:off x="8216775" y="3733731"/>
              <a:ext cx="2703290" cy="4873639"/>
            </a:xfrm>
            <a:prstGeom prst="arc">
              <a:avLst>
                <a:gd name="adj1" fmla="val 16612970"/>
                <a:gd name="adj2" fmla="val 197076"/>
              </a:avLst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200" name="TextBox 36"/>
            <p:cNvSpPr txBox="1">
              <a:spLocks noChangeArrowheads="1"/>
            </p:cNvSpPr>
            <p:nvPr/>
          </p:nvSpPr>
          <p:spPr bwMode="auto">
            <a:xfrm>
              <a:off x="6775999" y="4078844"/>
              <a:ext cx="4085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/>
              <a:r>
                <a:rPr lang="en-US" altLang="el-GR"/>
                <a:t>y</a:t>
              </a:r>
            </a:p>
          </p:txBody>
        </p:sp>
        <p:sp>
          <p:nvSpPr>
            <p:cNvPr id="8201" name="TextBox 37"/>
            <p:cNvSpPr txBox="1">
              <a:spLocks noChangeArrowheads="1"/>
            </p:cNvSpPr>
            <p:nvPr/>
          </p:nvSpPr>
          <p:spPr bwMode="auto">
            <a:xfrm>
              <a:off x="9282113" y="6105526"/>
              <a:ext cx="4085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/>
              <a:r>
                <a:rPr lang="en-US" altLang="el-GR"/>
                <a:t>k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9363631" y="4447461"/>
              <a:ext cx="590552" cy="36985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cs typeface="Arial" charset="0"/>
                </a:rPr>
                <a:t>f(k)</a:t>
              </a:r>
              <a:endPara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103313" y="852755"/>
            <a:ext cx="10455114" cy="5395645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l-GR" sz="2400" u="sng" dirty="0" smtClean="0">
                <a:latin typeface="+mn-lt"/>
              </a:rPr>
              <a:t>Ζήτηση αγαθών: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+mn-lt"/>
              </a:rPr>
              <a:t>y</a:t>
            </a:r>
            <a:r>
              <a:rPr lang="en-US" sz="2400" dirty="0" smtClean="0">
                <a:latin typeface="+mn-lt"/>
              </a:rPr>
              <a:t> = c + i</a:t>
            </a:r>
            <a:r>
              <a:rPr lang="el-GR" sz="2400" dirty="0" smtClean="0">
                <a:latin typeface="+mn-lt"/>
              </a:rPr>
              <a:t>	(1)</a:t>
            </a:r>
            <a:endParaRPr lang="en-US" sz="2400" dirty="0" smtClean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+mn-lt"/>
              </a:rPr>
              <a:t>c</a:t>
            </a:r>
            <a:r>
              <a:rPr lang="en-US" sz="2400" dirty="0" smtClean="0">
                <a:latin typeface="+mn-lt"/>
              </a:rPr>
              <a:t> = (1 – s) </a:t>
            </a:r>
            <a:r>
              <a:rPr lang="en-US" sz="2400" baseline="-10000" dirty="0" smtClean="0">
                <a:latin typeface="+mn-lt"/>
              </a:rPr>
              <a:t>*</a:t>
            </a:r>
            <a:r>
              <a:rPr lang="en-US" sz="2400" dirty="0" smtClean="0">
                <a:latin typeface="+mn-lt"/>
              </a:rPr>
              <a:t> y	</a:t>
            </a:r>
            <a:r>
              <a:rPr lang="el-GR" sz="2400" dirty="0" smtClean="0">
                <a:latin typeface="+mn-lt"/>
              </a:rPr>
              <a:t>(2)	</a:t>
            </a:r>
            <a:r>
              <a:rPr lang="en-US" sz="2400" dirty="0" smtClean="0">
                <a:latin typeface="+mn-lt"/>
              </a:rPr>
              <a:t>	</a:t>
            </a:r>
            <a:r>
              <a:rPr lang="el-GR" sz="2400" dirty="0" smtClean="0">
                <a:latin typeface="+mn-lt"/>
              </a:rPr>
              <a:t>όπου: </a:t>
            </a:r>
            <a:r>
              <a:rPr lang="en-US" sz="2400" dirty="0" smtClean="0">
                <a:latin typeface="+mn-lt"/>
              </a:rPr>
              <a:t> s = </a:t>
            </a:r>
            <a:r>
              <a:rPr lang="el-GR" sz="2400" dirty="0" smtClean="0">
                <a:latin typeface="+mn-lt"/>
              </a:rPr>
              <a:t>% αποταμίευσης</a:t>
            </a:r>
          </a:p>
          <a:p>
            <a:pPr>
              <a:lnSpc>
                <a:spcPct val="150000"/>
              </a:lnSpc>
            </a:pPr>
            <a:r>
              <a:rPr lang="el-GR" sz="2400" dirty="0" smtClean="0">
                <a:latin typeface="+mn-lt"/>
              </a:rPr>
              <a:t>(1) ^ (2) =&gt; </a:t>
            </a:r>
            <a:r>
              <a:rPr lang="en-US" sz="2400" dirty="0" smtClean="0">
                <a:latin typeface="+mn-lt"/>
              </a:rPr>
              <a:t>y = </a:t>
            </a:r>
            <a:r>
              <a:rPr lang="en-US" sz="2400" dirty="0"/>
              <a:t>(1 – s) </a:t>
            </a:r>
            <a:r>
              <a:rPr lang="en-US" sz="2400" baseline="-10000" dirty="0"/>
              <a:t>*</a:t>
            </a:r>
            <a:r>
              <a:rPr lang="en-US" sz="2400" dirty="0"/>
              <a:t> </a:t>
            </a:r>
            <a:r>
              <a:rPr lang="en-US" sz="2400" dirty="0" smtClean="0"/>
              <a:t>y + i =&gt; i = s </a:t>
            </a:r>
            <a:r>
              <a:rPr lang="en-US" sz="2400" baseline="-10000" dirty="0"/>
              <a:t>*</a:t>
            </a:r>
            <a:r>
              <a:rPr lang="en-US" sz="2400" dirty="0"/>
              <a:t> y	</a:t>
            </a:r>
            <a:endParaRPr lang="el-GR" sz="2400" dirty="0">
              <a:latin typeface="+mn-lt"/>
            </a:endParaRPr>
          </a:p>
          <a:p>
            <a:pPr>
              <a:lnSpc>
                <a:spcPct val="150000"/>
              </a:lnSpc>
            </a:pPr>
            <a:endParaRPr lang="el-GR" altLang="el-GR" sz="24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27542" y="317402"/>
            <a:ext cx="11228835" cy="62066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l-GR" sz="2400" dirty="0" smtClean="0"/>
              <a:t>Σε κάθε χρονική στιγμή το απόθεμα κεφαλαίου (</a:t>
            </a:r>
            <a:r>
              <a:rPr lang="en-US" sz="2400" dirty="0" smtClean="0"/>
              <a:t>k</a:t>
            </a:r>
            <a:r>
              <a:rPr lang="el-GR" sz="2400" dirty="0" smtClean="0"/>
              <a:t>)</a:t>
            </a:r>
            <a:r>
              <a:rPr lang="en-US" sz="2400" dirty="0" smtClean="0"/>
              <a:t> </a:t>
            </a:r>
            <a:r>
              <a:rPr lang="el-GR" sz="2400" dirty="0" smtClean="0"/>
              <a:t>καθορίζει το </a:t>
            </a:r>
            <a:endParaRPr lang="en-US" sz="2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	</a:t>
            </a:r>
            <a:r>
              <a:rPr lang="el-GR" sz="2400" dirty="0" smtClean="0"/>
              <a:t>επίπεδο του προϊόντος μιας οικονομίας.</a:t>
            </a:r>
          </a:p>
          <a:p>
            <a:pPr>
              <a:lnSpc>
                <a:spcPct val="150000"/>
              </a:lnSpc>
            </a:pPr>
            <a:r>
              <a:rPr lang="el-GR" sz="2400" dirty="0" smtClean="0"/>
              <a:t>Μεταβολή αποθέματος κεφαλαίου =&gt; οικονομική μεγέθυνση</a:t>
            </a:r>
          </a:p>
          <a:p>
            <a:pPr>
              <a:lnSpc>
                <a:spcPct val="150000"/>
              </a:lnSpc>
            </a:pPr>
            <a:r>
              <a:rPr lang="el-GR" sz="2400" dirty="0" smtClean="0"/>
              <a:t>Μεταβολή αποθέματος κεφαλαίου:</a:t>
            </a:r>
          </a:p>
          <a:p>
            <a:pPr>
              <a:lnSpc>
                <a:spcPct val="150000"/>
              </a:lnSpc>
            </a:pPr>
            <a:endParaRPr lang="el-GR" sz="2400" dirty="0"/>
          </a:p>
          <a:p>
            <a:pPr marL="0" indent="0">
              <a:lnSpc>
                <a:spcPct val="150000"/>
              </a:lnSpc>
              <a:buNone/>
            </a:pPr>
            <a:r>
              <a:rPr lang="el-GR" sz="2400" dirty="0" smtClean="0"/>
              <a:t>Επένδυση </a:t>
            </a:r>
            <a:r>
              <a:rPr lang="en-US" sz="2400" dirty="0" smtClean="0"/>
              <a:t>[ </a:t>
            </a:r>
            <a:r>
              <a:rPr lang="en-US" sz="2400" i="1" dirty="0" smtClean="0"/>
              <a:t>i = s </a:t>
            </a:r>
            <a:r>
              <a:rPr lang="en-US" sz="2400" i="1" baseline="-10000" dirty="0" smtClean="0"/>
              <a:t>*</a:t>
            </a:r>
            <a:r>
              <a:rPr lang="en-US" sz="2400" i="1" dirty="0" smtClean="0"/>
              <a:t> f(k) </a:t>
            </a:r>
            <a:r>
              <a:rPr lang="en-US" sz="2400" dirty="0" smtClean="0"/>
              <a:t>]</a:t>
            </a:r>
            <a:r>
              <a:rPr lang="el-GR" sz="2400" dirty="0" smtClean="0"/>
              <a:t>				Απόσβεση</a:t>
            </a:r>
            <a:r>
              <a:rPr lang="en-US" sz="2400" dirty="0" smtClean="0"/>
              <a:t> ( = </a:t>
            </a:r>
            <a:r>
              <a:rPr lang="el-GR" sz="2400" dirty="0" smtClean="0"/>
              <a:t>δ </a:t>
            </a:r>
            <a:r>
              <a:rPr lang="el-GR" sz="2400" baseline="-10000" dirty="0" smtClean="0"/>
              <a:t>*</a:t>
            </a:r>
            <a:r>
              <a:rPr lang="el-GR" sz="2400" dirty="0" smtClean="0"/>
              <a:t> </a:t>
            </a:r>
            <a:r>
              <a:rPr lang="en-US" sz="2400" dirty="0" smtClean="0"/>
              <a:t>k</a:t>
            </a:r>
            <a:r>
              <a:rPr lang="el-GR" sz="2400" dirty="0" smtClean="0"/>
              <a:t>)</a:t>
            </a:r>
          </a:p>
          <a:p>
            <a:pPr marL="0" indent="0">
              <a:lnSpc>
                <a:spcPct val="150000"/>
              </a:lnSpc>
              <a:buNone/>
            </a:pPr>
            <a:endParaRPr lang="el-GR" sz="2400" dirty="0"/>
          </a:p>
          <a:p>
            <a:pPr marL="0" indent="0">
              <a:lnSpc>
                <a:spcPct val="150000"/>
              </a:lnSpc>
              <a:buNone/>
            </a:pPr>
            <a:r>
              <a:rPr lang="el-GR" sz="2400" dirty="0" smtClean="0"/>
              <a:t>Άρα, η μεταβολή του αποθέματος κεφαλαίου (Δ</a:t>
            </a:r>
            <a:r>
              <a:rPr lang="en-US" sz="2400" dirty="0" smtClean="0"/>
              <a:t>k)</a:t>
            </a:r>
            <a:r>
              <a:rPr lang="el-GR" sz="2400" dirty="0" smtClean="0"/>
              <a:t>:</a:t>
            </a:r>
            <a:r>
              <a:rPr lang="en-US" sz="2400" dirty="0" smtClean="0"/>
              <a:t>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(</a:t>
            </a:r>
            <a:r>
              <a:rPr lang="el-GR" sz="2400" dirty="0" smtClean="0"/>
              <a:t>δ </a:t>
            </a:r>
            <a:r>
              <a:rPr lang="el-GR" sz="2400" baseline="-10000" dirty="0" smtClean="0"/>
              <a:t>*</a:t>
            </a:r>
            <a:r>
              <a:rPr lang="el-GR" sz="2400" dirty="0" smtClean="0"/>
              <a:t> </a:t>
            </a:r>
            <a:r>
              <a:rPr lang="en-US" sz="2400" dirty="0" smtClean="0"/>
              <a:t>k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en-US" sz="2400" dirty="0" smtClean="0"/>
              <a:t>s </a:t>
            </a:r>
            <a:r>
              <a:rPr lang="en-US" sz="2400" baseline="-10000" dirty="0" smtClean="0"/>
              <a:t>*</a:t>
            </a:r>
            <a:r>
              <a:rPr lang="en-US" sz="2400" dirty="0" smtClean="0"/>
              <a:t> f(k)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(</a:t>
            </a:r>
            <a:r>
              <a:rPr lang="el-GR" sz="2400" dirty="0" smtClean="0"/>
              <a:t>δ </a:t>
            </a:r>
            <a:r>
              <a:rPr lang="el-GR" sz="2400" baseline="-10000" dirty="0" smtClean="0"/>
              <a:t>*</a:t>
            </a:r>
            <a:r>
              <a:rPr lang="el-GR" sz="2400" dirty="0" smtClean="0"/>
              <a:t> </a:t>
            </a:r>
            <a:r>
              <a:rPr lang="en-US" sz="2400" dirty="0" smtClean="0"/>
              <a:t>k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50000"/>
              </a:lnSpc>
              <a:buNone/>
            </a:pPr>
            <a:endParaRPr lang="el-GR" sz="2400" dirty="0" smtClean="0"/>
          </a:p>
          <a:p>
            <a:pPr marL="0" indent="0">
              <a:lnSpc>
                <a:spcPct val="150000"/>
              </a:lnSpc>
              <a:buNone/>
            </a:pPr>
            <a:endParaRPr lang="el-GR" sz="2400" dirty="0"/>
          </a:p>
        </p:txBody>
      </p:sp>
      <p:cxnSp>
        <p:nvCxnSpPr>
          <p:cNvPr id="5" name="Ευθύγραμμο βέλος σύνδεσης 4"/>
          <p:cNvCxnSpPr/>
          <p:nvPr/>
        </p:nvCxnSpPr>
        <p:spPr>
          <a:xfrm flipH="1">
            <a:off x="1787703" y="2892175"/>
            <a:ext cx="2126750" cy="750013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Ευθύγραμμο βέλος σύνδεσης 5"/>
          <p:cNvCxnSpPr/>
          <p:nvPr/>
        </p:nvCxnSpPr>
        <p:spPr>
          <a:xfrm>
            <a:off x="3914453" y="2892175"/>
            <a:ext cx="2126751" cy="750013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914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Ομάδα 2"/>
          <p:cNvGrpSpPr/>
          <p:nvPr/>
        </p:nvGrpSpPr>
        <p:grpSpPr>
          <a:xfrm>
            <a:off x="421255" y="1036441"/>
            <a:ext cx="11611388" cy="6787924"/>
            <a:chOff x="421255" y="1036441"/>
            <a:chExt cx="11611388" cy="6787924"/>
          </a:xfrm>
        </p:grpSpPr>
        <p:sp>
          <p:nvSpPr>
            <p:cNvPr id="12" name="TextBox 11"/>
            <p:cNvSpPr txBox="1"/>
            <p:nvPr/>
          </p:nvSpPr>
          <p:spPr bwMode="auto">
            <a:xfrm>
              <a:off x="6506696" y="3359605"/>
              <a:ext cx="98870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>
                  <a:cs typeface="Arial" charset="0"/>
                </a:rPr>
                <a:t>s</a:t>
              </a:r>
              <a:r>
                <a:rPr lang="en-US" dirty="0" smtClean="0">
                  <a:cs typeface="Arial" charset="0"/>
                </a:rPr>
                <a:t> </a:t>
              </a:r>
              <a:r>
                <a:rPr lang="en-US" baseline="-10000" dirty="0" smtClean="0">
                  <a:cs typeface="Arial" charset="0"/>
                </a:rPr>
                <a:t>*</a:t>
              </a:r>
              <a:r>
                <a:rPr lang="en-US" dirty="0" smtClean="0">
                  <a:cs typeface="Arial" charset="0"/>
                </a:rPr>
                <a:t> f(k</a:t>
              </a:r>
              <a:r>
                <a:rPr lang="en-US" dirty="0">
                  <a:cs typeface="Arial" charset="0"/>
                </a:rPr>
                <a:t>)</a:t>
              </a:r>
              <a:endPara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</p:txBody>
        </p:sp>
        <p:grpSp>
          <p:nvGrpSpPr>
            <p:cNvPr id="2" name="Ομάδα 1"/>
            <p:cNvGrpSpPr/>
            <p:nvPr/>
          </p:nvGrpSpPr>
          <p:grpSpPr>
            <a:xfrm>
              <a:off x="421255" y="1036441"/>
              <a:ext cx="11611388" cy="6787924"/>
              <a:chOff x="421255" y="1036441"/>
              <a:chExt cx="11611388" cy="6787924"/>
            </a:xfrm>
          </p:grpSpPr>
          <p:grpSp>
            <p:nvGrpSpPr>
              <p:cNvPr id="4" name="Group 39"/>
              <p:cNvGrpSpPr>
                <a:grpSpLocks/>
              </p:cNvGrpSpPr>
              <p:nvPr/>
            </p:nvGrpSpPr>
            <p:grpSpPr bwMode="auto">
              <a:xfrm>
                <a:off x="1119886" y="1036441"/>
                <a:ext cx="10248724" cy="6504795"/>
                <a:chOff x="6932926" y="4033157"/>
                <a:chExt cx="5054700" cy="3516814"/>
              </a:xfrm>
            </p:grpSpPr>
            <p:cxnSp>
              <p:nvCxnSpPr>
                <p:cNvPr id="5" name="Straight Arrow Connector 32"/>
                <p:cNvCxnSpPr/>
                <p:nvPr/>
              </p:nvCxnSpPr>
              <p:spPr>
                <a:xfrm flipH="1">
                  <a:off x="7160175" y="4033157"/>
                  <a:ext cx="23813" cy="2000086"/>
                </a:xfrm>
                <a:prstGeom prst="straightConnector1">
                  <a:avLst/>
                </a:prstGeom>
                <a:ln w="31750">
                  <a:solidFill>
                    <a:schemeClr val="tx1"/>
                  </a:solidFill>
                  <a:headEnd type="triangl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Straight Arrow Connector 33"/>
                <p:cNvCxnSpPr/>
                <p:nvPr/>
              </p:nvCxnSpPr>
              <p:spPr>
                <a:xfrm flipH="1">
                  <a:off x="7169700" y="6042767"/>
                  <a:ext cx="2663833" cy="0"/>
                </a:xfrm>
                <a:prstGeom prst="straightConnector1">
                  <a:avLst/>
                </a:prstGeom>
                <a:ln w="31750">
                  <a:solidFill>
                    <a:schemeClr val="tx1"/>
                  </a:solidFill>
                  <a:headEnd type="triangl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" name="Arc 35"/>
                <p:cNvSpPr/>
                <p:nvPr/>
              </p:nvSpPr>
              <p:spPr>
                <a:xfrm rot="15998508">
                  <a:off x="8199162" y="3761506"/>
                  <a:ext cx="2703290" cy="4873639"/>
                </a:xfrm>
                <a:prstGeom prst="arc">
                  <a:avLst>
                    <a:gd name="adj1" fmla="val 16612970"/>
                    <a:gd name="adj2" fmla="val 197076"/>
                  </a:avLst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8" name="TextBox 36"/>
                <p:cNvSpPr txBox="1">
                  <a:spLocks noChangeArrowheads="1"/>
                </p:cNvSpPr>
                <p:nvPr/>
              </p:nvSpPr>
              <p:spPr bwMode="auto">
                <a:xfrm>
                  <a:off x="6932926" y="4033157"/>
                  <a:ext cx="227249" cy="1996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entury Gothic" panose="020B0502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entury Gothic" panose="020B0502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entury Gothic" panose="020B0502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entury Gothic" panose="020B0502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entury Gothic" panose="020B0502020202020204" pitchFamily="34" charset="0"/>
                      <a:cs typeface="Arial" panose="020B0604020202020204" pitchFamily="34" charset="0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entury Gothic" panose="020B0502020202020204" pitchFamily="34" charset="0"/>
                      <a:cs typeface="Arial" panose="020B0604020202020204" pitchFamily="34" charset="0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entury Gothic" panose="020B0502020202020204" pitchFamily="34" charset="0"/>
                      <a:cs typeface="Arial" panose="020B0604020202020204" pitchFamily="34" charset="0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entury Gothic" panose="020B0502020202020204" pitchFamily="34" charset="0"/>
                      <a:cs typeface="Arial" panose="020B0604020202020204" pitchFamily="34" charset="0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entury Gothic" panose="020B0502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r" eaLnBrk="1" hangingPunct="1"/>
                  <a:r>
                    <a:rPr lang="en-US" altLang="el-GR" dirty="0" smtClean="0"/>
                    <a:t>y</a:t>
                  </a:r>
                  <a:endParaRPr lang="en-US" altLang="el-GR" dirty="0"/>
                </a:p>
              </p:txBody>
            </p:sp>
            <p:sp>
              <p:nvSpPr>
                <p:cNvPr id="9" name="TextBox 37"/>
                <p:cNvSpPr txBox="1">
                  <a:spLocks noChangeArrowheads="1"/>
                </p:cNvSpPr>
                <p:nvPr/>
              </p:nvSpPr>
              <p:spPr bwMode="auto">
                <a:xfrm>
                  <a:off x="9461482" y="6105526"/>
                  <a:ext cx="229203" cy="1996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entury Gothic" panose="020B0502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entury Gothic" panose="020B0502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entury Gothic" panose="020B0502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entury Gothic" panose="020B0502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entury Gothic" panose="020B0502020202020204" pitchFamily="34" charset="0"/>
                      <a:cs typeface="Arial" panose="020B0604020202020204" pitchFamily="34" charset="0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entury Gothic" panose="020B0502020202020204" pitchFamily="34" charset="0"/>
                      <a:cs typeface="Arial" panose="020B0604020202020204" pitchFamily="34" charset="0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entury Gothic" panose="020B0502020202020204" pitchFamily="34" charset="0"/>
                      <a:cs typeface="Arial" panose="020B0604020202020204" pitchFamily="34" charset="0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entury Gothic" panose="020B0502020202020204" pitchFamily="34" charset="0"/>
                      <a:cs typeface="Arial" panose="020B0604020202020204" pitchFamily="34" charset="0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entury Gothic" panose="020B0502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r" eaLnBrk="1" hangingPunct="1"/>
                  <a:r>
                    <a:rPr lang="en-US" altLang="el-GR" dirty="0"/>
                    <a:t>k</a:t>
                  </a:r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9499877" y="4664350"/>
                  <a:ext cx="381616" cy="19967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>
                    <a:defRPr/>
                  </a:pPr>
                  <a:r>
                    <a:rPr lang="en-US" dirty="0">
                      <a:cs typeface="Arial" charset="0"/>
                    </a:rPr>
                    <a:t>f(k)</a:t>
                  </a:r>
                  <a:endParaRPr lang="el-GR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charset="0"/>
                  </a:endParaRPr>
                </a:p>
              </p:txBody>
            </p:sp>
          </p:grpSp>
          <p:sp>
            <p:nvSpPr>
              <p:cNvPr id="11" name="Arc 35"/>
              <p:cNvSpPr/>
              <p:nvPr/>
            </p:nvSpPr>
            <p:spPr bwMode="auto">
              <a:xfrm rot="15998508">
                <a:off x="4166893" y="-41385"/>
                <a:ext cx="4120112" cy="11611388"/>
              </a:xfrm>
              <a:prstGeom prst="arc">
                <a:avLst>
                  <a:gd name="adj1" fmla="val 17142376"/>
                  <a:gd name="adj2" fmla="val 944937"/>
                </a:avLst>
              </a:prstGeom>
              <a:ln w="317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14" name="Ευθεία γραμμή σύνδεσης 13"/>
              <p:cNvCxnSpPr/>
              <p:nvPr/>
            </p:nvCxnSpPr>
            <p:spPr>
              <a:xfrm>
                <a:off x="3314700" y="3228976"/>
                <a:ext cx="28575" cy="1534020"/>
              </a:xfrm>
              <a:prstGeom prst="line">
                <a:avLst/>
              </a:prstGeom>
              <a:ln w="25400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 bwMode="auto">
              <a:xfrm>
                <a:off x="3018311" y="2929008"/>
                <a:ext cx="31067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dirty="0" smtClean="0">
                    <a:cs typeface="Arial" charset="0"/>
                  </a:rPr>
                  <a:t>A</a:t>
                </a:r>
                <a:endParaRPr lang="el-GR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 bwMode="auto">
              <a:xfrm>
                <a:off x="3011168" y="3802243"/>
                <a:ext cx="31067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dirty="0" smtClean="0">
                    <a:cs typeface="Arial" charset="0"/>
                  </a:rPr>
                  <a:t>B</a:t>
                </a:r>
                <a:endParaRPr lang="el-GR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 bwMode="auto">
              <a:xfrm>
                <a:off x="3032599" y="4717057"/>
                <a:ext cx="31067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l-GR" dirty="0">
                    <a:cs typeface="Arial" charset="0"/>
                  </a:rPr>
                  <a:t>Γ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169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215757" y="1036441"/>
            <a:ext cx="11152853" cy="6504795"/>
            <a:chOff x="6487007" y="4033157"/>
            <a:chExt cx="5500619" cy="3516814"/>
          </a:xfrm>
        </p:grpSpPr>
        <p:cxnSp>
          <p:nvCxnSpPr>
            <p:cNvPr id="5" name="Straight Arrow Connector 32"/>
            <p:cNvCxnSpPr/>
            <p:nvPr/>
          </p:nvCxnSpPr>
          <p:spPr>
            <a:xfrm flipH="1">
              <a:off x="7160175" y="4033157"/>
              <a:ext cx="23813" cy="2000086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33"/>
            <p:cNvCxnSpPr/>
            <p:nvPr/>
          </p:nvCxnSpPr>
          <p:spPr>
            <a:xfrm flipH="1">
              <a:off x="7169700" y="6042767"/>
              <a:ext cx="2663833" cy="0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Arc 35"/>
            <p:cNvSpPr/>
            <p:nvPr/>
          </p:nvSpPr>
          <p:spPr>
            <a:xfrm rot="15998508">
              <a:off x="8199162" y="3761506"/>
              <a:ext cx="2703290" cy="4873639"/>
            </a:xfrm>
            <a:prstGeom prst="arc">
              <a:avLst>
                <a:gd name="adj1" fmla="val 16612970"/>
                <a:gd name="adj2" fmla="val 197076"/>
              </a:avLst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TextBox 36"/>
            <p:cNvSpPr txBox="1">
              <a:spLocks noChangeArrowheads="1"/>
            </p:cNvSpPr>
            <p:nvPr/>
          </p:nvSpPr>
          <p:spPr bwMode="auto">
            <a:xfrm>
              <a:off x="6487007" y="4033157"/>
              <a:ext cx="673168" cy="249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/>
              <a:r>
                <a:rPr lang="el-GR" altLang="el-GR" sz="1200" i="1" dirty="0" smtClean="0"/>
                <a:t>Επένδυση και Απόσβεση</a:t>
              </a:r>
              <a:endParaRPr lang="en-US" altLang="el-GR" sz="1200" i="1" dirty="0"/>
            </a:p>
          </p:txBody>
        </p:sp>
        <p:sp>
          <p:nvSpPr>
            <p:cNvPr id="9" name="TextBox 37"/>
            <p:cNvSpPr txBox="1">
              <a:spLocks noChangeArrowheads="1"/>
            </p:cNvSpPr>
            <p:nvPr/>
          </p:nvSpPr>
          <p:spPr bwMode="auto">
            <a:xfrm>
              <a:off x="9628636" y="6070942"/>
              <a:ext cx="229203" cy="199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/>
              <a:r>
                <a:rPr lang="en-US" altLang="el-GR" i="1" dirty="0"/>
                <a:t>k</a:t>
              </a:r>
            </a:p>
          </p:txBody>
        </p:sp>
      </p:grpSp>
      <p:sp>
        <p:nvSpPr>
          <p:cNvPr id="12" name="TextBox 11"/>
          <p:cNvSpPr txBox="1"/>
          <p:nvPr/>
        </p:nvSpPr>
        <p:spPr bwMode="auto">
          <a:xfrm>
            <a:off x="6427805" y="2278128"/>
            <a:ext cx="9887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cs typeface="Arial" charset="0"/>
              </a:rPr>
              <a:t>s</a:t>
            </a:r>
            <a:r>
              <a:rPr lang="en-US" dirty="0" smtClean="0">
                <a:cs typeface="Arial" charset="0"/>
              </a:rPr>
              <a:t> </a:t>
            </a:r>
            <a:r>
              <a:rPr lang="en-US" baseline="-10000" dirty="0" smtClean="0">
                <a:cs typeface="Arial" charset="0"/>
              </a:rPr>
              <a:t>*</a:t>
            </a:r>
            <a:r>
              <a:rPr lang="en-US" dirty="0" smtClean="0">
                <a:cs typeface="Arial" charset="0"/>
              </a:rPr>
              <a:t> f(k</a:t>
            </a:r>
            <a:r>
              <a:rPr lang="en-US" dirty="0">
                <a:cs typeface="Arial" charset="0"/>
              </a:rPr>
              <a:t>)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cxnSp>
        <p:nvCxnSpPr>
          <p:cNvPr id="3" name="Ευθεία γραμμή σύνδεσης 2"/>
          <p:cNvCxnSpPr>
            <a:stCxn id="7" idx="0"/>
          </p:cNvCxnSpPr>
          <p:nvPr/>
        </p:nvCxnSpPr>
        <p:spPr>
          <a:xfrm flipV="1">
            <a:off x="1596129" y="1366463"/>
            <a:ext cx="5082073" cy="3377129"/>
          </a:xfrm>
          <a:prstGeom prst="line">
            <a:avLst/>
          </a:prstGeom>
          <a:ln w="317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 bwMode="auto">
          <a:xfrm>
            <a:off x="6615127" y="994568"/>
            <a:ext cx="988707" cy="4551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sz="1800" dirty="0" smtClean="0"/>
              <a:t>δ </a:t>
            </a:r>
            <a:r>
              <a:rPr lang="el-GR" sz="1800" baseline="-10000" dirty="0" smtClean="0"/>
              <a:t>*</a:t>
            </a:r>
            <a:r>
              <a:rPr lang="el-GR" sz="1800" dirty="0" smtClean="0"/>
              <a:t> </a:t>
            </a:r>
            <a:r>
              <a:rPr lang="en-US" sz="1800" dirty="0" smtClean="0"/>
              <a:t>k</a:t>
            </a:r>
            <a:r>
              <a:rPr lang="el-G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l-G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9" name="Ευθεία γραμμή σύνδεσης 18"/>
          <p:cNvCxnSpPr/>
          <p:nvPr/>
        </p:nvCxnSpPr>
        <p:spPr>
          <a:xfrm flipH="1">
            <a:off x="4486275" y="2814638"/>
            <a:ext cx="9525" cy="193883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 bwMode="auto">
          <a:xfrm>
            <a:off x="4300505" y="4721216"/>
            <a:ext cx="471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cs typeface="Arial" charset="0"/>
              </a:rPr>
              <a:t>k</a:t>
            </a:r>
            <a:r>
              <a:rPr lang="en-US" dirty="0" smtClean="0">
                <a:cs typeface="Arial" charset="0"/>
              </a:rPr>
              <a:t>*</a:t>
            </a:r>
            <a:endParaRPr lang="el-GR" dirty="0">
              <a:cs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591550" y="5276850"/>
            <a:ext cx="3267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</a:t>
            </a:r>
            <a:r>
              <a:rPr lang="en-US" dirty="0" smtClean="0"/>
              <a:t>* = </a:t>
            </a:r>
            <a:r>
              <a:rPr lang="el-GR" dirty="0" smtClean="0"/>
              <a:t>επίπεδο κεφαλαίου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σταθερής κατάστασης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216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215757" y="1036441"/>
            <a:ext cx="11152853" cy="6504795"/>
            <a:chOff x="6487007" y="4033157"/>
            <a:chExt cx="5500619" cy="3516814"/>
          </a:xfrm>
        </p:grpSpPr>
        <p:cxnSp>
          <p:nvCxnSpPr>
            <p:cNvPr id="5" name="Straight Arrow Connector 32"/>
            <p:cNvCxnSpPr/>
            <p:nvPr/>
          </p:nvCxnSpPr>
          <p:spPr>
            <a:xfrm flipH="1">
              <a:off x="7160175" y="4033157"/>
              <a:ext cx="23813" cy="2000086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33"/>
            <p:cNvCxnSpPr/>
            <p:nvPr/>
          </p:nvCxnSpPr>
          <p:spPr>
            <a:xfrm flipH="1">
              <a:off x="7169700" y="6042767"/>
              <a:ext cx="2663833" cy="0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Arc 35"/>
            <p:cNvSpPr/>
            <p:nvPr/>
          </p:nvSpPr>
          <p:spPr>
            <a:xfrm rot="15998508">
              <a:off x="8199162" y="3761506"/>
              <a:ext cx="2703290" cy="4873639"/>
            </a:xfrm>
            <a:prstGeom prst="arc">
              <a:avLst>
                <a:gd name="adj1" fmla="val 16612970"/>
                <a:gd name="adj2" fmla="val 197076"/>
              </a:avLst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TextBox 36"/>
            <p:cNvSpPr txBox="1">
              <a:spLocks noChangeArrowheads="1"/>
            </p:cNvSpPr>
            <p:nvPr/>
          </p:nvSpPr>
          <p:spPr bwMode="auto">
            <a:xfrm>
              <a:off x="6487007" y="4033157"/>
              <a:ext cx="673168" cy="249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/>
              <a:r>
                <a:rPr lang="el-GR" altLang="el-GR" sz="1200" i="1" dirty="0" smtClean="0"/>
                <a:t>Επένδυση και Απόσβεση</a:t>
              </a:r>
              <a:endParaRPr lang="en-US" altLang="el-GR" sz="1200" i="1" dirty="0"/>
            </a:p>
          </p:txBody>
        </p:sp>
        <p:sp>
          <p:nvSpPr>
            <p:cNvPr id="9" name="TextBox 37"/>
            <p:cNvSpPr txBox="1">
              <a:spLocks noChangeArrowheads="1"/>
            </p:cNvSpPr>
            <p:nvPr/>
          </p:nvSpPr>
          <p:spPr bwMode="auto">
            <a:xfrm>
              <a:off x="9628636" y="6070942"/>
              <a:ext cx="229203" cy="199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/>
              <a:r>
                <a:rPr lang="en-US" altLang="el-GR" i="1" dirty="0"/>
                <a:t>k</a:t>
              </a:r>
            </a:p>
          </p:txBody>
        </p:sp>
      </p:grpSp>
      <p:sp>
        <p:nvSpPr>
          <p:cNvPr id="12" name="TextBox 11"/>
          <p:cNvSpPr txBox="1"/>
          <p:nvPr/>
        </p:nvSpPr>
        <p:spPr bwMode="auto">
          <a:xfrm>
            <a:off x="6427805" y="2278128"/>
            <a:ext cx="9887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cs typeface="Arial" charset="0"/>
              </a:rPr>
              <a:t>s</a:t>
            </a:r>
            <a:r>
              <a:rPr lang="el-GR" baseline="-25000" dirty="0" smtClean="0">
                <a:cs typeface="Arial" charset="0"/>
              </a:rPr>
              <a:t>1</a:t>
            </a:r>
            <a:r>
              <a:rPr lang="en-US" dirty="0" smtClean="0">
                <a:cs typeface="Arial" charset="0"/>
              </a:rPr>
              <a:t> </a:t>
            </a:r>
            <a:r>
              <a:rPr lang="en-US" baseline="-10000" dirty="0" smtClean="0">
                <a:cs typeface="Arial" charset="0"/>
              </a:rPr>
              <a:t>*</a:t>
            </a:r>
            <a:r>
              <a:rPr lang="en-US" dirty="0" smtClean="0">
                <a:cs typeface="Arial" charset="0"/>
              </a:rPr>
              <a:t> f(k</a:t>
            </a:r>
            <a:r>
              <a:rPr lang="en-US" dirty="0">
                <a:cs typeface="Arial" charset="0"/>
              </a:rPr>
              <a:t>)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cxnSp>
        <p:nvCxnSpPr>
          <p:cNvPr id="3" name="Ευθεία γραμμή σύνδεσης 2"/>
          <p:cNvCxnSpPr>
            <a:stCxn id="7" idx="0"/>
          </p:cNvCxnSpPr>
          <p:nvPr/>
        </p:nvCxnSpPr>
        <p:spPr>
          <a:xfrm flipV="1">
            <a:off x="1596129" y="1366463"/>
            <a:ext cx="5082073" cy="3377129"/>
          </a:xfrm>
          <a:prstGeom prst="line">
            <a:avLst/>
          </a:prstGeom>
          <a:ln w="317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 bwMode="auto">
          <a:xfrm>
            <a:off x="6612614" y="991782"/>
            <a:ext cx="988707" cy="4551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sz="1800" dirty="0" smtClean="0"/>
              <a:t>δ </a:t>
            </a:r>
            <a:r>
              <a:rPr lang="el-GR" sz="1800" baseline="-10000" dirty="0" smtClean="0"/>
              <a:t>*</a:t>
            </a:r>
            <a:r>
              <a:rPr lang="el-GR" sz="1800" dirty="0" smtClean="0"/>
              <a:t> </a:t>
            </a:r>
            <a:r>
              <a:rPr lang="en-US" sz="1800" dirty="0" smtClean="0"/>
              <a:t>k</a:t>
            </a:r>
            <a:r>
              <a:rPr lang="el-G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l-G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9" name="Ευθεία γραμμή σύνδεσης 18"/>
          <p:cNvCxnSpPr/>
          <p:nvPr/>
        </p:nvCxnSpPr>
        <p:spPr>
          <a:xfrm flipH="1">
            <a:off x="4486275" y="2814638"/>
            <a:ext cx="9525" cy="193883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 bwMode="auto">
          <a:xfrm>
            <a:off x="4300504" y="4721216"/>
            <a:ext cx="6143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cs typeface="Arial" charset="0"/>
              </a:rPr>
              <a:t>k</a:t>
            </a:r>
            <a:r>
              <a:rPr lang="el-GR" baseline="-25000" dirty="0" smtClean="0">
                <a:cs typeface="Arial" charset="0"/>
              </a:rPr>
              <a:t>1</a:t>
            </a:r>
            <a:r>
              <a:rPr lang="en-US" dirty="0" smtClean="0">
                <a:cs typeface="Arial" charset="0"/>
              </a:rPr>
              <a:t>*</a:t>
            </a:r>
            <a:endParaRPr lang="el-GR" dirty="0">
              <a:cs typeface="Arial" charset="0"/>
            </a:endParaRPr>
          </a:p>
        </p:txBody>
      </p:sp>
      <p:sp>
        <p:nvSpPr>
          <p:cNvPr id="14" name="Arc 35"/>
          <p:cNvSpPr/>
          <p:nvPr/>
        </p:nvSpPr>
        <p:spPr bwMode="auto">
          <a:xfrm rot="15998508">
            <a:off x="3175036" y="111416"/>
            <a:ext cx="6638183" cy="9881611"/>
          </a:xfrm>
          <a:prstGeom prst="arc">
            <a:avLst>
              <a:gd name="adj1" fmla="val 16612970"/>
              <a:gd name="adj2" fmla="val 507784"/>
            </a:avLst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TextBox 14"/>
          <p:cNvSpPr txBox="1"/>
          <p:nvPr/>
        </p:nvSpPr>
        <p:spPr bwMode="auto">
          <a:xfrm>
            <a:off x="6693683" y="1684370"/>
            <a:ext cx="9887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cs typeface="Arial" charset="0"/>
              </a:rPr>
              <a:t>s</a:t>
            </a:r>
            <a:r>
              <a:rPr lang="el-GR" baseline="-25000" dirty="0">
                <a:cs typeface="Arial" charset="0"/>
              </a:rPr>
              <a:t>2</a:t>
            </a:r>
            <a:r>
              <a:rPr lang="en-US" dirty="0" smtClean="0">
                <a:cs typeface="Arial" charset="0"/>
              </a:rPr>
              <a:t> </a:t>
            </a:r>
            <a:r>
              <a:rPr lang="en-US" baseline="-10000" dirty="0" smtClean="0">
                <a:cs typeface="Arial" charset="0"/>
              </a:rPr>
              <a:t>*</a:t>
            </a:r>
            <a:r>
              <a:rPr lang="en-US" dirty="0" smtClean="0">
                <a:cs typeface="Arial" charset="0"/>
              </a:rPr>
              <a:t> f(k</a:t>
            </a:r>
            <a:r>
              <a:rPr lang="en-US" dirty="0">
                <a:cs typeface="Arial" charset="0"/>
              </a:rPr>
              <a:t>)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cxnSp>
        <p:nvCxnSpPr>
          <p:cNvPr id="16" name="Ευθεία γραμμή σύνδεσης 15"/>
          <p:cNvCxnSpPr/>
          <p:nvPr/>
        </p:nvCxnSpPr>
        <p:spPr>
          <a:xfrm flipH="1">
            <a:off x="6063446" y="1761633"/>
            <a:ext cx="9525" cy="2988000"/>
          </a:xfrm>
          <a:prstGeom prst="line">
            <a:avLst/>
          </a:prstGeom>
          <a:ln w="95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 bwMode="auto">
          <a:xfrm>
            <a:off x="5854924" y="4721216"/>
            <a:ext cx="6143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cs typeface="Arial" charset="0"/>
              </a:rPr>
              <a:t>k</a:t>
            </a:r>
            <a:r>
              <a:rPr lang="el-GR" baseline="-25000" dirty="0">
                <a:cs typeface="Arial" charset="0"/>
              </a:rPr>
              <a:t>2</a:t>
            </a:r>
            <a:r>
              <a:rPr lang="en-US" dirty="0" smtClean="0">
                <a:cs typeface="Arial" charset="0"/>
              </a:rPr>
              <a:t>*</a:t>
            </a:r>
            <a:endParaRPr lang="el-GR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07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Ιόν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2134</TotalTime>
  <Words>1027</Words>
  <Application>Microsoft Office PowerPoint</Application>
  <PresentationFormat>Ευρεία οθόνη</PresentationFormat>
  <Paragraphs>214</Paragraphs>
  <Slides>17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23" baseType="lpstr">
      <vt:lpstr>Arial</vt:lpstr>
      <vt:lpstr>Calibri Light</vt:lpstr>
      <vt:lpstr>Century Gothic</vt:lpstr>
      <vt:lpstr>Georgia</vt:lpstr>
      <vt:lpstr>Wingdings 3</vt:lpstr>
      <vt:lpstr>Ιόν</vt:lpstr>
      <vt:lpstr>Οικονομική μεγέθυνση (Υπόδειγμα Solow)</vt:lpstr>
      <vt:lpstr>Παρουσίαση του PowerPoint</vt:lpstr>
      <vt:lpstr>Παρουσίαση του PowerPoint</vt:lpstr>
      <vt:lpstr>Υπόδειγμα Solow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Επίπεδο κεφαλαίου σταθερής κατάστασης </vt:lpstr>
      <vt:lpstr>Σταθερή κατάσταση </vt:lpstr>
      <vt:lpstr>Επίπεδο συσσώρευσης κεφαλαίου του Χρυσού Κανόνα</vt:lpstr>
      <vt:lpstr>Μετάβαση στην σταθερή κατάσταση Χρυσού Κανόνα (1)</vt:lpstr>
      <vt:lpstr>Μετάβαση στην σταθερή κατάσταση Χρυσού Κανόνα (2)</vt:lpstr>
      <vt:lpstr>Αύξηση του πληθυσμού</vt:lpstr>
      <vt:lpstr>Τεχνολογική Πρόοδος</vt:lpstr>
      <vt:lpstr>Ρυθμοί οικονομικής μεγέθυνσης στο υπόδειγμα Solow με τεχνολογική πρόοδο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Ανοικτή Οικονομία</dc:title>
  <dc:creator>Windows User</dc:creator>
  <cp:lastModifiedBy>Windows User</cp:lastModifiedBy>
  <cp:revision>120</cp:revision>
  <dcterms:created xsi:type="dcterms:W3CDTF">2020-04-01T07:05:26Z</dcterms:created>
  <dcterms:modified xsi:type="dcterms:W3CDTF">2024-05-27T07:20:57Z</dcterms:modified>
</cp:coreProperties>
</file>