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9" r:id="rId4"/>
    <p:sldId id="270" r:id="rId5"/>
    <p:sldId id="260" r:id="rId6"/>
    <p:sldId id="261" r:id="rId7"/>
    <p:sldId id="259" r:id="rId8"/>
    <p:sldId id="262" r:id="rId9"/>
    <p:sldId id="263" r:id="rId10"/>
    <p:sldId id="266" r:id="rId11"/>
    <p:sldId id="267" r:id="rId12"/>
    <p:sldId id="268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54743D-0DB1-4D34-A085-429153213118}" type="datetimeFigureOut">
              <a:rPr lang="el-GR"/>
              <a:pPr/>
              <a:t>1/4/2024</a:t>
            </a:fld>
            <a:endParaRPr lang="el-G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221D85-50AF-432D-B81D-12366520DD50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A30A772-94CB-4D27-87A3-B1B767DED2ED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2BA230B7-DEE0-444D-A95A-0CDEA9EDD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6A3EC-F970-4FD1-B65B-240653DAE123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2DE3-15A2-4B5C-AA8D-6DD8EFF50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AAAAFFA-C6F0-4540-B3C1-2AD438B92A14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DF9DDEE-2609-4ED1-9E48-8E5DA0C95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9EACC-755B-4D40-B7F3-9DB1D45AA37C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7D033-05DF-4233-AC93-83056D291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D72B47F-E1A2-49FF-ADC8-2DE42536E5E8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5197F8FF-41AB-40B4-B3B0-016F359D9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9610-C2F2-4AE8-A287-3A9598B9BDA0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C4E4-F215-4F1B-BF0C-84CB45766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9C35B-DCA1-441C-86FC-D2C977AE1A8F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CB261-3301-4222-859C-7E2B3B250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F0B1-81FD-4E6C-8462-1396CBAB0818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FCF29-EE79-4AD5-90F9-27253DCEF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BA443-221C-45BA-A3DB-E49DF2B9915F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3A359-6C2E-4A71-9171-F161033B5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9ECCA85-7D73-4DC8-A8D2-76051E9F8E24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79A2333-90B8-42FF-89BA-A1E1EFD68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6AB-769A-4A09-8825-03CBA76E7CC5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D875A-0357-459B-B7DA-F6A20C506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E1E5A93-BDDD-44D8-8556-B6ED50DA9CB6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66A4FD4A-D9BB-43EC-AF5D-0EC9FA1FC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9" r:id="rId7"/>
    <p:sldLayoutId id="2147483666" r:id="rId8"/>
    <p:sldLayoutId id="2147483658" r:id="rId9"/>
    <p:sldLayoutId id="2147483667" r:id="rId10"/>
    <p:sldLayoutId id="214748366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81025" y="1020763"/>
            <a:ext cx="11123613" cy="14747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l-GR" sz="40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ΝΟΜΙΣΜΑΤΙΚΟ ΣΥΣΤΗΜΑ</a:t>
            </a:r>
          </a:p>
        </p:txBody>
      </p:sp>
      <p:sp>
        <p:nvSpPr>
          <p:cNvPr id="13314" name="Υπότιτλος 2"/>
          <p:cNvSpPr>
            <a:spLocks noGrp="1"/>
          </p:cNvSpPr>
          <p:nvPr>
            <p:ph type="subTitle" idx="1"/>
          </p:nvPr>
        </p:nvSpPr>
        <p:spPr>
          <a:xfrm>
            <a:off x="581025" y="2495550"/>
            <a:ext cx="10993438" cy="590550"/>
          </a:xfrm>
        </p:spPr>
        <p:txBody>
          <a:bodyPr/>
          <a:lstStyle/>
          <a:p>
            <a:pPr algn="r" eaLnBrk="1" hangingPunct="1"/>
            <a:r>
              <a:rPr lang="en-US" cap="none" dirty="0" smtClean="0">
                <a:latin typeface="Arial" charset="0"/>
                <a:cs typeface="Calibri" pitchFamily="34" charset="0"/>
              </a:rPr>
              <a:t>1</a:t>
            </a:r>
            <a:r>
              <a:rPr lang="el-GR" cap="none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cap="none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l-GR" cap="none" dirty="0" smtClean="0">
                <a:latin typeface="Calibri" pitchFamily="34" charset="0"/>
                <a:cs typeface="Calibri" pitchFamily="34" charset="0"/>
              </a:rPr>
              <a:t>-202</a:t>
            </a:r>
            <a:r>
              <a:rPr lang="en-US" cap="none" dirty="0">
                <a:latin typeface="Calibri" pitchFamily="34" charset="0"/>
                <a:cs typeface="Calibri" pitchFamily="34" charset="0"/>
              </a:rPr>
              <a:t>4</a:t>
            </a:r>
            <a:endParaRPr lang="el-GR" cap="none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24618"/>
            <a:ext cx="11029616" cy="810883"/>
          </a:xfrm>
        </p:spPr>
        <p:txBody>
          <a:bodyPr>
            <a:normAutofit/>
          </a:bodyPr>
          <a:lstStyle/>
          <a:p>
            <a:pPr algn="ctr"/>
            <a:r>
              <a:rPr lang="el-G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ασκηση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5640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εντρική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ράπεζα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μια οικονομία προβαίνει σε πώληση χρεογράφων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ανοικτή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αγορά ύψους 100 εκατ.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€ Ας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υποθέσουμε ότι το ποσοστό των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υποχρεωτικών διαθέσιμων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 τραπεζών είναι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 των καταθέσεων, ενώ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κοινό προτιμά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κρατά σε σταθερή αναλογία μετρητά προς καταθέσεις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ίση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10%.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βρεθεί η επίπτωση της πράξης της κεντρικής τράπεζας στην νομισματική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βάση και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συνολική προσφορά χρήματος.</a:t>
            </a:r>
          </a:p>
        </p:txBody>
      </p:sp>
    </p:spTree>
    <p:extLst>
      <p:ext uri="{BB962C8B-B14F-4D97-AF65-F5344CB8AC3E}">
        <p14:creationId xmlns:p14="http://schemas.microsoft.com/office/powerpoint/2010/main" val="20111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60818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λυση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l-G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658830" y="1982088"/>
                <a:ext cx="11029615" cy="4065029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νομισματική βάση (</a:t>
                </a:r>
                <a:r>
                  <a:rPr lang="el-G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μειώνεται κατά 100 εκατ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€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προσφορά χρήματος (</a:t>
                </a:r>
                <a:r>
                  <a:rPr lang="el-G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θα μεταβληθεί κατά ποσό ίσο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με: 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ΔM </a:t>
                </a:r>
                <a:r>
                  <a:rPr lang="el-GR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m * 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ΔB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Όπου:</a:t>
                </a:r>
              </a:p>
              <a:p>
                <a:pPr marL="0" indent="0" algn="ctr">
                  <a:buNone/>
                </a:pPr>
                <a:r>
                  <a:rPr lang="nn-NO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n-NO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cr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cr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rr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nn-NO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n-NO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n-NO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1+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0,1</m:t>
                        </m:r>
                      </m:num>
                      <m:den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0,1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0,05</m:t>
                        </m:r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sz="24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n-NO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n-NO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n-NO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,1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0,1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nn-NO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7,33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Άρα:  ΔΜ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7,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* (-</a:t>
                </a:r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100)= </a:t>
                </a:r>
                <a:r>
                  <a:rPr lang="el-GR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l-GR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</a:t>
                </a:r>
                <a:r>
                  <a:rPr lang="el-GR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400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εκατ</a:t>
                </a:r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l-GR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€</a:t>
                </a:r>
                <a:endParaRPr lang="el-GR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8830" y="1982088"/>
                <a:ext cx="11029615" cy="4065029"/>
              </a:xfrm>
              <a:blipFill>
                <a:blip r:embed="rId2"/>
                <a:stretch>
                  <a:fillRect l="-8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9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167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Τι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επιπτώσεις προβλέπετε να έχει στην προσφορά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χρήματος: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μια μείωση του προεξοφλητικού επιτοκίου της κεντρικής τράπεζας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μια αύξηση των διαθεσίμων μετρητών των νοικοκυριών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προσδοκίες για επερχόμενη αστάθεια στο τραπεζικό σύστημα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αγορές χρεογράφων στην ανοικτή αγορά από την κεντρική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τράπεζα υποθέτοντας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όλα τα υπόλοιπα σταθερά κατά περίπτωση</a:t>
            </a:r>
          </a:p>
        </p:txBody>
      </p:sp>
    </p:spTree>
    <p:extLst>
      <p:ext uri="{BB962C8B-B14F-4D97-AF65-F5344CB8AC3E}">
        <p14:creationId xmlns:p14="http://schemas.microsoft.com/office/powerpoint/2010/main" val="22278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2" name="Rectangle 32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884238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ΙΣΟΛΟΓΙΣΜΟΣ ΤΡΑΠΕΖΗΣ</a:t>
            </a:r>
          </a:p>
        </p:txBody>
      </p:sp>
      <p:graphicFrame>
        <p:nvGraphicFramePr>
          <p:cNvPr id="30803" name="Group 8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92693921"/>
              </p:ext>
            </p:extLst>
          </p:nvPr>
        </p:nvGraphicFramePr>
        <p:xfrm>
          <a:off x="581025" y="2335213"/>
          <a:ext cx="11029950" cy="3577387"/>
        </p:xfrm>
        <a:graphic>
          <a:graphicData uri="http://schemas.openxmlformats.org/drawingml/2006/table">
            <a:tbl>
              <a:tblPr/>
              <a:tblGrid>
                <a:gridCol w="275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4198">
                <a:tc gridSpan="2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ΕΝΕΡΓΗΤΙΚΟ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ΠΑΘΗΤΙΚΟ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Διαθέσιμα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Καταθέσεις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Δάνεια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Χρέος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Μετοχές - Ομόλογα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Ίδια Κεφάλαια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884238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ΔΕΙΚΤΗΣ ΜΟΧΛΕΥΣΗΣ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95" name="Rectangle 3"/>
              <p:cNvSpPr>
                <a:spLocks noGrp="1"/>
              </p:cNvSpPr>
              <p:nvPr>
                <p:ph type="body" idx="4294967295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Δείκτης </a:t>
                </a:r>
                <a:r>
                  <a:rPr lang="el-GR" sz="2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Μόχλευσης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Ενεργητικό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Ί</m:t>
                        </m:r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δια</m:t>
                        </m:r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Κεφάλαια</m:t>
                        </m:r>
                        <m:r>
                          <m:rPr>
                            <m:nor/>
                          </m:rPr>
                          <a:rPr lang="el-GR" sz="24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δηλ. για κάθε € που προσφέρουν οι μέτοχοι, η τράπεζα έχει τόσα € ενεργητικού όσο ο δείκτης.</a:t>
                </a:r>
              </a:p>
              <a:p>
                <a:pPr marL="0" indent="0">
                  <a:buNone/>
                </a:pP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Μια μείωση της αξίας του ενεργητικού έχει επιπτώσεις στα ίδια κεφάλαια.</a:t>
                </a:r>
              </a:p>
            </p:txBody>
          </p:sp>
        </mc:Choice>
        <mc:Fallback xmlns="">
          <p:sp>
            <p:nvSpPr>
              <p:cNvPr id="337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blipFill>
                <a:blip r:embed="rId2"/>
                <a:stretch>
                  <a:fillRect l="-8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8255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ΠΡΟΣΦΟΡΑ ΧΡΗΜΑΤΟΣ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προσφορά χρήματος που περιλαμβάνει το χρήμα που βρίσκεται στα χέρια του κοινού και τις τραπεζικές καταθέσεις, προσδιορίζεται από τη Νομισματική Πολιτική, τη συμπεριφορά των νοικοκυριών και των τραπεζών.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Money = Currency + Deposits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 	= 		C		+ 		D</a:t>
            </a:r>
            <a:endParaRPr lang="el-GR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2" name="Rectangle 32"/>
          <p:cNvSpPr>
            <a:spLocks noGrp="1"/>
          </p:cNvSpPr>
          <p:nvPr>
            <p:ph type="title" idx="4294967295"/>
          </p:nvPr>
        </p:nvSpPr>
        <p:spPr bwMode="auto">
          <a:xfrm>
            <a:off x="512014" y="678971"/>
            <a:ext cx="11029950" cy="884238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ΙΣΟΛΟΓΙΣΜΟΣ ΤΡΑΠΕΖΗΣ</a:t>
            </a:r>
            <a:r>
              <a:rPr lang="en-US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I</a:t>
            </a:r>
            <a:endParaRPr lang="el-GR" sz="36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30803" name="Group 8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03963085"/>
              </p:ext>
            </p:extLst>
          </p:nvPr>
        </p:nvGraphicFramePr>
        <p:xfrm>
          <a:off x="581025" y="2335213"/>
          <a:ext cx="11029950" cy="1815261"/>
        </p:xfrm>
        <a:graphic>
          <a:graphicData uri="http://schemas.openxmlformats.org/drawingml/2006/table">
            <a:tbl>
              <a:tblPr/>
              <a:tblGrid>
                <a:gridCol w="275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4198">
                <a:tc gridSpan="2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ΕΝΕΡΓΗΤΙΚΟ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ΠΑΘΗΤΙΚΟ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Διαθέσιμα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Καταθέσεις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1.00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6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2" name="Rectangle 32"/>
          <p:cNvSpPr>
            <a:spLocks noGrp="1"/>
          </p:cNvSpPr>
          <p:nvPr>
            <p:ph type="title" idx="4294967295"/>
          </p:nvPr>
        </p:nvSpPr>
        <p:spPr bwMode="auto">
          <a:xfrm>
            <a:off x="512014" y="678971"/>
            <a:ext cx="11029950" cy="884238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ΙΣΟΛΟΓΙΣΜΟΣ ΤΡΑΠΕΖΗΣ</a:t>
            </a:r>
            <a:r>
              <a:rPr lang="en-US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I</a:t>
            </a:r>
            <a:endParaRPr lang="el-GR" sz="36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30803" name="Group 8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75239781"/>
              </p:ext>
            </p:extLst>
          </p:nvPr>
        </p:nvGraphicFramePr>
        <p:xfrm>
          <a:off x="581025" y="2335213"/>
          <a:ext cx="11029950" cy="1906510"/>
        </p:xfrm>
        <a:graphic>
          <a:graphicData uri="http://schemas.openxmlformats.org/drawingml/2006/table">
            <a:tbl>
              <a:tblPr/>
              <a:tblGrid>
                <a:gridCol w="275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4198">
                <a:tc gridSpan="2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ΕΝΕΡΓΗΤΙΚΟ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ΠΑΘΗΤΙΚΟ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Διαθέσιμα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Δάνεια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Καταθέσεις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1.00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512014" y="4536237"/>
            <a:ext cx="11029950" cy="1269341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προσφορά χρήματος αυξήθηκε από 1.000 €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 1.800 €.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Άρα, με το σύστημα διατήρησης ποσοστού καταθέσεων ως τραπεζικών διαθεσίμων, οι τράπεζες δημιουργούν χρήμα.</a:t>
            </a:r>
          </a:p>
        </p:txBody>
      </p:sp>
    </p:spTree>
    <p:extLst>
      <p:ext uri="{BB962C8B-B14F-4D97-AF65-F5344CB8AC3E}">
        <p14:creationId xmlns:p14="http://schemas.microsoft.com/office/powerpoint/2010/main" val="835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7667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ΔΗΜΙΟΥΡΓΙΑ ΧΡΗΜΑΤΟΣ ΑΠΟ ΤΙΣ ΤΡΑΠΕΖΕΣ</a:t>
            </a:r>
          </a:p>
        </p:txBody>
      </p:sp>
      <p:graphicFrame>
        <p:nvGraphicFramePr>
          <p:cNvPr id="25856" name="Group 25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95096334"/>
              </p:ext>
            </p:extLst>
          </p:nvPr>
        </p:nvGraphicFramePr>
        <p:xfrm>
          <a:off x="655638" y="1930400"/>
          <a:ext cx="10975975" cy="4730050"/>
        </p:xfrm>
        <a:graphic>
          <a:graphicData uri="http://schemas.openxmlformats.org/drawingml/2006/table">
            <a:tbl>
              <a:tblPr/>
              <a:tblGrid>
                <a:gridCol w="219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065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Νέα</a:t>
                      </a:r>
                      <a:r>
                        <a:rPr kumimoji="0" lang="el-GR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αποθεματικά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και καταθέσεις</a:t>
                      </a:r>
                      <a:endParaRPr kumimoji="0" lang="el-G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Υπ</a:t>
                      </a:r>
                      <a:r>
                        <a:rPr kumimoji="0" lang="en-US" altLang="el-G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οχρεωτικά</a:t>
                      </a:r>
                      <a:r>
                        <a:rPr kumimoji="0" lang="el-GR" alt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alt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απ</a:t>
                      </a:r>
                      <a:r>
                        <a:rPr kumimoji="0" lang="en-US" altLang="el-G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οθεμ</a:t>
                      </a:r>
                      <a:r>
                        <a:rPr kumimoji="0" lang="en-US" alt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ατικά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Πλεονάζοντα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αποθεματικά</a:t>
                      </a:r>
                      <a:endParaRPr kumimoji="0" lang="el-G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Δ</a:t>
                      </a:r>
                      <a:r>
                        <a:rPr kumimoji="0" lang="en-US" alt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ημιουργία νέου χρήματος</a:t>
                      </a:r>
                      <a:endParaRPr kumimoji="0" lang="el-G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12,80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32,77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32,77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ΣΤ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32,77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6,55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26,21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26,21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26,21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16,78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16,78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16,78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13,42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13,42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Τράπεζα 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13,42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Λοιπές Τράπεζες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cap="none" smtClean="0">
              <a:latin typeface="Gill Sans MT" pitchFamily="34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 algn="just">
              <a:lnSpc>
                <a:spcPct val="150000"/>
              </a:lnSpc>
              <a:buClr>
                <a:srgbClr val="960040"/>
              </a:buClr>
              <a:buSzPct val="70000"/>
              <a:buFont typeface="Wingdings 2" pitchFamily="18" charset="2"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Μια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α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ρχική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κα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τάθεση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των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100 € θα </a:t>
            </a:r>
            <a:r>
              <a:rPr lang="el-GR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π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ροσθέσει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στο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σύστημ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α νέο χρήμα </a:t>
            </a:r>
            <a:r>
              <a:rPr lang="el-GR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συνολικού </a:t>
            </a:r>
            <a:r>
              <a:rPr lang="en-US" altLang="el-GR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ύψους</a:t>
            </a:r>
            <a:r>
              <a:rPr lang="en-US" altLang="el-GR" sz="240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 400 €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.</a:t>
            </a:r>
          </a:p>
          <a:p>
            <a:pPr lvl="1" algn="just">
              <a:lnSpc>
                <a:spcPct val="150000"/>
              </a:lnSpc>
              <a:buClr>
                <a:srgbClr val="960040"/>
              </a:buClr>
              <a:buSzPct val="70000"/>
              <a:buFont typeface="Wingdings 2" pitchFamily="18" charset="2"/>
              <a:buNone/>
            </a:pPr>
            <a:r>
              <a:rPr lang="en-US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1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00 </a:t>
            </a:r>
            <a:r>
              <a:rPr lang="el-GR" altLang="en-US" sz="2400" baseline="-10000" dirty="0" smtClean="0">
                <a:latin typeface="Times New Roman" pitchFamily="18" charset="0"/>
                <a:ea typeface="ＭＳ Ｐゴシック"/>
                <a:cs typeface="Arial" charset="0"/>
              </a:rPr>
              <a:t>*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 (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1</a:t>
            </a:r>
            <a:r>
              <a:rPr lang="en-US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 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-</a:t>
            </a:r>
            <a:r>
              <a:rPr lang="en-US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 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0,2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) + 100 </a:t>
            </a:r>
            <a:r>
              <a:rPr lang="el-GR" altLang="en-US" sz="2400" baseline="-10000" dirty="0" smtClean="0">
                <a:latin typeface="Times New Roman" pitchFamily="18" charset="0"/>
                <a:ea typeface="ＭＳ Ｐゴシック"/>
                <a:cs typeface="Arial" charset="0"/>
              </a:rPr>
              <a:t>*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 (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1</a:t>
            </a:r>
            <a:r>
              <a:rPr lang="en-US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 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-</a:t>
            </a:r>
            <a:r>
              <a:rPr lang="en-US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 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0,2)</a:t>
            </a:r>
            <a:r>
              <a:rPr lang="el-GR" altLang="en-US" sz="2400" baseline="30000" dirty="0" smtClean="0">
                <a:latin typeface="Times New Roman" pitchFamily="18" charset="0"/>
                <a:ea typeface="ＭＳ Ｐゴシック"/>
                <a:cs typeface="Arial" charset="0"/>
              </a:rPr>
              <a:t>2</a:t>
            </a:r>
            <a:r>
              <a:rPr lang="en-US" altLang="en-US" sz="2400" baseline="30000" dirty="0" smtClean="0">
                <a:latin typeface="Times New Roman" pitchFamily="18" charset="0"/>
                <a:ea typeface="ＭＳ Ｐゴシック"/>
                <a:cs typeface="Arial" charset="0"/>
              </a:rPr>
              <a:t> 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+….= 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100 </a:t>
            </a:r>
            <a:r>
              <a:rPr lang="el-GR" altLang="en-US" sz="2400" baseline="-10000" dirty="0" smtClean="0">
                <a:latin typeface="Times New Roman" pitchFamily="18" charset="0"/>
                <a:ea typeface="ＭＳ Ｐゴシック"/>
                <a:cs typeface="Arial" charset="0"/>
              </a:rPr>
              <a:t>*</a:t>
            </a:r>
            <a:r>
              <a:rPr lang="en-US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 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Σ(1</a:t>
            </a:r>
            <a:r>
              <a:rPr lang="en-US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 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-</a:t>
            </a:r>
            <a:r>
              <a:rPr lang="en-US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 </a:t>
            </a:r>
            <a:r>
              <a:rPr lang="el-GR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0,2)</a:t>
            </a:r>
            <a:r>
              <a:rPr lang="en-US" altLang="en-US" sz="2400" baseline="30000" dirty="0" smtClean="0">
                <a:latin typeface="Times New Roman" pitchFamily="18" charset="0"/>
                <a:ea typeface="ＭＳ Ｐゴシック"/>
                <a:cs typeface="Arial" charset="0"/>
              </a:rPr>
              <a:t>n = </a:t>
            </a:r>
            <a:r>
              <a:rPr lang="en-US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100 </a:t>
            </a:r>
            <a:r>
              <a:rPr lang="en-US" altLang="en-US" sz="2400" baseline="-10000" dirty="0" smtClean="0">
                <a:latin typeface="Times New Roman" pitchFamily="18" charset="0"/>
                <a:ea typeface="ＭＳ Ｐゴシック"/>
                <a:cs typeface="Arial" charset="0"/>
              </a:rPr>
              <a:t>*</a:t>
            </a:r>
            <a:r>
              <a:rPr lang="en-US" altLang="en-US" sz="2400" dirty="0" smtClean="0">
                <a:latin typeface="Times New Roman" pitchFamily="18" charset="0"/>
                <a:ea typeface="ＭＳ Ｐゴシック"/>
                <a:cs typeface="Arial" charset="0"/>
              </a:rPr>
              <a:t> 1/0,2 = 500</a:t>
            </a:r>
            <a:endParaRPr lang="en-US" altLang="en-US" sz="2400" dirty="0" smtClean="0">
              <a:latin typeface="Times New Roman" pitchFamily="18" charset="0"/>
              <a:cs typeface="Arial" charset="0"/>
            </a:endParaRPr>
          </a:p>
          <a:p>
            <a:pPr lvl="1" algn="just">
              <a:lnSpc>
                <a:spcPct val="150000"/>
              </a:lnSpc>
              <a:buClr>
                <a:srgbClr val="960040"/>
              </a:buClr>
              <a:buSzPct val="70000"/>
              <a:buFont typeface="Wingdings 2" pitchFamily="18" charset="2"/>
              <a:buNone/>
            </a:pPr>
            <a:endParaRPr lang="el-GR" altLang="en-US" sz="1800" dirty="0" smtClean="0">
              <a:latin typeface="Times New Roman" pitchFamily="18" charset="0"/>
              <a:cs typeface="Arial" charset="0"/>
            </a:endParaRPr>
          </a:p>
          <a:p>
            <a:r>
              <a:rPr lang="el-GR" dirty="0" smtClean="0">
                <a:latin typeface="Times New Roman" pitchFamily="18" charset="0"/>
              </a:rPr>
              <a:t>Το σύστημα της τραπεζικής των κλασματικών διαθεσίμων αυξάνει τη ρευστότητα της οικονομίας (δημιουργεί χρήμα), αλλά όχι πλούτο.</a:t>
            </a:r>
            <a:endParaRPr lang="el-GR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8556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ΥΠΟΔΕΙΓΜΑ ΠΡΟΣΦΟΡΑΣ ΧΡΗΜΑΤΟΣ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581025" y="2001328"/>
            <a:ext cx="11029950" cy="3858135"/>
          </a:xfrm>
        </p:spPr>
        <p:txBody>
          <a:bodyPr/>
          <a:lstStyle/>
          <a:p>
            <a:pPr algn="just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Νομισματική Βάση (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συνολικό ποσό των € που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διακρατούν: </a:t>
            </a:r>
          </a:p>
          <a:p>
            <a:pPr marL="0" indent="0" algn="just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τα νοικοκυριά ως νόμισμα 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endParaRPr lang="el-G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οι τράπεζες ως διαθέσιμα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l-G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δείχνει </a:t>
            </a:r>
            <a:r>
              <a:rPr lang="el-G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την αξία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της ποσότητας χρήματος και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ρευστού που ανήκει στο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κοινό.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 = C + R</a:t>
            </a:r>
          </a:p>
          <a:p>
            <a:r>
              <a:rPr lang="el-GR" sz="2400" dirty="0" smtClean="0">
                <a:latin typeface="Times New Roman" pitchFamily="18" charset="0"/>
              </a:rPr>
              <a:t>Ο λόγος των διαθεσίμων 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l-GR" sz="2400" dirty="0" smtClean="0">
                <a:latin typeface="Times New Roman" pitchFamily="18" charset="0"/>
              </a:rPr>
              <a:t> προς τις καταθέσεις</a:t>
            </a:r>
            <a:r>
              <a:rPr lang="en-US" sz="2400" dirty="0" smtClean="0">
                <a:latin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l-GR" sz="2400" dirty="0" smtClean="0">
                <a:latin typeface="Times New Roman" pitchFamily="18" charset="0"/>
              </a:rPr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R/D</a:t>
            </a:r>
          </a:p>
          <a:p>
            <a:r>
              <a:rPr lang="el-GR" sz="2400" dirty="0" smtClean="0">
                <a:latin typeface="Times New Roman" pitchFamily="18" charset="0"/>
              </a:rPr>
              <a:t>Ο λόγος του νομίσματος </a:t>
            </a:r>
            <a:r>
              <a:rPr lang="en-US" sz="2400" dirty="0" smtClean="0">
                <a:latin typeface="Times New Roman" pitchFamily="18" charset="0"/>
              </a:rPr>
              <a:t>(C)</a:t>
            </a:r>
            <a:r>
              <a:rPr lang="el-GR" sz="2400" dirty="0" smtClean="0">
                <a:latin typeface="Times New Roman" pitchFamily="18" charset="0"/>
              </a:rPr>
              <a:t> προς τις καταθέσεις</a:t>
            </a:r>
            <a:r>
              <a:rPr lang="en-US" sz="2400" dirty="0" smtClean="0">
                <a:latin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l-GR" sz="2400" dirty="0" smtClean="0">
                <a:latin typeface="Times New Roman" pitchFamily="18" charset="0"/>
              </a:rPr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C/D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cap="none" dirty="0" smtClean="0">
              <a:latin typeface="Gill Sans MT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75" name="Rectangle 3"/>
              <p:cNvSpPr>
                <a:spLocks noGrp="1"/>
              </p:cNvSpPr>
              <p:nvPr>
                <p:ph type="body" idx="4294967295"/>
              </p:nvPr>
            </p:nvSpPr>
            <p:spPr/>
            <p:txBody>
              <a:bodyPr/>
              <a:lstStyle/>
              <a:p>
                <a:pPr algn="ctr">
                  <a:buFont typeface="Wingdings 2" pitchFamily="18" charset="2"/>
                  <a:buNone/>
                </a:pP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 = C + D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cr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* D + D = (1 +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cr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) * D		 (1)</a:t>
                </a:r>
              </a:p>
              <a:p>
                <a:pPr algn="ctr">
                  <a:buNone/>
                </a:pP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 = C + R = </a:t>
                </a: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cr</a:t>
                </a: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* D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rr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 = (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cr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rr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) * D	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(2)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(1)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(2)</m:t>
                        </m:r>
                      </m:den>
                    </m:f>
                  </m:oMath>
                </a14:m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</a:rPr>
                          <m:t>B</m:t>
                        </m:r>
                      </m:den>
                    </m:f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(1 + 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cr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cr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rr</m:t>
                        </m:r>
                        <m:r>
                          <m:rPr>
                            <m:nor/>
                          </m:rPr>
                          <a:rPr lang="en-US" sz="2400" dirty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Times New Roman" pitchFamily="18" charset="0"/>
                            <a:cs typeface="Times New Roman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=&gt; M = m *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l-GR" sz="2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None/>
                </a:pPr>
                <a:endParaRPr lang="el-GR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el-GR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Όπου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 = 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πολλαπλασιαστής χρήματος</a:t>
                </a:r>
              </a:p>
              <a:p>
                <a:pPr>
                  <a:buNone/>
                </a:pPr>
                <a:r>
                  <a:rPr lang="el-GR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Οι τρεις εξωγενείς μεταβλητές (Β,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cr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και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rr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) επηρεάζουν την προσφορά χρήματος.</a:t>
                </a:r>
                <a:endParaRPr lang="el-GR" dirty="0" smtClean="0">
                  <a:latin typeface="Gill Sans MT" pitchFamily="34" charset="0"/>
                </a:endParaRPr>
              </a:p>
            </p:txBody>
          </p:sp>
        </mc:Choice>
        <mc:Fallback>
          <p:sp>
            <p:nvSpPr>
              <p:cNvPr id="28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blipFill>
                <a:blip r:embed="rId2"/>
                <a:stretch>
                  <a:fillRect l="-884" b="-29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81121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ΕΡΓΑΛΕΙΑ ΝΟΜΙΣΜΑΤΙΚΗΣ ΠΟΛΙΤΙΚΗΣ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sz="2400" smtClean="0">
                <a:latin typeface="Times New Roman" pitchFamily="18" charset="0"/>
              </a:rPr>
              <a:t>Συναλλαγές ανοικτής αγοράς: αγορές και πωλήσεις κρατικών ομολόγων</a:t>
            </a:r>
          </a:p>
          <a:p>
            <a:r>
              <a:rPr lang="el-GR" sz="2400" smtClean="0">
                <a:latin typeface="Times New Roman" pitchFamily="18" charset="0"/>
              </a:rPr>
              <a:t>Υποχρεωτικά διαθέσιμα τραπεζών</a:t>
            </a:r>
          </a:p>
          <a:p>
            <a:r>
              <a:rPr lang="el-GR" sz="2400" smtClean="0">
                <a:latin typeface="Times New Roman" pitchFamily="18" charset="0"/>
              </a:rPr>
              <a:t>Προεξοφλητικό επιτόκιο δανεισμού της κεντρικής τράπεζας προς τις άλλες τράπεζες</a:t>
            </a:r>
          </a:p>
          <a:p>
            <a:endParaRPr lang="el-GR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έρισμ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TM03457464[[fn=Μέρισμα]]</Template>
  <TotalTime>1351</TotalTime>
  <Words>765</Words>
  <Application>Microsoft Office PowerPoint</Application>
  <PresentationFormat>Ευρεία οθόνη</PresentationFormat>
  <Paragraphs>142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Calibri</vt:lpstr>
      <vt:lpstr>Cambria Math</vt:lpstr>
      <vt:lpstr>Corbel</vt:lpstr>
      <vt:lpstr>Gill Sans MT</vt:lpstr>
      <vt:lpstr>Times New Roman</vt:lpstr>
      <vt:lpstr>Wingdings 2</vt:lpstr>
      <vt:lpstr>Μέρισμα</vt:lpstr>
      <vt:lpstr>ΝΟΜΙΣΜΑΤΙΚΟ ΣΥΣΤΗΜΑ</vt:lpstr>
      <vt:lpstr>ΠΡΟΣΦΟΡΑ ΧΡΗΜΑΤΟΣ</vt:lpstr>
      <vt:lpstr>ΙΣΟΛΟΓΙΣΜΟΣ ΤΡΑΠΕΖΗΣ I</vt:lpstr>
      <vt:lpstr>ΙΣΟΛΟΓΙΣΜΟΣ ΤΡΑΠΕΖΗΣ I</vt:lpstr>
      <vt:lpstr>ΔΗΜΙΟΥΡΓΙΑ ΧΡΗΜΑΤΟΣ ΑΠΟ ΤΙΣ ΤΡΑΠΕΖΕΣ</vt:lpstr>
      <vt:lpstr>Παρουσίαση του PowerPoint</vt:lpstr>
      <vt:lpstr>ΥΠΟΔΕΙΓΜΑ ΠΡΟΣΦΟΡΑΣ ΧΡΗΜΑΤΟΣ</vt:lpstr>
      <vt:lpstr>Παρουσίαση του PowerPoint</vt:lpstr>
      <vt:lpstr>ΕΡΓΑΛΕΙΑ ΝΟΜΙΣΜΑΤΙΚΗΣ ΠΟΛΙΤΙΚΗΣ</vt:lpstr>
      <vt:lpstr>ασκηση 1</vt:lpstr>
      <vt:lpstr> λυση 1</vt:lpstr>
      <vt:lpstr>Παρουσίαση του PowerPoint</vt:lpstr>
      <vt:lpstr>ΙΣΟΛΟΓΙΣΜΟΣ ΤΡΑΠΕΖΗΣ</vt:lpstr>
      <vt:lpstr>ΔΕΙΚΤΗΣ ΜΟΧΛΕΥΣΗΣ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Ακαθαριστο εγχωριο προϊον</dc:title>
  <dc:creator>Windows User</dc:creator>
  <cp:lastModifiedBy>Windows User</cp:lastModifiedBy>
  <cp:revision>84</cp:revision>
  <dcterms:created xsi:type="dcterms:W3CDTF">2020-10-15T08:21:46Z</dcterms:created>
  <dcterms:modified xsi:type="dcterms:W3CDTF">2024-04-01T06:53:24Z</dcterms:modified>
</cp:coreProperties>
</file>