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0" r:id="rId2"/>
    <p:sldId id="256" r:id="rId3"/>
    <p:sldId id="296" r:id="rId4"/>
    <p:sldId id="294" r:id="rId5"/>
    <p:sldId id="295" r:id="rId6"/>
    <p:sldId id="262" r:id="rId7"/>
    <p:sldId id="281" r:id="rId8"/>
    <p:sldId id="282" r:id="rId9"/>
    <p:sldId id="285" r:id="rId10"/>
    <p:sldId id="286" r:id="rId11"/>
    <p:sldId id="287" r:id="rId12"/>
    <p:sldId id="292" r:id="rId13"/>
    <p:sldId id="293" r:id="rId14"/>
    <p:sldId id="284" r:id="rId15"/>
    <p:sldId id="288" r:id="rId16"/>
    <p:sldId id="290" r:id="rId17"/>
    <p:sldId id="291" r:id="rId18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ts val="1000"/>
      </a:spcBef>
      <a:spcAft>
        <a:spcPct val="0"/>
      </a:spcAft>
      <a:buClr>
        <a:schemeClr val="accent1"/>
      </a:buClr>
      <a:buSzPct val="80000"/>
      <a:buFont typeface="Wingdings 3" pitchFamily="18" charset="2"/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entury Gothic" pitchFamily="34" charset="0"/>
        <a:ea typeface="+mn-ea"/>
        <a:cs typeface="+mn-cs"/>
      </a:defRPr>
    </a:lvl1pPr>
    <a:lvl2pPr marL="457200" algn="l" defTabSz="457200" rtl="0" fontAlgn="base">
      <a:spcBef>
        <a:spcPts val="1000"/>
      </a:spcBef>
      <a:spcAft>
        <a:spcPct val="0"/>
      </a:spcAft>
      <a:buClr>
        <a:schemeClr val="accent1"/>
      </a:buClr>
      <a:buSzPct val="80000"/>
      <a:buFont typeface="Wingdings 3" pitchFamily="18" charset="2"/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entury Gothic" pitchFamily="34" charset="0"/>
        <a:ea typeface="+mn-ea"/>
        <a:cs typeface="+mn-cs"/>
      </a:defRPr>
    </a:lvl2pPr>
    <a:lvl3pPr marL="914400" algn="l" defTabSz="457200" rtl="0" fontAlgn="base">
      <a:spcBef>
        <a:spcPts val="1000"/>
      </a:spcBef>
      <a:spcAft>
        <a:spcPct val="0"/>
      </a:spcAft>
      <a:buClr>
        <a:schemeClr val="accent1"/>
      </a:buClr>
      <a:buSzPct val="80000"/>
      <a:buFont typeface="Wingdings 3" pitchFamily="18" charset="2"/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entury Gothic" pitchFamily="34" charset="0"/>
        <a:ea typeface="+mn-ea"/>
        <a:cs typeface="+mn-cs"/>
      </a:defRPr>
    </a:lvl3pPr>
    <a:lvl4pPr marL="1371600" algn="l" defTabSz="457200" rtl="0" fontAlgn="base">
      <a:spcBef>
        <a:spcPts val="1000"/>
      </a:spcBef>
      <a:spcAft>
        <a:spcPct val="0"/>
      </a:spcAft>
      <a:buClr>
        <a:schemeClr val="accent1"/>
      </a:buClr>
      <a:buSzPct val="80000"/>
      <a:buFont typeface="Wingdings 3" pitchFamily="18" charset="2"/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entury Gothic" pitchFamily="34" charset="0"/>
        <a:ea typeface="+mn-ea"/>
        <a:cs typeface="+mn-cs"/>
      </a:defRPr>
    </a:lvl4pPr>
    <a:lvl5pPr marL="1828800" algn="l" defTabSz="457200" rtl="0" fontAlgn="base">
      <a:spcBef>
        <a:spcPts val="1000"/>
      </a:spcBef>
      <a:spcAft>
        <a:spcPct val="0"/>
      </a:spcAft>
      <a:buClr>
        <a:schemeClr val="accent1"/>
      </a:buClr>
      <a:buSzPct val="80000"/>
      <a:buFont typeface="Wingdings 3" pitchFamily="18" charset="2"/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entury Gothic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50" autoAdjust="0"/>
    <p:restoredTop sz="96395" autoAdjust="0"/>
  </p:normalViewPr>
  <p:slideViewPr>
    <p:cSldViewPr snapToGrid="0">
      <p:cViewPr>
        <p:scale>
          <a:sx n="100" d="100"/>
          <a:sy n="100" d="100"/>
        </p:scale>
        <p:origin x="1200" y="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AF344-6896-4017-87A8-A8907B5A4543}" type="datetimeFigureOut">
              <a:rPr lang="en-US"/>
              <a:pPr>
                <a:defRPr/>
              </a:pPr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E3D48-1E70-4A21-B7E6-F675D0292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 noProof="0" smtClean="0"/>
              <a:t>Κάντε κλικ στο εικονίδιο για να προσθέσετε εικόνα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68685-E036-445D-899D-DC9C86492919}" type="datetimeFigureOut">
              <a:rPr lang="en-US"/>
              <a:pPr>
                <a:defRPr/>
              </a:pPr>
              <a:t>3/29/2021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F04BB-1588-44F9-A62D-CEEF3FA2C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958E4-5303-49D2-935B-8AFAA3A5C861}" type="datetimeFigureOut">
              <a:rPr lang="en-US"/>
              <a:pPr>
                <a:defRPr/>
              </a:pPr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E7DB4-287C-433A-9727-19947C927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8"/>
          <p:cNvSpPr txBox="1"/>
          <p:nvPr/>
        </p:nvSpPr>
        <p:spPr>
          <a:xfrm>
            <a:off x="898525" y="971550"/>
            <a:ext cx="801688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dirty="0">
                <a:effectLst/>
              </a:rPr>
              <a:t>“</a:t>
            </a:r>
          </a:p>
        </p:txBody>
      </p:sp>
      <p:sp>
        <p:nvSpPr>
          <p:cNvPr id="6" name="TextBox 12"/>
          <p:cNvSpPr txBox="1"/>
          <p:nvPr/>
        </p:nvSpPr>
        <p:spPr>
          <a:xfrm>
            <a:off x="9329738" y="2613025"/>
            <a:ext cx="803275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dirty="0"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868CA-E2DC-4A9D-A0F9-40851EDF6928}" type="datetimeFigureOut">
              <a:rPr lang="en-US"/>
              <a:pPr>
                <a:defRPr/>
              </a:pPr>
              <a:t>3/29/2021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8A5CD-9106-4E5B-9A14-1DFCBFC234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6E846-3A5F-4349-8603-3EE7346469B1}" type="datetimeFigureOut">
              <a:rPr lang="en-US"/>
              <a:pPr>
                <a:defRPr/>
              </a:pPr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58918-02D2-4335-ADF8-9391492A2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16"/>
          <p:cNvCxnSpPr/>
          <p:nvPr/>
        </p:nvCxnSpPr>
        <p:spPr>
          <a:xfrm>
            <a:off x="372586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7"/>
          <p:cNvCxnSpPr/>
          <p:nvPr/>
        </p:nvCxnSpPr>
        <p:spPr>
          <a:xfrm>
            <a:off x="6962775" y="2133600"/>
            <a:ext cx="0" cy="3967163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38BE4-F2D1-4915-896E-CC90498EE660}" type="datetimeFigureOut">
              <a:rPr lang="en-US"/>
              <a:pPr>
                <a:defRPr/>
              </a:pPr>
              <a:t>3/29/2021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6F728-A6B6-4148-B63E-4883FE027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6"/>
          <p:cNvCxnSpPr/>
          <p:nvPr/>
        </p:nvCxnSpPr>
        <p:spPr>
          <a:xfrm>
            <a:off x="372586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7"/>
          <p:cNvCxnSpPr/>
          <p:nvPr/>
        </p:nvCxnSpPr>
        <p:spPr>
          <a:xfrm>
            <a:off x="6962775" y="2133600"/>
            <a:ext cx="0" cy="3967163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 noProof="0" smtClean="0"/>
              <a:t>Κάντε κλικ στο εικονίδιο για να προσθέσετε εικόνα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 noProof="0" smtClean="0"/>
              <a:t>Κάντε κλικ στο εικονίδιο για να προσθέσετε εικόνα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 noProof="0" smtClean="0"/>
              <a:t>Κάντε κλικ στο εικονίδιο για να προσθέσετε εικόνα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EFF78-428B-4F5D-8D47-3119FD85A80C}" type="datetimeFigureOut">
              <a:rPr lang="en-US"/>
              <a:pPr>
                <a:defRPr/>
              </a:pPr>
              <a:t>3/29/2021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62454-1B1C-413C-9C2F-A662F209F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790A4-FF5F-4F39-A98A-12F70036CAC2}" type="datetimeFigureOut">
              <a:rPr lang="en-US"/>
              <a:pPr>
                <a:defRPr/>
              </a:pPr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4AA1A-7F4D-4789-AA75-24DF072DC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2E1AB-4F9B-4538-B468-1E28B5A6EA2B}" type="datetimeFigureOut">
              <a:rPr lang="en-US"/>
              <a:pPr>
                <a:defRPr/>
              </a:pPr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41BE2-DEFA-452A-8E92-D2F9C4274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2AE53-05AB-4DF6-B94A-9AB790D9FDEA}" type="datetimeFigureOut">
              <a:rPr lang="en-US"/>
              <a:pPr>
                <a:defRPr/>
              </a:pPr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B7EEC-CE78-47CC-B3C0-655F5BCFE3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9EAF6-3A3E-44FA-AC73-D0C4A3437A69}" type="datetimeFigureOut">
              <a:rPr lang="en-US"/>
              <a:pPr>
                <a:defRPr/>
              </a:pPr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97B87-30B4-43E3-89C4-2BE111A89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5AFC9-FA9E-408C-9DDD-C244D90D35C3}" type="datetimeFigureOut">
              <a:rPr lang="en-US"/>
              <a:pPr>
                <a:defRPr/>
              </a:pPr>
              <a:t>3/29/2021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C7D18-583A-40A0-B45D-12A75565C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69439-C75E-48FF-A0D4-FF63CC3BACFE}" type="datetimeFigureOut">
              <a:rPr lang="en-US"/>
              <a:pPr>
                <a:defRPr/>
              </a:pPr>
              <a:t>3/29/2021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1BE78-DFBB-42A6-99CD-C69C2E6CE9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D58E6-7767-4701-8D9B-645D0AE74017}" type="datetimeFigureOut">
              <a:rPr lang="en-US"/>
              <a:pPr>
                <a:defRPr/>
              </a:pPr>
              <a:t>3/29/2021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95FA6-C7AD-43C8-BA93-66E48913E0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B94C3-D85C-4EDF-A277-083D2F966E69}" type="datetimeFigureOut">
              <a:rPr lang="en-US"/>
              <a:pPr>
                <a:defRPr/>
              </a:pPr>
              <a:t>3/29/2021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422F5-BDBD-4203-AAF3-3DE7884CA6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1E9F4-A040-42F0-A029-E56B8DFC3D9F}" type="datetimeFigureOut">
              <a:rPr lang="en-US"/>
              <a:pPr>
                <a:defRPr/>
              </a:pPr>
              <a:t>3/29/2021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AE010-7130-4068-9AE2-F9F21BBE8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 noProof="0" smtClean="0"/>
              <a:t>Κάντε κλικ στο εικονίδιο για να προσθέσετε εικόνα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AF37E-4B7A-4241-B242-968F74D885C0}" type="datetimeFigureOut">
              <a:rPr lang="en-US"/>
              <a:pPr>
                <a:defRPr/>
              </a:pPr>
              <a:t>3/29/2021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9A7BA-DCE0-4FCE-8EE0-504924A47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/>
        </p:nvPicPr>
        <p:blipFill>
          <a:blip r:embed="rId19"/>
          <a:srcRect l="3613"/>
          <a:stretch>
            <a:fillRect/>
          </a:stretch>
        </p:blipFill>
        <p:spPr bwMode="auto">
          <a:xfrm>
            <a:off x="0" y="2670175"/>
            <a:ext cx="4037013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6"/>
          <p:cNvPicPr>
            <a:picLocks noChangeAspect="1"/>
          </p:cNvPicPr>
          <p:nvPr/>
        </p:nvPicPr>
        <p:blipFill>
          <a:blip r:embed="rId20"/>
          <a:srcRect l="35640"/>
          <a:stretch>
            <a:fillRect/>
          </a:stretch>
        </p:blipFill>
        <p:spPr bwMode="auto">
          <a:xfrm>
            <a:off x="0" y="2892425"/>
            <a:ext cx="1522413" cy="236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31" name="Picture 8"/>
          <p:cNvPicPr>
            <a:picLocks noChangeAspect="1"/>
          </p:cNvPicPr>
          <p:nvPr/>
        </p:nvPicPr>
        <p:blipFill>
          <a:blip r:embed="rId21"/>
          <a:srcRect t="28813"/>
          <a:stretch>
            <a:fillRect/>
          </a:stretch>
        </p:blipFill>
        <p:spPr bwMode="auto">
          <a:xfrm>
            <a:off x="7999413" y="0"/>
            <a:ext cx="1603375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9"/>
          <p:cNvPicPr>
            <a:picLocks noChangeAspect="1"/>
          </p:cNvPicPr>
          <p:nvPr/>
        </p:nvPicPr>
        <p:blipFill>
          <a:blip r:embed="rId22"/>
          <a:srcRect b="23320"/>
          <a:stretch>
            <a:fillRect/>
          </a:stretch>
        </p:blipFill>
        <p:spPr bwMode="auto">
          <a:xfrm>
            <a:off x="8609013" y="6096000"/>
            <a:ext cx="9937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34" name="Title Placeholder 1"/>
          <p:cNvSpPr>
            <a:spLocks noGrp="1"/>
          </p:cNvSpPr>
          <p:nvPr>
            <p:ph type="title"/>
          </p:nvPr>
        </p:nvSpPr>
        <p:spPr bwMode="auto">
          <a:xfrm>
            <a:off x="646113" y="452438"/>
            <a:ext cx="94043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κύριου τίτλου</a:t>
            </a:r>
            <a:endParaRPr lang="en-US" smtClean="0"/>
          </a:p>
        </p:txBody>
      </p:sp>
      <p:sp>
        <p:nvSpPr>
          <p:cNvPr id="10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03313" y="2052638"/>
            <a:ext cx="8947150" cy="419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238" y="1790700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FF956440-ADCC-4681-B8F4-C0A8DAEF652D}" type="datetimeFigureOut">
              <a:rPr lang="en-US"/>
              <a:pPr>
                <a:defRPr/>
              </a:pPr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118" y="3225007"/>
            <a:ext cx="3859213" cy="3048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088" y="295275"/>
            <a:ext cx="838200" cy="768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800" b="0" i="0">
                <a:solidFill>
                  <a:schemeClr val="tx1">
                    <a:tint val="75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077B50CD-D706-4531-8364-1E4215308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  <p:sldLayoutId id="2147483666" r:id="rId12"/>
    <p:sldLayoutId id="2147483654" r:id="rId13"/>
    <p:sldLayoutId id="2147483667" r:id="rId14"/>
    <p:sldLayoutId id="2147483668" r:id="rId15"/>
    <p:sldLayoutId id="2147483653" r:id="rId16"/>
    <p:sldLayoutId id="2147483652" r:id="rId17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Θέση περιεχομένου 2"/>
          <p:cNvSpPr>
            <a:spLocks noGrp="1"/>
          </p:cNvSpPr>
          <p:nvPr>
            <p:ph idx="1"/>
          </p:nvPr>
        </p:nvSpPr>
        <p:spPr>
          <a:xfrm>
            <a:off x="757238" y="74613"/>
            <a:ext cx="9525000" cy="6567487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l-GR" sz="2800" b="1" smtClean="0"/>
              <a:t> Σας ενημερώνουμε ότι τα μαθήματα που παρέχονται από το Γεωπονικό Πανεπιστήμιο Αθηνών, στο πλαίσιο της εξ αποστάσεως εκπαίδευσης μπορεί να βιντεοσκοπούνται. Η βιντεοσκόπηση πραγματοποιείται για σκοπούς εκπαιδευτικούς και αρχειακούς. Τα βίντεο μπορεί να αναρτηθούν στο διαδίκτυο.</a:t>
            </a:r>
            <a:endParaRPr lang="el-GR" sz="2800" smtClean="0"/>
          </a:p>
          <a:p>
            <a:pPr algn="ctr" eaLnBrk="1" hangingPunct="1">
              <a:lnSpc>
                <a:spcPct val="150000"/>
              </a:lnSpc>
            </a:pPr>
            <a:r>
              <a:rPr lang="el-GR" sz="2800" b="1" smtClean="0"/>
              <a:t> ΣΗΜΕΙΩΣΗ: Οι πάροχοι με τους οποίους το ΓΠΑ συνεργάζεται (</a:t>
            </a:r>
            <a:r>
              <a:rPr lang="en-US" sz="2800" b="1" smtClean="0"/>
              <a:t>Microsoft</a:t>
            </a:r>
            <a:r>
              <a:rPr lang="el-GR" sz="2800" b="1" smtClean="0"/>
              <a:t>/</a:t>
            </a:r>
            <a:r>
              <a:rPr lang="en-US" sz="2800" b="1" smtClean="0"/>
              <a:t>Teams</a:t>
            </a:r>
            <a:r>
              <a:rPr lang="el-GR" sz="2800" b="1" smtClean="0"/>
              <a:t>) σέβονται την νομοθεσία για τα προσωπικά δεδομένα (</a:t>
            </a:r>
            <a:r>
              <a:rPr lang="en-US" sz="2800" b="1" smtClean="0"/>
              <a:t>GDPR</a:t>
            </a:r>
            <a:r>
              <a:rPr lang="el-GR" sz="2800" b="1" smtClean="0"/>
              <a:t>).   </a:t>
            </a:r>
            <a:endParaRPr lang="el-GR" sz="2800" smtClean="0"/>
          </a:p>
          <a:p>
            <a:pPr algn="ctr" eaLnBrk="1" hangingPunct="1">
              <a:lnSpc>
                <a:spcPct val="150000"/>
              </a:lnSpc>
            </a:pPr>
            <a:endParaRPr lang="el-G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Ομάδα 4"/>
          <p:cNvGrpSpPr/>
          <p:nvPr/>
        </p:nvGrpSpPr>
        <p:grpSpPr>
          <a:xfrm>
            <a:off x="0" y="-692032"/>
            <a:ext cx="10922380" cy="7356358"/>
            <a:chOff x="171216" y="-1473082"/>
            <a:chExt cx="10922380" cy="7356358"/>
          </a:xfrm>
        </p:grpSpPr>
        <p:cxnSp>
          <p:nvCxnSpPr>
            <p:cNvPr id="26640" name="AutoShape 16"/>
            <p:cNvCxnSpPr>
              <a:cxnSpLocks noChangeShapeType="1"/>
            </p:cNvCxnSpPr>
            <p:nvPr/>
          </p:nvCxnSpPr>
          <p:spPr bwMode="auto">
            <a:xfrm>
              <a:off x="2987425" y="5441951"/>
              <a:ext cx="4607325" cy="0"/>
            </a:xfrm>
            <a:prstGeom prst="straightConnector1">
              <a:avLst/>
            </a:prstGeom>
            <a:noFill/>
            <a:ln w="6350">
              <a:solidFill>
                <a:srgbClr val="FFFFFF"/>
              </a:solidFill>
              <a:round/>
              <a:headEnd/>
              <a:tailEnd type="triangle" w="med" len="med"/>
            </a:ln>
          </p:spPr>
        </p:cxnSp>
        <p:cxnSp>
          <p:nvCxnSpPr>
            <p:cNvPr id="26637" name="AutoShape 17"/>
            <p:cNvCxnSpPr>
              <a:cxnSpLocks noChangeShapeType="1"/>
            </p:cNvCxnSpPr>
            <p:nvPr/>
          </p:nvCxnSpPr>
          <p:spPr bwMode="auto">
            <a:xfrm flipH="1" flipV="1">
              <a:off x="2969834" y="1870076"/>
              <a:ext cx="19191" cy="3573463"/>
            </a:xfrm>
            <a:prstGeom prst="straightConnector1">
              <a:avLst/>
            </a:prstGeom>
            <a:noFill/>
            <a:ln w="6350">
              <a:solidFill>
                <a:srgbClr val="FFFFFF"/>
              </a:solidFill>
              <a:round/>
              <a:headEnd/>
              <a:tailEnd type="triangle" w="med" len="med"/>
            </a:ln>
          </p:spPr>
        </p:cxnSp>
        <p:sp>
          <p:nvSpPr>
            <p:cNvPr id="20" name="Rectangle 3"/>
            <p:cNvSpPr txBox="1">
              <a:spLocks/>
            </p:cNvSpPr>
            <p:nvPr/>
          </p:nvSpPr>
          <p:spPr bwMode="auto">
            <a:xfrm>
              <a:off x="7398047" y="5443538"/>
              <a:ext cx="1698361" cy="439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</a:pPr>
              <a:r>
                <a:rPr lang="el-GR" dirty="0">
                  <a:effectLst>
                    <a:outerShdw blurRad="38100" dist="38100" dir="2700000" algn="tl">
                      <a:srgbClr val="0E5580"/>
                    </a:outerShdw>
                  </a:effectLst>
                </a:rPr>
                <a:t>Τρέχουσα</a:t>
              </a:r>
            </a:p>
            <a:p>
              <a:pPr>
                <a:spcBef>
                  <a:spcPct val="0"/>
                </a:spcBef>
              </a:pPr>
              <a:r>
                <a:rPr lang="el-GR" dirty="0">
                  <a:effectLst>
                    <a:outerShdw blurRad="38100" dist="38100" dir="2700000" algn="tl">
                      <a:srgbClr val="0E5580"/>
                    </a:outerShdw>
                  </a:effectLst>
                </a:rPr>
                <a:t>Κατανάλωση</a:t>
              </a:r>
            </a:p>
          </p:txBody>
        </p:sp>
        <p:sp>
          <p:nvSpPr>
            <p:cNvPr id="23" name="Rectangle 3"/>
            <p:cNvSpPr txBox="1">
              <a:spLocks/>
            </p:cNvSpPr>
            <p:nvPr/>
          </p:nvSpPr>
          <p:spPr bwMode="auto">
            <a:xfrm>
              <a:off x="171216" y="1535113"/>
              <a:ext cx="2797019" cy="620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>
                <a:spcBef>
                  <a:spcPct val="0"/>
                </a:spcBef>
              </a:pPr>
              <a:r>
                <a:rPr lang="el-GR" dirty="0">
                  <a:effectLst>
                    <a:outerShdw blurRad="38100" dist="38100" dir="2700000" algn="tl">
                      <a:srgbClr val="0E5580"/>
                    </a:outerShdw>
                  </a:effectLst>
                </a:rPr>
                <a:t>Μελλοντική</a:t>
              </a:r>
            </a:p>
            <a:p>
              <a:pPr algn="r">
                <a:spcBef>
                  <a:spcPct val="0"/>
                </a:spcBef>
              </a:pPr>
              <a:r>
                <a:rPr lang="el-GR" dirty="0">
                  <a:effectLst>
                    <a:outerShdw blurRad="38100" dist="38100" dir="2700000" algn="tl">
                      <a:srgbClr val="0E5580"/>
                    </a:outerShdw>
                  </a:effectLst>
                </a:rPr>
                <a:t>Κατανάλωση</a:t>
              </a:r>
            </a:p>
          </p:txBody>
        </p:sp>
        <p:sp>
          <p:nvSpPr>
            <p:cNvPr id="12" name="Rectangle 3"/>
            <p:cNvSpPr txBox="1">
              <a:spLocks/>
            </p:cNvSpPr>
            <p:nvPr/>
          </p:nvSpPr>
          <p:spPr bwMode="auto">
            <a:xfrm>
              <a:off x="2785925" y="5375276"/>
              <a:ext cx="409398" cy="388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l-GR" dirty="0">
                  <a:effectLst/>
                </a:rPr>
                <a:t>0</a:t>
              </a:r>
              <a:endParaRPr lang="el-GR" baseline="-25000" dirty="0">
                <a:effectLst/>
              </a:endParaRPr>
            </a:p>
          </p:txBody>
        </p:sp>
        <p:sp>
          <p:nvSpPr>
            <p:cNvPr id="3" name="Τόξο 2"/>
            <p:cNvSpPr/>
            <p:nvPr/>
          </p:nvSpPr>
          <p:spPr>
            <a:xfrm rot="10467468">
              <a:off x="3410334" y="-777974"/>
              <a:ext cx="7421845" cy="5706014"/>
            </a:xfrm>
            <a:prstGeom prst="arc">
              <a:avLst>
                <a:gd name="adj1" fmla="val 16437519"/>
                <a:gd name="adj2" fmla="val 492007"/>
              </a:avLst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0" name="Τόξο 29"/>
            <p:cNvSpPr/>
            <p:nvPr/>
          </p:nvSpPr>
          <p:spPr>
            <a:xfrm rot="10273720">
              <a:off x="3921319" y="-1473082"/>
              <a:ext cx="7172277" cy="5961524"/>
            </a:xfrm>
            <a:prstGeom prst="arc">
              <a:avLst>
                <a:gd name="adj1" fmla="val 16521973"/>
                <a:gd name="adj2" fmla="val 237144"/>
              </a:avLst>
            </a:prstGeom>
            <a:ln w="5080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32" name="Θέση περιεχομένου 2"/>
          <p:cNvSpPr>
            <a:spLocks/>
          </p:cNvSpPr>
          <p:nvPr/>
        </p:nvSpPr>
        <p:spPr bwMode="auto">
          <a:xfrm>
            <a:off x="1079500" y="425450"/>
            <a:ext cx="9363075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0"/>
              </a:spcBef>
            </a:pPr>
            <a:r>
              <a:rPr lang="el-GR" sz="3200" dirty="0" smtClean="0">
                <a:effectLst>
                  <a:outerShdw blurRad="38100" dist="38100" dir="2700000" algn="tl">
                    <a:srgbClr val="0E5580"/>
                  </a:outerShdw>
                </a:effectLst>
              </a:rPr>
              <a:t>Οι προτιμήσεις του καταναλωτή</a:t>
            </a:r>
            <a:endParaRPr lang="el-GR" sz="3200" dirty="0">
              <a:effectLst>
                <a:outerShdw blurRad="38100" dist="38100" dir="2700000" algn="tl">
                  <a:srgbClr val="0E5580"/>
                </a:outerShdw>
              </a:effectLst>
            </a:endParaRPr>
          </a:p>
        </p:txBody>
      </p:sp>
      <p:sp>
        <p:nvSpPr>
          <p:cNvPr id="6" name="Επεξήγηση με γραμμή 1 (χωρίς περίγραμμα) 5"/>
          <p:cNvSpPr/>
          <p:nvPr/>
        </p:nvSpPr>
        <p:spPr>
          <a:xfrm>
            <a:off x="4524375" y="1546225"/>
            <a:ext cx="2305050" cy="971550"/>
          </a:xfrm>
          <a:prstGeom prst="callout1">
            <a:avLst>
              <a:gd name="adj1" fmla="val 36397"/>
              <a:gd name="adj2" fmla="val 16874"/>
              <a:gd name="adj3" fmla="val 115441"/>
              <a:gd name="adj4" fmla="val -5486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Καμπύλες αδιαφορίας</a:t>
            </a:r>
            <a:endParaRPr lang="el-GR" dirty="0"/>
          </a:p>
        </p:txBody>
      </p:sp>
      <p:sp>
        <p:nvSpPr>
          <p:cNvPr id="34" name="Επεξήγηση με γραμμή 1 (χωρίς περίγραμμα) 33"/>
          <p:cNvSpPr/>
          <p:nvPr/>
        </p:nvSpPr>
        <p:spPr>
          <a:xfrm>
            <a:off x="4676775" y="1717675"/>
            <a:ext cx="2305050" cy="971550"/>
          </a:xfrm>
          <a:prstGeom prst="callout1">
            <a:avLst>
              <a:gd name="adj1" fmla="val 19731"/>
              <a:gd name="adj2" fmla="val 10262"/>
              <a:gd name="adj3" fmla="val 93872"/>
              <a:gd name="adj4" fmla="val -37921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5" name="Θέση περιεχομένου 2"/>
          <p:cNvSpPr>
            <a:spLocks/>
          </p:cNvSpPr>
          <p:nvPr/>
        </p:nvSpPr>
        <p:spPr bwMode="auto">
          <a:xfrm>
            <a:off x="7094496" y="2028033"/>
            <a:ext cx="4895850" cy="2067718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0"/>
              </a:spcBef>
            </a:pPr>
            <a:r>
              <a:rPr lang="el-GR" dirty="0" smtClean="0">
                <a:effectLst/>
              </a:rPr>
              <a:t>Η κλίση της καμπύλης αδιαφορίας σε κάθε σημείο της δείχνει πόση μελλοντική κατανάλωση απαιτείται για να αποζημιωθεί ο καταναλωτής προκειμένου να μειώσει την τρέχουσα κατανάλωσή του κατά μια μονάδα = </a:t>
            </a:r>
            <a:r>
              <a:rPr lang="el-GR" dirty="0" smtClean="0"/>
              <a:t>Οριακός λόγος υποκατάστασης (</a:t>
            </a:r>
            <a:r>
              <a:rPr lang="en-US" dirty="0" smtClean="0"/>
              <a:t>MRS)</a:t>
            </a:r>
            <a:endParaRPr lang="el-GR" baseline="-10000" dirty="0"/>
          </a:p>
        </p:txBody>
      </p:sp>
    </p:spTree>
    <p:extLst>
      <p:ext uri="{BB962C8B-B14F-4D97-AF65-F5344CB8AC3E}">
        <p14:creationId xmlns:p14="http://schemas.microsoft.com/office/powerpoint/2010/main" val="356551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72" name="Θέση περιεχομένου 2"/>
          <p:cNvSpPr>
            <a:spLocks/>
          </p:cNvSpPr>
          <p:nvPr/>
        </p:nvSpPr>
        <p:spPr bwMode="auto">
          <a:xfrm>
            <a:off x="927100" y="273050"/>
            <a:ext cx="9363075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0"/>
              </a:spcBef>
            </a:pPr>
            <a:r>
              <a:rPr lang="el-GR" sz="3200" dirty="0" smtClean="0">
                <a:effectLst>
                  <a:outerShdw blurRad="38100" dist="38100" dir="2700000" algn="tl">
                    <a:srgbClr val="0E5580"/>
                  </a:outerShdw>
                </a:effectLst>
              </a:rPr>
              <a:t>Αριστοποίηση</a:t>
            </a:r>
            <a:endParaRPr lang="el-GR" sz="3200" dirty="0">
              <a:effectLst>
                <a:outerShdw blurRad="38100" dist="38100" dir="2700000" algn="tl">
                  <a:srgbClr val="0E5580"/>
                </a:outerShdw>
              </a:effectLst>
            </a:endParaRPr>
          </a:p>
        </p:txBody>
      </p:sp>
      <p:grpSp>
        <p:nvGrpSpPr>
          <p:cNvPr id="29" name="Ομάδα 28"/>
          <p:cNvGrpSpPr/>
          <p:nvPr/>
        </p:nvGrpSpPr>
        <p:grpSpPr>
          <a:xfrm>
            <a:off x="209316" y="1502281"/>
            <a:ext cx="8925192" cy="4348163"/>
            <a:chOff x="171216" y="1535113"/>
            <a:chExt cx="8925192" cy="4348163"/>
          </a:xfrm>
        </p:grpSpPr>
        <p:sp>
          <p:nvSpPr>
            <p:cNvPr id="16" name="Ορθογώνιο 15"/>
            <p:cNvSpPr/>
            <p:nvPr/>
          </p:nvSpPr>
          <p:spPr>
            <a:xfrm>
              <a:off x="1142790" y="2457788"/>
              <a:ext cx="187743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indent="-342900" algn="ctr">
                <a:spcBef>
                  <a:spcPct val="0"/>
                </a:spcBef>
              </a:pPr>
              <a:r>
                <a:rPr lang="el-GR" dirty="0"/>
                <a:t>Υ</a:t>
              </a:r>
              <a:r>
                <a:rPr lang="el-GR" baseline="-25000" dirty="0"/>
                <a:t>2 </a:t>
              </a:r>
              <a:r>
                <a:rPr lang="el-GR" dirty="0"/>
                <a:t>+ </a:t>
              </a:r>
              <a:r>
                <a:rPr lang="el-GR" dirty="0" smtClean="0"/>
                <a:t>[Υ</a:t>
              </a:r>
              <a:r>
                <a:rPr lang="el-GR" baseline="-25000" dirty="0" smtClean="0"/>
                <a:t>1 </a:t>
              </a:r>
              <a:r>
                <a:rPr lang="el-GR" dirty="0" smtClean="0"/>
                <a:t>* (1 + </a:t>
              </a:r>
              <a:r>
                <a:rPr lang="en-US" dirty="0" smtClean="0"/>
                <a:t>r)</a:t>
              </a:r>
              <a:r>
                <a:rPr lang="el-GR" dirty="0" smtClean="0"/>
                <a:t>]</a:t>
              </a:r>
              <a:endParaRPr lang="el-GR" dirty="0"/>
            </a:p>
          </p:txBody>
        </p:sp>
        <p:sp>
          <p:nvSpPr>
            <p:cNvPr id="17" name="Ορθογώνιο 16"/>
            <p:cNvSpPr/>
            <p:nvPr/>
          </p:nvSpPr>
          <p:spPr>
            <a:xfrm>
              <a:off x="4942658" y="5435415"/>
              <a:ext cx="188064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indent="-342900" algn="ctr">
                <a:spcBef>
                  <a:spcPct val="0"/>
                </a:spcBef>
              </a:pPr>
              <a:r>
                <a:rPr lang="el-GR" dirty="0"/>
                <a:t>Υ</a:t>
              </a:r>
              <a:r>
                <a:rPr lang="en-US" baseline="-25000" dirty="0"/>
                <a:t>1</a:t>
              </a:r>
              <a:r>
                <a:rPr lang="el-GR" baseline="-25000" dirty="0"/>
                <a:t> </a:t>
              </a:r>
              <a:r>
                <a:rPr lang="el-GR" dirty="0"/>
                <a:t>+ </a:t>
              </a:r>
              <a:r>
                <a:rPr lang="el-GR" dirty="0" smtClean="0"/>
                <a:t>[Υ</a:t>
              </a:r>
              <a:r>
                <a:rPr lang="en-US" baseline="-25000" dirty="0" smtClean="0"/>
                <a:t>2</a:t>
              </a:r>
              <a:r>
                <a:rPr lang="el-GR" baseline="-25000" dirty="0" smtClean="0"/>
                <a:t> </a:t>
              </a:r>
              <a:r>
                <a:rPr lang="en-US" dirty="0" smtClean="0"/>
                <a:t>/</a:t>
              </a:r>
              <a:r>
                <a:rPr lang="el-GR" dirty="0" smtClean="0"/>
                <a:t> (1 + </a:t>
              </a:r>
              <a:r>
                <a:rPr lang="en-US" dirty="0" smtClean="0"/>
                <a:t>r)</a:t>
              </a:r>
              <a:r>
                <a:rPr lang="el-GR" dirty="0" smtClean="0"/>
                <a:t>]</a:t>
              </a:r>
              <a:endParaRPr lang="el-GR" dirty="0"/>
            </a:p>
          </p:txBody>
        </p:sp>
        <p:grpSp>
          <p:nvGrpSpPr>
            <p:cNvPr id="26671" name="Group 47"/>
            <p:cNvGrpSpPr>
              <a:grpSpLocks/>
            </p:cNvGrpSpPr>
            <p:nvPr/>
          </p:nvGrpSpPr>
          <p:grpSpPr bwMode="auto">
            <a:xfrm>
              <a:off x="171216" y="1535113"/>
              <a:ext cx="8925192" cy="4348163"/>
              <a:chOff x="614" y="703"/>
              <a:chExt cx="5581" cy="2739"/>
            </a:xfrm>
          </p:grpSpPr>
          <p:cxnSp>
            <p:nvCxnSpPr>
              <p:cNvPr id="26634" name="AutoShape 11"/>
              <p:cNvCxnSpPr>
                <a:cxnSpLocks noChangeShapeType="1"/>
              </p:cNvCxnSpPr>
              <p:nvPr/>
            </p:nvCxnSpPr>
            <p:spPr bwMode="auto">
              <a:xfrm flipH="1" flipV="1">
                <a:off x="2374" y="2462"/>
                <a:ext cx="884" cy="3"/>
              </a:xfrm>
              <a:prstGeom prst="straightConnector1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6638" name="AutoShape 14"/>
              <p:cNvCxnSpPr>
                <a:cxnSpLocks noChangeShapeType="1"/>
              </p:cNvCxnSpPr>
              <p:nvPr/>
            </p:nvCxnSpPr>
            <p:spPr bwMode="auto">
              <a:xfrm>
                <a:off x="2363" y="1404"/>
                <a:ext cx="1489" cy="1757"/>
              </a:xfrm>
              <a:prstGeom prst="straightConnector1">
                <a:avLst/>
              </a:prstGeom>
              <a:noFill/>
              <a:ln w="50800">
                <a:solidFill>
                  <a:srgbClr val="FFFF00"/>
                </a:solidFill>
                <a:round/>
                <a:headEnd/>
                <a:tailEnd/>
              </a:ln>
            </p:spPr>
          </p:cxnSp>
          <p:cxnSp>
            <p:nvCxnSpPr>
              <p:cNvPr id="26640" name="AutoShape 16"/>
              <p:cNvCxnSpPr>
                <a:cxnSpLocks noChangeShapeType="1"/>
              </p:cNvCxnSpPr>
              <p:nvPr/>
            </p:nvCxnSpPr>
            <p:spPr bwMode="auto">
              <a:xfrm>
                <a:off x="2375" y="3164"/>
                <a:ext cx="2881" cy="0"/>
              </a:xfrm>
              <a:prstGeom prst="straightConnector1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6637" name="AutoShape 17"/>
              <p:cNvCxnSpPr>
                <a:cxnSpLocks noChangeShapeType="1"/>
              </p:cNvCxnSpPr>
              <p:nvPr/>
            </p:nvCxnSpPr>
            <p:spPr bwMode="auto">
              <a:xfrm flipH="1" flipV="1">
                <a:off x="2364" y="914"/>
                <a:ext cx="12" cy="2251"/>
              </a:xfrm>
              <a:prstGeom prst="straightConnector1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0" name="Rectangle 3"/>
              <p:cNvSpPr txBox="1">
                <a:spLocks/>
              </p:cNvSpPr>
              <p:nvPr/>
            </p:nvSpPr>
            <p:spPr bwMode="auto">
              <a:xfrm>
                <a:off x="5133" y="3165"/>
                <a:ext cx="1062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0"/>
                  </a:spcBef>
                </a:pPr>
                <a:r>
                  <a:rPr lang="el-GR" dirty="0">
                    <a:effectLst>
                      <a:outerShdw blurRad="38100" dist="38100" dir="2700000" algn="tl">
                        <a:srgbClr val="0E5580"/>
                      </a:outerShdw>
                    </a:effectLst>
                  </a:rPr>
                  <a:t>Τρέχουσα</a:t>
                </a:r>
              </a:p>
              <a:p>
                <a:pPr>
                  <a:spcBef>
                    <a:spcPct val="0"/>
                  </a:spcBef>
                </a:pPr>
                <a:r>
                  <a:rPr lang="el-GR" dirty="0">
                    <a:effectLst>
                      <a:outerShdw blurRad="38100" dist="38100" dir="2700000" algn="tl">
                        <a:srgbClr val="0E5580"/>
                      </a:outerShdw>
                    </a:effectLst>
                  </a:rPr>
                  <a:t>Κατανάλωση</a:t>
                </a:r>
              </a:p>
            </p:txBody>
          </p:sp>
          <p:sp>
            <p:nvSpPr>
              <p:cNvPr id="22" name="Rectangle 3"/>
              <p:cNvSpPr txBox="1">
                <a:spLocks/>
              </p:cNvSpPr>
              <p:nvPr/>
            </p:nvSpPr>
            <p:spPr bwMode="auto">
              <a:xfrm>
                <a:off x="3272" y="2279"/>
                <a:ext cx="198" cy="2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dirty="0">
                    <a:effectLst>
                      <a:outerShdw blurRad="38100" dist="38100" dir="2700000" algn="tl">
                        <a:srgbClr val="0E5580"/>
                      </a:outerShdw>
                    </a:effectLst>
                  </a:rPr>
                  <a:t>Z</a:t>
                </a:r>
                <a:endParaRPr lang="el-GR" dirty="0">
                  <a:effectLst>
                    <a:outerShdw blurRad="38100" dist="38100" dir="2700000" algn="tl">
                      <a:srgbClr val="0E5580"/>
                    </a:outerShdw>
                  </a:effectLst>
                </a:endParaRPr>
              </a:p>
            </p:txBody>
          </p:sp>
          <p:sp>
            <p:nvSpPr>
              <p:cNvPr id="23" name="Rectangle 3"/>
              <p:cNvSpPr txBox="1">
                <a:spLocks/>
              </p:cNvSpPr>
              <p:nvPr/>
            </p:nvSpPr>
            <p:spPr bwMode="auto">
              <a:xfrm>
                <a:off x="614" y="703"/>
                <a:ext cx="1749" cy="3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>
                  <a:spcBef>
                    <a:spcPct val="0"/>
                  </a:spcBef>
                </a:pPr>
                <a:r>
                  <a:rPr lang="el-GR" dirty="0">
                    <a:effectLst>
                      <a:outerShdw blurRad="38100" dist="38100" dir="2700000" algn="tl">
                        <a:srgbClr val="0E5580"/>
                      </a:outerShdw>
                    </a:effectLst>
                  </a:rPr>
                  <a:t>Μελλοντική</a:t>
                </a:r>
              </a:p>
              <a:p>
                <a:pPr algn="r">
                  <a:spcBef>
                    <a:spcPct val="0"/>
                  </a:spcBef>
                </a:pPr>
                <a:r>
                  <a:rPr lang="el-GR" dirty="0">
                    <a:effectLst>
                      <a:outerShdw blurRad="38100" dist="38100" dir="2700000" algn="tl">
                        <a:srgbClr val="0E5580"/>
                      </a:outerShdw>
                    </a:effectLst>
                  </a:rPr>
                  <a:t>Κατανάλωση</a:t>
                </a:r>
              </a:p>
            </p:txBody>
          </p:sp>
          <p:sp>
            <p:nvSpPr>
              <p:cNvPr id="24" name="Rectangle 3"/>
              <p:cNvSpPr txBox="1">
                <a:spLocks/>
              </p:cNvSpPr>
              <p:nvPr/>
            </p:nvSpPr>
            <p:spPr bwMode="auto">
              <a:xfrm>
                <a:off x="2081" y="2339"/>
                <a:ext cx="355" cy="4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dirty="0" smtClean="0">
                    <a:effectLst>
                      <a:outerShdw blurRad="38100" dist="38100" dir="2700000" algn="tl">
                        <a:srgbClr val="0E5580"/>
                      </a:outerShdw>
                    </a:effectLst>
                  </a:rPr>
                  <a:t>C</a:t>
                </a:r>
                <a:r>
                  <a:rPr lang="en-US" baseline="-10000" dirty="0" smtClean="0">
                    <a:effectLst>
                      <a:outerShdw blurRad="38100" dist="38100" dir="2700000" algn="tl">
                        <a:srgbClr val="0E5580"/>
                      </a:outerShdw>
                    </a:effectLst>
                  </a:rPr>
                  <a:t>2</a:t>
                </a:r>
                <a:endParaRPr lang="el-GR" baseline="-10000" dirty="0">
                  <a:effectLst>
                    <a:outerShdw blurRad="38100" dist="38100" dir="2700000" algn="tl">
                      <a:srgbClr val="0E5580"/>
                    </a:outerShdw>
                  </a:effectLst>
                </a:endParaRPr>
              </a:p>
            </p:txBody>
          </p:sp>
          <p:cxnSp>
            <p:nvCxnSpPr>
              <p:cNvPr id="26642" name="AutoShape 11"/>
              <p:cNvCxnSpPr>
                <a:cxnSpLocks noChangeShapeType="1"/>
              </p:cNvCxnSpPr>
              <p:nvPr/>
            </p:nvCxnSpPr>
            <p:spPr bwMode="auto">
              <a:xfrm flipH="1" flipV="1">
                <a:off x="3262" y="2465"/>
                <a:ext cx="6" cy="703"/>
              </a:xfrm>
              <a:prstGeom prst="straightConnector1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</p:cxnSp>
          <p:sp>
            <p:nvSpPr>
              <p:cNvPr id="2" name="Rectangle 3"/>
              <p:cNvSpPr txBox="1">
                <a:spLocks/>
              </p:cNvSpPr>
              <p:nvPr/>
            </p:nvSpPr>
            <p:spPr bwMode="auto">
              <a:xfrm>
                <a:off x="3115" y="3166"/>
                <a:ext cx="304" cy="2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dirty="0">
                    <a:effectLst>
                      <a:outerShdw blurRad="38100" dist="38100" dir="2700000" algn="tl">
                        <a:srgbClr val="0E5580"/>
                      </a:outerShdw>
                    </a:effectLst>
                  </a:rPr>
                  <a:t>C</a:t>
                </a:r>
                <a:r>
                  <a:rPr lang="el-GR" baseline="-25000" dirty="0" smtClean="0">
                    <a:effectLst>
                      <a:outerShdw blurRad="38100" dist="38100" dir="2700000" algn="tl">
                        <a:srgbClr val="0E5580"/>
                      </a:outerShdw>
                    </a:effectLst>
                  </a:rPr>
                  <a:t>1</a:t>
                </a:r>
                <a:endParaRPr lang="el-GR" baseline="-25000" dirty="0">
                  <a:effectLst>
                    <a:outerShdw blurRad="38100" dist="38100" dir="2700000" algn="tl">
                      <a:srgbClr val="0E5580"/>
                    </a:outerShdw>
                  </a:effectLst>
                </a:endParaRPr>
              </a:p>
            </p:txBody>
          </p:sp>
          <p:sp>
            <p:nvSpPr>
              <p:cNvPr id="8" name="Rectangle 3"/>
              <p:cNvSpPr txBox="1">
                <a:spLocks/>
              </p:cNvSpPr>
              <p:nvPr/>
            </p:nvSpPr>
            <p:spPr bwMode="auto">
              <a:xfrm>
                <a:off x="2265" y="1292"/>
                <a:ext cx="142" cy="1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9" name="Rectangle 3"/>
              <p:cNvSpPr txBox="1">
                <a:spLocks/>
              </p:cNvSpPr>
              <p:nvPr/>
            </p:nvSpPr>
            <p:spPr bwMode="auto">
              <a:xfrm>
                <a:off x="3746" y="3042"/>
                <a:ext cx="150" cy="1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10" name="Rectangle 3"/>
              <p:cNvSpPr txBox="1">
                <a:spLocks/>
              </p:cNvSpPr>
              <p:nvPr/>
            </p:nvSpPr>
            <p:spPr bwMode="auto">
              <a:xfrm>
                <a:off x="2943" y="729"/>
                <a:ext cx="1170" cy="5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0"/>
                  </a:spcBef>
                </a:pPr>
                <a:endParaRPr lang="el-GR" sz="1600" i="1" dirty="0">
                  <a:effectLst>
                    <a:outerShdw blurRad="38100" dist="38100" dir="2700000" algn="tl">
                      <a:srgbClr val="0E5580"/>
                    </a:outerShdw>
                  </a:effectLst>
                </a:endParaRPr>
              </a:p>
            </p:txBody>
          </p:sp>
          <p:sp>
            <p:nvSpPr>
              <p:cNvPr id="11" name="Rectangle 3"/>
              <p:cNvSpPr txBox="1">
                <a:spLocks/>
              </p:cNvSpPr>
              <p:nvPr/>
            </p:nvSpPr>
            <p:spPr bwMode="auto">
              <a:xfrm>
                <a:off x="3164" y="2349"/>
                <a:ext cx="124" cy="1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solidFill>
                      <a:schemeClr val="bg1"/>
                    </a:solidFill>
                    <a:effectLst/>
                  </a:rPr>
                  <a:t>·</a:t>
                </a:r>
              </a:p>
            </p:txBody>
          </p:sp>
          <p:sp>
            <p:nvSpPr>
              <p:cNvPr id="12" name="Rectangle 3"/>
              <p:cNvSpPr txBox="1">
                <a:spLocks/>
              </p:cNvSpPr>
              <p:nvPr/>
            </p:nvSpPr>
            <p:spPr bwMode="auto">
              <a:xfrm>
                <a:off x="2249" y="3122"/>
                <a:ext cx="256" cy="2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l-GR" dirty="0">
                    <a:effectLst/>
                  </a:rPr>
                  <a:t>0</a:t>
                </a:r>
                <a:endParaRPr lang="el-GR" baseline="-25000" dirty="0">
                  <a:effectLst/>
                </a:endParaRPr>
              </a:p>
            </p:txBody>
          </p:sp>
        </p:grpSp>
      </p:grpSp>
      <p:sp>
        <p:nvSpPr>
          <p:cNvPr id="31" name="Τόξο 30"/>
          <p:cNvSpPr/>
          <p:nvPr/>
        </p:nvSpPr>
        <p:spPr>
          <a:xfrm rot="10800000">
            <a:off x="3968808" y="585182"/>
            <a:ext cx="5339023" cy="4630262"/>
          </a:xfrm>
          <a:prstGeom prst="arc">
            <a:avLst>
              <a:gd name="adj1" fmla="val 15794719"/>
              <a:gd name="adj2" fmla="val 492007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2" name="Τόξο 31"/>
          <p:cNvSpPr/>
          <p:nvPr/>
        </p:nvSpPr>
        <p:spPr>
          <a:xfrm rot="10800000">
            <a:off x="4330564" y="289568"/>
            <a:ext cx="5339023" cy="4630262"/>
          </a:xfrm>
          <a:prstGeom prst="arc">
            <a:avLst>
              <a:gd name="adj1" fmla="val 15794719"/>
              <a:gd name="adj2" fmla="val 492007"/>
            </a:avLst>
          </a:prstGeom>
          <a:ln w="50800">
            <a:solidFill>
              <a:srgbClr val="FF0000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3" name="Τόξο 32"/>
          <p:cNvSpPr/>
          <p:nvPr/>
        </p:nvSpPr>
        <p:spPr>
          <a:xfrm rot="10800000">
            <a:off x="3497376" y="746313"/>
            <a:ext cx="5339023" cy="4630262"/>
          </a:xfrm>
          <a:prstGeom prst="arc">
            <a:avLst>
              <a:gd name="adj1" fmla="val 15794719"/>
              <a:gd name="adj2" fmla="val 492007"/>
            </a:avLst>
          </a:prstGeom>
          <a:ln w="50800">
            <a:solidFill>
              <a:srgbClr val="FF0000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5" name="Θέση περιεχομένου 2"/>
          <p:cNvSpPr>
            <a:spLocks/>
          </p:cNvSpPr>
          <p:nvPr/>
        </p:nvSpPr>
        <p:spPr bwMode="auto">
          <a:xfrm>
            <a:off x="7312279" y="2673856"/>
            <a:ext cx="2357308" cy="717043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0"/>
              </a:spcBef>
            </a:pPr>
            <a:r>
              <a:rPr lang="el-GR" sz="2000" dirty="0" smtClean="0">
                <a:effectLst/>
              </a:rPr>
              <a:t>Στο σημείο Ζ:</a:t>
            </a:r>
          </a:p>
          <a:p>
            <a:pPr marL="342900" indent="-342900" algn="ctr">
              <a:spcBef>
                <a:spcPct val="0"/>
              </a:spcBef>
            </a:pPr>
            <a:r>
              <a:rPr lang="en-US" sz="2000" i="1" dirty="0" smtClean="0"/>
              <a:t>MRS = 1 + r</a:t>
            </a:r>
            <a:r>
              <a:rPr lang="el-GR" sz="2000" i="1" dirty="0" smtClean="0"/>
              <a:t> </a:t>
            </a:r>
            <a:endParaRPr lang="el-GR" sz="2000" i="1" dirty="0"/>
          </a:p>
        </p:txBody>
      </p:sp>
    </p:spTree>
    <p:extLst>
      <p:ext uri="{BB962C8B-B14F-4D97-AF65-F5344CB8AC3E}">
        <p14:creationId xmlns:p14="http://schemas.microsoft.com/office/powerpoint/2010/main" val="35394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72" name="Θέση περιεχομένου 2"/>
          <p:cNvSpPr>
            <a:spLocks/>
          </p:cNvSpPr>
          <p:nvPr/>
        </p:nvSpPr>
        <p:spPr bwMode="auto">
          <a:xfrm>
            <a:off x="927100" y="273050"/>
            <a:ext cx="9363075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0"/>
              </a:spcBef>
            </a:pPr>
            <a:r>
              <a:rPr lang="el-GR" sz="3200" dirty="0" smtClean="0">
                <a:effectLst>
                  <a:outerShdw blurRad="38100" dist="38100" dir="2700000" algn="tl">
                    <a:srgbClr val="0E5580"/>
                  </a:outerShdw>
                </a:effectLst>
              </a:rPr>
              <a:t>Μεταβολή του εισοδήματος</a:t>
            </a:r>
            <a:endParaRPr lang="el-GR" sz="3200" dirty="0">
              <a:effectLst>
                <a:outerShdw blurRad="38100" dist="38100" dir="2700000" algn="tl">
                  <a:srgbClr val="0E5580"/>
                </a:outerShdw>
              </a:effectLst>
            </a:endParaRPr>
          </a:p>
        </p:txBody>
      </p:sp>
      <p:grpSp>
        <p:nvGrpSpPr>
          <p:cNvPr id="26671" name="Group 47"/>
          <p:cNvGrpSpPr>
            <a:grpSpLocks/>
          </p:cNvGrpSpPr>
          <p:nvPr/>
        </p:nvGrpSpPr>
        <p:grpSpPr bwMode="auto">
          <a:xfrm>
            <a:off x="209316" y="1484028"/>
            <a:ext cx="8925192" cy="4364041"/>
            <a:chOff x="614" y="693"/>
            <a:chExt cx="5581" cy="2749"/>
          </a:xfrm>
        </p:grpSpPr>
        <p:cxnSp>
          <p:nvCxnSpPr>
            <p:cNvPr id="26638" name="AutoShape 14"/>
            <p:cNvCxnSpPr>
              <a:cxnSpLocks noChangeShapeType="1"/>
            </p:cNvCxnSpPr>
            <p:nvPr/>
          </p:nvCxnSpPr>
          <p:spPr bwMode="auto">
            <a:xfrm>
              <a:off x="2363" y="1404"/>
              <a:ext cx="1489" cy="1757"/>
            </a:xfrm>
            <a:prstGeom prst="straightConnector1">
              <a:avLst/>
            </a:prstGeom>
            <a:noFill/>
            <a:ln w="50800">
              <a:solidFill>
                <a:srgbClr val="FFFF00"/>
              </a:solidFill>
              <a:round/>
              <a:headEnd/>
              <a:tailEnd/>
            </a:ln>
          </p:spPr>
        </p:cxnSp>
        <p:cxnSp>
          <p:nvCxnSpPr>
            <p:cNvPr id="26640" name="AutoShape 16"/>
            <p:cNvCxnSpPr>
              <a:cxnSpLocks noChangeShapeType="1"/>
            </p:cNvCxnSpPr>
            <p:nvPr/>
          </p:nvCxnSpPr>
          <p:spPr bwMode="auto">
            <a:xfrm>
              <a:off x="2375" y="3164"/>
              <a:ext cx="2881" cy="0"/>
            </a:xfrm>
            <a:prstGeom prst="straightConnector1">
              <a:avLst/>
            </a:prstGeom>
            <a:noFill/>
            <a:ln w="6350">
              <a:solidFill>
                <a:srgbClr val="FFFFFF"/>
              </a:solidFill>
              <a:round/>
              <a:headEnd/>
              <a:tailEnd type="triangle" w="med" len="med"/>
            </a:ln>
          </p:spPr>
        </p:cxnSp>
        <p:cxnSp>
          <p:nvCxnSpPr>
            <p:cNvPr id="26637" name="AutoShape 17"/>
            <p:cNvCxnSpPr>
              <a:cxnSpLocks noChangeShapeType="1"/>
            </p:cNvCxnSpPr>
            <p:nvPr/>
          </p:nvCxnSpPr>
          <p:spPr bwMode="auto">
            <a:xfrm flipH="1" flipV="1">
              <a:off x="2365" y="693"/>
              <a:ext cx="12" cy="2472"/>
            </a:xfrm>
            <a:prstGeom prst="straightConnector1">
              <a:avLst/>
            </a:prstGeom>
            <a:noFill/>
            <a:ln w="6350">
              <a:solidFill>
                <a:srgbClr val="FFFFFF"/>
              </a:solidFill>
              <a:round/>
              <a:headEnd/>
              <a:tailEnd type="triangle" w="med" len="med"/>
            </a:ln>
          </p:spPr>
        </p:cxnSp>
        <p:sp>
          <p:nvSpPr>
            <p:cNvPr id="20" name="Rectangle 3"/>
            <p:cNvSpPr txBox="1">
              <a:spLocks/>
            </p:cNvSpPr>
            <p:nvPr/>
          </p:nvSpPr>
          <p:spPr bwMode="auto">
            <a:xfrm>
              <a:off x="5133" y="3165"/>
              <a:ext cx="1062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</a:pPr>
              <a:r>
                <a:rPr lang="el-GR" dirty="0">
                  <a:effectLst>
                    <a:outerShdw blurRad="38100" dist="38100" dir="2700000" algn="tl">
                      <a:srgbClr val="0E5580"/>
                    </a:outerShdw>
                  </a:effectLst>
                </a:rPr>
                <a:t>Τρέχουσα</a:t>
              </a:r>
            </a:p>
            <a:p>
              <a:pPr>
                <a:spcBef>
                  <a:spcPct val="0"/>
                </a:spcBef>
              </a:pPr>
              <a:r>
                <a:rPr lang="el-GR" dirty="0">
                  <a:effectLst>
                    <a:outerShdw blurRad="38100" dist="38100" dir="2700000" algn="tl">
                      <a:srgbClr val="0E5580"/>
                    </a:outerShdw>
                  </a:effectLst>
                </a:rPr>
                <a:t>Κατανάλωση</a:t>
              </a:r>
            </a:p>
          </p:txBody>
        </p:sp>
        <p:sp>
          <p:nvSpPr>
            <p:cNvPr id="23" name="Rectangle 3"/>
            <p:cNvSpPr txBox="1">
              <a:spLocks/>
            </p:cNvSpPr>
            <p:nvPr/>
          </p:nvSpPr>
          <p:spPr bwMode="auto">
            <a:xfrm>
              <a:off x="614" y="703"/>
              <a:ext cx="1749" cy="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>
                <a:spcBef>
                  <a:spcPct val="0"/>
                </a:spcBef>
              </a:pPr>
              <a:r>
                <a:rPr lang="el-GR" dirty="0">
                  <a:effectLst>
                    <a:outerShdw blurRad="38100" dist="38100" dir="2700000" algn="tl">
                      <a:srgbClr val="0E5580"/>
                    </a:outerShdw>
                  </a:effectLst>
                </a:rPr>
                <a:t>Μελλοντική</a:t>
              </a:r>
            </a:p>
            <a:p>
              <a:pPr algn="r">
                <a:spcBef>
                  <a:spcPct val="0"/>
                </a:spcBef>
              </a:pPr>
              <a:r>
                <a:rPr lang="el-GR" dirty="0">
                  <a:effectLst>
                    <a:outerShdw blurRad="38100" dist="38100" dir="2700000" algn="tl">
                      <a:srgbClr val="0E5580"/>
                    </a:outerShdw>
                  </a:effectLst>
                </a:rPr>
                <a:t>Κατανάλωση</a:t>
              </a:r>
            </a:p>
          </p:txBody>
        </p:sp>
        <p:sp>
          <p:nvSpPr>
            <p:cNvPr id="8" name="Rectangle 3"/>
            <p:cNvSpPr txBox="1">
              <a:spLocks/>
            </p:cNvSpPr>
            <p:nvPr/>
          </p:nvSpPr>
          <p:spPr bwMode="auto">
            <a:xfrm>
              <a:off x="2265" y="1292"/>
              <a:ext cx="142" cy="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Rectangle 3"/>
            <p:cNvSpPr txBox="1">
              <a:spLocks/>
            </p:cNvSpPr>
            <p:nvPr/>
          </p:nvSpPr>
          <p:spPr bwMode="auto">
            <a:xfrm>
              <a:off x="2943" y="729"/>
              <a:ext cx="1170" cy="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</a:pPr>
              <a:endParaRPr lang="el-GR" sz="1600" i="1" dirty="0">
                <a:effectLst>
                  <a:outerShdw blurRad="38100" dist="38100" dir="2700000" algn="tl">
                    <a:srgbClr val="0E5580"/>
                  </a:outerShdw>
                </a:effectLst>
              </a:endParaRPr>
            </a:p>
          </p:txBody>
        </p:sp>
        <p:sp>
          <p:nvSpPr>
            <p:cNvPr id="11" name="Rectangle 3"/>
            <p:cNvSpPr txBox="1">
              <a:spLocks/>
            </p:cNvSpPr>
            <p:nvPr/>
          </p:nvSpPr>
          <p:spPr bwMode="auto">
            <a:xfrm>
              <a:off x="3164" y="2349"/>
              <a:ext cx="124" cy="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>
                  <a:solidFill>
                    <a:schemeClr val="bg1"/>
                  </a:solidFill>
                  <a:effectLst/>
                </a:rPr>
                <a:t>·</a:t>
              </a:r>
            </a:p>
          </p:txBody>
        </p:sp>
        <p:sp>
          <p:nvSpPr>
            <p:cNvPr id="12" name="Rectangle 3"/>
            <p:cNvSpPr txBox="1">
              <a:spLocks/>
            </p:cNvSpPr>
            <p:nvPr/>
          </p:nvSpPr>
          <p:spPr bwMode="auto">
            <a:xfrm>
              <a:off x="2249" y="3122"/>
              <a:ext cx="25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l-GR" dirty="0">
                  <a:effectLst/>
                </a:rPr>
                <a:t>0</a:t>
              </a:r>
              <a:endParaRPr lang="el-GR" baseline="-25000" dirty="0">
                <a:effectLst/>
              </a:endParaRPr>
            </a:p>
          </p:txBody>
        </p:sp>
      </p:grpSp>
      <p:sp>
        <p:nvSpPr>
          <p:cNvPr id="31" name="Τόξο 30"/>
          <p:cNvSpPr/>
          <p:nvPr/>
        </p:nvSpPr>
        <p:spPr>
          <a:xfrm rot="10800000">
            <a:off x="3968808" y="585182"/>
            <a:ext cx="5339023" cy="4630262"/>
          </a:xfrm>
          <a:prstGeom prst="arc">
            <a:avLst>
              <a:gd name="adj1" fmla="val 15794719"/>
              <a:gd name="adj2" fmla="val 492007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2" name="Τόξο 31"/>
          <p:cNvSpPr/>
          <p:nvPr/>
        </p:nvSpPr>
        <p:spPr>
          <a:xfrm rot="10800000">
            <a:off x="4330564" y="289568"/>
            <a:ext cx="5339023" cy="4630262"/>
          </a:xfrm>
          <a:prstGeom prst="arc">
            <a:avLst>
              <a:gd name="adj1" fmla="val 15794719"/>
              <a:gd name="adj2" fmla="val 492007"/>
            </a:avLst>
          </a:prstGeom>
          <a:ln w="50800">
            <a:solidFill>
              <a:srgbClr val="FF0000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5" name="Θέση περιεχομένου 2"/>
          <p:cNvSpPr>
            <a:spLocks/>
          </p:cNvSpPr>
          <p:nvPr/>
        </p:nvSpPr>
        <p:spPr bwMode="auto">
          <a:xfrm>
            <a:off x="6392812" y="1504420"/>
            <a:ext cx="5037260" cy="168766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l-GR" sz="2000" dirty="0" smtClean="0">
                <a:effectLst/>
              </a:rPr>
              <a:t>Ο καταναλωτής κατανέμει την αύξηση του εισοδήματός του στην κατανάλωση και των δύο περιόδων (παρόν και μέλλον) ανεξάρτητα από το πότε προέκυψε η</a:t>
            </a:r>
            <a:r>
              <a:rPr lang="el-GR" sz="2000" dirty="0">
                <a:solidFill>
                  <a:prstClr val="white"/>
                </a:solidFill>
                <a:effectLst/>
              </a:rPr>
              <a:t> αύξηση του </a:t>
            </a:r>
            <a:r>
              <a:rPr lang="el-GR" sz="2000" dirty="0" smtClean="0">
                <a:solidFill>
                  <a:prstClr val="white"/>
                </a:solidFill>
                <a:effectLst/>
              </a:rPr>
              <a:t>εισοδήματος</a:t>
            </a:r>
            <a:r>
              <a:rPr lang="el-GR" sz="2000" dirty="0" smtClean="0">
                <a:effectLst/>
              </a:rPr>
              <a:t>.</a:t>
            </a:r>
            <a:endParaRPr lang="en-US" sz="2000" dirty="0" smtClean="0">
              <a:effectLst/>
            </a:endParaRPr>
          </a:p>
        </p:txBody>
      </p:sp>
      <p:cxnSp>
        <p:nvCxnSpPr>
          <p:cNvPr id="26" name="AutoShape 14"/>
          <p:cNvCxnSpPr>
            <a:cxnSpLocks noChangeShapeType="1"/>
          </p:cNvCxnSpPr>
          <p:nvPr/>
        </p:nvCxnSpPr>
        <p:spPr bwMode="auto">
          <a:xfrm>
            <a:off x="3043056" y="1918707"/>
            <a:ext cx="2988000" cy="3492000"/>
          </a:xfrm>
          <a:prstGeom prst="straightConnector1">
            <a:avLst/>
          </a:prstGeom>
          <a:noFill/>
          <a:ln w="50800">
            <a:solidFill>
              <a:srgbClr val="FFFF00">
                <a:alpha val="30000"/>
              </a:srgbClr>
            </a:solidFill>
            <a:round/>
            <a:headEnd/>
            <a:tailEnd/>
          </a:ln>
        </p:spPr>
      </p:cxnSp>
      <p:cxnSp>
        <p:nvCxnSpPr>
          <p:cNvPr id="5" name="Ευθύγραμμο βέλος σύνδεσης 4"/>
          <p:cNvCxnSpPr/>
          <p:nvPr/>
        </p:nvCxnSpPr>
        <p:spPr>
          <a:xfrm flipV="1">
            <a:off x="4447504" y="3990688"/>
            <a:ext cx="383811" cy="29130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AutoShape 24"/>
          <p:cNvSpPr>
            <a:spLocks/>
          </p:cNvSpPr>
          <p:nvPr/>
        </p:nvSpPr>
        <p:spPr bwMode="auto">
          <a:xfrm>
            <a:off x="2750461" y="4794469"/>
            <a:ext cx="1635992" cy="362146"/>
          </a:xfrm>
          <a:prstGeom prst="callout2">
            <a:avLst>
              <a:gd name="adj1" fmla="val 57205"/>
              <a:gd name="adj2" fmla="val 80169"/>
              <a:gd name="adj3" fmla="val 120329"/>
              <a:gd name="adj4" fmla="val 91135"/>
              <a:gd name="adj5" fmla="val 125206"/>
              <a:gd name="adj6" fmla="val 147348"/>
            </a:avLst>
          </a:prstGeom>
          <a:noFill/>
          <a:ln w="63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l-GR" sz="1200" i="1" dirty="0" smtClean="0">
                <a:effectLst/>
              </a:rPr>
              <a:t>Αρχικός περιορισμός</a:t>
            </a:r>
            <a:endParaRPr lang="el-GR" sz="1200" i="1" dirty="0">
              <a:effectLst/>
            </a:endParaRPr>
          </a:p>
        </p:txBody>
      </p:sp>
      <p:sp>
        <p:nvSpPr>
          <p:cNvPr id="34" name="AutoShape 24"/>
          <p:cNvSpPr>
            <a:spLocks/>
          </p:cNvSpPr>
          <p:nvPr/>
        </p:nvSpPr>
        <p:spPr bwMode="auto">
          <a:xfrm>
            <a:off x="3313289" y="1460911"/>
            <a:ext cx="1635992" cy="362146"/>
          </a:xfrm>
          <a:prstGeom prst="callout2">
            <a:avLst>
              <a:gd name="adj1" fmla="val 30904"/>
              <a:gd name="adj2" fmla="val 5063"/>
              <a:gd name="adj3" fmla="val 33534"/>
              <a:gd name="adj4" fmla="val -4930"/>
              <a:gd name="adj5" fmla="val 119946"/>
              <a:gd name="adj6" fmla="val -10432"/>
            </a:avLst>
          </a:prstGeom>
          <a:noFill/>
          <a:ln w="63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l-GR" sz="1200" i="1" dirty="0" smtClean="0">
                <a:effectLst/>
              </a:rPr>
              <a:t>Νέος περιορισμός</a:t>
            </a:r>
            <a:endParaRPr lang="el-GR" sz="1200" i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2626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46113" y="452438"/>
            <a:ext cx="9404350" cy="744595"/>
          </a:xfrm>
        </p:spPr>
        <p:txBody>
          <a:bodyPr/>
          <a:lstStyle/>
          <a:p>
            <a:pPr algn="ctr"/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Εξομάλυνση της κατανάλωσης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32756" y="1221971"/>
            <a:ext cx="11779134" cy="5436523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l-GR" dirty="0" smtClean="0"/>
              <a:t>Σε καλές περιόδους </a:t>
            </a:r>
            <a:r>
              <a:rPr lang="el-GR" dirty="0"/>
              <a:t>οι καταναλωτές </a:t>
            </a:r>
            <a:r>
              <a:rPr lang="el-GR" dirty="0" smtClean="0"/>
              <a:t>αποταμιεύουν ή </a:t>
            </a:r>
            <a:r>
              <a:rPr lang="el-GR" dirty="0"/>
              <a:t>αποπληρώνουν τα χρέη </a:t>
            </a:r>
            <a:r>
              <a:rPr lang="el-GR" dirty="0" smtClean="0"/>
              <a:t>τους ενώ σε δύσκολες περιόδους, είτε δαπανούν συσσωρευμένες αποταμιεύσεις (αρνητική αποταμίευση), είτε δανείζονται. Αυτό </a:t>
            </a:r>
            <a:r>
              <a:rPr lang="el-GR" dirty="0"/>
              <a:t>το γεγονός ονομάζεται 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εξομάλυνση της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κατανάλωσης </a:t>
            </a:r>
            <a:r>
              <a:rPr lang="el-GR" dirty="0" smtClean="0"/>
              <a:t>και εξηγεί </a:t>
            </a:r>
            <a:r>
              <a:rPr lang="el-GR" dirty="0"/>
              <a:t>γιατί η κατανάλωση είναι λιγότερο μεταβλητή από το </a:t>
            </a:r>
            <a:r>
              <a:rPr lang="el-GR" dirty="0" smtClean="0"/>
              <a:t>Α.Ε.Π.</a:t>
            </a:r>
          </a:p>
          <a:p>
            <a:pPr algn="just">
              <a:lnSpc>
                <a:spcPct val="150000"/>
              </a:lnSpc>
            </a:pPr>
            <a:r>
              <a:rPr lang="el-GR" i="1" dirty="0" smtClean="0"/>
              <a:t>Προσωρινή </a:t>
            </a:r>
            <a:r>
              <a:rPr lang="el-GR" i="1" dirty="0"/>
              <a:t>αύξηση του </a:t>
            </a:r>
            <a:r>
              <a:rPr lang="el-GR" i="1" dirty="0" smtClean="0"/>
              <a:t>εισοδήματος </a:t>
            </a:r>
            <a:r>
              <a:rPr lang="el-GR" dirty="0" smtClean="0"/>
              <a:t>προκαλεί αύξηση της τρέχουσας κατανάλωσης, </a:t>
            </a:r>
            <a:r>
              <a:rPr lang="el-GR" dirty="0"/>
              <a:t>αλλά </a:t>
            </a:r>
            <a:r>
              <a:rPr lang="el-GR" dirty="0" smtClean="0"/>
              <a:t>μικρότερη εκείνης του εισοδήματος</a:t>
            </a:r>
          </a:p>
          <a:p>
            <a:pPr algn="just">
              <a:lnSpc>
                <a:spcPct val="150000"/>
              </a:lnSpc>
            </a:pPr>
            <a:r>
              <a:rPr lang="el-GR" i="1" dirty="0" smtClean="0"/>
              <a:t>Μόνιμη </a:t>
            </a:r>
            <a:r>
              <a:rPr lang="el-GR" i="1" dirty="0"/>
              <a:t>αύξηση του εισοδήματος </a:t>
            </a:r>
            <a:r>
              <a:rPr lang="el-GR" dirty="0"/>
              <a:t>(τώρα και στο μέλλον): </a:t>
            </a:r>
            <a:r>
              <a:rPr lang="el-GR" dirty="0" smtClean="0"/>
              <a:t>προκαλεί </a:t>
            </a:r>
            <a:r>
              <a:rPr lang="el-GR" dirty="0"/>
              <a:t>παρομοίου μεγέθους μόνιμη αύξηση της κατανάλωσης. </a:t>
            </a:r>
            <a:endParaRPr lang="el-GR" dirty="0" smtClean="0"/>
          </a:p>
          <a:p>
            <a:pPr algn="just">
              <a:lnSpc>
                <a:spcPct val="150000"/>
              </a:lnSpc>
            </a:pPr>
            <a:r>
              <a:rPr lang="el-GR" i="1" dirty="0" smtClean="0"/>
              <a:t>Προσδοκώμενη </a:t>
            </a:r>
            <a:r>
              <a:rPr lang="el-GR" i="1" dirty="0"/>
              <a:t>μελλοντική αύξηση του </a:t>
            </a:r>
            <a:r>
              <a:rPr lang="el-GR" i="1" dirty="0" smtClean="0"/>
              <a:t>εισοδήματος</a:t>
            </a:r>
            <a:r>
              <a:rPr lang="el-GR" dirty="0" smtClean="0"/>
              <a:t> ωθεί τους καταναλωτές να </a:t>
            </a:r>
            <a:r>
              <a:rPr lang="el-GR" dirty="0"/>
              <a:t>δανείζονται σήμερα έναντι των μελλοντικών εισοδημάτων για να έχουν καλύτερο βιοτικό επίπεδο άμεσα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1931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Ομάδα 15"/>
          <p:cNvGrpSpPr/>
          <p:nvPr/>
        </p:nvGrpSpPr>
        <p:grpSpPr>
          <a:xfrm>
            <a:off x="-106362" y="-1820986"/>
            <a:ext cx="8583612" cy="8185274"/>
            <a:chOff x="846138" y="-2697286"/>
            <a:chExt cx="8583612" cy="8185274"/>
          </a:xfrm>
        </p:grpSpPr>
        <p:sp>
          <p:nvSpPr>
            <p:cNvPr id="22" name="Rectangle 3"/>
            <p:cNvSpPr txBox="1">
              <a:spLocks/>
            </p:cNvSpPr>
            <p:nvPr/>
          </p:nvSpPr>
          <p:spPr bwMode="auto">
            <a:xfrm>
              <a:off x="4478336" y="2607469"/>
              <a:ext cx="288925" cy="33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l-GR" dirty="0">
                  <a:effectLst>
                    <a:outerShdw blurRad="38100" dist="38100" dir="2700000" algn="tl">
                      <a:srgbClr val="0E5580"/>
                    </a:outerShdw>
                  </a:effectLst>
                </a:rPr>
                <a:t>Ρ</a:t>
              </a:r>
            </a:p>
          </p:txBody>
        </p:sp>
        <p:cxnSp>
          <p:nvCxnSpPr>
            <p:cNvPr id="49156" name="AutoShape 14"/>
            <p:cNvCxnSpPr>
              <a:cxnSpLocks noChangeShapeType="1"/>
            </p:cNvCxnSpPr>
            <p:nvPr/>
          </p:nvCxnSpPr>
          <p:spPr bwMode="auto">
            <a:xfrm>
              <a:off x="3762375" y="3111501"/>
              <a:ext cx="2352675" cy="1906587"/>
            </a:xfrm>
            <a:prstGeom prst="straightConnector1">
              <a:avLst/>
            </a:prstGeom>
            <a:noFill/>
            <a:ln w="53975">
              <a:solidFill>
                <a:srgbClr val="FFFF00"/>
              </a:solidFill>
              <a:round/>
              <a:headEnd/>
              <a:tailEnd/>
            </a:ln>
          </p:spPr>
        </p:cxnSp>
        <p:cxnSp>
          <p:nvCxnSpPr>
            <p:cNvPr id="49157" name="AutoShape 16"/>
            <p:cNvCxnSpPr>
              <a:cxnSpLocks noChangeShapeType="1"/>
            </p:cNvCxnSpPr>
            <p:nvPr/>
          </p:nvCxnSpPr>
          <p:spPr bwMode="auto">
            <a:xfrm>
              <a:off x="3762375" y="5030788"/>
              <a:ext cx="4156075" cy="0"/>
            </a:xfrm>
            <a:prstGeom prst="straightConnector1">
              <a:avLst/>
            </a:prstGeom>
            <a:noFill/>
            <a:ln w="6350">
              <a:solidFill>
                <a:srgbClr val="FFFFFF"/>
              </a:solidFill>
              <a:round/>
              <a:headEnd/>
              <a:tailEnd type="triangle" w="med" len="med"/>
            </a:ln>
          </p:spPr>
        </p:cxnSp>
        <p:cxnSp>
          <p:nvCxnSpPr>
            <p:cNvPr id="49158" name="AutoShape 17"/>
            <p:cNvCxnSpPr>
              <a:cxnSpLocks noChangeShapeType="1"/>
            </p:cNvCxnSpPr>
            <p:nvPr/>
          </p:nvCxnSpPr>
          <p:spPr bwMode="auto">
            <a:xfrm flipH="1" flipV="1">
              <a:off x="3752850" y="879475"/>
              <a:ext cx="19050" cy="4149725"/>
            </a:xfrm>
            <a:prstGeom prst="straightConnector1">
              <a:avLst/>
            </a:prstGeom>
            <a:noFill/>
            <a:ln w="6350">
              <a:solidFill>
                <a:srgbClr val="FFFFFF"/>
              </a:solidFill>
              <a:round/>
              <a:headEnd/>
              <a:tailEnd type="triangle" w="med" len="med"/>
            </a:ln>
          </p:spPr>
        </p:cxnSp>
        <p:sp>
          <p:nvSpPr>
            <p:cNvPr id="20" name="Rectangle 3"/>
            <p:cNvSpPr txBox="1">
              <a:spLocks/>
            </p:cNvSpPr>
            <p:nvPr/>
          </p:nvSpPr>
          <p:spPr bwMode="auto">
            <a:xfrm>
              <a:off x="7361238" y="5027613"/>
              <a:ext cx="1685925" cy="439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</a:pPr>
              <a:r>
                <a:rPr lang="el-GR">
                  <a:effectLst>
                    <a:outerShdw blurRad="38100" dist="38100" dir="2700000" algn="tl">
                      <a:srgbClr val="0E5580"/>
                    </a:outerShdw>
                  </a:effectLst>
                </a:rPr>
                <a:t>Τρέχουσα</a:t>
              </a:r>
            </a:p>
            <a:p>
              <a:pPr>
                <a:spcBef>
                  <a:spcPct val="0"/>
                </a:spcBef>
              </a:pPr>
              <a:r>
                <a:rPr lang="el-GR">
                  <a:effectLst>
                    <a:outerShdw blurRad="38100" dist="38100" dir="2700000" algn="tl">
                      <a:srgbClr val="0E5580"/>
                    </a:outerShdw>
                  </a:effectLst>
                </a:rPr>
                <a:t>Κατανάλωση</a:t>
              </a:r>
            </a:p>
          </p:txBody>
        </p:sp>
        <p:sp>
          <p:nvSpPr>
            <p:cNvPr id="21" name="Rectangle 3"/>
            <p:cNvSpPr txBox="1">
              <a:spLocks/>
            </p:cNvSpPr>
            <p:nvPr/>
          </p:nvSpPr>
          <p:spPr bwMode="auto">
            <a:xfrm>
              <a:off x="5970588" y="5035550"/>
              <a:ext cx="301625" cy="271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l-GR">
                  <a:effectLst>
                    <a:outerShdw blurRad="38100" dist="38100" dir="2700000" algn="tl">
                      <a:srgbClr val="0E5580"/>
                    </a:outerShdw>
                  </a:effectLst>
                </a:rPr>
                <a:t>Β</a:t>
              </a:r>
            </a:p>
          </p:txBody>
        </p:sp>
        <p:sp>
          <p:nvSpPr>
            <p:cNvPr id="2" name="Rectangle 3"/>
            <p:cNvSpPr txBox="1">
              <a:spLocks/>
            </p:cNvSpPr>
            <p:nvPr/>
          </p:nvSpPr>
          <p:spPr bwMode="auto">
            <a:xfrm>
              <a:off x="4987926" y="3828087"/>
              <a:ext cx="314325" cy="4758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l-GR" dirty="0">
                  <a:effectLst>
                    <a:outerShdw blurRad="38100" dist="38100" dir="2700000" algn="tl">
                      <a:srgbClr val="0E5580"/>
                    </a:outerShdw>
                  </a:effectLst>
                </a:rPr>
                <a:t>Α</a:t>
              </a:r>
            </a:p>
          </p:txBody>
        </p:sp>
        <p:sp>
          <p:nvSpPr>
            <p:cNvPr id="23" name="Rectangle 3"/>
            <p:cNvSpPr txBox="1">
              <a:spLocks/>
            </p:cNvSpPr>
            <p:nvPr/>
          </p:nvSpPr>
          <p:spPr bwMode="auto">
            <a:xfrm>
              <a:off x="846138" y="930275"/>
              <a:ext cx="2776537" cy="620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>
                <a:spcBef>
                  <a:spcPct val="0"/>
                </a:spcBef>
              </a:pPr>
              <a:r>
                <a:rPr lang="el-GR">
                  <a:effectLst>
                    <a:outerShdw blurRad="38100" dist="38100" dir="2700000" algn="tl">
                      <a:srgbClr val="0E5580"/>
                    </a:outerShdw>
                  </a:effectLst>
                </a:rPr>
                <a:t>Μελλοντική</a:t>
              </a:r>
            </a:p>
            <a:p>
              <a:pPr algn="r">
                <a:spcBef>
                  <a:spcPct val="0"/>
                </a:spcBef>
              </a:pPr>
              <a:r>
                <a:rPr lang="el-GR">
                  <a:effectLst>
                    <a:outerShdw blurRad="38100" dist="38100" dir="2700000" algn="tl">
                      <a:srgbClr val="0E5580"/>
                    </a:outerShdw>
                  </a:effectLst>
                </a:rPr>
                <a:t>Κατανάλωση</a:t>
              </a:r>
            </a:p>
          </p:txBody>
        </p:sp>
        <p:sp>
          <p:nvSpPr>
            <p:cNvPr id="3" name="Rectangle 3"/>
            <p:cNvSpPr txBox="1">
              <a:spLocks/>
            </p:cNvSpPr>
            <p:nvPr/>
          </p:nvSpPr>
          <p:spPr bwMode="auto">
            <a:xfrm>
              <a:off x="4221955" y="3237578"/>
              <a:ext cx="314325" cy="296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l-GR" dirty="0">
                  <a:effectLst>
                    <a:outerShdw blurRad="38100" dist="38100" dir="2700000" algn="tl">
                      <a:srgbClr val="0E5580"/>
                    </a:outerShdw>
                  </a:effectLst>
                </a:rPr>
                <a:t>Μ</a:t>
              </a:r>
            </a:p>
          </p:txBody>
        </p:sp>
        <p:sp>
          <p:nvSpPr>
            <p:cNvPr id="4" name="Rectangle 3"/>
            <p:cNvSpPr txBox="1">
              <a:spLocks/>
            </p:cNvSpPr>
            <p:nvPr/>
          </p:nvSpPr>
          <p:spPr bwMode="auto">
            <a:xfrm>
              <a:off x="4150519" y="3373362"/>
              <a:ext cx="261937" cy="2220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dirty="0">
                  <a:solidFill>
                    <a:schemeClr val="bg1"/>
                  </a:solidFill>
                  <a:effectLst/>
                </a:rPr>
                <a:t>·</a:t>
              </a:r>
            </a:p>
          </p:txBody>
        </p:sp>
        <p:sp>
          <p:nvSpPr>
            <p:cNvPr id="7" name="Rectangle 3"/>
            <p:cNvSpPr txBox="1">
              <a:spLocks/>
            </p:cNvSpPr>
            <p:nvPr/>
          </p:nvSpPr>
          <p:spPr bwMode="auto">
            <a:xfrm>
              <a:off x="5954713" y="4845050"/>
              <a:ext cx="238125" cy="252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>
                  <a:solidFill>
                    <a:schemeClr val="bg1"/>
                  </a:solidFill>
                  <a:effectLst/>
                </a:rPr>
                <a:t>·</a:t>
              </a:r>
            </a:p>
          </p:txBody>
        </p:sp>
        <p:sp>
          <p:nvSpPr>
            <p:cNvPr id="24" name="Rectangle 3"/>
            <p:cNvSpPr txBox="1">
              <a:spLocks/>
            </p:cNvSpPr>
            <p:nvPr/>
          </p:nvSpPr>
          <p:spPr bwMode="auto">
            <a:xfrm>
              <a:off x="3570288" y="5099050"/>
              <a:ext cx="406400" cy="388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l-GR">
                  <a:effectLst/>
                </a:rPr>
                <a:t>0</a:t>
              </a:r>
              <a:endParaRPr lang="el-GR" baseline="-25000">
                <a:effectLst/>
              </a:endParaRPr>
            </a:p>
          </p:txBody>
        </p:sp>
        <p:sp>
          <p:nvSpPr>
            <p:cNvPr id="49176" name="AutoShape 24"/>
            <p:cNvSpPr>
              <a:spLocks/>
            </p:cNvSpPr>
            <p:nvPr/>
          </p:nvSpPr>
          <p:spPr bwMode="auto">
            <a:xfrm>
              <a:off x="6464300" y="4543231"/>
              <a:ext cx="2965450" cy="362146"/>
            </a:xfrm>
            <a:prstGeom prst="callout2">
              <a:avLst>
                <a:gd name="adj1" fmla="val 49315"/>
                <a:gd name="adj2" fmla="val -5417"/>
                <a:gd name="adj3" fmla="val 49315"/>
                <a:gd name="adj4" fmla="val -17157"/>
                <a:gd name="adj5" fmla="val 48931"/>
                <a:gd name="adj6" fmla="val -14119"/>
              </a:avLst>
            </a:prstGeom>
            <a:noFill/>
            <a:ln w="63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l-GR" sz="1200" i="1" dirty="0" smtClean="0">
                  <a:effectLst/>
                </a:rPr>
                <a:t>Αρχικός διαχρονικός περιορισμός</a:t>
              </a:r>
              <a:endParaRPr lang="el-GR" sz="1200" i="1" dirty="0">
                <a:effectLst/>
              </a:endParaRPr>
            </a:p>
            <a:p>
              <a:pPr algn="ctr"/>
              <a:endParaRPr lang="el-GR" sz="1200" i="1" dirty="0">
                <a:effectLst/>
              </a:endParaRPr>
            </a:p>
          </p:txBody>
        </p:sp>
        <p:sp>
          <p:nvSpPr>
            <p:cNvPr id="49178" name="Arc 26"/>
            <p:cNvSpPr>
              <a:spLocks/>
            </p:cNvSpPr>
            <p:nvPr/>
          </p:nvSpPr>
          <p:spPr bwMode="auto">
            <a:xfrm rot="8019019">
              <a:off x="3657456" y="-243804"/>
              <a:ext cx="6721476" cy="1814512"/>
            </a:xfrm>
            <a:custGeom>
              <a:avLst/>
              <a:gdLst>
                <a:gd name="G0" fmla="+- 0 0 0"/>
                <a:gd name="G1" fmla="+- 8851 0 0"/>
                <a:gd name="G2" fmla="+- 21600 0 0"/>
                <a:gd name="T0" fmla="*/ 19703 w 21600"/>
                <a:gd name="T1" fmla="*/ 0 h 18365"/>
                <a:gd name="T2" fmla="*/ 19392 w 21600"/>
                <a:gd name="T3" fmla="*/ 18365 h 18365"/>
                <a:gd name="T4" fmla="*/ 0 w 21600"/>
                <a:gd name="T5" fmla="*/ 8851 h 18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8365" fill="none" extrusionOk="0">
                  <a:moveTo>
                    <a:pt x="19703" y="-1"/>
                  </a:moveTo>
                  <a:cubicBezTo>
                    <a:pt x="20953" y="2783"/>
                    <a:pt x="21600" y="5799"/>
                    <a:pt x="21600" y="8851"/>
                  </a:cubicBezTo>
                  <a:cubicBezTo>
                    <a:pt x="21600" y="12149"/>
                    <a:pt x="20844" y="15403"/>
                    <a:pt x="19391" y="18364"/>
                  </a:cubicBezTo>
                </a:path>
                <a:path w="21600" h="18365" stroke="0" extrusionOk="0">
                  <a:moveTo>
                    <a:pt x="19703" y="-1"/>
                  </a:moveTo>
                  <a:cubicBezTo>
                    <a:pt x="20953" y="2783"/>
                    <a:pt x="21600" y="5799"/>
                    <a:pt x="21600" y="8851"/>
                  </a:cubicBezTo>
                  <a:cubicBezTo>
                    <a:pt x="21600" y="12149"/>
                    <a:pt x="20844" y="15403"/>
                    <a:pt x="19391" y="18364"/>
                  </a:cubicBezTo>
                  <a:lnTo>
                    <a:pt x="0" y="8851"/>
                  </a:lnTo>
                  <a:close/>
                </a:path>
              </a:pathLst>
            </a:cu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9181" name="Line 29"/>
            <p:cNvSpPr>
              <a:spLocks noChangeShapeType="1"/>
            </p:cNvSpPr>
            <p:nvPr/>
          </p:nvSpPr>
          <p:spPr bwMode="auto">
            <a:xfrm>
              <a:off x="3771898" y="1131093"/>
              <a:ext cx="1631991" cy="3891295"/>
            </a:xfrm>
            <a:prstGeom prst="line">
              <a:avLst/>
            </a:prstGeom>
            <a:noFill/>
            <a:ln w="5397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49182" name="Arc 30"/>
            <p:cNvSpPr>
              <a:spLocks/>
            </p:cNvSpPr>
            <p:nvPr/>
          </p:nvSpPr>
          <p:spPr bwMode="auto">
            <a:xfrm rot="8019019">
              <a:off x="3214545" y="-9439"/>
              <a:ext cx="6721475" cy="2100263"/>
            </a:xfrm>
            <a:custGeom>
              <a:avLst/>
              <a:gdLst>
                <a:gd name="G0" fmla="+- 0 0 0"/>
                <a:gd name="G1" fmla="+- 8851 0 0"/>
                <a:gd name="G2" fmla="+- 21600 0 0"/>
                <a:gd name="T0" fmla="*/ 19703 w 21600"/>
                <a:gd name="T1" fmla="*/ 0 h 18365"/>
                <a:gd name="T2" fmla="*/ 19392 w 21600"/>
                <a:gd name="T3" fmla="*/ 18365 h 18365"/>
                <a:gd name="T4" fmla="*/ 0 w 21600"/>
                <a:gd name="T5" fmla="*/ 8851 h 18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8365" fill="none" extrusionOk="0">
                  <a:moveTo>
                    <a:pt x="19703" y="-1"/>
                  </a:moveTo>
                  <a:cubicBezTo>
                    <a:pt x="20953" y="2783"/>
                    <a:pt x="21600" y="5799"/>
                    <a:pt x="21600" y="8851"/>
                  </a:cubicBezTo>
                  <a:cubicBezTo>
                    <a:pt x="21600" y="12149"/>
                    <a:pt x="20844" y="15403"/>
                    <a:pt x="19391" y="18364"/>
                  </a:cubicBezTo>
                </a:path>
                <a:path w="21600" h="18365" stroke="0" extrusionOk="0">
                  <a:moveTo>
                    <a:pt x="19703" y="-1"/>
                  </a:moveTo>
                  <a:cubicBezTo>
                    <a:pt x="20953" y="2783"/>
                    <a:pt x="21600" y="5799"/>
                    <a:pt x="21600" y="8851"/>
                  </a:cubicBezTo>
                  <a:cubicBezTo>
                    <a:pt x="21600" y="12149"/>
                    <a:pt x="20844" y="15403"/>
                    <a:pt x="19391" y="18364"/>
                  </a:cubicBezTo>
                  <a:lnTo>
                    <a:pt x="0" y="8851"/>
                  </a:lnTo>
                  <a:close/>
                </a:path>
              </a:pathLst>
            </a:cu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9" name="Rectangle 3"/>
            <p:cNvSpPr txBox="1">
              <a:spLocks/>
            </p:cNvSpPr>
            <p:nvPr/>
          </p:nvSpPr>
          <p:spPr bwMode="auto">
            <a:xfrm>
              <a:off x="4371974" y="2682588"/>
              <a:ext cx="212725" cy="201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dirty="0">
                  <a:solidFill>
                    <a:schemeClr val="bg1"/>
                  </a:solidFill>
                  <a:effectLst/>
                </a:rPr>
                <a:t>·</a:t>
              </a:r>
            </a:p>
          </p:txBody>
        </p:sp>
        <p:sp>
          <p:nvSpPr>
            <p:cNvPr id="27" name="AutoShape 24"/>
            <p:cNvSpPr>
              <a:spLocks/>
            </p:cNvSpPr>
            <p:nvPr/>
          </p:nvSpPr>
          <p:spPr bwMode="auto">
            <a:xfrm>
              <a:off x="4432492" y="1021385"/>
              <a:ext cx="2965450" cy="362146"/>
            </a:xfrm>
            <a:prstGeom prst="callout2">
              <a:avLst>
                <a:gd name="adj1" fmla="val 49315"/>
                <a:gd name="adj2" fmla="val -5417"/>
                <a:gd name="adj3" fmla="val 78247"/>
                <a:gd name="adj4" fmla="val -19566"/>
                <a:gd name="adj5" fmla="val 83781"/>
                <a:gd name="adj6" fmla="val -19098"/>
              </a:avLst>
            </a:prstGeom>
            <a:noFill/>
            <a:ln w="63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l-GR" sz="1200" i="1" dirty="0" smtClean="0">
                  <a:effectLst/>
                </a:rPr>
                <a:t>Νέος διαχρονικός περιορισμός</a:t>
              </a:r>
              <a:endParaRPr lang="el-GR" sz="1200" i="1" dirty="0">
                <a:effectLst/>
              </a:endParaRPr>
            </a:p>
            <a:p>
              <a:pPr algn="ctr"/>
              <a:endParaRPr lang="el-GR" sz="1200" i="1" dirty="0">
                <a:effectLst/>
              </a:endParaRPr>
            </a:p>
          </p:txBody>
        </p:sp>
        <p:sp>
          <p:nvSpPr>
            <p:cNvPr id="8" name="Rectangle 3"/>
            <p:cNvSpPr txBox="1">
              <a:spLocks/>
            </p:cNvSpPr>
            <p:nvPr/>
          </p:nvSpPr>
          <p:spPr bwMode="auto">
            <a:xfrm>
              <a:off x="4878389" y="3953498"/>
              <a:ext cx="196850" cy="185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dirty="0">
                  <a:solidFill>
                    <a:schemeClr val="bg1"/>
                  </a:solidFill>
                  <a:effectLst/>
                </a:rPr>
                <a:t>·</a:t>
              </a:r>
            </a:p>
          </p:txBody>
        </p:sp>
        <p:cxnSp>
          <p:nvCxnSpPr>
            <p:cNvPr id="13" name="Ευθεία γραμμή σύνδεσης 12"/>
            <p:cNvCxnSpPr/>
            <p:nvPr/>
          </p:nvCxnSpPr>
          <p:spPr>
            <a:xfrm flipH="1">
              <a:off x="4310067" y="3559703"/>
              <a:ext cx="1" cy="1476000"/>
            </a:xfrm>
            <a:prstGeom prst="line">
              <a:avLst/>
            </a:prstGeom>
            <a:ln w="952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Ευθεία γραμμή σύνδεσης 31"/>
            <p:cNvCxnSpPr/>
            <p:nvPr/>
          </p:nvCxnSpPr>
          <p:spPr>
            <a:xfrm flipH="1">
              <a:off x="4533905" y="2873894"/>
              <a:ext cx="1" cy="2160000"/>
            </a:xfrm>
            <a:prstGeom prst="line">
              <a:avLst/>
            </a:prstGeom>
            <a:ln w="952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Ευθεία γραμμή σύνδεσης 14"/>
            <p:cNvCxnSpPr/>
            <p:nvPr/>
          </p:nvCxnSpPr>
          <p:spPr>
            <a:xfrm>
              <a:off x="3771900" y="3560631"/>
              <a:ext cx="538167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Ευθεία γραμμή σύνδεσης 34"/>
            <p:cNvCxnSpPr/>
            <p:nvPr/>
          </p:nvCxnSpPr>
          <p:spPr>
            <a:xfrm>
              <a:off x="3771899" y="2870576"/>
              <a:ext cx="756000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Θέση περιεχομένου 2"/>
          <p:cNvSpPr>
            <a:spLocks/>
          </p:cNvSpPr>
          <p:nvPr/>
        </p:nvSpPr>
        <p:spPr bwMode="auto">
          <a:xfrm>
            <a:off x="185738" y="288925"/>
            <a:ext cx="9363075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0"/>
              </a:spcBef>
            </a:pPr>
            <a:r>
              <a:rPr lang="el-GR" sz="3200" dirty="0">
                <a:effectLst>
                  <a:outerShdw blurRad="38100" dist="38100" dir="2700000" algn="tl">
                    <a:srgbClr val="0E5580"/>
                  </a:outerShdw>
                </a:effectLst>
              </a:rPr>
              <a:t>Μεταβολή του </a:t>
            </a:r>
            <a:r>
              <a:rPr lang="el-GR" sz="3200" dirty="0" smtClean="0">
                <a:effectLst>
                  <a:outerShdw blurRad="38100" dist="38100" dir="2700000" algn="tl">
                    <a:srgbClr val="0E5580"/>
                  </a:outerShdw>
                </a:effectLst>
              </a:rPr>
              <a:t>επιτοκίου</a:t>
            </a:r>
            <a:r>
              <a:rPr lang="en-US" sz="3200" dirty="0" smtClean="0">
                <a:effectLst>
                  <a:outerShdw blurRad="38100" dist="38100" dir="2700000" algn="tl">
                    <a:srgbClr val="0E5580"/>
                  </a:outerShdw>
                </a:effectLst>
              </a:rPr>
              <a:t> I</a:t>
            </a:r>
            <a:endParaRPr lang="el-GR" sz="3200" dirty="0" smtClean="0">
              <a:effectLst>
                <a:outerShdw blurRad="38100" dist="38100" dir="2700000" algn="tl">
                  <a:srgbClr val="0E5580"/>
                </a:outerShdw>
              </a:effectLst>
            </a:endParaRPr>
          </a:p>
          <a:p>
            <a:pPr marL="342900" indent="-342900" algn="ctr">
              <a:spcBef>
                <a:spcPct val="0"/>
              </a:spcBef>
            </a:pPr>
            <a:r>
              <a:rPr lang="el-GR" sz="2000" dirty="0" smtClean="0">
                <a:effectLst>
                  <a:outerShdw blurRad="38100" dist="38100" dir="2700000" algn="tl">
                    <a:srgbClr val="0E5580"/>
                  </a:outerShdw>
                </a:effectLst>
              </a:rPr>
              <a:t>(περίπτωση αποταμιευτή)</a:t>
            </a:r>
            <a:endParaRPr lang="el-GR" sz="2000" dirty="0">
              <a:effectLst>
                <a:outerShdw blurRad="38100" dist="38100" dir="2700000" algn="tl">
                  <a:srgbClr val="0E5580"/>
                </a:outerShdw>
              </a:effectLst>
            </a:endParaRPr>
          </a:p>
        </p:txBody>
      </p:sp>
      <p:sp>
        <p:nvSpPr>
          <p:cNvPr id="40" name="Rectangle 3"/>
          <p:cNvSpPr txBox="1">
            <a:spLocks/>
          </p:cNvSpPr>
          <p:nvPr/>
        </p:nvSpPr>
        <p:spPr bwMode="auto">
          <a:xfrm flipH="1">
            <a:off x="1973379" y="3898230"/>
            <a:ext cx="641799" cy="41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l-GR" dirty="0" smtClean="0">
                <a:effectLst>
                  <a:outerShdw blurRad="38100" dist="38100" dir="2700000" algn="tl">
                    <a:srgbClr val="0E5580"/>
                  </a:outerShdw>
                </a:effectLst>
              </a:rPr>
              <a:t>Δ</a:t>
            </a:r>
            <a:r>
              <a:rPr lang="en-US" dirty="0" smtClean="0">
                <a:effectLst>
                  <a:outerShdw blurRad="38100" dist="38100" dir="2700000" algn="tl">
                    <a:srgbClr val="0E5580"/>
                  </a:outerShdw>
                </a:effectLst>
              </a:rPr>
              <a:t>C</a:t>
            </a:r>
            <a:r>
              <a:rPr lang="en-US" baseline="-10000" dirty="0">
                <a:effectLst>
                  <a:outerShdw blurRad="38100" dist="38100" dir="2700000" algn="tl">
                    <a:srgbClr val="0E5580"/>
                  </a:outerShdw>
                </a:effectLst>
              </a:rPr>
              <a:t>2</a:t>
            </a:r>
            <a:endParaRPr lang="el-GR" baseline="-10000" dirty="0">
              <a:effectLst>
                <a:outerShdw blurRad="38100" dist="38100" dir="2700000" algn="tl">
                  <a:srgbClr val="0E5580"/>
                </a:outerShdw>
              </a:effectLst>
            </a:endParaRPr>
          </a:p>
        </p:txBody>
      </p:sp>
      <p:sp>
        <p:nvSpPr>
          <p:cNvPr id="41" name="Rectangle 3"/>
          <p:cNvSpPr txBox="1">
            <a:spLocks/>
          </p:cNvSpPr>
          <p:nvPr/>
        </p:nvSpPr>
        <p:spPr bwMode="auto">
          <a:xfrm flipH="1">
            <a:off x="3159092" y="6045978"/>
            <a:ext cx="641799" cy="41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l-GR" dirty="0" smtClean="0">
                <a:effectLst>
                  <a:outerShdw blurRad="38100" dist="38100" dir="2700000" algn="tl">
                    <a:srgbClr val="0E5580"/>
                  </a:outerShdw>
                </a:effectLst>
              </a:rPr>
              <a:t>Δ</a:t>
            </a:r>
            <a:r>
              <a:rPr lang="en-US" dirty="0" smtClean="0">
                <a:effectLst>
                  <a:outerShdw blurRad="38100" dist="38100" dir="2700000" algn="tl">
                    <a:srgbClr val="0E5580"/>
                  </a:outerShdw>
                </a:effectLst>
              </a:rPr>
              <a:t>C</a:t>
            </a:r>
            <a:r>
              <a:rPr lang="en-US" baseline="-10000" dirty="0" smtClean="0">
                <a:effectLst>
                  <a:outerShdw blurRad="38100" dist="38100" dir="2700000" algn="tl">
                    <a:srgbClr val="0E5580"/>
                  </a:outerShdw>
                </a:effectLst>
              </a:rPr>
              <a:t>1</a:t>
            </a:r>
            <a:endParaRPr lang="el-GR" baseline="-10000" dirty="0">
              <a:effectLst>
                <a:outerShdw blurRad="38100" dist="38100" dir="2700000" algn="tl">
                  <a:srgbClr val="0E5580"/>
                </a:outerShdw>
              </a:effectLst>
            </a:endParaRPr>
          </a:p>
        </p:txBody>
      </p:sp>
      <p:cxnSp>
        <p:nvCxnSpPr>
          <p:cNvPr id="42" name="Ευθύγραμμο βέλος σύνδεσης 41"/>
          <p:cNvCxnSpPr/>
          <p:nvPr/>
        </p:nvCxnSpPr>
        <p:spPr>
          <a:xfrm flipV="1">
            <a:off x="3374921" y="5991225"/>
            <a:ext cx="216000" cy="952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Ευθύγραμμο βέλος σύνδεσης 42"/>
          <p:cNvCxnSpPr/>
          <p:nvPr/>
        </p:nvCxnSpPr>
        <p:spPr>
          <a:xfrm flipV="1">
            <a:off x="2657688" y="3746891"/>
            <a:ext cx="5520" cy="72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Θέση περιεχομένου 2"/>
          <p:cNvSpPr>
            <a:spLocks/>
          </p:cNvSpPr>
          <p:nvPr/>
        </p:nvSpPr>
        <p:spPr bwMode="auto">
          <a:xfrm>
            <a:off x="7094496" y="2028032"/>
            <a:ext cx="4895850" cy="2221629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0"/>
              </a:spcBef>
            </a:pPr>
            <a:r>
              <a:rPr lang="el-GR" dirty="0" smtClean="0"/>
              <a:t>Εισοδηματικό αποτέλεσμα </a:t>
            </a:r>
            <a:r>
              <a:rPr lang="el-GR" dirty="0" smtClean="0">
                <a:effectLst/>
              </a:rPr>
              <a:t>= μεταβολή στην κατανάλωση από μετακίνηση σε διαφορετική καμπύλη αδιαφορίας (υψηλότερη)</a:t>
            </a:r>
          </a:p>
          <a:p>
            <a:pPr marL="342900" indent="-342900" algn="ctr">
              <a:spcBef>
                <a:spcPct val="50000"/>
              </a:spcBef>
            </a:pPr>
            <a:r>
              <a:rPr lang="el-GR" dirty="0" smtClean="0"/>
              <a:t>Αποτέλεσμα υποκατάστασης </a:t>
            </a:r>
            <a:r>
              <a:rPr lang="el-GR" dirty="0">
                <a:effectLst/>
              </a:rPr>
              <a:t>= μεταβολή στην κατανάλωση </a:t>
            </a:r>
            <a:r>
              <a:rPr lang="el-GR" dirty="0" smtClean="0">
                <a:effectLst/>
              </a:rPr>
              <a:t>λόγω μεταβολής στη σχετική τιμή της στις δύο περιόδους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Ομάδα 11"/>
          <p:cNvGrpSpPr/>
          <p:nvPr/>
        </p:nvGrpSpPr>
        <p:grpSpPr>
          <a:xfrm>
            <a:off x="-134937" y="-2800340"/>
            <a:ext cx="8583612" cy="9268250"/>
            <a:chOff x="-134937" y="-2800340"/>
            <a:chExt cx="8583612" cy="9268250"/>
          </a:xfrm>
        </p:grpSpPr>
        <p:grpSp>
          <p:nvGrpSpPr>
            <p:cNvPr id="5" name="Ομάδα 4"/>
            <p:cNvGrpSpPr/>
            <p:nvPr/>
          </p:nvGrpSpPr>
          <p:grpSpPr>
            <a:xfrm>
              <a:off x="-134937" y="-2800340"/>
              <a:ext cx="8583612" cy="9164628"/>
              <a:chOff x="846138" y="-3676640"/>
              <a:chExt cx="8583612" cy="9164628"/>
            </a:xfrm>
          </p:grpSpPr>
          <p:sp>
            <p:nvSpPr>
              <p:cNvPr id="22" name="Rectangle 3"/>
              <p:cNvSpPr txBox="1">
                <a:spLocks/>
              </p:cNvSpPr>
              <p:nvPr/>
            </p:nvSpPr>
            <p:spPr bwMode="auto">
              <a:xfrm>
                <a:off x="4280406" y="1991353"/>
                <a:ext cx="288925" cy="3317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l-GR" dirty="0">
                    <a:effectLst>
                      <a:outerShdw blurRad="38100" dist="38100" dir="2700000" algn="tl">
                        <a:srgbClr val="0E5580"/>
                      </a:outerShdw>
                    </a:effectLst>
                  </a:rPr>
                  <a:t>Ρ</a:t>
                </a:r>
              </a:p>
            </p:txBody>
          </p:sp>
          <p:cxnSp>
            <p:nvCxnSpPr>
              <p:cNvPr id="49156" name="AutoShape 14"/>
              <p:cNvCxnSpPr>
                <a:cxnSpLocks noChangeShapeType="1"/>
              </p:cNvCxnSpPr>
              <p:nvPr/>
            </p:nvCxnSpPr>
            <p:spPr bwMode="auto">
              <a:xfrm>
                <a:off x="3762375" y="3111501"/>
                <a:ext cx="2352675" cy="1906587"/>
              </a:xfrm>
              <a:prstGeom prst="straightConnector1">
                <a:avLst/>
              </a:prstGeom>
              <a:noFill/>
              <a:ln w="53975">
                <a:solidFill>
                  <a:srgbClr val="FFFF00"/>
                </a:solidFill>
                <a:round/>
                <a:headEnd/>
                <a:tailEnd/>
              </a:ln>
            </p:spPr>
          </p:cxnSp>
          <p:cxnSp>
            <p:nvCxnSpPr>
              <p:cNvPr id="49157" name="AutoShape 16"/>
              <p:cNvCxnSpPr>
                <a:cxnSpLocks noChangeShapeType="1"/>
              </p:cNvCxnSpPr>
              <p:nvPr/>
            </p:nvCxnSpPr>
            <p:spPr bwMode="auto">
              <a:xfrm>
                <a:off x="3762375" y="5030788"/>
                <a:ext cx="4156075" cy="0"/>
              </a:xfrm>
              <a:prstGeom prst="straightConnector1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49158" name="AutoShape 17"/>
              <p:cNvCxnSpPr>
                <a:cxnSpLocks noChangeShapeType="1"/>
              </p:cNvCxnSpPr>
              <p:nvPr/>
            </p:nvCxnSpPr>
            <p:spPr bwMode="auto">
              <a:xfrm flipH="1" flipV="1">
                <a:off x="3752850" y="879475"/>
                <a:ext cx="19050" cy="4149725"/>
              </a:xfrm>
              <a:prstGeom prst="straightConnector1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0" name="Rectangle 3"/>
              <p:cNvSpPr txBox="1">
                <a:spLocks/>
              </p:cNvSpPr>
              <p:nvPr/>
            </p:nvSpPr>
            <p:spPr bwMode="auto">
              <a:xfrm>
                <a:off x="7361238" y="5027613"/>
                <a:ext cx="1685925" cy="4397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0"/>
                  </a:spcBef>
                </a:pPr>
                <a:r>
                  <a:rPr lang="el-GR" dirty="0">
                    <a:effectLst>
                      <a:outerShdw blurRad="38100" dist="38100" dir="2700000" algn="tl">
                        <a:srgbClr val="0E5580"/>
                      </a:outerShdw>
                    </a:effectLst>
                  </a:rPr>
                  <a:t>Τρέχουσα</a:t>
                </a:r>
              </a:p>
              <a:p>
                <a:pPr>
                  <a:spcBef>
                    <a:spcPct val="0"/>
                  </a:spcBef>
                </a:pPr>
                <a:r>
                  <a:rPr lang="el-GR" dirty="0">
                    <a:effectLst>
                      <a:outerShdw blurRad="38100" dist="38100" dir="2700000" algn="tl">
                        <a:srgbClr val="0E5580"/>
                      </a:outerShdw>
                    </a:effectLst>
                  </a:rPr>
                  <a:t>Κατανάλωση</a:t>
                </a:r>
              </a:p>
            </p:txBody>
          </p:sp>
          <p:sp>
            <p:nvSpPr>
              <p:cNvPr id="21" name="Rectangle 3"/>
              <p:cNvSpPr txBox="1">
                <a:spLocks/>
              </p:cNvSpPr>
              <p:nvPr/>
            </p:nvSpPr>
            <p:spPr bwMode="auto">
              <a:xfrm>
                <a:off x="5970588" y="5035550"/>
                <a:ext cx="301625" cy="2714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l-GR" dirty="0">
                    <a:effectLst>
                      <a:outerShdw blurRad="38100" dist="38100" dir="2700000" algn="tl">
                        <a:srgbClr val="0E5580"/>
                      </a:outerShdw>
                    </a:effectLst>
                  </a:rPr>
                  <a:t>Β</a:t>
                </a:r>
              </a:p>
            </p:txBody>
          </p:sp>
          <p:sp>
            <p:nvSpPr>
              <p:cNvPr id="2" name="Rectangle 3"/>
              <p:cNvSpPr txBox="1">
                <a:spLocks/>
              </p:cNvSpPr>
              <p:nvPr/>
            </p:nvSpPr>
            <p:spPr bwMode="auto">
              <a:xfrm>
                <a:off x="4987926" y="3828087"/>
                <a:ext cx="314325" cy="4758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l-GR" dirty="0">
                    <a:effectLst>
                      <a:outerShdw blurRad="38100" dist="38100" dir="2700000" algn="tl">
                        <a:srgbClr val="0E5580"/>
                      </a:outerShdw>
                    </a:effectLst>
                  </a:rPr>
                  <a:t>Α</a:t>
                </a:r>
              </a:p>
            </p:txBody>
          </p:sp>
          <p:sp>
            <p:nvSpPr>
              <p:cNvPr id="23" name="Rectangle 3"/>
              <p:cNvSpPr txBox="1">
                <a:spLocks/>
              </p:cNvSpPr>
              <p:nvPr/>
            </p:nvSpPr>
            <p:spPr bwMode="auto">
              <a:xfrm>
                <a:off x="846138" y="930275"/>
                <a:ext cx="2776537" cy="620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>
                  <a:spcBef>
                    <a:spcPct val="0"/>
                  </a:spcBef>
                </a:pPr>
                <a:r>
                  <a:rPr lang="el-GR">
                    <a:effectLst>
                      <a:outerShdw blurRad="38100" dist="38100" dir="2700000" algn="tl">
                        <a:srgbClr val="0E5580"/>
                      </a:outerShdw>
                    </a:effectLst>
                  </a:rPr>
                  <a:t>Μελλοντική</a:t>
                </a:r>
              </a:p>
              <a:p>
                <a:pPr algn="r">
                  <a:spcBef>
                    <a:spcPct val="0"/>
                  </a:spcBef>
                </a:pPr>
                <a:r>
                  <a:rPr lang="el-GR">
                    <a:effectLst>
                      <a:outerShdw blurRad="38100" dist="38100" dir="2700000" algn="tl">
                        <a:srgbClr val="0E5580"/>
                      </a:outerShdw>
                    </a:effectLst>
                  </a:rPr>
                  <a:t>Κατανάλωση</a:t>
                </a:r>
              </a:p>
            </p:txBody>
          </p:sp>
          <p:sp>
            <p:nvSpPr>
              <p:cNvPr id="3" name="Rectangle 3"/>
              <p:cNvSpPr txBox="1">
                <a:spLocks/>
              </p:cNvSpPr>
              <p:nvPr/>
            </p:nvSpPr>
            <p:spPr bwMode="auto">
              <a:xfrm>
                <a:off x="4400546" y="3324254"/>
                <a:ext cx="314325" cy="2968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l-GR" dirty="0">
                    <a:effectLst>
                      <a:outerShdw blurRad="38100" dist="38100" dir="2700000" algn="tl">
                        <a:srgbClr val="0E5580"/>
                      </a:outerShdw>
                    </a:effectLst>
                  </a:rPr>
                  <a:t>Μ</a:t>
                </a:r>
              </a:p>
            </p:txBody>
          </p:sp>
          <p:sp>
            <p:nvSpPr>
              <p:cNvPr id="4" name="Rectangle 3"/>
              <p:cNvSpPr txBox="1">
                <a:spLocks/>
              </p:cNvSpPr>
              <p:nvPr/>
            </p:nvSpPr>
            <p:spPr bwMode="auto">
              <a:xfrm>
                <a:off x="4295772" y="3479035"/>
                <a:ext cx="261937" cy="2220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dirty="0">
                    <a:solidFill>
                      <a:schemeClr val="bg1"/>
                    </a:solidFill>
                    <a:effectLst/>
                  </a:rPr>
                  <a:t>·</a:t>
                </a:r>
              </a:p>
            </p:txBody>
          </p:sp>
          <p:sp>
            <p:nvSpPr>
              <p:cNvPr id="7" name="Rectangle 3"/>
              <p:cNvSpPr txBox="1">
                <a:spLocks/>
              </p:cNvSpPr>
              <p:nvPr/>
            </p:nvSpPr>
            <p:spPr bwMode="auto">
              <a:xfrm>
                <a:off x="5954713" y="4845050"/>
                <a:ext cx="238125" cy="2524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solidFill>
                      <a:schemeClr val="bg1"/>
                    </a:solidFill>
                    <a:effectLst/>
                  </a:rPr>
                  <a:t>·</a:t>
                </a:r>
              </a:p>
            </p:txBody>
          </p:sp>
          <p:sp>
            <p:nvSpPr>
              <p:cNvPr id="24" name="Rectangle 3"/>
              <p:cNvSpPr txBox="1">
                <a:spLocks/>
              </p:cNvSpPr>
              <p:nvPr/>
            </p:nvSpPr>
            <p:spPr bwMode="auto">
              <a:xfrm>
                <a:off x="3570288" y="5099050"/>
                <a:ext cx="406400" cy="388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l-GR">
                    <a:effectLst/>
                  </a:rPr>
                  <a:t>0</a:t>
                </a:r>
                <a:endParaRPr lang="el-GR" baseline="-25000">
                  <a:effectLst/>
                </a:endParaRPr>
              </a:p>
            </p:txBody>
          </p:sp>
          <p:sp>
            <p:nvSpPr>
              <p:cNvPr id="49176" name="AutoShape 24"/>
              <p:cNvSpPr>
                <a:spLocks/>
              </p:cNvSpPr>
              <p:nvPr/>
            </p:nvSpPr>
            <p:spPr bwMode="auto">
              <a:xfrm>
                <a:off x="6464300" y="4543231"/>
                <a:ext cx="2965450" cy="362146"/>
              </a:xfrm>
              <a:prstGeom prst="callout2">
                <a:avLst>
                  <a:gd name="adj1" fmla="val 49315"/>
                  <a:gd name="adj2" fmla="val -5417"/>
                  <a:gd name="adj3" fmla="val 49315"/>
                  <a:gd name="adj4" fmla="val -17157"/>
                  <a:gd name="adj5" fmla="val 48931"/>
                  <a:gd name="adj6" fmla="val -14119"/>
                </a:avLst>
              </a:prstGeom>
              <a:noFill/>
              <a:ln w="6350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l-GR" sz="1200" i="1" dirty="0" smtClean="0">
                    <a:effectLst/>
                  </a:rPr>
                  <a:t>Αρχικός διαχρονικός περιορισμός</a:t>
                </a:r>
                <a:endParaRPr lang="el-GR" sz="1200" i="1" dirty="0">
                  <a:effectLst/>
                </a:endParaRPr>
              </a:p>
              <a:p>
                <a:pPr algn="ctr"/>
                <a:endParaRPr lang="el-GR" sz="1200" i="1" dirty="0">
                  <a:effectLst/>
                </a:endParaRPr>
              </a:p>
            </p:txBody>
          </p:sp>
          <p:sp>
            <p:nvSpPr>
              <p:cNvPr id="49178" name="Arc 26"/>
              <p:cNvSpPr>
                <a:spLocks/>
              </p:cNvSpPr>
              <p:nvPr/>
            </p:nvSpPr>
            <p:spPr bwMode="auto">
              <a:xfrm rot="6639711">
                <a:off x="2638788" y="-1223158"/>
                <a:ext cx="6721476" cy="1814512"/>
              </a:xfrm>
              <a:custGeom>
                <a:avLst/>
                <a:gdLst>
                  <a:gd name="G0" fmla="+- 0 0 0"/>
                  <a:gd name="G1" fmla="+- 8851 0 0"/>
                  <a:gd name="G2" fmla="+- 21600 0 0"/>
                  <a:gd name="T0" fmla="*/ 19703 w 21600"/>
                  <a:gd name="T1" fmla="*/ 0 h 18365"/>
                  <a:gd name="T2" fmla="*/ 19392 w 21600"/>
                  <a:gd name="T3" fmla="*/ 18365 h 18365"/>
                  <a:gd name="T4" fmla="*/ 0 w 21600"/>
                  <a:gd name="T5" fmla="*/ 8851 h 18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8365" fill="none" extrusionOk="0">
                    <a:moveTo>
                      <a:pt x="19703" y="-1"/>
                    </a:moveTo>
                    <a:cubicBezTo>
                      <a:pt x="20953" y="2783"/>
                      <a:pt x="21600" y="5799"/>
                      <a:pt x="21600" y="8851"/>
                    </a:cubicBezTo>
                    <a:cubicBezTo>
                      <a:pt x="21600" y="12149"/>
                      <a:pt x="20844" y="15403"/>
                      <a:pt x="19391" y="18364"/>
                    </a:cubicBezTo>
                  </a:path>
                  <a:path w="21600" h="18365" stroke="0" extrusionOk="0">
                    <a:moveTo>
                      <a:pt x="19703" y="-1"/>
                    </a:moveTo>
                    <a:cubicBezTo>
                      <a:pt x="20953" y="2783"/>
                      <a:pt x="21600" y="5799"/>
                      <a:pt x="21600" y="8851"/>
                    </a:cubicBezTo>
                    <a:cubicBezTo>
                      <a:pt x="21600" y="12149"/>
                      <a:pt x="20844" y="15403"/>
                      <a:pt x="19391" y="18364"/>
                    </a:cubicBezTo>
                    <a:lnTo>
                      <a:pt x="0" y="8851"/>
                    </a:lnTo>
                    <a:close/>
                  </a:path>
                </a:pathLst>
              </a:cu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9181" name="Line 29"/>
              <p:cNvSpPr>
                <a:spLocks noChangeShapeType="1"/>
              </p:cNvSpPr>
              <p:nvPr/>
            </p:nvSpPr>
            <p:spPr bwMode="auto">
              <a:xfrm>
                <a:off x="3794125" y="1093013"/>
                <a:ext cx="1590675" cy="3904437"/>
              </a:xfrm>
              <a:prstGeom prst="line">
                <a:avLst/>
              </a:prstGeom>
              <a:noFill/>
              <a:ln w="53975">
                <a:solidFill>
                  <a:schemeClr val="bg2">
                    <a:lumMod val="75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9182" name="Arc 30"/>
              <p:cNvSpPr>
                <a:spLocks/>
              </p:cNvSpPr>
              <p:nvPr/>
            </p:nvSpPr>
            <p:spPr bwMode="auto">
              <a:xfrm rot="6560778">
                <a:off x="2478943" y="-446885"/>
                <a:ext cx="6721475" cy="2100263"/>
              </a:xfrm>
              <a:custGeom>
                <a:avLst/>
                <a:gdLst>
                  <a:gd name="G0" fmla="+- 0 0 0"/>
                  <a:gd name="G1" fmla="+- 8851 0 0"/>
                  <a:gd name="G2" fmla="+- 21600 0 0"/>
                  <a:gd name="T0" fmla="*/ 19703 w 21600"/>
                  <a:gd name="T1" fmla="*/ 0 h 18365"/>
                  <a:gd name="T2" fmla="*/ 19392 w 21600"/>
                  <a:gd name="T3" fmla="*/ 18365 h 18365"/>
                  <a:gd name="T4" fmla="*/ 0 w 21600"/>
                  <a:gd name="T5" fmla="*/ 8851 h 18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8365" fill="none" extrusionOk="0">
                    <a:moveTo>
                      <a:pt x="19703" y="-1"/>
                    </a:moveTo>
                    <a:cubicBezTo>
                      <a:pt x="20953" y="2783"/>
                      <a:pt x="21600" y="5799"/>
                      <a:pt x="21600" y="8851"/>
                    </a:cubicBezTo>
                    <a:cubicBezTo>
                      <a:pt x="21600" y="12149"/>
                      <a:pt x="20844" y="15403"/>
                      <a:pt x="19391" y="18364"/>
                    </a:cubicBezTo>
                  </a:path>
                  <a:path w="21600" h="18365" stroke="0" extrusionOk="0">
                    <a:moveTo>
                      <a:pt x="19703" y="-1"/>
                    </a:moveTo>
                    <a:cubicBezTo>
                      <a:pt x="20953" y="2783"/>
                      <a:pt x="21600" y="5799"/>
                      <a:pt x="21600" y="8851"/>
                    </a:cubicBezTo>
                    <a:cubicBezTo>
                      <a:pt x="21600" y="12149"/>
                      <a:pt x="20844" y="15403"/>
                      <a:pt x="19391" y="18364"/>
                    </a:cubicBezTo>
                    <a:lnTo>
                      <a:pt x="0" y="8851"/>
                    </a:lnTo>
                    <a:close/>
                  </a:path>
                </a:pathLst>
              </a:cu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9" name="Rectangle 3"/>
              <p:cNvSpPr txBox="1">
                <a:spLocks/>
              </p:cNvSpPr>
              <p:nvPr/>
            </p:nvSpPr>
            <p:spPr bwMode="auto">
              <a:xfrm>
                <a:off x="4133402" y="2096088"/>
                <a:ext cx="212725" cy="2016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dirty="0">
                    <a:solidFill>
                      <a:schemeClr val="bg1"/>
                    </a:solidFill>
                    <a:effectLst/>
                  </a:rPr>
                  <a:t>·</a:t>
                </a:r>
              </a:p>
            </p:txBody>
          </p:sp>
          <p:sp>
            <p:nvSpPr>
              <p:cNvPr id="27" name="AutoShape 24"/>
              <p:cNvSpPr>
                <a:spLocks/>
              </p:cNvSpPr>
              <p:nvPr/>
            </p:nvSpPr>
            <p:spPr bwMode="auto">
              <a:xfrm>
                <a:off x="4432492" y="1021385"/>
                <a:ext cx="2965450" cy="362146"/>
              </a:xfrm>
              <a:prstGeom prst="callout2">
                <a:avLst>
                  <a:gd name="adj1" fmla="val 49315"/>
                  <a:gd name="adj2" fmla="val -5417"/>
                  <a:gd name="adj3" fmla="val 49315"/>
                  <a:gd name="adj4" fmla="val -17157"/>
                  <a:gd name="adj5" fmla="val 48931"/>
                  <a:gd name="adj6" fmla="val -14119"/>
                </a:avLst>
              </a:prstGeom>
              <a:noFill/>
              <a:ln w="6350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l-GR" sz="1200" i="1" dirty="0" smtClean="0">
                    <a:effectLst/>
                  </a:rPr>
                  <a:t>Νέος διαχρονικός περιορισμός</a:t>
                </a:r>
                <a:endParaRPr lang="el-GR" sz="1200" i="1" dirty="0">
                  <a:effectLst/>
                </a:endParaRPr>
              </a:p>
              <a:p>
                <a:pPr algn="ctr"/>
                <a:endParaRPr lang="el-GR" sz="1200" i="1" dirty="0">
                  <a:effectLst/>
                </a:endParaRPr>
              </a:p>
            </p:txBody>
          </p:sp>
          <p:sp>
            <p:nvSpPr>
              <p:cNvPr id="8" name="Rectangle 3"/>
              <p:cNvSpPr txBox="1">
                <a:spLocks/>
              </p:cNvSpPr>
              <p:nvPr/>
            </p:nvSpPr>
            <p:spPr bwMode="auto">
              <a:xfrm>
                <a:off x="4878389" y="3953498"/>
                <a:ext cx="196850" cy="1857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dirty="0">
                    <a:solidFill>
                      <a:schemeClr val="bg1"/>
                    </a:solidFill>
                    <a:effectLst/>
                  </a:rPr>
                  <a:t>·</a:t>
                </a:r>
              </a:p>
            </p:txBody>
          </p:sp>
          <p:cxnSp>
            <p:nvCxnSpPr>
              <p:cNvPr id="13" name="Ευθεία γραμμή σύνδεσης 12"/>
              <p:cNvCxnSpPr/>
              <p:nvPr/>
            </p:nvCxnSpPr>
            <p:spPr>
              <a:xfrm flipH="1">
                <a:off x="4452277" y="3664079"/>
                <a:ext cx="1" cy="1368000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Ευθεία γραμμή σύνδεσης 31"/>
              <p:cNvCxnSpPr/>
              <p:nvPr/>
            </p:nvCxnSpPr>
            <p:spPr>
              <a:xfrm flipH="1">
                <a:off x="4296914" y="2287079"/>
                <a:ext cx="1" cy="2746800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Ευθεία γραμμή σύνδεσης 14"/>
              <p:cNvCxnSpPr/>
              <p:nvPr/>
            </p:nvCxnSpPr>
            <p:spPr>
              <a:xfrm>
                <a:off x="3770314" y="3664079"/>
                <a:ext cx="684000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Ευθεία γραμμή σύνδεσης 34"/>
              <p:cNvCxnSpPr/>
              <p:nvPr/>
            </p:nvCxnSpPr>
            <p:spPr>
              <a:xfrm>
                <a:off x="3762375" y="2287079"/>
                <a:ext cx="522000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Rectangle 3"/>
            <p:cNvSpPr txBox="1">
              <a:spLocks/>
            </p:cNvSpPr>
            <p:nvPr/>
          </p:nvSpPr>
          <p:spPr bwMode="auto">
            <a:xfrm flipH="1">
              <a:off x="3091997" y="6050588"/>
              <a:ext cx="641799" cy="417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l-GR" dirty="0" smtClean="0">
                  <a:effectLst>
                    <a:outerShdw blurRad="38100" dist="38100" dir="2700000" algn="tl">
                      <a:srgbClr val="0E5580"/>
                    </a:outerShdw>
                  </a:effectLst>
                </a:rPr>
                <a:t>Δ</a:t>
              </a:r>
              <a:r>
                <a:rPr lang="en-US" dirty="0" smtClean="0">
                  <a:effectLst>
                    <a:outerShdw blurRad="38100" dist="38100" dir="2700000" algn="tl">
                      <a:srgbClr val="0E5580"/>
                    </a:outerShdw>
                  </a:effectLst>
                </a:rPr>
                <a:t>C</a:t>
              </a:r>
              <a:r>
                <a:rPr lang="en-US" baseline="-10000" dirty="0" smtClean="0">
                  <a:effectLst>
                    <a:outerShdw blurRad="38100" dist="38100" dir="2700000" algn="tl">
                      <a:srgbClr val="0E5580"/>
                    </a:outerShdw>
                  </a:effectLst>
                </a:rPr>
                <a:t>1</a:t>
              </a:r>
              <a:endParaRPr lang="el-GR" baseline="-10000" dirty="0">
                <a:effectLst>
                  <a:outerShdw blurRad="38100" dist="38100" dir="2700000" algn="tl">
                    <a:srgbClr val="0E5580"/>
                  </a:outerShdw>
                </a:effectLst>
              </a:endParaRPr>
            </a:p>
          </p:txBody>
        </p:sp>
        <p:cxnSp>
          <p:nvCxnSpPr>
            <p:cNvPr id="10" name="Ευθύγραμμο βέλος σύνδεσης 9"/>
            <p:cNvCxnSpPr/>
            <p:nvPr/>
          </p:nvCxnSpPr>
          <p:spPr>
            <a:xfrm rot="10800000" flipV="1">
              <a:off x="3270146" y="5991225"/>
              <a:ext cx="216000" cy="952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Ευθύγραμμο βέλος σύνδεσης 30"/>
            <p:cNvCxnSpPr/>
            <p:nvPr/>
          </p:nvCxnSpPr>
          <p:spPr>
            <a:xfrm flipV="1">
              <a:off x="2657688" y="3223016"/>
              <a:ext cx="5520" cy="1296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"/>
            <p:cNvSpPr txBox="1">
              <a:spLocks/>
            </p:cNvSpPr>
            <p:nvPr/>
          </p:nvSpPr>
          <p:spPr bwMode="auto">
            <a:xfrm flipH="1">
              <a:off x="1947414" y="3570479"/>
              <a:ext cx="641799" cy="417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l-GR" dirty="0" smtClean="0">
                  <a:effectLst>
                    <a:outerShdw blurRad="38100" dist="38100" dir="2700000" algn="tl">
                      <a:srgbClr val="0E5580"/>
                    </a:outerShdw>
                  </a:effectLst>
                </a:rPr>
                <a:t>Δ</a:t>
              </a:r>
              <a:r>
                <a:rPr lang="en-US" dirty="0" smtClean="0">
                  <a:effectLst>
                    <a:outerShdw blurRad="38100" dist="38100" dir="2700000" algn="tl">
                      <a:srgbClr val="0E5580"/>
                    </a:outerShdw>
                  </a:effectLst>
                </a:rPr>
                <a:t>C</a:t>
              </a:r>
              <a:r>
                <a:rPr lang="en-US" baseline="-10000" dirty="0">
                  <a:effectLst>
                    <a:outerShdw blurRad="38100" dist="38100" dir="2700000" algn="tl">
                      <a:srgbClr val="0E5580"/>
                    </a:outerShdw>
                  </a:effectLst>
                </a:rPr>
                <a:t>2</a:t>
              </a:r>
              <a:endParaRPr lang="el-GR" baseline="-10000" dirty="0">
                <a:effectLst>
                  <a:outerShdw blurRad="38100" dist="38100" dir="2700000" algn="tl">
                    <a:srgbClr val="0E5580"/>
                  </a:outerShdw>
                </a:effectLst>
              </a:endParaRPr>
            </a:p>
          </p:txBody>
        </p:sp>
      </p:grpSp>
      <p:sp>
        <p:nvSpPr>
          <p:cNvPr id="37" name="Θέση περιεχομένου 2"/>
          <p:cNvSpPr>
            <a:spLocks/>
          </p:cNvSpPr>
          <p:nvPr/>
        </p:nvSpPr>
        <p:spPr bwMode="auto">
          <a:xfrm>
            <a:off x="185738" y="288925"/>
            <a:ext cx="9363075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0"/>
              </a:spcBef>
            </a:pPr>
            <a:r>
              <a:rPr lang="el-GR" sz="3200" dirty="0">
                <a:effectLst>
                  <a:outerShdw blurRad="38100" dist="38100" dir="2700000" algn="tl">
                    <a:srgbClr val="0E5580"/>
                  </a:outerShdw>
                </a:effectLst>
              </a:rPr>
              <a:t>Μεταβολή του </a:t>
            </a:r>
            <a:r>
              <a:rPr lang="el-GR" sz="3200" dirty="0" smtClean="0">
                <a:effectLst>
                  <a:outerShdw blurRad="38100" dist="38100" dir="2700000" algn="tl">
                    <a:srgbClr val="0E5580"/>
                  </a:outerShdw>
                </a:effectLst>
              </a:rPr>
              <a:t>επιτοκίου</a:t>
            </a:r>
            <a:r>
              <a:rPr lang="en-US" sz="3200" dirty="0" smtClean="0">
                <a:effectLst>
                  <a:outerShdw blurRad="38100" dist="38100" dir="2700000" algn="tl">
                    <a:srgbClr val="0E5580"/>
                  </a:outerShdw>
                </a:effectLst>
              </a:rPr>
              <a:t> </a:t>
            </a:r>
            <a:r>
              <a:rPr lang="el-GR" sz="3200" dirty="0" smtClean="0">
                <a:effectLst>
                  <a:outerShdw blurRad="38100" dist="38100" dir="2700000" algn="tl">
                    <a:srgbClr val="0E5580"/>
                  </a:outerShdw>
                </a:effectLst>
              </a:rPr>
              <a:t>Ι</a:t>
            </a:r>
            <a:r>
              <a:rPr lang="en-US" sz="3200" dirty="0" smtClean="0">
                <a:effectLst>
                  <a:outerShdw blurRad="38100" dist="38100" dir="2700000" algn="tl">
                    <a:srgbClr val="0E5580"/>
                  </a:outerShdw>
                </a:effectLst>
              </a:rPr>
              <a:t>I</a:t>
            </a:r>
            <a:endParaRPr lang="el-GR" sz="3200" dirty="0" smtClean="0">
              <a:effectLst>
                <a:outerShdw blurRad="38100" dist="38100" dir="2700000" algn="tl">
                  <a:srgbClr val="0E5580"/>
                </a:outerShdw>
              </a:effectLst>
            </a:endParaRPr>
          </a:p>
          <a:p>
            <a:pPr marL="342900" indent="-342900" algn="ctr">
              <a:spcBef>
                <a:spcPct val="0"/>
              </a:spcBef>
            </a:pPr>
            <a:r>
              <a:rPr lang="el-GR" sz="2000" dirty="0" smtClean="0">
                <a:effectLst>
                  <a:outerShdw blurRad="38100" dist="38100" dir="2700000" algn="tl">
                    <a:srgbClr val="0E5580"/>
                  </a:outerShdw>
                </a:effectLst>
              </a:rPr>
              <a:t>(περίπτωση αποταμιευτή)</a:t>
            </a:r>
            <a:endParaRPr lang="el-GR" sz="2000" dirty="0">
              <a:effectLst>
                <a:outerShdw blurRad="38100" dist="38100" dir="2700000" algn="tl">
                  <a:srgbClr val="0E558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71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72" name="Θέση περιεχομένου 2"/>
          <p:cNvSpPr>
            <a:spLocks/>
          </p:cNvSpPr>
          <p:nvPr/>
        </p:nvSpPr>
        <p:spPr bwMode="auto">
          <a:xfrm>
            <a:off x="927100" y="273050"/>
            <a:ext cx="9363075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0"/>
              </a:spcBef>
            </a:pPr>
            <a:r>
              <a:rPr lang="el-GR" sz="3200" dirty="0" smtClean="0">
                <a:effectLst>
                  <a:outerShdw blurRad="38100" dist="38100" dir="2700000" algn="tl">
                    <a:srgbClr val="0E5580"/>
                  </a:outerShdw>
                </a:effectLst>
              </a:rPr>
              <a:t>Περιορισμός </a:t>
            </a:r>
            <a:r>
              <a:rPr lang="el-GR" sz="3200" dirty="0">
                <a:effectLst>
                  <a:outerShdw blurRad="38100" dist="38100" dir="2700000" algn="tl">
                    <a:srgbClr val="0E5580"/>
                  </a:outerShdw>
                </a:effectLst>
              </a:rPr>
              <a:t>του </a:t>
            </a:r>
            <a:r>
              <a:rPr lang="el-GR" sz="3200" dirty="0" smtClean="0">
                <a:effectLst>
                  <a:outerShdw blurRad="38100" dist="38100" dir="2700000" algn="tl">
                    <a:srgbClr val="0E5580"/>
                  </a:outerShdw>
                </a:effectLst>
              </a:rPr>
              <a:t>δανεισμού</a:t>
            </a:r>
            <a:endParaRPr lang="el-GR" sz="3200" dirty="0">
              <a:effectLst>
                <a:outerShdw blurRad="38100" dist="38100" dir="2700000" algn="tl">
                  <a:srgbClr val="0E5580"/>
                </a:outerShdw>
              </a:effectLst>
            </a:endParaRPr>
          </a:p>
        </p:txBody>
      </p:sp>
      <p:grpSp>
        <p:nvGrpSpPr>
          <p:cNvPr id="18" name="Ομάδα 17"/>
          <p:cNvGrpSpPr/>
          <p:nvPr/>
        </p:nvGrpSpPr>
        <p:grpSpPr>
          <a:xfrm>
            <a:off x="171216" y="1535113"/>
            <a:ext cx="8925192" cy="4348163"/>
            <a:chOff x="171216" y="1535113"/>
            <a:chExt cx="8925192" cy="4348163"/>
          </a:xfrm>
        </p:grpSpPr>
        <p:grpSp>
          <p:nvGrpSpPr>
            <p:cNvPr id="26671" name="Group 47"/>
            <p:cNvGrpSpPr>
              <a:grpSpLocks/>
            </p:cNvGrpSpPr>
            <p:nvPr/>
          </p:nvGrpSpPr>
          <p:grpSpPr bwMode="auto">
            <a:xfrm>
              <a:off x="171216" y="1535113"/>
              <a:ext cx="8925192" cy="4348163"/>
              <a:chOff x="614" y="703"/>
              <a:chExt cx="5581" cy="2739"/>
            </a:xfrm>
          </p:grpSpPr>
          <p:cxnSp>
            <p:nvCxnSpPr>
              <p:cNvPr id="26638" name="AutoShape 14"/>
              <p:cNvCxnSpPr>
                <a:cxnSpLocks noChangeShapeType="1"/>
              </p:cNvCxnSpPr>
              <p:nvPr/>
            </p:nvCxnSpPr>
            <p:spPr bwMode="auto">
              <a:xfrm>
                <a:off x="2363" y="1404"/>
                <a:ext cx="905" cy="1074"/>
              </a:xfrm>
              <a:prstGeom prst="straightConnector1">
                <a:avLst/>
              </a:prstGeom>
              <a:noFill/>
              <a:ln w="50800">
                <a:solidFill>
                  <a:srgbClr val="FFFF00"/>
                </a:solidFill>
                <a:round/>
                <a:headEnd/>
                <a:tailEnd/>
              </a:ln>
            </p:spPr>
          </p:cxnSp>
          <p:cxnSp>
            <p:nvCxnSpPr>
              <p:cNvPr id="26640" name="AutoShape 16"/>
              <p:cNvCxnSpPr>
                <a:cxnSpLocks noChangeShapeType="1"/>
              </p:cNvCxnSpPr>
              <p:nvPr/>
            </p:nvCxnSpPr>
            <p:spPr bwMode="auto">
              <a:xfrm>
                <a:off x="2375" y="3164"/>
                <a:ext cx="2881" cy="0"/>
              </a:xfrm>
              <a:prstGeom prst="straightConnector1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6637" name="AutoShape 17"/>
              <p:cNvCxnSpPr>
                <a:cxnSpLocks noChangeShapeType="1"/>
              </p:cNvCxnSpPr>
              <p:nvPr/>
            </p:nvCxnSpPr>
            <p:spPr bwMode="auto">
              <a:xfrm flipH="1" flipV="1">
                <a:off x="2364" y="914"/>
                <a:ext cx="12" cy="2251"/>
              </a:xfrm>
              <a:prstGeom prst="straightConnector1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0" name="Rectangle 3"/>
              <p:cNvSpPr txBox="1">
                <a:spLocks/>
              </p:cNvSpPr>
              <p:nvPr/>
            </p:nvSpPr>
            <p:spPr bwMode="auto">
              <a:xfrm>
                <a:off x="5133" y="3165"/>
                <a:ext cx="1062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0"/>
                  </a:spcBef>
                </a:pPr>
                <a:r>
                  <a:rPr lang="el-GR" dirty="0">
                    <a:effectLst>
                      <a:outerShdw blurRad="38100" dist="38100" dir="2700000" algn="tl">
                        <a:srgbClr val="0E5580"/>
                      </a:outerShdw>
                    </a:effectLst>
                  </a:rPr>
                  <a:t>Τρέχουσα</a:t>
                </a:r>
              </a:p>
              <a:p>
                <a:pPr>
                  <a:spcBef>
                    <a:spcPct val="0"/>
                  </a:spcBef>
                </a:pPr>
                <a:r>
                  <a:rPr lang="el-GR" dirty="0">
                    <a:effectLst>
                      <a:outerShdw blurRad="38100" dist="38100" dir="2700000" algn="tl">
                        <a:srgbClr val="0E5580"/>
                      </a:outerShdw>
                    </a:effectLst>
                  </a:rPr>
                  <a:t>Κατανάλωση</a:t>
                </a:r>
              </a:p>
            </p:txBody>
          </p:sp>
          <p:sp>
            <p:nvSpPr>
              <p:cNvPr id="22" name="Rectangle 3"/>
              <p:cNvSpPr txBox="1">
                <a:spLocks/>
              </p:cNvSpPr>
              <p:nvPr/>
            </p:nvSpPr>
            <p:spPr bwMode="auto">
              <a:xfrm>
                <a:off x="3026" y="2418"/>
                <a:ext cx="198" cy="2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l-GR" dirty="0">
                    <a:effectLst>
                      <a:outerShdw blurRad="38100" dist="38100" dir="2700000" algn="tl">
                        <a:srgbClr val="0E5580"/>
                      </a:outerShdw>
                    </a:effectLst>
                  </a:rPr>
                  <a:t>Α</a:t>
                </a:r>
              </a:p>
            </p:txBody>
          </p:sp>
          <p:sp>
            <p:nvSpPr>
              <p:cNvPr id="23" name="Rectangle 3"/>
              <p:cNvSpPr txBox="1">
                <a:spLocks/>
              </p:cNvSpPr>
              <p:nvPr/>
            </p:nvSpPr>
            <p:spPr bwMode="auto">
              <a:xfrm>
                <a:off x="614" y="703"/>
                <a:ext cx="1749" cy="3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>
                  <a:spcBef>
                    <a:spcPct val="0"/>
                  </a:spcBef>
                </a:pPr>
                <a:r>
                  <a:rPr lang="el-GR" dirty="0">
                    <a:effectLst>
                      <a:outerShdw blurRad="38100" dist="38100" dir="2700000" algn="tl">
                        <a:srgbClr val="0E5580"/>
                      </a:outerShdw>
                    </a:effectLst>
                  </a:rPr>
                  <a:t>Μελλοντική</a:t>
                </a:r>
              </a:p>
              <a:p>
                <a:pPr algn="r">
                  <a:spcBef>
                    <a:spcPct val="0"/>
                  </a:spcBef>
                </a:pPr>
                <a:r>
                  <a:rPr lang="el-GR" dirty="0">
                    <a:effectLst>
                      <a:outerShdw blurRad="38100" dist="38100" dir="2700000" algn="tl">
                        <a:srgbClr val="0E5580"/>
                      </a:outerShdw>
                    </a:effectLst>
                  </a:rPr>
                  <a:t>Κατανάλωση</a:t>
                </a:r>
              </a:p>
            </p:txBody>
          </p:sp>
          <p:cxnSp>
            <p:nvCxnSpPr>
              <p:cNvPr id="26642" name="AutoShape 11"/>
              <p:cNvCxnSpPr>
                <a:cxnSpLocks noChangeShapeType="1"/>
              </p:cNvCxnSpPr>
              <p:nvPr/>
            </p:nvCxnSpPr>
            <p:spPr bwMode="auto">
              <a:xfrm flipH="1" flipV="1">
                <a:off x="3262" y="2465"/>
                <a:ext cx="6" cy="703"/>
              </a:xfrm>
              <a:prstGeom prst="straightConnector1">
                <a:avLst/>
              </a:prstGeom>
              <a:noFill/>
              <a:ln w="5080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</p:cxnSp>
          <p:sp>
            <p:nvSpPr>
              <p:cNvPr id="2" name="Rectangle 3"/>
              <p:cNvSpPr txBox="1">
                <a:spLocks/>
              </p:cNvSpPr>
              <p:nvPr/>
            </p:nvSpPr>
            <p:spPr bwMode="auto">
              <a:xfrm>
                <a:off x="3163" y="3166"/>
                <a:ext cx="256" cy="2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l-GR" dirty="0">
                    <a:effectLst>
                      <a:outerShdw blurRad="38100" dist="38100" dir="2700000" algn="tl">
                        <a:srgbClr val="0E5580"/>
                      </a:outerShdw>
                    </a:effectLst>
                  </a:rPr>
                  <a:t>Υ</a:t>
                </a:r>
                <a:r>
                  <a:rPr lang="el-GR" baseline="-25000" dirty="0">
                    <a:effectLst>
                      <a:outerShdw blurRad="38100" dist="38100" dir="2700000" algn="tl">
                        <a:srgbClr val="0E5580"/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8" name="Rectangle 3"/>
              <p:cNvSpPr txBox="1">
                <a:spLocks/>
              </p:cNvSpPr>
              <p:nvPr/>
            </p:nvSpPr>
            <p:spPr bwMode="auto">
              <a:xfrm>
                <a:off x="2265" y="1292"/>
                <a:ext cx="142" cy="1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dirty="0">
                    <a:solidFill>
                      <a:schemeClr val="bg1"/>
                    </a:solidFill>
                    <a:effectLst/>
                  </a:rPr>
                  <a:t>·</a:t>
                </a:r>
              </a:p>
            </p:txBody>
          </p:sp>
          <p:sp>
            <p:nvSpPr>
              <p:cNvPr id="10" name="Rectangle 3"/>
              <p:cNvSpPr txBox="1">
                <a:spLocks/>
              </p:cNvSpPr>
              <p:nvPr/>
            </p:nvSpPr>
            <p:spPr bwMode="auto">
              <a:xfrm>
                <a:off x="2943" y="729"/>
                <a:ext cx="1170" cy="5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0"/>
                  </a:spcBef>
                </a:pPr>
                <a:endParaRPr lang="el-GR" sz="1600" i="1" dirty="0">
                  <a:effectLst>
                    <a:outerShdw blurRad="38100" dist="38100" dir="2700000" algn="tl">
                      <a:srgbClr val="0E5580"/>
                    </a:outerShdw>
                  </a:effectLst>
                </a:endParaRPr>
              </a:p>
            </p:txBody>
          </p:sp>
          <p:sp>
            <p:nvSpPr>
              <p:cNvPr id="11" name="Rectangle 3"/>
              <p:cNvSpPr txBox="1">
                <a:spLocks/>
              </p:cNvSpPr>
              <p:nvPr/>
            </p:nvSpPr>
            <p:spPr bwMode="auto">
              <a:xfrm>
                <a:off x="3164" y="2349"/>
                <a:ext cx="124" cy="1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solidFill>
                      <a:schemeClr val="bg1"/>
                    </a:solidFill>
                    <a:effectLst/>
                  </a:rPr>
                  <a:t>·</a:t>
                </a:r>
              </a:p>
            </p:txBody>
          </p:sp>
          <p:sp>
            <p:nvSpPr>
              <p:cNvPr id="12" name="Rectangle 3"/>
              <p:cNvSpPr txBox="1">
                <a:spLocks/>
              </p:cNvSpPr>
              <p:nvPr/>
            </p:nvSpPr>
            <p:spPr bwMode="auto">
              <a:xfrm>
                <a:off x="2249" y="3122"/>
                <a:ext cx="256" cy="2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l-GR" dirty="0">
                    <a:effectLst/>
                  </a:rPr>
                  <a:t>0</a:t>
                </a:r>
                <a:endParaRPr lang="el-GR" baseline="-25000" dirty="0">
                  <a:effectLst/>
                </a:endParaRPr>
              </a:p>
            </p:txBody>
          </p:sp>
        </p:grpSp>
        <p:cxnSp>
          <p:nvCxnSpPr>
            <p:cNvPr id="30" name="AutoShape 11"/>
            <p:cNvCxnSpPr>
              <a:cxnSpLocks noChangeShapeType="1"/>
            </p:cNvCxnSpPr>
            <p:nvPr/>
          </p:nvCxnSpPr>
          <p:spPr bwMode="auto">
            <a:xfrm flipH="1" flipV="1">
              <a:off x="4347258" y="4270472"/>
              <a:ext cx="992101" cy="1174662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prstDash val="dash"/>
              <a:round/>
              <a:headEnd/>
              <a:tailEnd/>
            </a:ln>
          </p:spPr>
        </p:cxnSp>
        <p:sp>
          <p:nvSpPr>
            <p:cNvPr id="36" name="AutoShape 24"/>
            <p:cNvSpPr>
              <a:spLocks/>
            </p:cNvSpPr>
            <p:nvPr/>
          </p:nvSpPr>
          <p:spPr bwMode="auto">
            <a:xfrm>
              <a:off x="4984330" y="4421091"/>
              <a:ext cx="1940345" cy="362146"/>
            </a:xfrm>
            <a:prstGeom prst="callout2">
              <a:avLst>
                <a:gd name="adj1" fmla="val 49315"/>
                <a:gd name="adj2" fmla="val -5417"/>
                <a:gd name="adj3" fmla="val 49315"/>
                <a:gd name="adj4" fmla="val -17157"/>
                <a:gd name="adj5" fmla="val 51561"/>
                <a:gd name="adj6" fmla="val -27864"/>
              </a:avLst>
            </a:prstGeom>
            <a:noFill/>
            <a:ln w="63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l-GR" sz="1200" i="1" dirty="0" smtClean="0">
                  <a:effectLst/>
                </a:rPr>
                <a:t>Περιορισμός δανεισμού</a:t>
              </a:r>
              <a:endParaRPr lang="el-GR" sz="1200" i="1" dirty="0">
                <a:effectLst/>
              </a:endParaRPr>
            </a:p>
            <a:p>
              <a:pPr algn="ctr"/>
              <a:endParaRPr lang="el-GR" sz="1200" i="1" dirty="0">
                <a:effectLst/>
              </a:endParaRPr>
            </a:p>
          </p:txBody>
        </p:sp>
        <p:sp>
          <p:nvSpPr>
            <p:cNvPr id="37" name="AutoShape 24"/>
            <p:cNvSpPr>
              <a:spLocks/>
            </p:cNvSpPr>
            <p:nvPr/>
          </p:nvSpPr>
          <p:spPr bwMode="auto">
            <a:xfrm>
              <a:off x="3691877" y="2574132"/>
              <a:ext cx="2965450" cy="362146"/>
            </a:xfrm>
            <a:prstGeom prst="callout2">
              <a:avLst>
                <a:gd name="adj1" fmla="val 49315"/>
                <a:gd name="adj2" fmla="val -5417"/>
                <a:gd name="adj3" fmla="val 49315"/>
                <a:gd name="adj4" fmla="val -17157"/>
                <a:gd name="adj5" fmla="val 48931"/>
                <a:gd name="adj6" fmla="val -14119"/>
              </a:avLst>
            </a:prstGeom>
            <a:noFill/>
            <a:ln w="63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l-GR" sz="1200" i="1" dirty="0">
                  <a:effectLst/>
                </a:rPr>
                <a:t>Δ</a:t>
              </a:r>
              <a:r>
                <a:rPr lang="el-GR" sz="1200" i="1" dirty="0" smtClean="0">
                  <a:effectLst/>
                </a:rPr>
                <a:t>ιαχρονικός περιορισμός</a:t>
              </a:r>
              <a:endParaRPr lang="el-GR" sz="1200" i="1" dirty="0">
                <a:effectLst/>
              </a:endParaRPr>
            </a:p>
            <a:p>
              <a:pPr algn="ctr"/>
              <a:endParaRPr lang="el-GR" sz="1200" i="1" dirty="0"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856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72" name="Θέση περιεχομένου 2"/>
          <p:cNvSpPr>
            <a:spLocks/>
          </p:cNvSpPr>
          <p:nvPr/>
        </p:nvSpPr>
        <p:spPr bwMode="auto">
          <a:xfrm>
            <a:off x="927100" y="273050"/>
            <a:ext cx="9363075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0"/>
              </a:spcBef>
            </a:pPr>
            <a:r>
              <a:rPr lang="el-GR" sz="3200" dirty="0" smtClean="0">
                <a:effectLst>
                  <a:outerShdw blurRad="38100" dist="38100" dir="2700000" algn="tl">
                    <a:srgbClr val="0E5580"/>
                  </a:outerShdw>
                </a:effectLst>
              </a:rPr>
              <a:t>Περιορισμός </a:t>
            </a:r>
            <a:r>
              <a:rPr lang="el-GR" sz="3200" dirty="0">
                <a:effectLst>
                  <a:outerShdw blurRad="38100" dist="38100" dir="2700000" algn="tl">
                    <a:srgbClr val="0E5580"/>
                  </a:outerShdw>
                </a:effectLst>
              </a:rPr>
              <a:t>του </a:t>
            </a:r>
            <a:r>
              <a:rPr lang="el-GR" sz="3200" dirty="0" smtClean="0">
                <a:effectLst>
                  <a:outerShdw blurRad="38100" dist="38100" dir="2700000" algn="tl">
                    <a:srgbClr val="0E5580"/>
                  </a:outerShdw>
                </a:effectLst>
              </a:rPr>
              <a:t>δανεισμού</a:t>
            </a:r>
            <a:endParaRPr lang="el-GR" sz="3200" dirty="0">
              <a:effectLst>
                <a:outerShdw blurRad="38100" dist="38100" dir="2700000" algn="tl">
                  <a:srgbClr val="0E5580"/>
                </a:outerShdw>
              </a:effectLst>
            </a:endParaRPr>
          </a:p>
        </p:txBody>
      </p:sp>
      <p:grpSp>
        <p:nvGrpSpPr>
          <p:cNvPr id="4" name="Ομάδα 3"/>
          <p:cNvGrpSpPr/>
          <p:nvPr/>
        </p:nvGrpSpPr>
        <p:grpSpPr>
          <a:xfrm>
            <a:off x="-1342147" y="-2892379"/>
            <a:ext cx="7135676" cy="8174514"/>
            <a:chOff x="171216" y="-2276951"/>
            <a:chExt cx="7135676" cy="8174514"/>
          </a:xfrm>
        </p:grpSpPr>
        <p:grpSp>
          <p:nvGrpSpPr>
            <p:cNvPr id="18" name="Ομάδα 17"/>
            <p:cNvGrpSpPr/>
            <p:nvPr/>
          </p:nvGrpSpPr>
          <p:grpSpPr>
            <a:xfrm>
              <a:off x="171216" y="1576388"/>
              <a:ext cx="7135676" cy="4321175"/>
              <a:chOff x="171216" y="1576388"/>
              <a:chExt cx="7135676" cy="4321175"/>
            </a:xfrm>
          </p:grpSpPr>
          <p:grpSp>
            <p:nvGrpSpPr>
              <p:cNvPr id="26671" name="Group 47"/>
              <p:cNvGrpSpPr>
                <a:grpSpLocks/>
              </p:cNvGrpSpPr>
              <p:nvPr/>
            </p:nvGrpSpPr>
            <p:grpSpPr bwMode="auto">
              <a:xfrm>
                <a:off x="171216" y="1576388"/>
                <a:ext cx="7135676" cy="4321175"/>
                <a:chOff x="614" y="729"/>
                <a:chExt cx="4462" cy="2722"/>
              </a:xfrm>
            </p:grpSpPr>
            <p:cxnSp>
              <p:nvCxnSpPr>
                <p:cNvPr id="26638" name="AutoShape 14"/>
                <p:cNvCxnSpPr>
                  <a:cxnSpLocks noChangeShapeType="1"/>
                </p:cNvCxnSpPr>
                <p:nvPr/>
              </p:nvCxnSpPr>
              <p:spPr bwMode="auto">
                <a:xfrm>
                  <a:off x="2363" y="1404"/>
                  <a:ext cx="905" cy="1074"/>
                </a:xfrm>
                <a:prstGeom prst="straightConnector1">
                  <a:avLst/>
                </a:prstGeom>
                <a:noFill/>
                <a:ln w="50800">
                  <a:solidFill>
                    <a:srgbClr val="FFFF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6640" name="AutoShape 16"/>
                <p:cNvCxnSpPr>
                  <a:cxnSpLocks noChangeShapeType="1"/>
                </p:cNvCxnSpPr>
                <p:nvPr/>
              </p:nvCxnSpPr>
              <p:spPr bwMode="auto">
                <a:xfrm>
                  <a:off x="2375" y="3164"/>
                  <a:ext cx="1913" cy="0"/>
                </a:xfrm>
                <a:prstGeom prst="straightConnector1">
                  <a:avLst/>
                </a:prstGeom>
                <a:noFill/>
                <a:ln w="6350">
                  <a:solidFill>
                    <a:srgbClr val="FFFFFF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26637" name="AutoShape 17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2364" y="1011"/>
                  <a:ext cx="12" cy="2154"/>
                </a:xfrm>
                <a:prstGeom prst="straightConnector1">
                  <a:avLst/>
                </a:prstGeom>
                <a:noFill/>
                <a:ln w="6350">
                  <a:solidFill>
                    <a:srgbClr val="FFFFFF"/>
                  </a:solidFill>
                  <a:round/>
                  <a:headEnd/>
                  <a:tailEnd type="triangle" w="med" len="med"/>
                </a:ln>
              </p:spPr>
            </p:cxnSp>
            <p:sp>
              <p:nvSpPr>
                <p:cNvPr id="20" name="Rectangle 3"/>
                <p:cNvSpPr txBox="1">
                  <a:spLocks/>
                </p:cNvSpPr>
                <p:nvPr/>
              </p:nvSpPr>
              <p:spPr bwMode="auto">
                <a:xfrm>
                  <a:off x="4014" y="3174"/>
                  <a:ext cx="1062" cy="2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spcBef>
                      <a:spcPct val="0"/>
                    </a:spcBef>
                  </a:pPr>
                  <a:r>
                    <a:rPr lang="el-GR" sz="1400" dirty="0">
                      <a:effectLst>
                        <a:outerShdw blurRad="38100" dist="38100" dir="2700000" algn="tl">
                          <a:srgbClr val="0E5580"/>
                        </a:outerShdw>
                      </a:effectLst>
                    </a:rPr>
                    <a:t>Τρέχουσα</a:t>
                  </a:r>
                </a:p>
                <a:p>
                  <a:pPr>
                    <a:spcBef>
                      <a:spcPct val="0"/>
                    </a:spcBef>
                  </a:pPr>
                  <a:r>
                    <a:rPr lang="el-GR" sz="1400" dirty="0">
                      <a:effectLst>
                        <a:outerShdw blurRad="38100" dist="38100" dir="2700000" algn="tl">
                          <a:srgbClr val="0E5580"/>
                        </a:outerShdw>
                      </a:effectLst>
                    </a:rPr>
                    <a:t>Κατανάλωση</a:t>
                  </a:r>
                </a:p>
              </p:txBody>
            </p:sp>
            <p:sp>
              <p:nvSpPr>
                <p:cNvPr id="22" name="Rectangle 3"/>
                <p:cNvSpPr txBox="1">
                  <a:spLocks/>
                </p:cNvSpPr>
                <p:nvPr/>
              </p:nvSpPr>
              <p:spPr bwMode="auto">
                <a:xfrm>
                  <a:off x="3252" y="2287"/>
                  <a:ext cx="198" cy="21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l-GR" dirty="0">
                      <a:effectLst>
                        <a:outerShdw blurRad="38100" dist="38100" dir="2700000" algn="tl">
                          <a:srgbClr val="0E5580"/>
                        </a:outerShdw>
                      </a:effectLst>
                    </a:rPr>
                    <a:t>Α</a:t>
                  </a:r>
                </a:p>
              </p:txBody>
            </p:sp>
            <p:sp>
              <p:nvSpPr>
                <p:cNvPr id="23" name="Rectangle 3"/>
                <p:cNvSpPr txBox="1">
                  <a:spLocks/>
                </p:cNvSpPr>
                <p:nvPr/>
              </p:nvSpPr>
              <p:spPr bwMode="auto">
                <a:xfrm>
                  <a:off x="614" y="980"/>
                  <a:ext cx="1749" cy="3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>
                    <a:spcBef>
                      <a:spcPct val="0"/>
                    </a:spcBef>
                  </a:pPr>
                  <a:r>
                    <a:rPr lang="el-GR" sz="1400" dirty="0">
                      <a:effectLst>
                        <a:outerShdw blurRad="38100" dist="38100" dir="2700000" algn="tl">
                          <a:srgbClr val="0E5580"/>
                        </a:outerShdw>
                      </a:effectLst>
                    </a:rPr>
                    <a:t>Μελλοντική</a:t>
                  </a:r>
                </a:p>
                <a:p>
                  <a:pPr algn="r">
                    <a:spcBef>
                      <a:spcPct val="0"/>
                    </a:spcBef>
                  </a:pPr>
                  <a:r>
                    <a:rPr lang="el-GR" sz="1400" dirty="0">
                      <a:effectLst>
                        <a:outerShdw blurRad="38100" dist="38100" dir="2700000" algn="tl">
                          <a:srgbClr val="0E5580"/>
                        </a:outerShdw>
                      </a:effectLst>
                    </a:rPr>
                    <a:t>Κατανάλωση</a:t>
                  </a:r>
                </a:p>
              </p:txBody>
            </p:sp>
            <p:cxnSp>
              <p:nvCxnSpPr>
                <p:cNvPr id="26642" name="AutoShape 11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3262" y="2465"/>
                  <a:ext cx="6" cy="703"/>
                </a:xfrm>
                <a:prstGeom prst="straightConnector1">
                  <a:avLst/>
                </a:prstGeom>
                <a:noFill/>
                <a:ln w="50800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</p:spPr>
            </p:cxnSp>
            <p:sp>
              <p:nvSpPr>
                <p:cNvPr id="2" name="Rectangle 3"/>
                <p:cNvSpPr txBox="1">
                  <a:spLocks/>
                </p:cNvSpPr>
                <p:nvPr/>
              </p:nvSpPr>
              <p:spPr bwMode="auto">
                <a:xfrm>
                  <a:off x="3163" y="3166"/>
                  <a:ext cx="256" cy="2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l-GR" dirty="0">
                      <a:effectLst>
                        <a:outerShdw blurRad="38100" dist="38100" dir="2700000" algn="tl">
                          <a:srgbClr val="0E5580"/>
                        </a:outerShdw>
                      </a:effectLst>
                    </a:rPr>
                    <a:t>Υ</a:t>
                  </a:r>
                  <a:r>
                    <a:rPr lang="el-GR" baseline="-25000" dirty="0">
                      <a:effectLst>
                        <a:outerShdw blurRad="38100" dist="38100" dir="2700000" algn="tl">
                          <a:srgbClr val="0E5580"/>
                        </a:outerShdw>
                      </a:effectLst>
                    </a:rPr>
                    <a:t>1</a:t>
                  </a:r>
                </a:p>
              </p:txBody>
            </p:sp>
            <p:sp>
              <p:nvSpPr>
                <p:cNvPr id="8" name="Rectangle 3"/>
                <p:cNvSpPr txBox="1">
                  <a:spLocks/>
                </p:cNvSpPr>
                <p:nvPr/>
              </p:nvSpPr>
              <p:spPr bwMode="auto">
                <a:xfrm>
                  <a:off x="2265" y="1292"/>
                  <a:ext cx="142" cy="1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dirty="0">
                      <a:solidFill>
                        <a:schemeClr val="bg1"/>
                      </a:solidFill>
                      <a:effectLst/>
                    </a:rPr>
                    <a:t>·</a:t>
                  </a:r>
                </a:p>
              </p:txBody>
            </p:sp>
            <p:sp>
              <p:nvSpPr>
                <p:cNvPr id="10" name="Rectangle 3"/>
                <p:cNvSpPr txBox="1">
                  <a:spLocks/>
                </p:cNvSpPr>
                <p:nvPr/>
              </p:nvSpPr>
              <p:spPr bwMode="auto">
                <a:xfrm>
                  <a:off x="2943" y="729"/>
                  <a:ext cx="1170" cy="5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spcBef>
                      <a:spcPct val="0"/>
                    </a:spcBef>
                  </a:pPr>
                  <a:endParaRPr lang="el-GR" sz="1600" i="1" dirty="0">
                    <a:effectLst>
                      <a:outerShdw blurRad="38100" dist="38100" dir="2700000" algn="tl">
                        <a:srgbClr val="0E5580"/>
                      </a:outerShdw>
                    </a:effectLst>
                  </a:endParaRPr>
                </a:p>
              </p:txBody>
            </p:sp>
            <p:sp>
              <p:nvSpPr>
                <p:cNvPr id="11" name="Rectangle 3"/>
                <p:cNvSpPr txBox="1">
                  <a:spLocks/>
                </p:cNvSpPr>
                <p:nvPr/>
              </p:nvSpPr>
              <p:spPr bwMode="auto">
                <a:xfrm>
                  <a:off x="3164" y="2349"/>
                  <a:ext cx="124" cy="11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solidFill>
                        <a:schemeClr val="bg1"/>
                      </a:solidFill>
                      <a:effectLst/>
                    </a:rPr>
                    <a:t>·</a:t>
                  </a:r>
                </a:p>
              </p:txBody>
            </p:sp>
            <p:sp>
              <p:nvSpPr>
                <p:cNvPr id="12" name="Rectangle 3"/>
                <p:cNvSpPr txBox="1">
                  <a:spLocks/>
                </p:cNvSpPr>
                <p:nvPr/>
              </p:nvSpPr>
              <p:spPr bwMode="auto">
                <a:xfrm>
                  <a:off x="2249" y="3122"/>
                  <a:ext cx="256" cy="2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l-GR" dirty="0">
                      <a:effectLst/>
                    </a:rPr>
                    <a:t>0</a:t>
                  </a:r>
                  <a:endParaRPr lang="el-GR" baseline="-25000" dirty="0">
                    <a:effectLst/>
                  </a:endParaRPr>
                </a:p>
              </p:txBody>
            </p:sp>
          </p:grpSp>
          <p:cxnSp>
            <p:nvCxnSpPr>
              <p:cNvPr id="30" name="AutoShape 11"/>
              <p:cNvCxnSpPr>
                <a:cxnSpLocks noChangeShapeType="1"/>
              </p:cNvCxnSpPr>
              <p:nvPr/>
            </p:nvCxnSpPr>
            <p:spPr bwMode="auto">
              <a:xfrm flipH="1" flipV="1">
                <a:off x="4347258" y="4270472"/>
                <a:ext cx="992101" cy="1174662"/>
              </a:xfrm>
              <a:prstGeom prst="straightConnector1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</p:cxnSp>
          <p:sp>
            <p:nvSpPr>
              <p:cNvPr id="36" name="AutoShape 24"/>
              <p:cNvSpPr>
                <a:spLocks/>
              </p:cNvSpPr>
              <p:nvPr/>
            </p:nvSpPr>
            <p:spPr bwMode="auto">
              <a:xfrm>
                <a:off x="5069023" y="4885642"/>
                <a:ext cx="1940345" cy="362146"/>
              </a:xfrm>
              <a:prstGeom prst="callout2">
                <a:avLst>
                  <a:gd name="adj1" fmla="val 49315"/>
                  <a:gd name="adj2" fmla="val -5417"/>
                  <a:gd name="adj3" fmla="val 49315"/>
                  <a:gd name="adj4" fmla="val -17157"/>
                  <a:gd name="adj5" fmla="val 93644"/>
                  <a:gd name="adj6" fmla="val -30810"/>
                </a:avLst>
              </a:prstGeom>
              <a:noFill/>
              <a:ln w="6350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l-GR" sz="1200" i="1" dirty="0" smtClean="0">
                    <a:effectLst/>
                  </a:rPr>
                  <a:t>Περιορισμός δανεισμού</a:t>
                </a:r>
                <a:endParaRPr lang="el-GR" sz="1200" i="1" dirty="0">
                  <a:effectLst/>
                </a:endParaRPr>
              </a:p>
              <a:p>
                <a:pPr algn="ctr"/>
                <a:endParaRPr lang="el-GR" sz="1200" i="1" dirty="0">
                  <a:effectLst/>
                </a:endParaRPr>
              </a:p>
            </p:txBody>
          </p:sp>
          <p:sp>
            <p:nvSpPr>
              <p:cNvPr id="37" name="AutoShape 24"/>
              <p:cNvSpPr>
                <a:spLocks/>
              </p:cNvSpPr>
              <p:nvPr/>
            </p:nvSpPr>
            <p:spPr bwMode="auto">
              <a:xfrm>
                <a:off x="3808362" y="1662014"/>
                <a:ext cx="2965450" cy="362146"/>
              </a:xfrm>
              <a:prstGeom prst="callout2">
                <a:avLst>
                  <a:gd name="adj1" fmla="val 28273"/>
                  <a:gd name="adj2" fmla="val 1007"/>
                  <a:gd name="adj3" fmla="val 59836"/>
                  <a:gd name="adj4" fmla="val -18121"/>
                  <a:gd name="adj5" fmla="val 285645"/>
                  <a:gd name="adj6" fmla="val -25039"/>
                </a:avLst>
              </a:prstGeom>
              <a:noFill/>
              <a:ln w="6350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l-GR" sz="1200" i="1" dirty="0">
                    <a:effectLst/>
                  </a:rPr>
                  <a:t>Δ</a:t>
                </a:r>
                <a:r>
                  <a:rPr lang="el-GR" sz="1200" i="1" dirty="0" smtClean="0">
                    <a:effectLst/>
                  </a:rPr>
                  <a:t>ιαχρονικός περιορισμός</a:t>
                </a:r>
                <a:endParaRPr lang="el-GR" sz="1200" i="1" dirty="0">
                  <a:effectLst/>
                </a:endParaRPr>
              </a:p>
              <a:p>
                <a:pPr algn="ctr"/>
                <a:endParaRPr lang="el-GR" sz="1200" i="1" dirty="0">
                  <a:effectLst/>
                </a:endParaRPr>
              </a:p>
            </p:txBody>
          </p:sp>
        </p:grpSp>
        <p:sp>
          <p:nvSpPr>
            <p:cNvPr id="21" name="Arc 26"/>
            <p:cNvSpPr>
              <a:spLocks/>
            </p:cNvSpPr>
            <p:nvPr/>
          </p:nvSpPr>
          <p:spPr bwMode="auto">
            <a:xfrm rot="8019019">
              <a:off x="2740447" y="176531"/>
              <a:ext cx="6721476" cy="1814512"/>
            </a:xfrm>
            <a:custGeom>
              <a:avLst/>
              <a:gdLst>
                <a:gd name="G0" fmla="+- 0 0 0"/>
                <a:gd name="G1" fmla="+- 8851 0 0"/>
                <a:gd name="G2" fmla="+- 21600 0 0"/>
                <a:gd name="T0" fmla="*/ 19703 w 21600"/>
                <a:gd name="T1" fmla="*/ 0 h 18365"/>
                <a:gd name="T2" fmla="*/ 19392 w 21600"/>
                <a:gd name="T3" fmla="*/ 18365 h 18365"/>
                <a:gd name="T4" fmla="*/ 0 w 21600"/>
                <a:gd name="T5" fmla="*/ 8851 h 18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8365" fill="none" extrusionOk="0">
                  <a:moveTo>
                    <a:pt x="19703" y="-1"/>
                  </a:moveTo>
                  <a:cubicBezTo>
                    <a:pt x="20953" y="2783"/>
                    <a:pt x="21600" y="5799"/>
                    <a:pt x="21600" y="8851"/>
                  </a:cubicBezTo>
                  <a:cubicBezTo>
                    <a:pt x="21600" y="12149"/>
                    <a:pt x="20844" y="15403"/>
                    <a:pt x="19391" y="18364"/>
                  </a:cubicBezTo>
                </a:path>
                <a:path w="21600" h="18365" stroke="0" extrusionOk="0">
                  <a:moveTo>
                    <a:pt x="19703" y="-1"/>
                  </a:moveTo>
                  <a:cubicBezTo>
                    <a:pt x="20953" y="2783"/>
                    <a:pt x="21600" y="5799"/>
                    <a:pt x="21600" y="8851"/>
                  </a:cubicBezTo>
                  <a:cubicBezTo>
                    <a:pt x="21600" y="12149"/>
                    <a:pt x="20844" y="15403"/>
                    <a:pt x="19391" y="18364"/>
                  </a:cubicBezTo>
                  <a:lnTo>
                    <a:pt x="0" y="8851"/>
                  </a:lnTo>
                  <a:close/>
                </a:path>
              </a:pathLst>
            </a:cu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47" name="Rectangle 3"/>
          <p:cNvSpPr txBox="1">
            <a:spLocks/>
          </p:cNvSpPr>
          <p:nvPr/>
        </p:nvSpPr>
        <p:spPr bwMode="auto">
          <a:xfrm>
            <a:off x="9052577" y="3859587"/>
            <a:ext cx="240309" cy="4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chemeClr val="bg1"/>
                </a:solidFill>
                <a:effectLst/>
              </a:rPr>
              <a:t>·</a:t>
            </a:r>
          </a:p>
        </p:txBody>
      </p:sp>
      <p:grpSp>
        <p:nvGrpSpPr>
          <p:cNvPr id="5" name="Ομάδα 4"/>
          <p:cNvGrpSpPr/>
          <p:nvPr/>
        </p:nvGrpSpPr>
        <p:grpSpPr>
          <a:xfrm>
            <a:off x="4669284" y="-1728788"/>
            <a:ext cx="7693412" cy="7010924"/>
            <a:chOff x="5107799" y="-1063116"/>
            <a:chExt cx="7693412" cy="7010924"/>
          </a:xfrm>
        </p:grpSpPr>
        <p:grpSp>
          <p:nvGrpSpPr>
            <p:cNvPr id="24" name="Ομάδα 23"/>
            <p:cNvGrpSpPr/>
            <p:nvPr/>
          </p:nvGrpSpPr>
          <p:grpSpPr>
            <a:xfrm>
              <a:off x="5107799" y="-942370"/>
              <a:ext cx="7683200" cy="6890178"/>
              <a:chOff x="171216" y="-992615"/>
              <a:chExt cx="7683200" cy="6890178"/>
            </a:xfrm>
          </p:grpSpPr>
          <p:grpSp>
            <p:nvGrpSpPr>
              <p:cNvPr id="25" name="Ομάδα 24"/>
              <p:cNvGrpSpPr/>
              <p:nvPr/>
            </p:nvGrpSpPr>
            <p:grpSpPr>
              <a:xfrm>
                <a:off x="171216" y="1576388"/>
                <a:ext cx="7135676" cy="4321175"/>
                <a:chOff x="171216" y="1576388"/>
                <a:chExt cx="7135676" cy="4321175"/>
              </a:xfrm>
            </p:grpSpPr>
            <p:grpSp>
              <p:nvGrpSpPr>
                <p:cNvPr id="27" name="Group 47"/>
                <p:cNvGrpSpPr>
                  <a:grpSpLocks/>
                </p:cNvGrpSpPr>
                <p:nvPr/>
              </p:nvGrpSpPr>
              <p:grpSpPr bwMode="auto">
                <a:xfrm>
                  <a:off x="171216" y="1576388"/>
                  <a:ext cx="7135676" cy="4321175"/>
                  <a:chOff x="614" y="729"/>
                  <a:chExt cx="4462" cy="2722"/>
                </a:xfrm>
              </p:grpSpPr>
              <p:cxnSp>
                <p:nvCxnSpPr>
                  <p:cNvPr id="32" name="AutoShape 1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363" y="1404"/>
                    <a:ext cx="905" cy="1074"/>
                  </a:xfrm>
                  <a:prstGeom prst="straightConnector1">
                    <a:avLst/>
                  </a:prstGeom>
                  <a:noFill/>
                  <a:ln w="508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3" name="AutoShape 1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375" y="3164"/>
                    <a:ext cx="1913" cy="0"/>
                  </a:xfrm>
                  <a:prstGeom prst="straightConnector1">
                    <a:avLst/>
                  </a:prstGeom>
                  <a:noFill/>
                  <a:ln w="6350">
                    <a:solidFill>
                      <a:srgbClr val="FFFFFF"/>
                    </a:solidFill>
                    <a:round/>
                    <a:headEnd/>
                    <a:tailEnd type="triangle" w="med" len="med"/>
                  </a:ln>
                </p:spPr>
              </p:cxnSp>
              <p:cxnSp>
                <p:nvCxnSpPr>
                  <p:cNvPr id="34" name="AutoShape 17"/>
                  <p:cNvCxnSpPr>
                    <a:cxnSpLocks noChangeShapeType="1"/>
                  </p:cNvCxnSpPr>
                  <p:nvPr/>
                </p:nvCxnSpPr>
                <p:spPr bwMode="auto">
                  <a:xfrm flipH="1" flipV="1">
                    <a:off x="2364" y="1011"/>
                    <a:ext cx="12" cy="2154"/>
                  </a:xfrm>
                  <a:prstGeom prst="straightConnector1">
                    <a:avLst/>
                  </a:prstGeom>
                  <a:noFill/>
                  <a:ln w="6350">
                    <a:solidFill>
                      <a:srgbClr val="FFFFFF"/>
                    </a:solidFill>
                    <a:round/>
                    <a:headEnd/>
                    <a:tailEnd type="triangle" w="med" len="med"/>
                  </a:ln>
                </p:spPr>
              </p:cxnSp>
              <p:sp>
                <p:nvSpPr>
                  <p:cNvPr id="35" name="Rectangle 3"/>
                  <p:cNvSpPr txBox="1">
                    <a:spLocks/>
                  </p:cNvSpPr>
                  <p:nvPr/>
                </p:nvSpPr>
                <p:spPr bwMode="auto">
                  <a:xfrm>
                    <a:off x="4014" y="3174"/>
                    <a:ext cx="1062" cy="2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l-GR" sz="1400" dirty="0">
                        <a:effectLst>
                          <a:outerShdw blurRad="38100" dist="38100" dir="2700000" algn="tl">
                            <a:srgbClr val="0E5580"/>
                          </a:outerShdw>
                        </a:effectLst>
                      </a:rPr>
                      <a:t>Τρέχουσα</a:t>
                    </a:r>
                  </a:p>
                  <a:p>
                    <a:pPr>
                      <a:spcBef>
                        <a:spcPct val="0"/>
                      </a:spcBef>
                    </a:pPr>
                    <a:r>
                      <a:rPr lang="el-GR" sz="1400" dirty="0">
                        <a:effectLst>
                          <a:outerShdw blurRad="38100" dist="38100" dir="2700000" algn="tl">
                            <a:srgbClr val="0E5580"/>
                          </a:outerShdw>
                        </a:effectLst>
                      </a:rPr>
                      <a:t>Κατανάλωση</a:t>
                    </a:r>
                  </a:p>
                </p:txBody>
              </p:sp>
              <p:sp>
                <p:nvSpPr>
                  <p:cNvPr id="38" name="Rectangle 3"/>
                  <p:cNvSpPr txBox="1">
                    <a:spLocks/>
                  </p:cNvSpPr>
                  <p:nvPr/>
                </p:nvSpPr>
                <p:spPr bwMode="auto">
                  <a:xfrm>
                    <a:off x="3090" y="2400"/>
                    <a:ext cx="198" cy="21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l-GR" dirty="0">
                        <a:effectLst>
                          <a:outerShdw blurRad="38100" dist="38100" dir="2700000" algn="tl">
                            <a:srgbClr val="0E5580"/>
                          </a:outerShdw>
                        </a:effectLst>
                      </a:rPr>
                      <a:t>Ε</a:t>
                    </a:r>
                  </a:p>
                </p:txBody>
              </p:sp>
              <p:sp>
                <p:nvSpPr>
                  <p:cNvPr id="39" name="Rectangle 3"/>
                  <p:cNvSpPr txBox="1">
                    <a:spLocks/>
                  </p:cNvSpPr>
                  <p:nvPr/>
                </p:nvSpPr>
                <p:spPr bwMode="auto">
                  <a:xfrm>
                    <a:off x="614" y="980"/>
                    <a:ext cx="1749" cy="39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r">
                      <a:spcBef>
                        <a:spcPct val="0"/>
                      </a:spcBef>
                    </a:pPr>
                    <a:r>
                      <a:rPr lang="el-GR" sz="1400" dirty="0">
                        <a:effectLst>
                          <a:outerShdw blurRad="38100" dist="38100" dir="2700000" algn="tl">
                            <a:srgbClr val="0E5580"/>
                          </a:outerShdw>
                        </a:effectLst>
                      </a:rPr>
                      <a:t>Μελλοντική</a:t>
                    </a:r>
                  </a:p>
                  <a:p>
                    <a:pPr algn="r">
                      <a:spcBef>
                        <a:spcPct val="0"/>
                      </a:spcBef>
                    </a:pPr>
                    <a:r>
                      <a:rPr lang="el-GR" sz="1400" dirty="0">
                        <a:effectLst>
                          <a:outerShdw blurRad="38100" dist="38100" dir="2700000" algn="tl">
                            <a:srgbClr val="0E5580"/>
                          </a:outerShdw>
                        </a:effectLst>
                      </a:rPr>
                      <a:t>Κατανάλωση</a:t>
                    </a:r>
                  </a:p>
                </p:txBody>
              </p:sp>
              <p:cxnSp>
                <p:nvCxnSpPr>
                  <p:cNvPr id="40" name="AutoShape 11"/>
                  <p:cNvCxnSpPr>
                    <a:cxnSpLocks noChangeShapeType="1"/>
                  </p:cNvCxnSpPr>
                  <p:nvPr/>
                </p:nvCxnSpPr>
                <p:spPr bwMode="auto">
                  <a:xfrm flipH="1" flipV="1">
                    <a:off x="3262" y="2465"/>
                    <a:ext cx="6" cy="703"/>
                  </a:xfrm>
                  <a:prstGeom prst="straightConnector1">
                    <a:avLst/>
                  </a:prstGeom>
                  <a:noFill/>
                  <a:ln w="50800">
                    <a:solidFill>
                      <a:srgbClr val="FFFF00"/>
                    </a:solidFill>
                    <a:prstDash val="solid"/>
                    <a:round/>
                    <a:headEnd/>
                    <a:tailEnd/>
                  </a:ln>
                </p:spPr>
              </p:cxnSp>
              <p:sp>
                <p:nvSpPr>
                  <p:cNvPr id="41" name="Rectangle 3"/>
                  <p:cNvSpPr txBox="1">
                    <a:spLocks/>
                  </p:cNvSpPr>
                  <p:nvPr/>
                </p:nvSpPr>
                <p:spPr bwMode="auto">
                  <a:xfrm>
                    <a:off x="3163" y="3166"/>
                    <a:ext cx="256" cy="24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l-GR" dirty="0">
                        <a:effectLst>
                          <a:outerShdw blurRad="38100" dist="38100" dir="2700000" algn="tl">
                            <a:srgbClr val="0E5580"/>
                          </a:outerShdw>
                        </a:effectLst>
                      </a:rPr>
                      <a:t>Υ</a:t>
                    </a:r>
                    <a:r>
                      <a:rPr lang="el-GR" baseline="-25000" dirty="0">
                        <a:effectLst>
                          <a:outerShdw blurRad="38100" dist="38100" dir="2700000" algn="tl">
                            <a:srgbClr val="0E5580"/>
                          </a:outerShdw>
                        </a:effectLst>
                      </a:rPr>
                      <a:t>1</a:t>
                    </a:r>
                  </a:p>
                </p:txBody>
              </p:sp>
              <p:sp>
                <p:nvSpPr>
                  <p:cNvPr id="42" name="Rectangle 3"/>
                  <p:cNvSpPr txBox="1">
                    <a:spLocks/>
                  </p:cNvSpPr>
                  <p:nvPr/>
                </p:nvSpPr>
                <p:spPr bwMode="auto">
                  <a:xfrm>
                    <a:off x="2265" y="1292"/>
                    <a:ext cx="142" cy="1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  <a:effectLst/>
                      </a:rPr>
                      <a:t>·</a:t>
                    </a:r>
                  </a:p>
                </p:txBody>
              </p:sp>
              <p:sp>
                <p:nvSpPr>
                  <p:cNvPr id="43" name="Rectangle 3"/>
                  <p:cNvSpPr txBox="1">
                    <a:spLocks/>
                  </p:cNvSpPr>
                  <p:nvPr/>
                </p:nvSpPr>
                <p:spPr bwMode="auto">
                  <a:xfrm>
                    <a:off x="2943" y="729"/>
                    <a:ext cx="1170" cy="56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spcBef>
                        <a:spcPct val="0"/>
                      </a:spcBef>
                    </a:pPr>
                    <a:endParaRPr lang="el-GR" sz="1600" i="1" dirty="0">
                      <a:effectLst>
                        <a:outerShdw blurRad="38100" dist="38100" dir="2700000" algn="tl">
                          <a:srgbClr val="0E5580"/>
                        </a:outerShdw>
                      </a:effectLst>
                    </a:endParaRPr>
                  </a:p>
                </p:txBody>
              </p:sp>
              <p:sp>
                <p:nvSpPr>
                  <p:cNvPr id="45" name="Rectangle 3"/>
                  <p:cNvSpPr txBox="1">
                    <a:spLocks/>
                  </p:cNvSpPr>
                  <p:nvPr/>
                </p:nvSpPr>
                <p:spPr bwMode="auto">
                  <a:xfrm>
                    <a:off x="2249" y="3122"/>
                    <a:ext cx="256" cy="24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l-GR" dirty="0">
                        <a:effectLst/>
                      </a:rPr>
                      <a:t>0</a:t>
                    </a:r>
                    <a:endParaRPr lang="el-GR" baseline="-25000" dirty="0">
                      <a:effectLst/>
                    </a:endParaRPr>
                  </a:p>
                </p:txBody>
              </p:sp>
              <p:sp>
                <p:nvSpPr>
                  <p:cNvPr id="44" name="Rectangle 3"/>
                  <p:cNvSpPr txBox="1">
                    <a:spLocks/>
                  </p:cNvSpPr>
                  <p:nvPr/>
                </p:nvSpPr>
                <p:spPr bwMode="auto">
                  <a:xfrm>
                    <a:off x="3164" y="2349"/>
                    <a:ext cx="124" cy="11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US">
                        <a:solidFill>
                          <a:schemeClr val="bg1"/>
                        </a:solidFill>
                        <a:effectLst/>
                      </a:rPr>
                      <a:t>·</a:t>
                    </a:r>
                  </a:p>
                </p:txBody>
              </p:sp>
            </p:grpSp>
            <p:cxnSp>
              <p:nvCxnSpPr>
                <p:cNvPr id="28" name="AutoShape 11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4347258" y="4270472"/>
                  <a:ext cx="992101" cy="1174662"/>
                </a:xfrm>
                <a:prstGeom prst="straightConnector1">
                  <a:avLst/>
                </a:prstGeom>
                <a:noFill/>
                <a:ln w="9525">
                  <a:solidFill>
                    <a:srgbClr val="FFFFFF"/>
                  </a:solidFill>
                  <a:prstDash val="dash"/>
                  <a:round/>
                  <a:headEnd/>
                  <a:tailEnd/>
                </a:ln>
              </p:spPr>
            </p:cxnSp>
            <p:sp>
              <p:nvSpPr>
                <p:cNvPr id="29" name="AutoShape 24"/>
                <p:cNvSpPr>
                  <a:spLocks/>
                </p:cNvSpPr>
                <p:nvPr/>
              </p:nvSpPr>
              <p:spPr bwMode="auto">
                <a:xfrm>
                  <a:off x="5339359" y="5051610"/>
                  <a:ext cx="1940345" cy="362146"/>
                </a:xfrm>
                <a:prstGeom prst="callout2">
                  <a:avLst>
                    <a:gd name="adj1" fmla="val 57205"/>
                    <a:gd name="adj2" fmla="val 3174"/>
                    <a:gd name="adj3" fmla="val 57205"/>
                    <a:gd name="adj4" fmla="val -32375"/>
                    <a:gd name="adj5" fmla="val -24714"/>
                    <a:gd name="adj6" fmla="val -46027"/>
                  </a:avLst>
                </a:prstGeom>
                <a:noFill/>
                <a:ln w="6350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l-GR" sz="1200" i="1" dirty="0" smtClean="0">
                      <a:effectLst/>
                    </a:rPr>
                    <a:t>Περιορισμός δανεισμού</a:t>
                  </a:r>
                  <a:endParaRPr lang="el-GR" sz="1200" i="1" dirty="0">
                    <a:effectLst/>
                  </a:endParaRPr>
                </a:p>
                <a:p>
                  <a:pPr algn="ctr"/>
                  <a:endParaRPr lang="el-GR" sz="1200" i="1" dirty="0">
                    <a:effectLst/>
                  </a:endParaRPr>
                </a:p>
              </p:txBody>
            </p:sp>
            <p:sp>
              <p:nvSpPr>
                <p:cNvPr id="31" name="AutoShape 24"/>
                <p:cNvSpPr>
                  <a:spLocks/>
                </p:cNvSpPr>
                <p:nvPr/>
              </p:nvSpPr>
              <p:spPr bwMode="auto">
                <a:xfrm>
                  <a:off x="3808362" y="1662014"/>
                  <a:ext cx="2965450" cy="362146"/>
                </a:xfrm>
                <a:prstGeom prst="callout2">
                  <a:avLst>
                    <a:gd name="adj1" fmla="val 28273"/>
                    <a:gd name="adj2" fmla="val 1007"/>
                    <a:gd name="adj3" fmla="val 59836"/>
                    <a:gd name="adj4" fmla="val -18121"/>
                    <a:gd name="adj5" fmla="val 285645"/>
                    <a:gd name="adj6" fmla="val -25039"/>
                  </a:avLst>
                </a:prstGeom>
                <a:noFill/>
                <a:ln w="6350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l-GR" sz="1200" i="1" dirty="0">
                      <a:effectLst/>
                    </a:rPr>
                    <a:t>Δ</a:t>
                  </a:r>
                  <a:r>
                    <a:rPr lang="el-GR" sz="1200" i="1" dirty="0" smtClean="0">
                      <a:effectLst/>
                    </a:rPr>
                    <a:t>ιαχρονικός περιορισμός</a:t>
                  </a:r>
                  <a:endParaRPr lang="el-GR" sz="1200" i="1" dirty="0">
                    <a:effectLst/>
                  </a:endParaRPr>
                </a:p>
                <a:p>
                  <a:pPr algn="ctr"/>
                  <a:endParaRPr lang="el-GR" sz="1200" i="1" dirty="0">
                    <a:effectLst/>
                  </a:endParaRPr>
                </a:p>
              </p:txBody>
            </p:sp>
          </p:grpSp>
          <p:sp>
            <p:nvSpPr>
              <p:cNvPr id="26" name="Arc 26"/>
              <p:cNvSpPr>
                <a:spLocks/>
              </p:cNvSpPr>
              <p:nvPr/>
            </p:nvSpPr>
            <p:spPr bwMode="auto">
              <a:xfrm rot="8019019">
                <a:off x="3586422" y="1460867"/>
                <a:ext cx="6721476" cy="1814512"/>
              </a:xfrm>
              <a:custGeom>
                <a:avLst/>
                <a:gdLst>
                  <a:gd name="G0" fmla="+- 0 0 0"/>
                  <a:gd name="G1" fmla="+- 8851 0 0"/>
                  <a:gd name="G2" fmla="+- 21600 0 0"/>
                  <a:gd name="T0" fmla="*/ 19703 w 21600"/>
                  <a:gd name="T1" fmla="*/ 0 h 18365"/>
                  <a:gd name="T2" fmla="*/ 19392 w 21600"/>
                  <a:gd name="T3" fmla="*/ 18365 h 18365"/>
                  <a:gd name="T4" fmla="*/ 0 w 21600"/>
                  <a:gd name="T5" fmla="*/ 8851 h 18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8365" fill="none" extrusionOk="0">
                    <a:moveTo>
                      <a:pt x="19703" y="-1"/>
                    </a:moveTo>
                    <a:cubicBezTo>
                      <a:pt x="20953" y="2783"/>
                      <a:pt x="21600" y="5799"/>
                      <a:pt x="21600" y="8851"/>
                    </a:cubicBezTo>
                    <a:cubicBezTo>
                      <a:pt x="21600" y="12149"/>
                      <a:pt x="20844" y="15403"/>
                      <a:pt x="19391" y="18364"/>
                    </a:cubicBezTo>
                  </a:path>
                  <a:path w="21600" h="18365" stroke="0" extrusionOk="0">
                    <a:moveTo>
                      <a:pt x="19703" y="-1"/>
                    </a:moveTo>
                    <a:cubicBezTo>
                      <a:pt x="20953" y="2783"/>
                      <a:pt x="21600" y="5799"/>
                      <a:pt x="21600" y="8851"/>
                    </a:cubicBezTo>
                    <a:cubicBezTo>
                      <a:pt x="21600" y="12149"/>
                      <a:pt x="20844" y="15403"/>
                      <a:pt x="19391" y="18364"/>
                    </a:cubicBezTo>
                    <a:lnTo>
                      <a:pt x="0" y="8851"/>
                    </a:lnTo>
                    <a:close/>
                  </a:path>
                </a:pathLst>
              </a:cu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46" name="Arc 26"/>
            <p:cNvSpPr>
              <a:spLocks/>
            </p:cNvSpPr>
            <p:nvPr/>
          </p:nvSpPr>
          <p:spPr bwMode="auto">
            <a:xfrm rot="8019019">
              <a:off x="8639614" y="1496762"/>
              <a:ext cx="6721476" cy="1601719"/>
            </a:xfrm>
            <a:custGeom>
              <a:avLst/>
              <a:gdLst>
                <a:gd name="G0" fmla="+- 0 0 0"/>
                <a:gd name="G1" fmla="+- 8851 0 0"/>
                <a:gd name="G2" fmla="+- 21600 0 0"/>
                <a:gd name="T0" fmla="*/ 19703 w 21600"/>
                <a:gd name="T1" fmla="*/ 0 h 18365"/>
                <a:gd name="T2" fmla="*/ 19392 w 21600"/>
                <a:gd name="T3" fmla="*/ 18365 h 18365"/>
                <a:gd name="T4" fmla="*/ 0 w 21600"/>
                <a:gd name="T5" fmla="*/ 8851 h 18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8365" fill="none" extrusionOk="0">
                  <a:moveTo>
                    <a:pt x="19703" y="-1"/>
                  </a:moveTo>
                  <a:cubicBezTo>
                    <a:pt x="20953" y="2783"/>
                    <a:pt x="21600" y="5799"/>
                    <a:pt x="21600" y="8851"/>
                  </a:cubicBezTo>
                  <a:cubicBezTo>
                    <a:pt x="21600" y="12149"/>
                    <a:pt x="20844" y="15403"/>
                    <a:pt x="19391" y="18364"/>
                  </a:cubicBezTo>
                </a:path>
                <a:path w="21600" h="18365" stroke="0" extrusionOk="0">
                  <a:moveTo>
                    <a:pt x="19703" y="-1"/>
                  </a:moveTo>
                  <a:cubicBezTo>
                    <a:pt x="20953" y="2783"/>
                    <a:pt x="21600" y="5799"/>
                    <a:pt x="21600" y="8851"/>
                  </a:cubicBezTo>
                  <a:cubicBezTo>
                    <a:pt x="21600" y="12149"/>
                    <a:pt x="20844" y="15403"/>
                    <a:pt x="19391" y="18364"/>
                  </a:cubicBezTo>
                  <a:lnTo>
                    <a:pt x="0" y="8851"/>
                  </a:lnTo>
                  <a:close/>
                </a:path>
              </a:pathLst>
            </a:custGeom>
            <a:noFill/>
            <a:ln w="50800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8" name="Rectangle 3"/>
            <p:cNvSpPr txBox="1">
              <a:spLocks/>
            </p:cNvSpPr>
            <p:nvPr/>
          </p:nvSpPr>
          <p:spPr bwMode="auto">
            <a:xfrm>
              <a:off x="9586238" y="4421379"/>
              <a:ext cx="316644" cy="344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l-GR" dirty="0">
                  <a:effectLst>
                    <a:outerShdw blurRad="38100" dist="38100" dir="2700000" algn="tl">
                      <a:srgbClr val="0E5580"/>
                    </a:outerShdw>
                  </a:effectLst>
                </a:rPr>
                <a:t>Κ</a:t>
              </a:r>
            </a:p>
          </p:txBody>
        </p:sp>
      </p:grpSp>
      <p:sp>
        <p:nvSpPr>
          <p:cNvPr id="49" name="Θέση περιεχομένου 2"/>
          <p:cNvSpPr>
            <a:spLocks/>
          </p:cNvSpPr>
          <p:nvPr/>
        </p:nvSpPr>
        <p:spPr bwMode="auto">
          <a:xfrm>
            <a:off x="1319974" y="5590594"/>
            <a:ext cx="3228334" cy="715432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l-GR" dirty="0" smtClean="0">
                <a:effectLst/>
              </a:rPr>
              <a:t>Ο δανειστικός περιορισμός </a:t>
            </a:r>
            <a:r>
              <a:rPr lang="el-GR" dirty="0" smtClean="0"/>
              <a:t>δεν</a:t>
            </a:r>
            <a:r>
              <a:rPr lang="el-GR" dirty="0" smtClean="0">
                <a:effectLst/>
              </a:rPr>
              <a:t> </a:t>
            </a:r>
            <a:r>
              <a:rPr lang="el-GR" dirty="0" smtClean="0"/>
              <a:t>είναι</a:t>
            </a:r>
            <a:r>
              <a:rPr lang="el-GR" dirty="0" smtClean="0">
                <a:effectLst/>
              </a:rPr>
              <a:t> δεσμευτικός </a:t>
            </a:r>
          </a:p>
        </p:txBody>
      </p:sp>
      <p:sp>
        <p:nvSpPr>
          <p:cNvPr id="50" name="Θέση περιεχομένου 2"/>
          <p:cNvSpPr>
            <a:spLocks/>
          </p:cNvSpPr>
          <p:nvPr/>
        </p:nvSpPr>
        <p:spPr bwMode="auto">
          <a:xfrm>
            <a:off x="7835074" y="5600119"/>
            <a:ext cx="3228334" cy="964902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l-GR" dirty="0" smtClean="0">
                <a:effectLst/>
              </a:rPr>
              <a:t>Ο δανειστικός περιορισμός </a:t>
            </a:r>
            <a:r>
              <a:rPr lang="el-GR" dirty="0" smtClean="0"/>
              <a:t>είναι</a:t>
            </a:r>
            <a:r>
              <a:rPr lang="el-GR" dirty="0" smtClean="0">
                <a:effectLst/>
              </a:rPr>
              <a:t> δεσμευτικός</a:t>
            </a:r>
          </a:p>
          <a:p>
            <a:pPr algn="ctr">
              <a:spcBef>
                <a:spcPts val="0"/>
              </a:spcBef>
            </a:pPr>
            <a:r>
              <a:rPr lang="en-US" dirty="0" smtClean="0"/>
              <a:t>C</a:t>
            </a:r>
            <a:r>
              <a:rPr lang="en-US" baseline="-10000" dirty="0" smtClean="0"/>
              <a:t>1</a:t>
            </a:r>
            <a:r>
              <a:rPr lang="en-US" dirty="0" smtClean="0"/>
              <a:t> = Y</a:t>
            </a:r>
            <a:r>
              <a:rPr lang="en-US" baseline="-10000" dirty="0" smtClean="0"/>
              <a:t>1</a:t>
            </a:r>
            <a:r>
              <a:rPr lang="en-US" dirty="0" smtClean="0"/>
              <a:t> &amp; C</a:t>
            </a:r>
            <a:r>
              <a:rPr lang="en-US" baseline="-1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Y</a:t>
            </a:r>
            <a:r>
              <a:rPr lang="en-US" baseline="-10000" dirty="0" smtClean="0"/>
              <a:t>2</a:t>
            </a:r>
            <a:r>
              <a:rPr lang="en-US" dirty="0" smtClean="0"/>
              <a:t> 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79697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Τίτλος 1"/>
          <p:cNvSpPr>
            <a:spLocks noGrp="1"/>
          </p:cNvSpPr>
          <p:nvPr>
            <p:ph type="ctrTitle"/>
          </p:nvPr>
        </p:nvSpPr>
        <p:spPr>
          <a:xfrm>
            <a:off x="1155700" y="1447800"/>
            <a:ext cx="8824913" cy="3328988"/>
          </a:xfrm>
        </p:spPr>
        <p:txBody>
          <a:bodyPr/>
          <a:lstStyle/>
          <a:p>
            <a:pPr eaLnBrk="1" hangingPunct="1"/>
            <a:r>
              <a:rPr lang="el-GR" smtClean="0"/>
              <a:t>Κατανάλωση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154955" y="1629295"/>
            <a:ext cx="8825658" cy="4009505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l-GR" sz="2400" cap="none" dirty="0" smtClean="0">
                <a:solidFill>
                  <a:schemeClr val="tx1"/>
                </a:solidFill>
                <a:latin typeface="+mn-lt"/>
              </a:rPr>
              <a:t>Η </a:t>
            </a:r>
            <a:r>
              <a:rPr lang="el-GR" sz="2400" i="1" cap="none" dirty="0" smtClean="0">
                <a:solidFill>
                  <a:schemeClr val="tx1"/>
                </a:solidFill>
                <a:latin typeface="+mn-lt"/>
              </a:rPr>
              <a:t>μικροοικονομική</a:t>
            </a:r>
            <a:r>
              <a:rPr lang="el-GR" sz="2400" cap="none" dirty="0" smtClean="0">
                <a:solidFill>
                  <a:schemeClr val="tx1"/>
                </a:solidFill>
                <a:latin typeface="+mn-lt"/>
              </a:rPr>
              <a:t> επικεντρώνεται στο πως τα νοικοκυριά αποφασίζουν </a:t>
            </a:r>
            <a:r>
              <a:rPr lang="el-GR" sz="2400" u="sng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τι</a:t>
            </a:r>
            <a:r>
              <a:rPr lang="el-GR" sz="2400" cap="none" dirty="0" smtClean="0">
                <a:solidFill>
                  <a:schemeClr val="tx1"/>
                </a:solidFill>
                <a:latin typeface="+mn-lt"/>
              </a:rPr>
              <a:t> θα καταναλώσουν ενώ για την </a:t>
            </a:r>
            <a:r>
              <a:rPr lang="el-GR" sz="2400" i="1" cap="none" dirty="0" smtClean="0">
                <a:solidFill>
                  <a:schemeClr val="tx1"/>
                </a:solidFill>
                <a:latin typeface="+mn-lt"/>
              </a:rPr>
              <a:t>μακροοικονομική</a:t>
            </a:r>
            <a:r>
              <a:rPr lang="el-GR" sz="2400" cap="none" dirty="0" smtClean="0">
                <a:solidFill>
                  <a:schemeClr val="tx1"/>
                </a:solidFill>
                <a:latin typeface="+mn-lt"/>
              </a:rPr>
              <a:t> η έμφαση δίδεται στο </a:t>
            </a:r>
            <a:r>
              <a:rPr lang="el-GR" sz="2400" u="sng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πότε</a:t>
            </a:r>
            <a:r>
              <a:rPr lang="el-GR" sz="2400" cap="none" dirty="0" smtClean="0">
                <a:solidFill>
                  <a:schemeClr val="tx1"/>
                </a:solidFill>
                <a:latin typeface="+mn-lt"/>
              </a:rPr>
              <a:t> θα καταναλώσουν.</a:t>
            </a:r>
            <a:endParaRPr lang="el-GR" sz="2400" cap="none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181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98513" y="433389"/>
            <a:ext cx="9404350" cy="686406"/>
          </a:xfrm>
        </p:spPr>
        <p:txBody>
          <a:bodyPr/>
          <a:lstStyle/>
          <a:p>
            <a:pPr algn="ctr"/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Εικασίες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Keynes</a:t>
            </a:r>
            <a:b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l-G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19075" y="1390650"/>
            <a:ext cx="11772900" cy="5314950"/>
          </a:xfrm>
        </p:spPr>
        <p:txBody>
          <a:bodyPr/>
          <a:lstStyle/>
          <a:p>
            <a:pPr marL="0" lvl="0" indent="0" algn="ctr">
              <a:lnSpc>
                <a:spcPct val="150000"/>
              </a:lnSpc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 = a + b </a:t>
            </a:r>
            <a:r>
              <a:rPr lang="en-US" baseline="-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</a:t>
            </a:r>
            <a:r>
              <a:rPr lang="en-US" baseline="-1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</a:p>
          <a:p>
            <a:pPr lvl="0" algn="just">
              <a:lnSpc>
                <a:spcPct val="150000"/>
              </a:lnSpc>
            </a:pPr>
            <a:r>
              <a:rPr lang="el-GR" dirty="0" smtClean="0"/>
              <a:t>Οριακή </a:t>
            </a:r>
            <a:r>
              <a:rPr lang="el-GR" dirty="0" smtClean="0"/>
              <a:t>ροπή </a:t>
            </a:r>
            <a:r>
              <a:rPr lang="el-GR" dirty="0"/>
              <a:t>για κατανάλωση είναι θετική και μικρότερη του 1</a:t>
            </a:r>
          </a:p>
          <a:p>
            <a:pPr lvl="0" algn="just">
              <a:lnSpc>
                <a:spcPct val="150000"/>
              </a:lnSpc>
            </a:pPr>
            <a:r>
              <a:rPr lang="el-GR" dirty="0"/>
              <a:t>Η μέση ροπή για κατανάλωση είναι φθίνουσα όσο το εισόδημα αυξάνεται</a:t>
            </a:r>
          </a:p>
          <a:p>
            <a:pPr lvl="0" algn="just">
              <a:lnSpc>
                <a:spcPct val="150000"/>
              </a:lnSpc>
            </a:pPr>
            <a:r>
              <a:rPr lang="el-GR" dirty="0"/>
              <a:t>Το τρέχον εισόδημα είναι ο κυριότερος προσδιοριστικός παράγοντας της </a:t>
            </a:r>
            <a:r>
              <a:rPr lang="el-GR" dirty="0" smtClean="0"/>
              <a:t>κατανάλωσης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el-GR" dirty="0" smtClean="0"/>
              <a:t>Στο βραχυχρόνιο διάστημα η επίδραση του επιτοκίου στην κατανάλωση είναι σχετικά ασήμαντη.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el-GR" dirty="0"/>
          </a:p>
          <a:p>
            <a:pPr marL="0" lvl="0" indent="0" algn="just">
              <a:lnSpc>
                <a:spcPct val="150000"/>
              </a:lnSpc>
              <a:buNone/>
            </a:pPr>
            <a:r>
              <a:rPr lang="el-GR" dirty="0" smtClean="0"/>
              <a:t>Η ικανότητα της δημοσιονομικής πολιτικής να επηρεάσει την οικονομία εκφράζεται από τους πολλαπλασιαστές και πηγάζει από την ανατροφοδότηση μεταξύ εισοδήματος και κατανάλωσης.</a:t>
            </a:r>
          </a:p>
        </p:txBody>
      </p:sp>
    </p:spTree>
    <p:extLst>
      <p:ext uri="{BB962C8B-B14F-4D97-AF65-F5344CB8AC3E}">
        <p14:creationId xmlns:p14="http://schemas.microsoft.com/office/powerpoint/2010/main" val="139826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46113" y="452439"/>
            <a:ext cx="9404350" cy="686406"/>
          </a:xfrm>
        </p:spPr>
        <p:txBody>
          <a:bodyPr/>
          <a:lstStyle/>
          <a:p>
            <a:pPr algn="ctr"/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l-G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96482" y="1471355"/>
            <a:ext cx="10991705" cy="4114798"/>
          </a:xfrm>
        </p:spPr>
        <p:txBody>
          <a:bodyPr/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el-GR" dirty="0" smtClean="0"/>
              <a:t>Οι θεωρίες του κύκλου ζωής (</a:t>
            </a:r>
            <a:r>
              <a:rPr lang="en-US" dirty="0" smtClean="0"/>
              <a:t>Franco </a:t>
            </a:r>
            <a:r>
              <a:rPr lang="en-US" dirty="0" err="1" smtClean="0"/>
              <a:t>Modigliagni</a:t>
            </a:r>
            <a:r>
              <a:rPr lang="en-US" dirty="0" smtClean="0"/>
              <a:t>), </a:t>
            </a:r>
            <a:r>
              <a:rPr lang="el-GR" dirty="0" smtClean="0"/>
              <a:t>του μόνιμου εισοδήματος </a:t>
            </a:r>
            <a:r>
              <a:rPr lang="en-US" dirty="0" smtClean="0"/>
              <a:t>(Milton Friedman)</a:t>
            </a:r>
            <a:r>
              <a:rPr lang="el-GR" dirty="0" smtClean="0"/>
              <a:t>, του τυχαίου περιπάτου</a:t>
            </a:r>
            <a:r>
              <a:rPr lang="en-US" dirty="0" smtClean="0"/>
              <a:t> (Robert Hall)</a:t>
            </a:r>
            <a:r>
              <a:rPr lang="el-GR" dirty="0" smtClean="0"/>
              <a:t>, της έλξης της άμεσης ικανοποίησης (</a:t>
            </a:r>
            <a:r>
              <a:rPr lang="en-US" dirty="0" smtClean="0"/>
              <a:t>David </a:t>
            </a:r>
            <a:r>
              <a:rPr lang="en-US" dirty="0" err="1" smtClean="0"/>
              <a:t>Laiobson</a:t>
            </a:r>
            <a:r>
              <a:rPr lang="en-US" dirty="0" smtClean="0"/>
              <a:t>) </a:t>
            </a:r>
            <a:r>
              <a:rPr lang="el-GR" dirty="0" smtClean="0"/>
              <a:t>αναγνωρίζουν τη σημασία που έχει το παρελθόν και το μέλλον στην τρέχουσα καταναλωτική συμπεριφορά γεγονός που αποτελεί σημαντική διαφοροποίηση από την πρόταση του </a:t>
            </a:r>
            <a:r>
              <a:rPr lang="en-US" dirty="0" smtClean="0"/>
              <a:t>Keynes</a:t>
            </a:r>
            <a:r>
              <a:rPr lang="el-GR" dirty="0" smtClean="0"/>
              <a:t> που περιορίζεται στον πρωτεύοντα ρόλο του τρέχοντος εισοδήματος.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8420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72" name="Θέση περιεχομένου 2"/>
          <p:cNvSpPr>
            <a:spLocks/>
          </p:cNvSpPr>
          <p:nvPr/>
        </p:nvSpPr>
        <p:spPr bwMode="auto">
          <a:xfrm>
            <a:off x="927100" y="273050"/>
            <a:ext cx="9363075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0"/>
              </a:spcBef>
            </a:pPr>
            <a:r>
              <a:rPr lang="el-GR" sz="3200">
                <a:effectLst>
                  <a:outerShdw blurRad="38100" dist="38100" dir="2700000" algn="tl">
                    <a:srgbClr val="0E5580"/>
                  </a:outerShdw>
                </a:effectLst>
              </a:rPr>
              <a:t>Ο Διαχρονικός Εισοδηματικός Περιορισμός του Νοικοκυριού</a:t>
            </a:r>
          </a:p>
        </p:txBody>
      </p:sp>
      <p:grpSp>
        <p:nvGrpSpPr>
          <p:cNvPr id="15" name="Ομάδα 14"/>
          <p:cNvGrpSpPr/>
          <p:nvPr/>
        </p:nvGrpSpPr>
        <p:grpSpPr>
          <a:xfrm>
            <a:off x="50800" y="1481138"/>
            <a:ext cx="8100000" cy="4310063"/>
            <a:chOff x="927100" y="1481138"/>
            <a:chExt cx="8100000" cy="4310063"/>
          </a:xfrm>
        </p:grpSpPr>
        <p:grpSp>
          <p:nvGrpSpPr>
            <p:cNvPr id="26671" name="Group 47"/>
            <p:cNvGrpSpPr>
              <a:grpSpLocks/>
            </p:cNvGrpSpPr>
            <p:nvPr/>
          </p:nvGrpSpPr>
          <p:grpSpPr bwMode="auto">
            <a:xfrm>
              <a:off x="927100" y="1481138"/>
              <a:ext cx="8100000" cy="4310063"/>
              <a:chOff x="634" y="729"/>
              <a:chExt cx="5065" cy="2715"/>
            </a:xfrm>
          </p:grpSpPr>
          <p:cxnSp>
            <p:nvCxnSpPr>
              <p:cNvPr id="26634" name="AutoShape 11"/>
              <p:cNvCxnSpPr>
                <a:cxnSpLocks noChangeShapeType="1"/>
              </p:cNvCxnSpPr>
              <p:nvPr/>
            </p:nvCxnSpPr>
            <p:spPr bwMode="auto">
              <a:xfrm flipH="1" flipV="1">
                <a:off x="2374" y="2462"/>
                <a:ext cx="884" cy="3"/>
              </a:xfrm>
              <a:prstGeom prst="straightConnector1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6638" name="AutoShape 14"/>
              <p:cNvCxnSpPr>
                <a:cxnSpLocks noChangeShapeType="1"/>
              </p:cNvCxnSpPr>
              <p:nvPr/>
            </p:nvCxnSpPr>
            <p:spPr bwMode="auto">
              <a:xfrm>
                <a:off x="2363" y="1404"/>
                <a:ext cx="1489" cy="1757"/>
              </a:xfrm>
              <a:prstGeom prst="straightConnector1">
                <a:avLst/>
              </a:prstGeom>
              <a:noFill/>
              <a:ln w="50800">
                <a:solidFill>
                  <a:srgbClr val="FFFF00"/>
                </a:solidFill>
                <a:round/>
                <a:headEnd/>
                <a:tailEnd/>
              </a:ln>
            </p:spPr>
          </p:cxnSp>
          <p:cxnSp>
            <p:nvCxnSpPr>
              <p:cNvPr id="26640" name="AutoShape 16"/>
              <p:cNvCxnSpPr>
                <a:cxnSpLocks noChangeShapeType="1"/>
              </p:cNvCxnSpPr>
              <p:nvPr/>
            </p:nvCxnSpPr>
            <p:spPr bwMode="auto">
              <a:xfrm>
                <a:off x="2375" y="3164"/>
                <a:ext cx="2618" cy="0"/>
              </a:xfrm>
              <a:prstGeom prst="straightConnector1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6637" name="AutoShape 17"/>
              <p:cNvCxnSpPr>
                <a:cxnSpLocks noChangeShapeType="1"/>
              </p:cNvCxnSpPr>
              <p:nvPr/>
            </p:nvCxnSpPr>
            <p:spPr bwMode="auto">
              <a:xfrm flipH="1" flipV="1">
                <a:off x="2364" y="914"/>
                <a:ext cx="12" cy="2251"/>
              </a:xfrm>
              <a:prstGeom prst="straightConnector1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0" name="Rectangle 3"/>
              <p:cNvSpPr txBox="1">
                <a:spLocks/>
              </p:cNvSpPr>
              <p:nvPr/>
            </p:nvSpPr>
            <p:spPr bwMode="auto">
              <a:xfrm>
                <a:off x="4637" y="3167"/>
                <a:ext cx="1062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0"/>
                  </a:spcBef>
                </a:pPr>
                <a:r>
                  <a:rPr lang="el-GR" dirty="0">
                    <a:effectLst>
                      <a:outerShdw blurRad="38100" dist="38100" dir="2700000" algn="tl">
                        <a:srgbClr val="0E5580"/>
                      </a:outerShdw>
                    </a:effectLst>
                  </a:rPr>
                  <a:t>Τρέχουσα</a:t>
                </a:r>
              </a:p>
              <a:p>
                <a:pPr>
                  <a:spcBef>
                    <a:spcPct val="0"/>
                  </a:spcBef>
                </a:pPr>
                <a:r>
                  <a:rPr lang="el-GR" dirty="0">
                    <a:effectLst>
                      <a:outerShdw blurRad="38100" dist="38100" dir="2700000" algn="tl">
                        <a:srgbClr val="0E5580"/>
                      </a:outerShdw>
                    </a:effectLst>
                  </a:rPr>
                  <a:t>Κατανάλωση</a:t>
                </a:r>
              </a:p>
            </p:txBody>
          </p:sp>
          <p:sp>
            <p:nvSpPr>
              <p:cNvPr id="21" name="Rectangle 3"/>
              <p:cNvSpPr txBox="1">
                <a:spLocks/>
              </p:cNvSpPr>
              <p:nvPr/>
            </p:nvSpPr>
            <p:spPr bwMode="auto">
              <a:xfrm>
                <a:off x="3761" y="3172"/>
                <a:ext cx="190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l-GR">
                    <a:effectLst>
                      <a:outerShdw blurRad="38100" dist="38100" dir="2700000" algn="tl">
                        <a:srgbClr val="0E5580"/>
                      </a:outerShdw>
                    </a:effectLst>
                  </a:rPr>
                  <a:t>Β</a:t>
                </a:r>
              </a:p>
            </p:txBody>
          </p:sp>
          <p:sp>
            <p:nvSpPr>
              <p:cNvPr id="22" name="Rectangle 3"/>
              <p:cNvSpPr txBox="1">
                <a:spLocks/>
              </p:cNvSpPr>
              <p:nvPr/>
            </p:nvSpPr>
            <p:spPr bwMode="auto">
              <a:xfrm>
                <a:off x="3224" y="2289"/>
                <a:ext cx="198" cy="2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l-GR">
                    <a:effectLst>
                      <a:outerShdw blurRad="38100" dist="38100" dir="2700000" algn="tl">
                        <a:srgbClr val="0E5580"/>
                      </a:outerShdw>
                    </a:effectLst>
                  </a:rPr>
                  <a:t>Α</a:t>
                </a:r>
              </a:p>
            </p:txBody>
          </p:sp>
          <p:sp>
            <p:nvSpPr>
              <p:cNvPr id="23" name="Rectangle 3"/>
              <p:cNvSpPr txBox="1">
                <a:spLocks/>
              </p:cNvSpPr>
              <p:nvPr/>
            </p:nvSpPr>
            <p:spPr bwMode="auto">
              <a:xfrm>
                <a:off x="634" y="878"/>
                <a:ext cx="1749" cy="3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>
                  <a:spcBef>
                    <a:spcPct val="0"/>
                  </a:spcBef>
                </a:pPr>
                <a:r>
                  <a:rPr lang="el-GR" dirty="0">
                    <a:effectLst>
                      <a:outerShdw blurRad="38100" dist="38100" dir="2700000" algn="tl">
                        <a:srgbClr val="0E5580"/>
                      </a:outerShdw>
                    </a:effectLst>
                  </a:rPr>
                  <a:t>Μελλοντική</a:t>
                </a:r>
              </a:p>
              <a:p>
                <a:pPr algn="r">
                  <a:spcBef>
                    <a:spcPct val="0"/>
                  </a:spcBef>
                </a:pPr>
                <a:r>
                  <a:rPr lang="el-GR" dirty="0">
                    <a:effectLst>
                      <a:outerShdw blurRad="38100" dist="38100" dir="2700000" algn="tl">
                        <a:srgbClr val="0E5580"/>
                      </a:outerShdw>
                    </a:effectLst>
                  </a:rPr>
                  <a:t>Κατανάλωση</a:t>
                </a:r>
              </a:p>
            </p:txBody>
          </p:sp>
          <p:sp>
            <p:nvSpPr>
              <p:cNvPr id="24" name="Rectangle 3"/>
              <p:cNvSpPr txBox="1">
                <a:spLocks/>
              </p:cNvSpPr>
              <p:nvPr/>
            </p:nvSpPr>
            <p:spPr bwMode="auto">
              <a:xfrm>
                <a:off x="2117" y="2322"/>
                <a:ext cx="268" cy="4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l-GR">
                    <a:effectLst>
                      <a:outerShdw blurRad="38100" dist="38100" dir="2700000" algn="tl">
                        <a:srgbClr val="0E5580"/>
                      </a:outerShdw>
                    </a:effectLst>
                  </a:rPr>
                  <a:t>Υ</a:t>
                </a:r>
                <a:r>
                  <a:rPr lang="el-GR" baseline="-25000">
                    <a:effectLst>
                      <a:outerShdw blurRad="38100" dist="38100" dir="2700000" algn="tl">
                        <a:srgbClr val="0E5580"/>
                      </a:outerShdw>
                    </a:effectLst>
                  </a:rPr>
                  <a:t>2</a:t>
                </a:r>
              </a:p>
            </p:txBody>
          </p:sp>
          <p:cxnSp>
            <p:nvCxnSpPr>
              <p:cNvPr id="26642" name="AutoShape 11"/>
              <p:cNvCxnSpPr>
                <a:cxnSpLocks noChangeShapeType="1"/>
              </p:cNvCxnSpPr>
              <p:nvPr/>
            </p:nvCxnSpPr>
            <p:spPr bwMode="auto">
              <a:xfrm flipH="1" flipV="1">
                <a:off x="3262" y="2465"/>
                <a:ext cx="6" cy="703"/>
              </a:xfrm>
              <a:prstGeom prst="straightConnector1">
                <a:avLst/>
              </a:prstGeom>
              <a:noFill/>
              <a:ln w="9525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</p:cxnSp>
          <p:sp>
            <p:nvSpPr>
              <p:cNvPr id="2" name="Rectangle 3"/>
              <p:cNvSpPr txBox="1">
                <a:spLocks/>
              </p:cNvSpPr>
              <p:nvPr/>
            </p:nvSpPr>
            <p:spPr bwMode="auto">
              <a:xfrm>
                <a:off x="3163" y="3166"/>
                <a:ext cx="256" cy="2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l-GR">
                    <a:effectLst>
                      <a:outerShdw blurRad="38100" dist="38100" dir="2700000" algn="tl">
                        <a:srgbClr val="0E5580"/>
                      </a:outerShdw>
                    </a:effectLst>
                  </a:rPr>
                  <a:t>Υ</a:t>
                </a:r>
                <a:r>
                  <a:rPr lang="el-GR" baseline="-25000">
                    <a:effectLst>
                      <a:outerShdw blurRad="38100" dist="38100" dir="2700000" algn="tl">
                        <a:srgbClr val="0E5580"/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26644" name="Arc 20"/>
              <p:cNvSpPr>
                <a:spLocks/>
              </p:cNvSpPr>
              <p:nvPr/>
            </p:nvSpPr>
            <p:spPr bwMode="auto">
              <a:xfrm flipH="1">
                <a:off x="3676" y="3034"/>
                <a:ext cx="164" cy="140"/>
              </a:xfrm>
              <a:custGeom>
                <a:avLst/>
                <a:gdLst>
                  <a:gd name="G0" fmla="+- 0 0 0"/>
                  <a:gd name="G1" fmla="+- 17496 0 0"/>
                  <a:gd name="G2" fmla="+- 21600 0 0"/>
                  <a:gd name="T0" fmla="*/ 12667 w 21588"/>
                  <a:gd name="T1" fmla="*/ 0 h 17496"/>
                  <a:gd name="T2" fmla="*/ 21588 w 21588"/>
                  <a:gd name="T3" fmla="*/ 16765 h 17496"/>
                  <a:gd name="T4" fmla="*/ 0 w 21588"/>
                  <a:gd name="T5" fmla="*/ 17496 h 17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88" h="17496" fill="none" extrusionOk="0">
                    <a:moveTo>
                      <a:pt x="12666" y="0"/>
                    </a:moveTo>
                    <a:cubicBezTo>
                      <a:pt x="18069" y="3911"/>
                      <a:pt x="21361" y="10099"/>
                      <a:pt x="21587" y="16765"/>
                    </a:cubicBezTo>
                  </a:path>
                  <a:path w="21588" h="17496" stroke="0" extrusionOk="0">
                    <a:moveTo>
                      <a:pt x="12666" y="0"/>
                    </a:moveTo>
                    <a:cubicBezTo>
                      <a:pt x="18069" y="3911"/>
                      <a:pt x="21361" y="10099"/>
                      <a:pt x="21587" y="16765"/>
                    </a:cubicBezTo>
                    <a:lnTo>
                      <a:pt x="0" y="17496"/>
                    </a:ln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" name="Rectangle 3"/>
              <p:cNvSpPr txBox="1">
                <a:spLocks/>
              </p:cNvSpPr>
              <p:nvPr/>
            </p:nvSpPr>
            <p:spPr bwMode="auto">
              <a:xfrm>
                <a:off x="3602" y="2737"/>
                <a:ext cx="182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l-GR" dirty="0">
                    <a:effectLst>
                      <a:outerShdw blurRad="38100" dist="38100" dir="2700000" algn="tl">
                        <a:srgbClr val="0E5580"/>
                      </a:outerShdw>
                    </a:effectLst>
                  </a:rPr>
                  <a:t>Ρ</a:t>
                </a:r>
              </a:p>
            </p:txBody>
          </p:sp>
          <p:sp>
            <p:nvSpPr>
              <p:cNvPr id="4" name="Rectangle 3"/>
              <p:cNvSpPr txBox="1">
                <a:spLocks/>
              </p:cNvSpPr>
              <p:nvPr/>
            </p:nvSpPr>
            <p:spPr bwMode="auto">
              <a:xfrm>
                <a:off x="2886" y="1891"/>
                <a:ext cx="198" cy="1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l-GR" dirty="0">
                    <a:effectLst>
                      <a:outerShdw blurRad="38100" dist="38100" dir="2700000" algn="tl">
                        <a:srgbClr val="0E5580"/>
                      </a:outerShdw>
                    </a:effectLst>
                  </a:rPr>
                  <a:t>Μ</a:t>
                </a:r>
              </a:p>
            </p:txBody>
          </p:sp>
          <p:sp>
            <p:nvSpPr>
              <p:cNvPr id="5" name="Rectangle 3"/>
              <p:cNvSpPr txBox="1">
                <a:spLocks/>
              </p:cNvSpPr>
              <p:nvPr/>
            </p:nvSpPr>
            <p:spPr bwMode="auto">
              <a:xfrm>
                <a:off x="3543" y="2795"/>
                <a:ext cx="134" cy="1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solidFill>
                      <a:schemeClr val="bg1"/>
                    </a:solidFill>
                    <a:effectLst/>
                  </a:rPr>
                  <a:t>·</a:t>
                </a:r>
              </a:p>
            </p:txBody>
          </p:sp>
          <p:sp>
            <p:nvSpPr>
              <p:cNvPr id="6" name="Rectangle 3"/>
              <p:cNvSpPr txBox="1">
                <a:spLocks/>
              </p:cNvSpPr>
              <p:nvPr/>
            </p:nvSpPr>
            <p:spPr bwMode="auto">
              <a:xfrm>
                <a:off x="2825" y="1954"/>
                <a:ext cx="132" cy="1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solidFill>
                      <a:schemeClr val="bg1"/>
                    </a:solidFill>
                    <a:effectLst/>
                  </a:rPr>
                  <a:t>·</a:t>
                </a:r>
              </a:p>
            </p:txBody>
          </p:sp>
          <p:sp>
            <p:nvSpPr>
              <p:cNvPr id="7" name="Rectangle 3"/>
              <p:cNvSpPr txBox="1">
                <a:spLocks/>
              </p:cNvSpPr>
              <p:nvPr/>
            </p:nvSpPr>
            <p:spPr bwMode="auto">
              <a:xfrm>
                <a:off x="2157" y="1296"/>
                <a:ext cx="226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l-GR">
                    <a:effectLst>
                      <a:outerShdw blurRad="38100" dist="38100" dir="2700000" algn="tl">
                        <a:srgbClr val="0E5580"/>
                      </a:outerShdw>
                    </a:effectLst>
                  </a:rPr>
                  <a:t>Δ</a:t>
                </a:r>
              </a:p>
            </p:txBody>
          </p:sp>
          <p:sp>
            <p:nvSpPr>
              <p:cNvPr id="8" name="Rectangle 3"/>
              <p:cNvSpPr txBox="1">
                <a:spLocks/>
              </p:cNvSpPr>
              <p:nvPr/>
            </p:nvSpPr>
            <p:spPr bwMode="auto">
              <a:xfrm>
                <a:off x="2265" y="1292"/>
                <a:ext cx="142" cy="1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dirty="0">
                    <a:solidFill>
                      <a:schemeClr val="bg1"/>
                    </a:solidFill>
                    <a:effectLst/>
                  </a:rPr>
                  <a:t>·</a:t>
                </a:r>
              </a:p>
            </p:txBody>
          </p:sp>
          <p:sp>
            <p:nvSpPr>
              <p:cNvPr id="9" name="Rectangle 3"/>
              <p:cNvSpPr txBox="1">
                <a:spLocks/>
              </p:cNvSpPr>
              <p:nvPr/>
            </p:nvSpPr>
            <p:spPr bwMode="auto">
              <a:xfrm>
                <a:off x="3746" y="3042"/>
                <a:ext cx="150" cy="1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dirty="0">
                    <a:solidFill>
                      <a:schemeClr val="bg1"/>
                    </a:solidFill>
                    <a:effectLst/>
                  </a:rPr>
                  <a:t>·</a:t>
                </a:r>
              </a:p>
            </p:txBody>
          </p:sp>
          <p:sp>
            <p:nvSpPr>
              <p:cNvPr id="10" name="Rectangle 3"/>
              <p:cNvSpPr txBox="1">
                <a:spLocks/>
              </p:cNvSpPr>
              <p:nvPr/>
            </p:nvSpPr>
            <p:spPr bwMode="auto">
              <a:xfrm>
                <a:off x="2943" y="729"/>
                <a:ext cx="1170" cy="5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0"/>
                  </a:spcBef>
                </a:pPr>
                <a:endParaRPr lang="el-GR" sz="1600" i="1" dirty="0">
                  <a:effectLst>
                    <a:outerShdw blurRad="38100" dist="38100" dir="2700000" algn="tl">
                      <a:srgbClr val="0E5580"/>
                    </a:outerShdw>
                  </a:effectLst>
                </a:endParaRPr>
              </a:p>
            </p:txBody>
          </p:sp>
          <p:sp>
            <p:nvSpPr>
              <p:cNvPr id="11" name="Rectangle 3"/>
              <p:cNvSpPr txBox="1">
                <a:spLocks/>
              </p:cNvSpPr>
              <p:nvPr/>
            </p:nvSpPr>
            <p:spPr bwMode="auto">
              <a:xfrm>
                <a:off x="3164" y="2349"/>
                <a:ext cx="124" cy="1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solidFill>
                      <a:schemeClr val="bg1"/>
                    </a:solidFill>
                    <a:effectLst/>
                  </a:rPr>
                  <a:t>·</a:t>
                </a:r>
              </a:p>
            </p:txBody>
          </p:sp>
          <p:sp>
            <p:nvSpPr>
              <p:cNvPr id="12" name="Rectangle 3"/>
              <p:cNvSpPr txBox="1">
                <a:spLocks/>
              </p:cNvSpPr>
              <p:nvPr/>
            </p:nvSpPr>
            <p:spPr bwMode="auto">
              <a:xfrm>
                <a:off x="2249" y="3122"/>
                <a:ext cx="256" cy="2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l-GR" dirty="0">
                    <a:effectLst/>
                  </a:rPr>
                  <a:t>0</a:t>
                </a:r>
                <a:endParaRPr lang="el-GR" baseline="-25000" dirty="0">
                  <a:effectLst/>
                </a:endParaRPr>
              </a:p>
            </p:txBody>
          </p:sp>
          <p:sp>
            <p:nvSpPr>
              <p:cNvPr id="26670" name="AutoShape 46"/>
              <p:cNvSpPr>
                <a:spLocks/>
              </p:cNvSpPr>
              <p:nvPr/>
            </p:nvSpPr>
            <p:spPr bwMode="auto">
              <a:xfrm>
                <a:off x="4128" y="2850"/>
                <a:ext cx="886" cy="146"/>
              </a:xfrm>
              <a:prstGeom prst="callout2">
                <a:avLst>
                  <a:gd name="adj1" fmla="val 49315"/>
                  <a:gd name="adj2" fmla="val -5417"/>
                  <a:gd name="adj3" fmla="val 49315"/>
                  <a:gd name="adj4" fmla="val -26750"/>
                  <a:gd name="adj5" fmla="val 175000"/>
                  <a:gd name="adj6" fmla="val -44894"/>
                </a:avLst>
              </a:prstGeom>
              <a:noFill/>
              <a:ln w="6350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l-GR" sz="1200" i="1">
                    <a:effectLst/>
                  </a:rPr>
                  <a:t>Κλίση = -(1+</a:t>
                </a:r>
                <a:r>
                  <a:rPr lang="en-US" sz="1200" i="1">
                    <a:effectLst/>
                  </a:rPr>
                  <a:t>r)</a:t>
                </a:r>
                <a:endParaRPr lang="el-GR" sz="1200" i="1">
                  <a:effectLst/>
                </a:endParaRPr>
              </a:p>
              <a:p>
                <a:pPr algn="ctr"/>
                <a:endParaRPr lang="el-GR" sz="1200" i="1">
                  <a:effectLst/>
                </a:endParaRPr>
              </a:p>
            </p:txBody>
          </p:sp>
        </p:grpSp>
        <p:sp>
          <p:nvSpPr>
            <p:cNvPr id="14" name="Επεξήγηση με γραμμή 1 (χωρίς περίγραμμα) 13"/>
            <p:cNvSpPr/>
            <p:nvPr/>
          </p:nvSpPr>
          <p:spPr>
            <a:xfrm>
              <a:off x="4811575" y="1785143"/>
              <a:ext cx="2110146" cy="955676"/>
            </a:xfrm>
            <a:prstGeom prst="callout1">
              <a:avLst>
                <a:gd name="adj1" fmla="val 40677"/>
                <a:gd name="adj2" fmla="val 695"/>
                <a:gd name="adj3" fmla="val 112500"/>
                <a:gd name="adj4" fmla="val -38333"/>
              </a:avLst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Bef>
                  <a:spcPct val="0"/>
                </a:spcBef>
              </a:pPr>
              <a:r>
                <a:rPr lang="el-GR" i="1" dirty="0">
                  <a:effectLst>
                    <a:outerShdw blurRad="38100" dist="38100" dir="2700000" algn="tl">
                      <a:srgbClr val="0E5580"/>
                    </a:outerShdw>
                  </a:effectLst>
                </a:rPr>
                <a:t>ΓΡΑΜΜΗ ΕΙΣΟΔΗΜΑΤΙΚΩΝΔΥΝΑΤΟΤΗΤΩΝ</a:t>
              </a:r>
            </a:p>
          </p:txBody>
        </p:sp>
      </p:grpSp>
      <p:sp>
        <p:nvSpPr>
          <p:cNvPr id="30" name="Θέση περιεχομένου 2"/>
          <p:cNvSpPr>
            <a:spLocks/>
          </p:cNvSpPr>
          <p:nvPr/>
        </p:nvSpPr>
        <p:spPr bwMode="auto">
          <a:xfrm>
            <a:off x="7094496" y="2028032"/>
            <a:ext cx="4895850" cy="2428083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l-GR" dirty="0" smtClean="0">
                <a:effectLst/>
              </a:rPr>
              <a:t>Τα νοικοκυριά αντιμετωπίζουν ένα όριο δαπανών το οποίο ονομάζεται </a:t>
            </a:r>
            <a:r>
              <a:rPr lang="el-GR" dirty="0" smtClean="0"/>
              <a:t>εισοδηματικός περιορισμός</a:t>
            </a:r>
            <a:r>
              <a:rPr lang="el-GR" dirty="0" smtClean="0">
                <a:effectLst/>
              </a:rPr>
              <a:t>. </a:t>
            </a:r>
          </a:p>
          <a:p>
            <a:pPr algn="ctr">
              <a:spcBef>
                <a:spcPct val="50000"/>
              </a:spcBef>
            </a:pPr>
            <a:r>
              <a:rPr lang="el-GR" dirty="0" smtClean="0">
                <a:effectLst/>
              </a:rPr>
              <a:t>Όταν αποφασίζουν πόσο θα καταναλώσουν σήμερα σε σχέση με το μέλλον αντιμετωπίζουν ένα πρόβλημα </a:t>
            </a:r>
            <a:r>
              <a:rPr lang="el-GR" dirty="0" smtClean="0"/>
              <a:t>διαχρονικού εισοδηματικού περιορισμού</a:t>
            </a:r>
            <a:r>
              <a:rPr lang="el-GR" dirty="0" smtClean="0">
                <a:effectLst/>
              </a:rPr>
              <a:t>.</a:t>
            </a:r>
            <a:endParaRPr lang="el-GR" baseline="-100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/>
          </p:cNvSpPr>
          <p:nvPr>
            <p:ph type="body" idx="1"/>
          </p:nvPr>
        </p:nvSpPr>
        <p:spPr>
          <a:xfrm>
            <a:off x="626948" y="855605"/>
            <a:ext cx="4584700" cy="4602162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l-GR" sz="2400" u="sng" dirty="0" smtClean="0"/>
              <a:t>Πρώτη Περίοδος</a:t>
            </a:r>
            <a:r>
              <a:rPr lang="el-GR" sz="2400" dirty="0" smtClean="0"/>
              <a:t>:</a:t>
            </a:r>
          </a:p>
          <a:p>
            <a:r>
              <a:rPr lang="el-GR" sz="2400" dirty="0" smtClean="0"/>
              <a:t>Υ</a:t>
            </a:r>
            <a:r>
              <a:rPr lang="el-GR" sz="2400" baseline="-10000" dirty="0" smtClean="0"/>
              <a:t>1</a:t>
            </a:r>
            <a:r>
              <a:rPr lang="el-GR" sz="2400" dirty="0" smtClean="0"/>
              <a:t> = Εισόδημα</a:t>
            </a:r>
          </a:p>
          <a:p>
            <a:r>
              <a:rPr lang="en-US" sz="2400" dirty="0" smtClean="0"/>
              <a:t>C</a:t>
            </a:r>
            <a:r>
              <a:rPr lang="el-GR" sz="2400" baseline="-10000" dirty="0" smtClean="0"/>
              <a:t>1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= </a:t>
            </a:r>
            <a:r>
              <a:rPr lang="el-GR" sz="2400" dirty="0" smtClean="0"/>
              <a:t>Κατανάλωση</a:t>
            </a:r>
            <a:endParaRPr lang="en-US" sz="2400" dirty="0" smtClean="0"/>
          </a:p>
          <a:p>
            <a:r>
              <a:rPr lang="el-GR" sz="2400" dirty="0" smtClean="0"/>
              <a:t>Υ</a:t>
            </a:r>
            <a:r>
              <a:rPr lang="el-GR" sz="2400" baseline="-10000" dirty="0" smtClean="0"/>
              <a:t>1</a:t>
            </a:r>
            <a:r>
              <a:rPr lang="el-GR" sz="2400" dirty="0" smtClean="0"/>
              <a:t> </a:t>
            </a:r>
            <a:r>
              <a:rPr lang="en-US" sz="2400" dirty="0" smtClean="0"/>
              <a:t>- C</a:t>
            </a:r>
            <a:r>
              <a:rPr lang="el-GR" sz="2400" baseline="-10000" dirty="0" smtClean="0"/>
              <a:t>1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= S</a:t>
            </a:r>
            <a:endParaRPr lang="el-GR" sz="2400" dirty="0" smtClean="0"/>
          </a:p>
          <a:p>
            <a:pPr lvl="1">
              <a:buFont typeface="Wingdings 3" pitchFamily="18" charset="2"/>
              <a:buNone/>
            </a:pPr>
            <a:r>
              <a:rPr lang="el-GR" sz="2000" dirty="0" smtClean="0"/>
              <a:t>αν Υ</a:t>
            </a:r>
            <a:r>
              <a:rPr lang="el-GR" sz="2000" baseline="-10000" dirty="0" smtClean="0"/>
              <a:t>1</a:t>
            </a:r>
            <a:r>
              <a:rPr lang="el-GR" sz="2000" dirty="0" smtClean="0"/>
              <a:t> &gt;</a:t>
            </a:r>
            <a:r>
              <a:rPr lang="en-US" sz="2000" dirty="0" smtClean="0"/>
              <a:t> C</a:t>
            </a:r>
            <a:r>
              <a:rPr lang="el-GR" sz="2000" baseline="-10000" dirty="0" smtClean="0"/>
              <a:t>1</a:t>
            </a:r>
            <a:r>
              <a:rPr lang="en-US" sz="2000" baseline="-25000" dirty="0" smtClean="0"/>
              <a:t> </a:t>
            </a:r>
            <a:r>
              <a:rPr lang="el-GR" sz="2000" dirty="0" smtClean="0"/>
              <a:t>=&gt; </a:t>
            </a:r>
            <a:r>
              <a:rPr lang="en-US" sz="2000" dirty="0" smtClean="0"/>
              <a:t>S &gt; 0 </a:t>
            </a:r>
            <a:r>
              <a:rPr lang="el-GR" sz="2000" dirty="0" smtClean="0"/>
              <a:t>αποταμιεύει</a:t>
            </a:r>
          </a:p>
          <a:p>
            <a:pPr lvl="1">
              <a:buFont typeface="Wingdings 3" pitchFamily="18" charset="2"/>
              <a:buNone/>
            </a:pPr>
            <a:r>
              <a:rPr lang="el-GR" sz="2000" dirty="0" smtClean="0"/>
              <a:t>αν Υ</a:t>
            </a:r>
            <a:r>
              <a:rPr lang="el-GR" sz="2000" baseline="-10000" dirty="0" smtClean="0"/>
              <a:t>1</a:t>
            </a:r>
            <a:r>
              <a:rPr lang="el-GR" sz="2000" dirty="0" smtClean="0"/>
              <a:t> &lt;</a:t>
            </a:r>
            <a:r>
              <a:rPr lang="en-US" sz="2000" dirty="0" smtClean="0"/>
              <a:t> C</a:t>
            </a:r>
            <a:r>
              <a:rPr lang="el-GR" sz="2000" baseline="-10000" dirty="0" smtClean="0"/>
              <a:t>1</a:t>
            </a:r>
            <a:r>
              <a:rPr lang="en-US" sz="2000" baseline="-25000" dirty="0" smtClean="0"/>
              <a:t> </a:t>
            </a:r>
            <a:r>
              <a:rPr lang="el-GR" sz="2000" dirty="0" smtClean="0"/>
              <a:t>=&gt; </a:t>
            </a:r>
            <a:r>
              <a:rPr lang="en-US" sz="2000" dirty="0" smtClean="0"/>
              <a:t>S &lt; 0 </a:t>
            </a:r>
            <a:r>
              <a:rPr lang="el-GR" sz="2000" dirty="0" smtClean="0"/>
              <a:t>δανείζεται</a:t>
            </a:r>
          </a:p>
          <a:p>
            <a:r>
              <a:rPr lang="en-US" sz="2400" dirty="0" smtClean="0"/>
              <a:t>r = </a:t>
            </a:r>
            <a:r>
              <a:rPr lang="el-GR" sz="2400" dirty="0" smtClean="0"/>
              <a:t>Επιτόκιο</a:t>
            </a:r>
          </a:p>
          <a:p>
            <a:endParaRPr lang="el-GR" sz="2400" dirty="0" smtClean="0"/>
          </a:p>
        </p:txBody>
      </p:sp>
      <p:sp>
        <p:nvSpPr>
          <p:cNvPr id="43012" name="Rectangle 4"/>
          <p:cNvSpPr>
            <a:spLocks/>
          </p:cNvSpPr>
          <p:nvPr/>
        </p:nvSpPr>
        <p:spPr bwMode="auto">
          <a:xfrm>
            <a:off x="5575819" y="855605"/>
            <a:ext cx="6302375" cy="460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/>
            <a:r>
              <a:rPr lang="el-GR" sz="2400" u="sng" dirty="0">
                <a:effectLst/>
              </a:rPr>
              <a:t>Δεύτερη Περίοδος</a:t>
            </a:r>
            <a:r>
              <a:rPr lang="el-GR" sz="2400" dirty="0">
                <a:effectLst/>
              </a:rPr>
              <a:t>:</a:t>
            </a:r>
          </a:p>
          <a:p>
            <a:pPr marL="342900" indent="-342900" eaLnBrk="0" hangingPunct="0">
              <a:buFont typeface="Wingdings 3" pitchFamily="18" charset="2"/>
              <a:buChar char=""/>
            </a:pPr>
            <a:r>
              <a:rPr lang="el-GR" sz="2400" dirty="0">
                <a:effectLst/>
              </a:rPr>
              <a:t>Υ</a:t>
            </a:r>
            <a:r>
              <a:rPr lang="el-GR" sz="2400" baseline="-10000" dirty="0">
                <a:effectLst/>
              </a:rPr>
              <a:t>2</a:t>
            </a:r>
            <a:r>
              <a:rPr lang="el-GR" sz="2400" dirty="0">
                <a:effectLst/>
              </a:rPr>
              <a:t> = Εισόδημα</a:t>
            </a:r>
          </a:p>
          <a:p>
            <a:pPr marL="342900" indent="-342900" eaLnBrk="0" hangingPunct="0">
              <a:buFont typeface="Wingdings 3" pitchFamily="18" charset="2"/>
              <a:buChar char=""/>
            </a:pPr>
            <a:r>
              <a:rPr lang="en-US" sz="2400" dirty="0">
                <a:effectLst/>
              </a:rPr>
              <a:t>C</a:t>
            </a:r>
            <a:r>
              <a:rPr lang="el-GR" sz="2400" baseline="-10000" dirty="0">
                <a:effectLst/>
              </a:rPr>
              <a:t>2</a:t>
            </a:r>
            <a:r>
              <a:rPr lang="en-US" sz="2400" baseline="-25000" dirty="0">
                <a:effectLst/>
              </a:rPr>
              <a:t> </a:t>
            </a:r>
            <a:r>
              <a:rPr lang="en-US" sz="2400" dirty="0">
                <a:effectLst/>
              </a:rPr>
              <a:t>= </a:t>
            </a:r>
            <a:r>
              <a:rPr lang="el-GR" sz="2400" dirty="0">
                <a:effectLst/>
              </a:rPr>
              <a:t>Κατανάλωση = Υ</a:t>
            </a:r>
            <a:r>
              <a:rPr lang="el-GR" sz="2400" baseline="-10000" dirty="0">
                <a:effectLst/>
              </a:rPr>
              <a:t>2</a:t>
            </a:r>
            <a:r>
              <a:rPr lang="el-GR" sz="2400" dirty="0">
                <a:effectLst/>
              </a:rPr>
              <a:t> + </a:t>
            </a:r>
            <a:r>
              <a:rPr lang="el-GR" sz="2400" dirty="0" smtClean="0">
                <a:effectLst/>
              </a:rPr>
              <a:t>[</a:t>
            </a:r>
            <a:r>
              <a:rPr lang="en-US" sz="2400" dirty="0" smtClean="0">
                <a:effectLst/>
              </a:rPr>
              <a:t>S </a:t>
            </a:r>
            <a:r>
              <a:rPr lang="el-GR" sz="2400" dirty="0" smtClean="0">
                <a:effectLst/>
              </a:rPr>
              <a:t>*</a:t>
            </a:r>
            <a:r>
              <a:rPr lang="en-US" sz="2400" dirty="0" smtClean="0">
                <a:effectLst/>
              </a:rPr>
              <a:t> </a:t>
            </a:r>
            <a:r>
              <a:rPr lang="el-GR" sz="2400" dirty="0" smtClean="0">
                <a:effectLst/>
              </a:rPr>
              <a:t>(</a:t>
            </a:r>
            <a:r>
              <a:rPr lang="el-GR" sz="2400" dirty="0">
                <a:effectLst/>
              </a:rPr>
              <a:t>1+</a:t>
            </a:r>
            <a:r>
              <a:rPr lang="en-US" sz="2400" dirty="0">
                <a:effectLst/>
              </a:rPr>
              <a:t>r</a:t>
            </a:r>
            <a:r>
              <a:rPr lang="en-US" sz="2400" dirty="0" smtClean="0">
                <a:effectLst/>
              </a:rPr>
              <a:t>)</a:t>
            </a:r>
            <a:r>
              <a:rPr lang="el-GR" sz="2400" dirty="0" smtClean="0">
                <a:effectLst/>
              </a:rPr>
              <a:t>]</a:t>
            </a:r>
            <a:r>
              <a:rPr lang="en-US" sz="2400" dirty="0" smtClean="0">
                <a:effectLst/>
              </a:rPr>
              <a:t> =&gt;</a:t>
            </a:r>
          </a:p>
          <a:p>
            <a:pPr eaLnBrk="0" hangingPunct="0"/>
            <a:r>
              <a:rPr lang="en-US" sz="2400" dirty="0" smtClean="0">
                <a:effectLst/>
              </a:rPr>
              <a:t>=&gt; </a:t>
            </a:r>
            <a:r>
              <a:rPr lang="en-US" sz="2400" dirty="0">
                <a:effectLst/>
              </a:rPr>
              <a:t>C</a:t>
            </a:r>
            <a:r>
              <a:rPr lang="el-GR" sz="2400" baseline="-10000" dirty="0" smtClean="0">
                <a:effectLst/>
              </a:rPr>
              <a:t>2</a:t>
            </a:r>
            <a:r>
              <a:rPr lang="el-GR" sz="2400" dirty="0">
                <a:effectLst/>
              </a:rPr>
              <a:t> = Υ</a:t>
            </a:r>
            <a:r>
              <a:rPr lang="el-GR" sz="2400" baseline="-10000" dirty="0">
                <a:effectLst/>
              </a:rPr>
              <a:t>2</a:t>
            </a:r>
            <a:r>
              <a:rPr lang="el-GR" sz="2400" dirty="0">
                <a:effectLst/>
              </a:rPr>
              <a:t> + </a:t>
            </a:r>
            <a:r>
              <a:rPr lang="el-GR" sz="2400" dirty="0" smtClean="0">
                <a:effectLst/>
              </a:rPr>
              <a:t>[</a:t>
            </a:r>
            <a:r>
              <a:rPr lang="en-US" sz="2400" dirty="0" smtClean="0">
                <a:effectLst/>
              </a:rPr>
              <a:t>(</a:t>
            </a:r>
            <a:r>
              <a:rPr lang="el-GR" sz="2400" dirty="0" smtClean="0">
                <a:effectLst/>
              </a:rPr>
              <a:t>Υ</a:t>
            </a:r>
            <a:r>
              <a:rPr lang="el-GR" sz="2400" baseline="-10000" dirty="0" smtClean="0">
                <a:effectLst/>
              </a:rPr>
              <a:t>1</a:t>
            </a:r>
            <a:r>
              <a:rPr lang="el-GR" sz="2400" dirty="0" smtClean="0">
                <a:effectLst/>
              </a:rPr>
              <a:t> </a:t>
            </a:r>
            <a:r>
              <a:rPr lang="en-US" sz="2400" dirty="0">
                <a:effectLst/>
              </a:rPr>
              <a:t>- C</a:t>
            </a:r>
            <a:r>
              <a:rPr lang="el-GR" sz="2400" baseline="-10000" dirty="0" smtClean="0">
                <a:effectLst/>
              </a:rPr>
              <a:t>1</a:t>
            </a:r>
            <a:r>
              <a:rPr lang="en-US" sz="2400" dirty="0" smtClean="0">
                <a:effectLst/>
              </a:rPr>
              <a:t>) </a:t>
            </a:r>
            <a:r>
              <a:rPr lang="el-GR" sz="2400" dirty="0" smtClean="0">
                <a:effectLst/>
              </a:rPr>
              <a:t>*</a:t>
            </a:r>
            <a:r>
              <a:rPr lang="en-US" sz="2400" dirty="0" smtClean="0">
                <a:effectLst/>
              </a:rPr>
              <a:t> </a:t>
            </a:r>
            <a:r>
              <a:rPr lang="el-GR" sz="2400" dirty="0">
                <a:effectLst/>
              </a:rPr>
              <a:t>(1+</a:t>
            </a:r>
            <a:r>
              <a:rPr lang="en-US" sz="2400" dirty="0">
                <a:effectLst/>
              </a:rPr>
              <a:t>r</a:t>
            </a:r>
            <a:r>
              <a:rPr lang="en-US" sz="2400" dirty="0" smtClean="0">
                <a:effectLst/>
              </a:rPr>
              <a:t>)</a:t>
            </a:r>
            <a:r>
              <a:rPr lang="el-GR" sz="2400" dirty="0" smtClean="0">
                <a:effectLst/>
              </a:rPr>
              <a:t>]</a:t>
            </a:r>
            <a:r>
              <a:rPr lang="en-US" sz="2400" dirty="0" smtClean="0">
                <a:effectLst/>
              </a:rPr>
              <a:t> </a:t>
            </a:r>
            <a:endParaRPr lang="en-US" sz="2400" dirty="0">
              <a:effectLst/>
            </a:endParaRPr>
          </a:p>
          <a:p>
            <a:pPr marL="342900" indent="-342900" eaLnBrk="0" hangingPunct="0">
              <a:buFont typeface="Wingdings 3" pitchFamily="18" charset="2"/>
              <a:buChar char=""/>
            </a:pPr>
            <a:endParaRPr lang="el-GR" sz="2400" dirty="0">
              <a:effectLst/>
            </a:endParaRPr>
          </a:p>
        </p:txBody>
      </p:sp>
      <p:sp>
        <p:nvSpPr>
          <p:cNvPr id="43038" name="Θέση περιεχομένου 2"/>
          <p:cNvSpPr>
            <a:spLocks/>
          </p:cNvSpPr>
          <p:nvPr/>
        </p:nvSpPr>
        <p:spPr bwMode="auto">
          <a:xfrm>
            <a:off x="1508587" y="4970404"/>
            <a:ext cx="8509000" cy="974725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0"/>
              </a:spcBef>
            </a:pPr>
            <a:r>
              <a:rPr lang="el-GR" sz="2000" b="1" dirty="0">
                <a:solidFill>
                  <a:schemeClr val="bg1"/>
                </a:solidFill>
                <a:effectLst/>
              </a:rPr>
              <a:t>Γραμμή εισοδηματικών δυνατοτήτων</a:t>
            </a:r>
          </a:p>
          <a:p>
            <a:pPr marL="342900" indent="-342900" algn="ctr"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</a:rPr>
              <a:t>C</a:t>
            </a:r>
            <a:r>
              <a:rPr lang="el-GR" sz="2000" baseline="-10000" dirty="0">
                <a:solidFill>
                  <a:schemeClr val="bg1"/>
                </a:solidFill>
              </a:rPr>
              <a:t>2</a:t>
            </a:r>
            <a:r>
              <a:rPr lang="en-US" sz="2000" baseline="-250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= </a:t>
            </a:r>
            <a:r>
              <a:rPr lang="el-GR" sz="2000" dirty="0">
                <a:solidFill>
                  <a:schemeClr val="bg1"/>
                </a:solidFill>
              </a:rPr>
              <a:t>Υ</a:t>
            </a:r>
            <a:r>
              <a:rPr lang="el-GR" sz="2000" baseline="-10000" dirty="0">
                <a:solidFill>
                  <a:schemeClr val="bg1"/>
                </a:solidFill>
              </a:rPr>
              <a:t>2 </a:t>
            </a:r>
            <a:r>
              <a:rPr lang="el-GR" sz="2000" dirty="0">
                <a:solidFill>
                  <a:schemeClr val="bg1"/>
                </a:solidFill>
              </a:rPr>
              <a:t>+ </a:t>
            </a:r>
            <a:r>
              <a:rPr lang="el-GR" sz="2000" dirty="0" smtClean="0">
                <a:solidFill>
                  <a:schemeClr val="bg1"/>
                </a:solidFill>
              </a:rPr>
              <a:t>[</a:t>
            </a:r>
            <a:r>
              <a:rPr lang="en-US" sz="2000" dirty="0" smtClean="0">
                <a:solidFill>
                  <a:schemeClr val="bg1"/>
                </a:solidFill>
              </a:rPr>
              <a:t>(</a:t>
            </a:r>
            <a:r>
              <a:rPr lang="el-GR" sz="2000" dirty="0">
                <a:solidFill>
                  <a:schemeClr val="bg1"/>
                </a:solidFill>
              </a:rPr>
              <a:t>Υ</a:t>
            </a:r>
            <a:r>
              <a:rPr lang="el-GR" sz="2000" baseline="-10000" dirty="0">
                <a:solidFill>
                  <a:schemeClr val="bg1"/>
                </a:solidFill>
              </a:rPr>
              <a:t>1</a:t>
            </a:r>
            <a:r>
              <a:rPr lang="en-US" sz="2000" baseline="-100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-</a:t>
            </a:r>
            <a:r>
              <a:rPr lang="en-US" sz="2000" baseline="-100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C</a:t>
            </a:r>
            <a:r>
              <a:rPr lang="el-GR" sz="2000" baseline="-10000" dirty="0">
                <a:solidFill>
                  <a:schemeClr val="bg1"/>
                </a:solidFill>
              </a:rPr>
              <a:t>1</a:t>
            </a:r>
            <a:r>
              <a:rPr lang="en-US" sz="2000" dirty="0">
                <a:solidFill>
                  <a:schemeClr val="bg1"/>
                </a:solidFill>
              </a:rPr>
              <a:t>)</a:t>
            </a:r>
            <a:r>
              <a:rPr lang="en-US" sz="2000" baseline="-25000" dirty="0">
                <a:solidFill>
                  <a:schemeClr val="bg1"/>
                </a:solidFill>
              </a:rPr>
              <a:t> </a:t>
            </a:r>
            <a:r>
              <a:rPr lang="el-GR" sz="2000" dirty="0">
                <a:solidFill>
                  <a:schemeClr val="bg1"/>
                </a:solidFill>
              </a:rPr>
              <a:t>* (1+</a:t>
            </a:r>
            <a:r>
              <a:rPr lang="en-US" sz="2000" dirty="0">
                <a:solidFill>
                  <a:schemeClr val="bg1"/>
                </a:solidFill>
              </a:rPr>
              <a:t>r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  <a:r>
              <a:rPr lang="el-GR" sz="2000" dirty="0" smtClean="0">
                <a:solidFill>
                  <a:schemeClr val="bg1"/>
                </a:solidFill>
              </a:rPr>
              <a:t>]</a:t>
            </a:r>
            <a:endParaRPr lang="el-GR" sz="2000" baseline="-1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/>
          </p:cNvSpPr>
          <p:nvPr>
            <p:ph type="body" idx="1"/>
          </p:nvPr>
        </p:nvSpPr>
        <p:spPr>
          <a:xfrm>
            <a:off x="1199977" y="1335809"/>
            <a:ext cx="8947150" cy="627063"/>
          </a:xfrm>
        </p:spPr>
        <p:txBody>
          <a:bodyPr/>
          <a:lstStyle/>
          <a:p>
            <a:pPr algn="ctr" eaLnBrk="1" hangingPunct="1">
              <a:spcBef>
                <a:spcPct val="50000"/>
              </a:spcBef>
              <a:buFont typeface="Wingdings 3" pitchFamily="18" charset="2"/>
              <a:buNone/>
            </a:pPr>
            <a:r>
              <a:rPr lang="en-US" sz="2400" dirty="0" smtClean="0"/>
              <a:t>C</a:t>
            </a:r>
            <a:r>
              <a:rPr lang="el-GR" sz="2400" baseline="-10000" dirty="0" smtClean="0"/>
              <a:t>2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= </a:t>
            </a:r>
            <a:r>
              <a:rPr lang="el-GR" sz="2400" dirty="0" smtClean="0"/>
              <a:t>Υ</a:t>
            </a:r>
            <a:r>
              <a:rPr lang="el-GR" sz="2400" baseline="-10000" dirty="0" smtClean="0"/>
              <a:t>2 </a:t>
            </a:r>
            <a:r>
              <a:rPr lang="el-GR" sz="2400" dirty="0" smtClean="0"/>
              <a:t>+ </a:t>
            </a:r>
            <a:r>
              <a:rPr lang="en-US" sz="2400" dirty="0" smtClean="0"/>
              <a:t>(</a:t>
            </a:r>
            <a:r>
              <a:rPr lang="el-GR" sz="2400" dirty="0" smtClean="0"/>
              <a:t>Υ</a:t>
            </a:r>
            <a:r>
              <a:rPr lang="el-GR" sz="2400" baseline="-10000" dirty="0" smtClean="0"/>
              <a:t>1</a:t>
            </a:r>
            <a:r>
              <a:rPr lang="en-US" sz="2400" baseline="-10000" dirty="0" smtClean="0"/>
              <a:t> </a:t>
            </a:r>
            <a:r>
              <a:rPr lang="en-US" sz="2400" dirty="0" smtClean="0"/>
              <a:t>-</a:t>
            </a:r>
            <a:r>
              <a:rPr lang="en-US" sz="2400" baseline="-10000" dirty="0" smtClean="0"/>
              <a:t> </a:t>
            </a:r>
            <a:r>
              <a:rPr lang="en-US" sz="2400" dirty="0" smtClean="0"/>
              <a:t>C</a:t>
            </a:r>
            <a:r>
              <a:rPr lang="el-GR" sz="2400" baseline="-10000" dirty="0" smtClean="0"/>
              <a:t>1</a:t>
            </a:r>
            <a:r>
              <a:rPr lang="en-US" sz="2400" dirty="0" smtClean="0"/>
              <a:t>)</a:t>
            </a:r>
            <a:r>
              <a:rPr lang="en-US" sz="2400" baseline="-25000" dirty="0" smtClean="0"/>
              <a:t> </a:t>
            </a:r>
            <a:r>
              <a:rPr lang="el-GR" sz="2400" dirty="0" smtClean="0"/>
              <a:t>* (1+</a:t>
            </a:r>
            <a:r>
              <a:rPr lang="en-US" sz="2400" dirty="0" smtClean="0"/>
              <a:t>r)</a:t>
            </a:r>
            <a:r>
              <a:rPr lang="el-GR" sz="2400" dirty="0" smtClean="0"/>
              <a:t> =&gt; </a:t>
            </a:r>
            <a:r>
              <a:rPr lang="en-US" sz="2400" dirty="0" smtClean="0"/>
              <a:t>C</a:t>
            </a:r>
            <a:r>
              <a:rPr lang="el-GR" sz="2400" baseline="-10000" dirty="0" smtClean="0"/>
              <a:t>2</a:t>
            </a:r>
            <a:r>
              <a:rPr lang="en-US" sz="2400" baseline="-25000" dirty="0" smtClean="0"/>
              <a:t> </a:t>
            </a:r>
            <a:r>
              <a:rPr lang="el-GR" sz="2400" dirty="0" smtClean="0"/>
              <a:t>/(1+</a:t>
            </a:r>
            <a:r>
              <a:rPr lang="en-US" sz="2400" dirty="0" smtClean="0"/>
              <a:t>r)</a:t>
            </a:r>
            <a:r>
              <a:rPr lang="el-GR" sz="2400" dirty="0" smtClean="0"/>
              <a:t> = Υ</a:t>
            </a:r>
            <a:r>
              <a:rPr lang="el-GR" sz="2400" baseline="-10000" dirty="0" smtClean="0"/>
              <a:t>2</a:t>
            </a:r>
            <a:r>
              <a:rPr lang="el-GR" sz="2400" dirty="0" smtClean="0"/>
              <a:t>/(1+</a:t>
            </a:r>
            <a:r>
              <a:rPr lang="en-US" sz="2400" dirty="0" smtClean="0"/>
              <a:t>r)</a:t>
            </a:r>
            <a:r>
              <a:rPr lang="el-GR" sz="2400" dirty="0" smtClean="0"/>
              <a:t> + Υ</a:t>
            </a:r>
            <a:r>
              <a:rPr lang="el-GR" sz="2400" baseline="-10000" dirty="0" smtClean="0"/>
              <a:t>1</a:t>
            </a:r>
            <a:r>
              <a:rPr lang="en-US" sz="2400" dirty="0" smtClean="0"/>
              <a:t> -</a:t>
            </a:r>
            <a:r>
              <a:rPr lang="en-US" sz="2400" baseline="-10000" dirty="0" smtClean="0"/>
              <a:t> </a:t>
            </a:r>
            <a:r>
              <a:rPr lang="en-US" sz="2400" dirty="0" smtClean="0"/>
              <a:t>C</a:t>
            </a:r>
            <a:r>
              <a:rPr lang="el-GR" sz="2400" baseline="-10000" dirty="0" smtClean="0"/>
              <a:t>1 </a:t>
            </a:r>
            <a:r>
              <a:rPr lang="el-GR" sz="2400" dirty="0" smtClean="0"/>
              <a:t>=&gt;</a:t>
            </a:r>
            <a:r>
              <a:rPr lang="en-US" sz="2400" dirty="0" smtClean="0"/>
              <a:t> </a:t>
            </a:r>
            <a:endParaRPr lang="el-GR" sz="24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036" name="Θέση περιεχομένου 2"/>
              <p:cNvSpPr>
                <a:spLocks/>
              </p:cNvSpPr>
              <p:nvPr/>
            </p:nvSpPr>
            <p:spPr bwMode="auto">
              <a:xfrm>
                <a:off x="854305" y="2576513"/>
                <a:ext cx="10410825" cy="2881312"/>
              </a:xfrm>
              <a:prstGeom prst="rect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C</a:t>
                </a:r>
                <a:r>
                  <a:rPr lang="el-GR" sz="2400" baseline="-100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1 </a:t>
                </a:r>
                <a:r>
                  <a:rPr lang="el-GR" sz="24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400" i="1" smtClean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+mj-lt"/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el-GR" sz="2400" baseline="-10000" dirty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+mj-lt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l-GR" sz="2400" dirty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+mj-lt"/>
                          </a:rPr>
                          <m:t>1+</m:t>
                        </m:r>
                        <m:r>
                          <m:rPr>
                            <m:nor/>
                          </m:rPr>
                          <a:rPr lang="en-US" sz="2400" i="0" dirty="0" smtClean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+mj-lt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+mj-lt"/>
                          </a:rPr>
                          <m:t>r</m:t>
                        </m:r>
                      </m:den>
                    </m:f>
                  </m:oMath>
                </a14:m>
                <a:r>
                  <a:rPr lang="en-US" sz="2400" baseline="-250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 </a:t>
                </a:r>
                <a:r>
                  <a:rPr lang="el-GR" sz="24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= </a:t>
                </a:r>
                <a:r>
                  <a:rPr lang="el-GR" sz="24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Υ</a:t>
                </a:r>
                <a:r>
                  <a:rPr lang="el-GR" sz="2400" baseline="-100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1</a:t>
                </a:r>
                <a:r>
                  <a:rPr lang="en-US" sz="2400" baseline="-100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 </a:t>
                </a:r>
                <a:r>
                  <a:rPr lang="el-GR" sz="24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400" i="1" smtClean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sz="2400" dirty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+mj-lt"/>
                          </a:rPr>
                          <m:t>Υ</m:t>
                        </m:r>
                        <m:r>
                          <m:rPr>
                            <m:nor/>
                          </m:rPr>
                          <a:rPr lang="el-GR" sz="2400" baseline="-10000" dirty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+mj-lt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l-GR" sz="2400" dirty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+mj-lt"/>
                          </a:rPr>
                          <m:t>1+</m:t>
                        </m:r>
                        <m:r>
                          <m:rPr>
                            <m:nor/>
                          </m:rPr>
                          <a:rPr lang="en-US" sz="2400" i="0" dirty="0" smtClean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+mj-lt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+mj-lt"/>
                          </a:rPr>
                          <m:t>r</m:t>
                        </m:r>
                      </m:den>
                    </m:f>
                  </m:oMath>
                </a14:m>
                <a:endParaRPr lang="el-GR" sz="2400" dirty="0">
                  <a:solidFill>
                    <a:schemeClr val="bg1"/>
                  </a:solidFill>
                  <a:effectLst/>
                  <a:latin typeface="+mj-lt"/>
                </a:endParaRPr>
              </a:p>
              <a:p>
                <a:pPr algn="ctr">
                  <a:spcBef>
                    <a:spcPct val="50000"/>
                  </a:spcBef>
                </a:pPr>
                <a:r>
                  <a:rPr lang="el-GR" sz="2400" dirty="0">
                    <a:solidFill>
                      <a:schemeClr val="bg1"/>
                    </a:solidFill>
                    <a:latin typeface="+mj-lt"/>
                  </a:rPr>
                  <a:t>Παρούσα αξία κατανάλωσης = Παρούσα αξία </a:t>
                </a:r>
                <a:r>
                  <a:rPr lang="el-GR" sz="2400" dirty="0" smtClean="0">
                    <a:solidFill>
                      <a:schemeClr val="bg1"/>
                    </a:solidFill>
                    <a:latin typeface="+mj-lt"/>
                  </a:rPr>
                  <a:t>εισοδήματος</a:t>
                </a:r>
                <a:endParaRPr lang="en-US" sz="2400" dirty="0" smtClean="0">
                  <a:solidFill>
                    <a:schemeClr val="bg1"/>
                  </a:solidFill>
                  <a:latin typeface="+mj-lt"/>
                </a:endParaRPr>
              </a:p>
              <a:p>
                <a:pPr algn="ctr">
                  <a:spcBef>
                    <a:spcPct val="5000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l-GR" sz="2400" i="1" smtClean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sz="2400" i="0" smtClean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+mj-lt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l-GR" sz="2400" dirty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+mj-lt"/>
                          </a:rPr>
                          <m:t>1+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+mj-lt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+mj-lt"/>
                          </a:rPr>
                          <m:t>r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effectLst/>
                    <a:latin typeface="+mj-lt"/>
                  </a:rPr>
                  <a:t> = </a:t>
                </a:r>
                <a:r>
                  <a:rPr lang="el-GR" sz="2400" dirty="0" smtClean="0">
                    <a:solidFill>
                      <a:schemeClr val="bg1"/>
                    </a:solidFill>
                    <a:effectLst/>
                    <a:latin typeface="+mj-lt"/>
                  </a:rPr>
                  <a:t>η τρέχουσα κατανάλωση (ή το τρέχον εισόδημα) που ο καταναλωτής πρέπει να θυσιάσει (αποταμιεύσει) προκειμένου να αυξήσει την μελλοντική κατανάλωση (εισόδημα) κατά μια μονάδα.</a:t>
                </a:r>
                <a:endParaRPr lang="en-US" sz="2400" dirty="0">
                  <a:solidFill>
                    <a:schemeClr val="bg1"/>
                  </a:solidFill>
                  <a:effectLst/>
                  <a:latin typeface="+mj-lt"/>
                </a:endParaRPr>
              </a:p>
            </p:txBody>
          </p:sp>
        </mc:Choice>
        <mc:Fallback xmlns="">
          <p:sp>
            <p:nvSpPr>
              <p:cNvPr id="44036" name="Θέση περιεχομένου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54305" y="2576513"/>
                <a:ext cx="10410825" cy="2881312"/>
              </a:xfrm>
              <a:prstGeom prst="rect">
                <a:avLst/>
              </a:prstGeom>
              <a:blipFill rotWithShape="1">
                <a:blip r:embed="rId2"/>
                <a:stretch>
                  <a:fillRect b="-4863"/>
                </a:stretch>
              </a:blip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72" name="Θέση περιεχομένου 2"/>
          <p:cNvSpPr>
            <a:spLocks/>
          </p:cNvSpPr>
          <p:nvPr/>
        </p:nvSpPr>
        <p:spPr bwMode="auto">
          <a:xfrm>
            <a:off x="927100" y="273050"/>
            <a:ext cx="9363075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0"/>
              </a:spcBef>
            </a:pPr>
            <a:r>
              <a:rPr lang="el-GR" sz="3200">
                <a:effectLst>
                  <a:outerShdw blurRad="38100" dist="38100" dir="2700000" algn="tl">
                    <a:srgbClr val="0E5580"/>
                  </a:outerShdw>
                </a:effectLst>
              </a:rPr>
              <a:t>Ο Διαχρονικός Εισοδηματικός Περιορισμός του Νοικοκυριού</a:t>
            </a:r>
          </a:p>
        </p:txBody>
      </p:sp>
      <p:grpSp>
        <p:nvGrpSpPr>
          <p:cNvPr id="29" name="Ομάδα 28"/>
          <p:cNvGrpSpPr/>
          <p:nvPr/>
        </p:nvGrpSpPr>
        <p:grpSpPr>
          <a:xfrm>
            <a:off x="171216" y="1535113"/>
            <a:ext cx="8925192" cy="4348163"/>
            <a:chOff x="171216" y="1535113"/>
            <a:chExt cx="8925192" cy="4348163"/>
          </a:xfrm>
        </p:grpSpPr>
        <p:sp>
          <p:nvSpPr>
            <p:cNvPr id="16" name="Ορθογώνιο 15"/>
            <p:cNvSpPr/>
            <p:nvPr/>
          </p:nvSpPr>
          <p:spPr>
            <a:xfrm>
              <a:off x="320638" y="2476218"/>
              <a:ext cx="264919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 algn="r">
                <a:spcBef>
                  <a:spcPct val="0"/>
                </a:spcBef>
              </a:pPr>
              <a:r>
                <a:rPr lang="en-US" dirty="0" smtClean="0"/>
                <a:t>C</a:t>
              </a:r>
              <a:r>
                <a:rPr lang="en-US" baseline="-10000" dirty="0" smtClean="0"/>
                <a:t>2</a:t>
              </a:r>
              <a:r>
                <a:rPr lang="en-US" dirty="0" smtClean="0"/>
                <a:t> = </a:t>
              </a:r>
              <a:endParaRPr lang="el-GR" dirty="0" smtClean="0"/>
            </a:p>
            <a:p>
              <a:pPr marL="342900" indent="-342900" algn="r">
                <a:spcBef>
                  <a:spcPct val="0"/>
                </a:spcBef>
              </a:pPr>
              <a:r>
                <a:rPr lang="el-GR" dirty="0" smtClean="0"/>
                <a:t>= Υ</a:t>
              </a:r>
              <a:r>
                <a:rPr lang="el-GR" baseline="-25000" dirty="0" smtClean="0"/>
                <a:t>2 </a:t>
              </a:r>
              <a:r>
                <a:rPr lang="el-GR" dirty="0"/>
                <a:t>+ </a:t>
              </a:r>
              <a:r>
                <a:rPr lang="el-GR" dirty="0" smtClean="0"/>
                <a:t>[Υ</a:t>
              </a:r>
              <a:r>
                <a:rPr lang="el-GR" baseline="-25000" dirty="0" smtClean="0"/>
                <a:t>1 </a:t>
              </a:r>
              <a:r>
                <a:rPr lang="el-GR" dirty="0" smtClean="0"/>
                <a:t>* (1 + </a:t>
              </a:r>
              <a:r>
                <a:rPr lang="en-US" dirty="0" smtClean="0"/>
                <a:t>r)</a:t>
              </a:r>
              <a:r>
                <a:rPr lang="el-GR" dirty="0" smtClean="0"/>
                <a:t>]</a:t>
              </a:r>
              <a:endParaRPr lang="el-GR" dirty="0"/>
            </a:p>
          </p:txBody>
        </p:sp>
        <p:sp>
          <p:nvSpPr>
            <p:cNvPr id="17" name="Ορθογώνιο 16"/>
            <p:cNvSpPr/>
            <p:nvPr/>
          </p:nvSpPr>
          <p:spPr>
            <a:xfrm>
              <a:off x="5034911" y="5500689"/>
              <a:ext cx="242120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 algn="ctr">
                <a:spcBef>
                  <a:spcPct val="0"/>
                </a:spcBef>
              </a:pPr>
              <a:r>
                <a:rPr lang="en-US" dirty="0" smtClean="0"/>
                <a:t>C</a:t>
              </a:r>
              <a:r>
                <a:rPr lang="en-US" baseline="-25000" dirty="0" smtClean="0"/>
                <a:t>1</a:t>
              </a:r>
              <a:r>
                <a:rPr lang="el-GR" baseline="-25000" dirty="0" smtClean="0"/>
                <a:t> </a:t>
              </a:r>
              <a:r>
                <a:rPr lang="en-US" dirty="0" smtClean="0"/>
                <a:t>= </a:t>
              </a:r>
              <a:r>
                <a:rPr lang="el-GR" dirty="0" smtClean="0"/>
                <a:t>Υ</a:t>
              </a:r>
              <a:r>
                <a:rPr lang="en-US" baseline="-25000" dirty="0"/>
                <a:t>1</a:t>
              </a:r>
              <a:r>
                <a:rPr lang="el-GR" baseline="-25000" dirty="0"/>
                <a:t> </a:t>
              </a:r>
              <a:r>
                <a:rPr lang="el-GR" dirty="0"/>
                <a:t>+ Υ</a:t>
              </a:r>
              <a:r>
                <a:rPr lang="en-US" baseline="-25000" dirty="0" smtClean="0"/>
                <a:t>2</a:t>
              </a:r>
              <a:r>
                <a:rPr lang="el-GR" baseline="-25000" dirty="0" smtClean="0"/>
                <a:t> </a:t>
              </a:r>
              <a:r>
                <a:rPr lang="en-US" dirty="0" smtClean="0"/>
                <a:t>/</a:t>
              </a:r>
              <a:r>
                <a:rPr lang="el-GR" dirty="0" smtClean="0"/>
                <a:t> (1 + </a:t>
              </a:r>
              <a:r>
                <a:rPr lang="en-US" dirty="0" smtClean="0"/>
                <a:t>r</a:t>
              </a:r>
              <a:r>
                <a:rPr lang="en-US" dirty="0"/>
                <a:t>)</a:t>
              </a:r>
              <a:endParaRPr lang="el-GR" dirty="0"/>
            </a:p>
          </p:txBody>
        </p:sp>
        <p:grpSp>
          <p:nvGrpSpPr>
            <p:cNvPr id="28" name="Ομάδα 27"/>
            <p:cNvGrpSpPr/>
            <p:nvPr/>
          </p:nvGrpSpPr>
          <p:grpSpPr>
            <a:xfrm>
              <a:off x="171216" y="1535113"/>
              <a:ext cx="8925192" cy="4348163"/>
              <a:chOff x="171216" y="1535113"/>
              <a:chExt cx="8925192" cy="4348163"/>
            </a:xfrm>
          </p:grpSpPr>
          <p:grpSp>
            <p:nvGrpSpPr>
              <p:cNvPr id="26671" name="Group 47"/>
              <p:cNvGrpSpPr>
                <a:grpSpLocks/>
              </p:cNvGrpSpPr>
              <p:nvPr/>
            </p:nvGrpSpPr>
            <p:grpSpPr bwMode="auto">
              <a:xfrm>
                <a:off x="171216" y="1535113"/>
                <a:ext cx="8925192" cy="4348163"/>
                <a:chOff x="614" y="703"/>
                <a:chExt cx="5581" cy="2739"/>
              </a:xfrm>
            </p:grpSpPr>
            <p:cxnSp>
              <p:nvCxnSpPr>
                <p:cNvPr id="26634" name="AutoShape 11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2374" y="2462"/>
                  <a:ext cx="884" cy="3"/>
                </a:xfrm>
                <a:prstGeom prst="straightConnector1">
                  <a:avLst/>
                </a:prstGeom>
                <a:noFill/>
                <a:ln w="9525">
                  <a:solidFill>
                    <a:srgbClr val="FFFFFF"/>
                  </a:solidFill>
                  <a:prstDash val="dash"/>
                  <a:round/>
                  <a:headEnd/>
                  <a:tailEnd/>
                </a:ln>
              </p:spPr>
            </p:cxnSp>
            <p:cxnSp>
              <p:nvCxnSpPr>
                <p:cNvPr id="26638" name="AutoShape 14"/>
                <p:cNvCxnSpPr>
                  <a:cxnSpLocks noChangeShapeType="1"/>
                </p:cNvCxnSpPr>
                <p:nvPr/>
              </p:nvCxnSpPr>
              <p:spPr bwMode="auto">
                <a:xfrm>
                  <a:off x="2363" y="1404"/>
                  <a:ext cx="1489" cy="1757"/>
                </a:xfrm>
                <a:prstGeom prst="straightConnector1">
                  <a:avLst/>
                </a:prstGeom>
                <a:noFill/>
                <a:ln w="50800">
                  <a:solidFill>
                    <a:srgbClr val="FFFF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6640" name="AutoShape 16"/>
                <p:cNvCxnSpPr>
                  <a:cxnSpLocks noChangeShapeType="1"/>
                </p:cNvCxnSpPr>
                <p:nvPr/>
              </p:nvCxnSpPr>
              <p:spPr bwMode="auto">
                <a:xfrm>
                  <a:off x="2375" y="3164"/>
                  <a:ext cx="2881" cy="0"/>
                </a:xfrm>
                <a:prstGeom prst="straightConnector1">
                  <a:avLst/>
                </a:prstGeom>
                <a:noFill/>
                <a:ln w="6350">
                  <a:solidFill>
                    <a:srgbClr val="FFFFFF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26637" name="AutoShape 17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2364" y="914"/>
                  <a:ext cx="12" cy="2251"/>
                </a:xfrm>
                <a:prstGeom prst="straightConnector1">
                  <a:avLst/>
                </a:prstGeom>
                <a:noFill/>
                <a:ln w="6350">
                  <a:solidFill>
                    <a:srgbClr val="FFFFFF"/>
                  </a:solidFill>
                  <a:round/>
                  <a:headEnd/>
                  <a:tailEnd type="triangle" w="med" len="med"/>
                </a:ln>
              </p:spPr>
            </p:cxnSp>
            <p:sp>
              <p:nvSpPr>
                <p:cNvPr id="20" name="Rectangle 3"/>
                <p:cNvSpPr txBox="1">
                  <a:spLocks/>
                </p:cNvSpPr>
                <p:nvPr/>
              </p:nvSpPr>
              <p:spPr bwMode="auto">
                <a:xfrm>
                  <a:off x="5133" y="3165"/>
                  <a:ext cx="1062" cy="2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spcBef>
                      <a:spcPct val="0"/>
                    </a:spcBef>
                  </a:pPr>
                  <a:r>
                    <a:rPr lang="el-GR" dirty="0">
                      <a:effectLst>
                        <a:outerShdw blurRad="38100" dist="38100" dir="2700000" algn="tl">
                          <a:srgbClr val="0E5580"/>
                        </a:outerShdw>
                      </a:effectLst>
                    </a:rPr>
                    <a:t>Τρέχουσα</a:t>
                  </a:r>
                </a:p>
                <a:p>
                  <a:pPr>
                    <a:spcBef>
                      <a:spcPct val="0"/>
                    </a:spcBef>
                  </a:pPr>
                  <a:r>
                    <a:rPr lang="el-GR" dirty="0">
                      <a:effectLst>
                        <a:outerShdw blurRad="38100" dist="38100" dir="2700000" algn="tl">
                          <a:srgbClr val="0E5580"/>
                        </a:outerShdw>
                      </a:effectLst>
                    </a:rPr>
                    <a:t>Κατανάλωση</a:t>
                  </a:r>
                </a:p>
              </p:txBody>
            </p:sp>
            <p:sp>
              <p:nvSpPr>
                <p:cNvPr id="22" name="Rectangle 3"/>
                <p:cNvSpPr txBox="1">
                  <a:spLocks/>
                </p:cNvSpPr>
                <p:nvPr/>
              </p:nvSpPr>
              <p:spPr bwMode="auto">
                <a:xfrm>
                  <a:off x="3026" y="2418"/>
                  <a:ext cx="198" cy="21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l-GR" dirty="0">
                      <a:effectLst>
                        <a:outerShdw blurRad="38100" dist="38100" dir="2700000" algn="tl">
                          <a:srgbClr val="0E5580"/>
                        </a:outerShdw>
                      </a:effectLst>
                    </a:rPr>
                    <a:t>Α</a:t>
                  </a:r>
                </a:p>
              </p:txBody>
            </p:sp>
            <p:sp>
              <p:nvSpPr>
                <p:cNvPr id="23" name="Rectangle 3"/>
                <p:cNvSpPr txBox="1">
                  <a:spLocks/>
                </p:cNvSpPr>
                <p:nvPr/>
              </p:nvSpPr>
              <p:spPr bwMode="auto">
                <a:xfrm>
                  <a:off x="614" y="703"/>
                  <a:ext cx="1749" cy="3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>
                    <a:spcBef>
                      <a:spcPct val="0"/>
                    </a:spcBef>
                  </a:pPr>
                  <a:r>
                    <a:rPr lang="el-GR" dirty="0">
                      <a:effectLst>
                        <a:outerShdw blurRad="38100" dist="38100" dir="2700000" algn="tl">
                          <a:srgbClr val="0E5580"/>
                        </a:outerShdw>
                      </a:effectLst>
                    </a:rPr>
                    <a:t>Μελλοντική</a:t>
                  </a:r>
                </a:p>
                <a:p>
                  <a:pPr algn="r">
                    <a:spcBef>
                      <a:spcPct val="0"/>
                    </a:spcBef>
                  </a:pPr>
                  <a:r>
                    <a:rPr lang="el-GR" dirty="0">
                      <a:effectLst>
                        <a:outerShdw blurRad="38100" dist="38100" dir="2700000" algn="tl">
                          <a:srgbClr val="0E5580"/>
                        </a:outerShdw>
                      </a:effectLst>
                    </a:rPr>
                    <a:t>Κατανάλωση</a:t>
                  </a:r>
                </a:p>
              </p:txBody>
            </p:sp>
            <p:sp>
              <p:nvSpPr>
                <p:cNvPr id="24" name="Rectangle 3"/>
                <p:cNvSpPr txBox="1">
                  <a:spLocks/>
                </p:cNvSpPr>
                <p:nvPr/>
              </p:nvSpPr>
              <p:spPr bwMode="auto">
                <a:xfrm>
                  <a:off x="1735" y="2351"/>
                  <a:ext cx="672" cy="3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dirty="0"/>
                    <a:t>C</a:t>
                  </a:r>
                  <a:r>
                    <a:rPr lang="en-US" baseline="-10000" dirty="0"/>
                    <a:t>2</a:t>
                  </a:r>
                  <a:r>
                    <a:rPr lang="en-US" dirty="0"/>
                    <a:t> = </a:t>
                  </a:r>
                  <a:r>
                    <a:rPr lang="el-GR" dirty="0" smtClean="0">
                      <a:effectLst>
                        <a:outerShdw blurRad="38100" dist="38100" dir="2700000" algn="tl">
                          <a:srgbClr val="0E5580"/>
                        </a:outerShdw>
                      </a:effectLst>
                    </a:rPr>
                    <a:t>Υ</a:t>
                  </a:r>
                  <a:r>
                    <a:rPr lang="el-GR" baseline="-25000" dirty="0" smtClean="0">
                      <a:effectLst>
                        <a:outerShdw blurRad="38100" dist="38100" dir="2700000" algn="tl">
                          <a:srgbClr val="0E5580"/>
                        </a:outerShdw>
                      </a:effectLst>
                    </a:rPr>
                    <a:t>2</a:t>
                  </a:r>
                  <a:endParaRPr lang="el-GR" baseline="-25000" dirty="0">
                    <a:effectLst>
                      <a:outerShdw blurRad="38100" dist="38100" dir="2700000" algn="tl">
                        <a:srgbClr val="0E5580"/>
                      </a:outerShdw>
                    </a:effectLst>
                  </a:endParaRPr>
                </a:p>
              </p:txBody>
            </p:sp>
            <p:cxnSp>
              <p:nvCxnSpPr>
                <p:cNvPr id="26642" name="AutoShape 11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3262" y="2465"/>
                  <a:ext cx="6" cy="703"/>
                </a:xfrm>
                <a:prstGeom prst="straightConnector1">
                  <a:avLst/>
                </a:prstGeom>
                <a:noFill/>
                <a:ln w="9525">
                  <a:solidFill>
                    <a:srgbClr val="FFFFFF"/>
                  </a:solidFill>
                  <a:prstDash val="dash"/>
                  <a:round/>
                  <a:headEnd/>
                  <a:tailEnd/>
                </a:ln>
              </p:spPr>
            </p:cxnSp>
            <p:sp>
              <p:nvSpPr>
                <p:cNvPr id="2" name="Rectangle 3"/>
                <p:cNvSpPr txBox="1">
                  <a:spLocks/>
                </p:cNvSpPr>
                <p:nvPr/>
              </p:nvSpPr>
              <p:spPr bwMode="auto">
                <a:xfrm>
                  <a:off x="3006" y="3149"/>
                  <a:ext cx="761" cy="2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dirty="0"/>
                    <a:t>C</a:t>
                  </a:r>
                  <a:r>
                    <a:rPr lang="en-US" baseline="-25000" dirty="0"/>
                    <a:t>1</a:t>
                  </a:r>
                  <a:r>
                    <a:rPr lang="el-GR" baseline="-25000" dirty="0"/>
                    <a:t> </a:t>
                  </a:r>
                  <a:r>
                    <a:rPr lang="en-US" dirty="0" smtClean="0"/>
                    <a:t>= </a:t>
                  </a:r>
                  <a:r>
                    <a:rPr lang="el-GR" dirty="0" smtClean="0">
                      <a:effectLst>
                        <a:outerShdw blurRad="38100" dist="38100" dir="2700000" algn="tl">
                          <a:srgbClr val="0E5580"/>
                        </a:outerShdw>
                      </a:effectLst>
                    </a:rPr>
                    <a:t>Υ</a:t>
                  </a:r>
                  <a:r>
                    <a:rPr lang="el-GR" baseline="-25000" dirty="0" smtClean="0">
                      <a:effectLst>
                        <a:outerShdw blurRad="38100" dist="38100" dir="2700000" algn="tl">
                          <a:srgbClr val="0E5580"/>
                        </a:outerShdw>
                      </a:effectLst>
                    </a:rPr>
                    <a:t>1</a:t>
                  </a:r>
                  <a:endParaRPr lang="el-GR" baseline="-25000" dirty="0">
                    <a:effectLst>
                      <a:outerShdw blurRad="38100" dist="38100" dir="2700000" algn="tl">
                        <a:srgbClr val="0E5580"/>
                      </a:outerShdw>
                    </a:effectLst>
                  </a:endParaRPr>
                </a:p>
              </p:txBody>
            </p:sp>
            <p:sp>
              <p:nvSpPr>
                <p:cNvPr id="8" name="Rectangle 3"/>
                <p:cNvSpPr txBox="1">
                  <a:spLocks/>
                </p:cNvSpPr>
                <p:nvPr/>
              </p:nvSpPr>
              <p:spPr bwMode="auto">
                <a:xfrm>
                  <a:off x="2265" y="1292"/>
                  <a:ext cx="142" cy="1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dirty="0">
                      <a:solidFill>
                        <a:schemeClr val="bg1"/>
                      </a:solidFill>
                      <a:effectLst/>
                    </a:rPr>
                    <a:t>·</a:t>
                  </a:r>
                </a:p>
              </p:txBody>
            </p:sp>
            <p:sp>
              <p:nvSpPr>
                <p:cNvPr id="10" name="Rectangle 3"/>
                <p:cNvSpPr txBox="1">
                  <a:spLocks/>
                </p:cNvSpPr>
                <p:nvPr/>
              </p:nvSpPr>
              <p:spPr bwMode="auto">
                <a:xfrm>
                  <a:off x="2943" y="729"/>
                  <a:ext cx="1170" cy="5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spcBef>
                      <a:spcPct val="0"/>
                    </a:spcBef>
                  </a:pPr>
                  <a:endParaRPr lang="el-GR" sz="1600" i="1" dirty="0">
                    <a:effectLst>
                      <a:outerShdw blurRad="38100" dist="38100" dir="2700000" algn="tl">
                        <a:srgbClr val="0E5580"/>
                      </a:outerShdw>
                    </a:effectLst>
                  </a:endParaRPr>
                </a:p>
              </p:txBody>
            </p:sp>
            <p:sp>
              <p:nvSpPr>
                <p:cNvPr id="11" name="Rectangle 3"/>
                <p:cNvSpPr txBox="1">
                  <a:spLocks/>
                </p:cNvSpPr>
                <p:nvPr/>
              </p:nvSpPr>
              <p:spPr bwMode="auto">
                <a:xfrm>
                  <a:off x="3164" y="2349"/>
                  <a:ext cx="124" cy="11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solidFill>
                        <a:schemeClr val="bg1"/>
                      </a:solidFill>
                      <a:effectLst/>
                    </a:rPr>
                    <a:t>·</a:t>
                  </a:r>
                </a:p>
              </p:txBody>
            </p:sp>
            <p:sp>
              <p:nvSpPr>
                <p:cNvPr id="12" name="Rectangle 3"/>
                <p:cNvSpPr txBox="1">
                  <a:spLocks/>
                </p:cNvSpPr>
                <p:nvPr/>
              </p:nvSpPr>
              <p:spPr bwMode="auto">
                <a:xfrm>
                  <a:off x="2249" y="3122"/>
                  <a:ext cx="256" cy="2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l-GR" dirty="0">
                      <a:effectLst/>
                    </a:rPr>
                    <a:t>0</a:t>
                  </a:r>
                  <a:endParaRPr lang="el-GR" baseline="-25000" dirty="0">
                    <a:effectLst/>
                  </a:endParaRPr>
                </a:p>
              </p:txBody>
            </p:sp>
          </p:grpSp>
          <p:sp>
            <p:nvSpPr>
              <p:cNvPr id="26" name="Δεξί άγκιστρο 25"/>
              <p:cNvSpPr/>
              <p:nvPr/>
            </p:nvSpPr>
            <p:spPr>
              <a:xfrm rot="19200000">
                <a:off x="3661264" y="2265968"/>
                <a:ext cx="373481" cy="2205669"/>
              </a:xfrm>
              <a:prstGeom prst="rightBrace">
                <a:avLst/>
              </a:prstGeom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980536" y="3044607"/>
                <a:ext cx="135293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400" dirty="0" smtClean="0"/>
                  <a:t>Αποταμίευση</a:t>
                </a:r>
                <a:endParaRPr lang="el-GR" sz="1400" dirty="0"/>
              </a:p>
            </p:txBody>
          </p:sp>
          <p:sp>
            <p:nvSpPr>
              <p:cNvPr id="38" name="Δεξί άγκιστρο 37"/>
              <p:cNvSpPr/>
              <p:nvPr/>
            </p:nvSpPr>
            <p:spPr>
              <a:xfrm rot="19200000">
                <a:off x="4848171" y="4058055"/>
                <a:ext cx="373481" cy="1423888"/>
              </a:xfrm>
              <a:prstGeom prst="rightBrace">
                <a:avLst/>
              </a:prstGeom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5163889" y="4429920"/>
                <a:ext cx="135293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400" dirty="0" smtClean="0"/>
                  <a:t>Δανεισμός</a:t>
                </a:r>
                <a:endParaRPr lang="el-GR" sz="14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7769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Ιόν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1188</TotalTime>
  <Words>948</Words>
  <Application>Microsoft Office PowerPoint</Application>
  <PresentationFormat>Ευρεία οθόνη</PresentationFormat>
  <Paragraphs>186</Paragraphs>
  <Slides>17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22" baseType="lpstr">
      <vt:lpstr>Arial</vt:lpstr>
      <vt:lpstr>Cambria Math</vt:lpstr>
      <vt:lpstr>Century Gothic</vt:lpstr>
      <vt:lpstr>Wingdings 3</vt:lpstr>
      <vt:lpstr>Ιόν</vt:lpstr>
      <vt:lpstr>Παρουσίαση του PowerPoint</vt:lpstr>
      <vt:lpstr>Κατανάλωση</vt:lpstr>
      <vt:lpstr>Παρουσίαση του PowerPoint</vt:lpstr>
      <vt:lpstr>Εικασίες Keynes  </vt:lpstr>
      <vt:lpstr>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Εξομάλυνση της κατανάλωσης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Ανοικτή Οικονομία</dc:title>
  <dc:creator>Windows User</dc:creator>
  <cp:lastModifiedBy>Windows User</cp:lastModifiedBy>
  <cp:revision>86</cp:revision>
  <dcterms:created xsi:type="dcterms:W3CDTF">2020-04-01T07:05:26Z</dcterms:created>
  <dcterms:modified xsi:type="dcterms:W3CDTF">2021-03-29T08:40:54Z</dcterms:modified>
</cp:coreProperties>
</file>