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199" r:id="rId1"/>
  </p:sldMasterIdLst>
  <p:notesMasterIdLst>
    <p:notesMasterId r:id="rId5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322" r:id="rId10"/>
    <p:sldId id="323" r:id="rId11"/>
    <p:sldId id="265" r:id="rId12"/>
    <p:sldId id="379" r:id="rId13"/>
    <p:sldId id="380" r:id="rId14"/>
    <p:sldId id="274" r:id="rId15"/>
    <p:sldId id="317" r:id="rId16"/>
    <p:sldId id="337" r:id="rId17"/>
    <p:sldId id="338" r:id="rId18"/>
    <p:sldId id="339" r:id="rId19"/>
    <p:sldId id="340" r:id="rId20"/>
    <p:sldId id="341" r:id="rId21"/>
    <p:sldId id="342" r:id="rId22"/>
    <p:sldId id="343" r:id="rId23"/>
    <p:sldId id="344" r:id="rId24"/>
    <p:sldId id="345" r:id="rId25"/>
    <p:sldId id="346" r:id="rId26"/>
    <p:sldId id="347" r:id="rId27"/>
    <p:sldId id="348" r:id="rId28"/>
    <p:sldId id="349" r:id="rId29"/>
    <p:sldId id="350" r:id="rId30"/>
    <p:sldId id="351" r:id="rId31"/>
    <p:sldId id="352" r:id="rId32"/>
    <p:sldId id="353" r:id="rId33"/>
    <p:sldId id="354" r:id="rId34"/>
    <p:sldId id="355" r:id="rId35"/>
    <p:sldId id="356" r:id="rId36"/>
    <p:sldId id="357" r:id="rId37"/>
    <p:sldId id="358" r:id="rId38"/>
    <p:sldId id="359" r:id="rId39"/>
    <p:sldId id="360" r:id="rId40"/>
    <p:sldId id="361" r:id="rId41"/>
    <p:sldId id="362" r:id="rId42"/>
    <p:sldId id="363" r:id="rId43"/>
    <p:sldId id="364" r:id="rId44"/>
    <p:sldId id="365" r:id="rId45"/>
    <p:sldId id="366" r:id="rId46"/>
    <p:sldId id="367" r:id="rId47"/>
    <p:sldId id="368" r:id="rId48"/>
    <p:sldId id="369" r:id="rId49"/>
    <p:sldId id="370" r:id="rId50"/>
    <p:sldId id="371" r:id="rId51"/>
    <p:sldId id="372" r:id="rId52"/>
    <p:sldId id="373" r:id="rId53"/>
    <p:sldId id="374" r:id="rId54"/>
    <p:sldId id="375" r:id="rId55"/>
    <p:sldId id="376" r:id="rId56"/>
    <p:sldId id="377" r:id="rId57"/>
    <p:sldId id="378" r:id="rId5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bola Maria" initials="BM" lastIdx="2" clrIdx="0">
    <p:extLst>
      <p:ext uri="{19B8F6BF-5375-455C-9EA6-DF929625EA0E}">
        <p15:presenceInfo xmlns:p15="http://schemas.microsoft.com/office/powerpoint/2012/main" userId="S-1-5-21-96345165-3075009211-1247224813-126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BFF4"/>
    <a:srgbClr val="F949E0"/>
    <a:srgbClr val="FFFF99"/>
    <a:srgbClr val="97E4FF"/>
    <a:srgbClr val="FFDD71"/>
    <a:srgbClr val="C39BE1"/>
    <a:srgbClr val="C7C37D"/>
    <a:srgbClr val="392FBB"/>
    <a:srgbClr val="6DC4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29"/>
    <p:restoredTop sz="94639"/>
  </p:normalViewPr>
  <p:slideViewPr>
    <p:cSldViewPr snapToGrid="0" snapToObjects="1">
      <p:cViewPr varScale="1">
        <p:scale>
          <a:sx n="141" d="100"/>
          <a:sy n="141" d="100"/>
        </p:scale>
        <p:origin x="15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F82C52-3BF9-1D4E-AD48-8461EE3EBAD6}" type="datetimeFigureOut">
              <a:rPr lang="en-US" smtClean="0"/>
              <a:t>11/19/19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29EC38-0C2D-AF43-8BFD-C215FD072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311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76279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199D0D42-186E-BC42-B7E2-A08CD1964CA4}" type="datetime1">
              <a:rPr lang="en-US" smtClean="0"/>
              <a:t>11/19/19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63575" y="3226820"/>
            <a:ext cx="3859795" cy="304801"/>
          </a:xfrm>
        </p:spPr>
        <p:txBody>
          <a:bodyPr anchor="b"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95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5945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2683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7E073-96E7-524E-8A85-0E20D1958282}" type="datetime1">
              <a:rPr lang="en-US" smtClean="0"/>
              <a:t>11/19/19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843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927AE-D6AA-D340-9426-CEE3F9142D3D}" type="datetime1">
              <a:rPr lang="en-US" smtClean="0"/>
              <a:t>11/19/19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105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1" name="TextBox 10"/>
          <p:cNvSpPr txBox="1"/>
          <p:nvPr/>
        </p:nvSpPr>
        <p:spPr bwMode="gray">
          <a:xfrm>
            <a:off x="898295" y="603589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705137" y="261378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705034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86515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14393"/>
            <a:ext cx="8825659" cy="101266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8DF06-BC33-B54B-9884-65D16EEA6E20}" type="datetime1">
              <a:rPr lang="en-US" smtClean="0"/>
              <a:t>11/19/19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20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2404477"/>
            <a:ext cx="8825659" cy="178870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8587" y="5024967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D8BE8-8990-7240-9689-4A0C01F27034}" type="datetime1">
              <a:rPr lang="en-US" smtClean="0"/>
              <a:t>11/19/19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919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09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87261"/>
            <a:ext cx="3129168" cy="28397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10999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87261"/>
            <a:ext cx="3145380" cy="28397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1" y="2603500"/>
            <a:ext cx="315744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87261"/>
            <a:ext cx="3161029" cy="283979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315F3-8E50-534A-AB7B-5C437D68CFA7}" type="datetime1">
              <a:rPr lang="en-US" smtClean="0"/>
              <a:t>11/19/19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4033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20744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1246"/>
            <a:ext cx="2691242" cy="158376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20745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42840"/>
            <a:ext cx="2691242" cy="155217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7"/>
            <a:ext cx="3050438" cy="92140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18992"/>
            <a:ext cx="2691242" cy="157601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09107"/>
            <a:ext cx="3054127" cy="89634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21C2-A967-8C49-BBEC-90FE553DB855}" type="datetime1">
              <a:rPr lang="en-US" smtClean="0"/>
              <a:t>11/19/19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5729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A3B73-A38A-B144-A6A7-D63497BCC4AE}" type="datetime1">
              <a:rPr lang="en-US" smtClean="0"/>
              <a:t>11/19/19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957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97430"/>
            <a:ext cx="1409965" cy="4729626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97429"/>
            <a:ext cx="6247546" cy="472962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321DB-19D2-F440-8A27-04DB1ECE9DA2}" type="datetime1">
              <a:rPr lang="en-US" smtClean="0"/>
              <a:t>11/19/19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889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51FF4-6E37-1645-9D0D-6ED7B12D5C76}" type="datetime1">
              <a:rPr lang="en-US" smtClean="0"/>
              <a:t>11/19/19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806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4"/>
            <a:ext cx="4351023" cy="2283823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440E7-1A55-C643-90F9-59FD30EDF52A}" type="datetime1">
              <a:rPr lang="en-US" smtClean="0"/>
              <a:t>11/19/19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826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1368" y="2603500"/>
            <a:ext cx="4828744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1" y="2603500"/>
            <a:ext cx="4825159" cy="3377705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B6A89-8379-084A-90FC-2C0D758BDFF0}" type="datetime1">
              <a:rPr lang="en-US" smtClean="0"/>
              <a:t>11/19/19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6326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36063"/>
            <a:ext cx="48251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212326"/>
            <a:ext cx="4825158" cy="280747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1" y="2603499"/>
            <a:ext cx="4825160" cy="60882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212327"/>
            <a:ext cx="4825159" cy="280747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A0572-4F26-F948-A30E-210796AA7A94}" type="datetime1">
              <a:rPr lang="en-US" smtClean="0"/>
              <a:t>11/19/19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0678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151D9-3A54-454B-BBA4-A365BCB8E432}" type="datetime1">
              <a:rPr lang="en-US" smtClean="0"/>
              <a:t>11/19/19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660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538B2-56D0-AD40-9565-4AFEF2B85AD0}" type="datetime1">
              <a:rPr lang="en-US" smtClean="0"/>
              <a:t>11/19/19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375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26E7D-6C78-D94B-A935-CCDE581248E8}" type="datetime1">
              <a:rPr lang="en-US" smtClean="0"/>
              <a:t>11/19/19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2671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2" y="1143000"/>
            <a:ext cx="3227192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8D393-888C-1C4B-A04A-F42B32B4697D}" type="datetime1">
              <a:rPr lang="en-US" smtClean="0"/>
              <a:t>11/19/19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440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Oval 4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Oval 3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Oval 3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Oval 48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9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407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FCCA361A-3AC5-C94F-8B05-30608CE930CA}" type="datetime1">
              <a:rPr lang="en-US" smtClean="0"/>
              <a:t>11/19/19</a:t>
            </a:fld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714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0" r:id="rId1"/>
    <p:sldLayoutId id="2147484201" r:id="rId2"/>
    <p:sldLayoutId id="2147484202" r:id="rId3"/>
    <p:sldLayoutId id="2147484203" r:id="rId4"/>
    <p:sldLayoutId id="2147484204" r:id="rId5"/>
    <p:sldLayoutId id="2147484205" r:id="rId6"/>
    <p:sldLayoutId id="2147484206" r:id="rId7"/>
    <p:sldLayoutId id="2147484207" r:id="rId8"/>
    <p:sldLayoutId id="2147484208" r:id="rId9"/>
    <p:sldLayoutId id="2147484209" r:id="rId10"/>
    <p:sldLayoutId id="2147484210" r:id="rId11"/>
    <p:sldLayoutId id="2147484211" r:id="rId12"/>
    <p:sldLayoutId id="2147484212" r:id="rId13"/>
    <p:sldLayoutId id="2147484213" r:id="rId14"/>
    <p:sldLayoutId id="2147484214" r:id="rId15"/>
    <p:sldLayoutId id="2147484215" r:id="rId16"/>
    <p:sldLayoutId id="2147484216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F3081-5631-AC42-852C-FBB735C4BE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2279737"/>
            <a:ext cx="8825658" cy="2497644"/>
          </a:xfrm>
        </p:spPr>
        <p:txBody>
          <a:bodyPr/>
          <a:lstStyle/>
          <a:p>
            <a:r>
              <a:rPr lang="el-GR" sz="3200" dirty="0"/>
              <a:t>ΚΕΦΑΛΑΙΟ 1</a:t>
            </a:r>
            <a:r>
              <a:rPr lang="en-US" sz="3200" dirty="0"/>
              <a:t>2</a:t>
            </a:r>
            <a:br>
              <a:rPr lang="en-US" sz="3200" dirty="0"/>
            </a:br>
            <a:r>
              <a:rPr lang="el-GR" sz="3200" dirty="0"/>
              <a:t>Συνολική ζήτηση II: Εφαρμογή του υποδείγματος </a:t>
            </a:r>
            <a:r>
              <a:rPr lang="el-GR" sz="3200" i="1" dirty="0"/>
              <a:t>IS-LM</a:t>
            </a:r>
            <a:r>
              <a:rPr lang="el-GR" sz="3200" dirty="0"/>
              <a:t>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FA7AD8-EB2D-4646-BDF0-2CA5D06E10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/>
              <a:t>ΜΑΚΡΟΟΙΚΟΝΟΜΙΚΗ </a:t>
            </a:r>
            <a:r>
              <a:rPr lang="en-US" dirty="0"/>
              <a:t> - N</a:t>
            </a:r>
            <a:r>
              <a:rPr lang="el-GR" dirty="0"/>
              <a:t>. </a:t>
            </a:r>
            <a:r>
              <a:rPr lang="en-US" dirty="0"/>
              <a:t>Gregory Mankiw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32D6D-E0B4-F447-A6F2-5B808A745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167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F63CE18-8B05-460F-B088-F48802022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Η αντίδραση της Ομοσπονδιακής Τράπεζας στο Δ</a:t>
            </a:r>
            <a:r>
              <a:rPr lang="el-GR" i="1" dirty="0"/>
              <a:t>G</a:t>
            </a:r>
            <a:r>
              <a:rPr lang="el-GR" dirty="0"/>
              <a:t> &gt; 0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E9B99F8-6D88-45DC-B746-29088B93AE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999232"/>
            <a:ext cx="8761413" cy="3251256"/>
          </a:xfrm>
        </p:spPr>
        <p:txBody>
          <a:bodyPr/>
          <a:lstStyle/>
          <a:p>
            <a:r>
              <a:rPr lang="el-GR" dirty="0"/>
              <a:t>Υποθέστε ότι το Κογκρέσο αυξάνει το </a:t>
            </a:r>
            <a:r>
              <a:rPr lang="en-US" b="1" i="1" dirty="0"/>
              <a:t>G</a:t>
            </a:r>
            <a:r>
              <a:rPr lang="el-GR" dirty="0"/>
              <a:t>. </a:t>
            </a:r>
          </a:p>
          <a:p>
            <a:r>
              <a:rPr lang="el-GR" dirty="0"/>
              <a:t>Πιθανές αντιδράσεις της Ομοσπονδιακής Τράπεζας: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l-GR" dirty="0"/>
              <a:t>1.  Κρατά το </a:t>
            </a:r>
            <a:r>
              <a:rPr lang="el-GR" b="1" i="1" dirty="0"/>
              <a:t>Μ</a:t>
            </a:r>
            <a:r>
              <a:rPr lang="el-GR" dirty="0"/>
              <a:t> σταθερό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l-GR" dirty="0"/>
              <a:t>2. Κρατά το </a:t>
            </a:r>
            <a:r>
              <a:rPr lang="en-US" b="1" i="1" dirty="0"/>
              <a:t>r</a:t>
            </a:r>
            <a:r>
              <a:rPr lang="en-US" dirty="0"/>
              <a:t> </a:t>
            </a:r>
            <a:r>
              <a:rPr lang="el-GR" dirty="0"/>
              <a:t>σταθερό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l-GR" dirty="0"/>
              <a:t>3. Κρατά το </a:t>
            </a:r>
            <a:r>
              <a:rPr lang="en-US" b="1" i="1" dirty="0"/>
              <a:t>Y</a:t>
            </a:r>
            <a:r>
              <a:rPr lang="en-US" dirty="0"/>
              <a:t> </a:t>
            </a:r>
            <a:r>
              <a:rPr lang="el-GR" dirty="0"/>
              <a:t>σταθερό </a:t>
            </a:r>
          </a:p>
          <a:p>
            <a:r>
              <a:rPr lang="el-GR" dirty="0"/>
              <a:t>Σε κάθε περίπτωση, τα αποτελέσματα του Δ</a:t>
            </a:r>
            <a:r>
              <a:rPr lang="en-US" b="1" i="1" dirty="0"/>
              <a:t>G</a:t>
            </a:r>
            <a:r>
              <a:rPr lang="en-US" dirty="0"/>
              <a:t> </a:t>
            </a:r>
            <a:r>
              <a:rPr lang="el-GR" dirty="0"/>
              <a:t>είναι διαφορετικά … </a:t>
            </a:r>
          </a:p>
          <a:p>
            <a:endParaRPr lang="en-US" dirty="0"/>
          </a:p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84515AF4-79E3-4C7F-AE44-C7F32E672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076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8DCF6162-C90D-43BF-B7E4-A7B29A1619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6895F9A-4951-41A7-988E-E4426D51CF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973CCBF7-E635-45F0-9262-B1378FECE0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A95F2453-17DE-4864-ADA2-6D234F95CF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044DD539-16E2-48D1-9557-24281434BA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025EA950-BF18-4722-B2FD-04D357983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7E71AB5E-77FB-4315-8B22-845D24C70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27ED4165-1756-4A80-90B1-FFF8AD7F2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Freeform 5">
              <a:extLst>
                <a:ext uri="{FF2B5EF4-FFF2-40B4-BE49-F238E27FC236}">
                  <a16:creationId xmlns:a16="http://schemas.microsoft.com/office/drawing/2014/main" id="{0C1FF9ED-0EB6-4CEF-83F7-B579129778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3F4860A4-6A75-4E92-905D-FA03EEDB8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D8F9E85F-C7BE-4B88-8B3E-35725546B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0773" y="1113062"/>
            <a:ext cx="3382297" cy="32819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Αντίδραση 1: Κρατά το </a:t>
            </a:r>
            <a:r>
              <a:rPr lang="en-US" sz="4000" b="0" i="1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Μ</a:t>
            </a:r>
            <a:r>
              <a:rPr lang="en-US" sz="40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 σταθερό </a:t>
            </a: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7100CC02-64F6-4927-B083-01FC6DDBA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42708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217C01CDF565}" type="slidenum">
              <a:rPr lang="en-US" smtClean="0"/>
              <a:pPr defTabSz="914400">
                <a:spcAft>
                  <a:spcPts val="600"/>
                </a:spcAft>
              </a:pPr>
              <a:t>11</a:t>
            </a:fld>
            <a:endParaRPr lang="en-US"/>
          </a:p>
        </p:txBody>
      </p:sp>
      <p:pic>
        <p:nvPicPr>
          <p:cNvPr id="41" name="Content Placeholder 40">
            <a:extLst>
              <a:ext uri="{FF2B5EF4-FFF2-40B4-BE49-F238E27FC236}">
                <a16:creationId xmlns:a16="http://schemas.microsoft.com/office/drawing/2014/main" id="{FCE2F67E-DCA4-9245-8361-DEE616FC37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09763" y="1503153"/>
            <a:ext cx="6470907" cy="461052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D136ED9-47CB-B648-82B4-5A7607A1AC46}"/>
              </a:ext>
            </a:extLst>
          </p:cNvPr>
          <p:cNvSpPr/>
          <p:nvPr/>
        </p:nvSpPr>
        <p:spPr>
          <a:xfrm>
            <a:off x="1181100" y="70035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l-GR" b="1" dirty="0">
                <a:solidFill>
                  <a:schemeClr val="bg1"/>
                </a:solidFill>
              </a:rPr>
              <a:t>Η Ομοσπονδιακή Τράπεζα κρατά την προσφορά χρήματος, </a:t>
            </a:r>
            <a:r>
              <a:rPr lang="el-GR" b="1" i="1" dirty="0">
                <a:solidFill>
                  <a:schemeClr val="bg1"/>
                </a:solidFill>
              </a:rPr>
              <a:t>Μ</a:t>
            </a:r>
            <a:r>
              <a:rPr lang="el-GR" b="1" dirty="0">
                <a:solidFill>
                  <a:schemeClr val="bg1"/>
                </a:solidFill>
              </a:rPr>
              <a:t>, σταθερή </a:t>
            </a:r>
            <a:endParaRPr lang="el-G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1565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61">
            <a:extLst>
              <a:ext uri="{FF2B5EF4-FFF2-40B4-BE49-F238E27FC236}">
                <a16:creationId xmlns:a16="http://schemas.microsoft.com/office/drawing/2014/main" id="{8DCF6162-C90D-43BF-B7E4-A7B29A1619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A6895F9A-4951-41A7-988E-E4426D51CF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73CCBF7-E635-45F0-9262-B1378FECE0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A95F2453-17DE-4864-ADA2-6D234F95CF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044DD539-16E2-48D1-9557-24281434BA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025EA950-BF18-4722-B2FD-04D357983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7E71AB5E-77FB-4315-8B22-845D24C70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27ED4165-1756-4A80-90B1-FFF8AD7F2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0" name="Freeform 5">
              <a:extLst>
                <a:ext uri="{FF2B5EF4-FFF2-40B4-BE49-F238E27FC236}">
                  <a16:creationId xmlns:a16="http://schemas.microsoft.com/office/drawing/2014/main" id="{0C1FF9ED-0EB6-4CEF-83F7-B579129778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72" name="Rectangle 71">
            <a:extLst>
              <a:ext uri="{FF2B5EF4-FFF2-40B4-BE49-F238E27FC236}">
                <a16:creationId xmlns:a16="http://schemas.microsoft.com/office/drawing/2014/main" id="{3F4860A4-6A75-4E92-905D-FA03EEDB8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D8F9E85F-C7BE-4B88-8B3E-35725546B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0773" y="1113062"/>
            <a:ext cx="3382297" cy="32819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Αντίδραση 2: Κρατά το r σταθερό </a:t>
            </a: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7100CC02-64F6-4927-B083-01FC6DDBA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42708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217C01CDF565}" type="slidenum">
              <a:rPr lang="en-US" smtClean="0"/>
              <a:pPr defTabSz="914400">
                <a:spcAft>
                  <a:spcPts val="600"/>
                </a:spcAft>
              </a:pPr>
              <a:t>12</a:t>
            </a:fld>
            <a:endParaRPr lang="en-US"/>
          </a:p>
        </p:txBody>
      </p:sp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10B31ADE-FC0E-404B-9CF8-BBB597F302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09763" y="1552297"/>
            <a:ext cx="6470907" cy="4335505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D136ED9-47CB-B648-82B4-5A7607A1AC46}"/>
              </a:ext>
            </a:extLst>
          </p:cNvPr>
          <p:cNvSpPr/>
          <p:nvPr/>
        </p:nvSpPr>
        <p:spPr>
          <a:xfrm>
            <a:off x="1181100" y="92229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b="1" dirty="0">
                <a:solidFill>
                  <a:schemeClr val="bg1"/>
                </a:solidFill>
              </a:rPr>
              <a:t>Η Ομοσπονδιακή Τράπεζα κρατά το επιτόκιο σταθερό </a:t>
            </a:r>
            <a:endParaRPr lang="el-G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573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61">
            <a:extLst>
              <a:ext uri="{FF2B5EF4-FFF2-40B4-BE49-F238E27FC236}">
                <a16:creationId xmlns:a16="http://schemas.microsoft.com/office/drawing/2014/main" id="{8DCF6162-C90D-43BF-B7E4-A7B29A1619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A6895F9A-4951-41A7-988E-E4426D51CF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73CCBF7-E635-45F0-9262-B1378FECE0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A95F2453-17DE-4864-ADA2-6D234F95CF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044DD539-16E2-48D1-9557-24281434BA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025EA950-BF18-4722-B2FD-04D357983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7E71AB5E-77FB-4315-8B22-845D24C70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27ED4165-1756-4A80-90B1-FFF8AD7F2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0" name="Freeform 5">
              <a:extLst>
                <a:ext uri="{FF2B5EF4-FFF2-40B4-BE49-F238E27FC236}">
                  <a16:creationId xmlns:a16="http://schemas.microsoft.com/office/drawing/2014/main" id="{0C1FF9ED-0EB6-4CEF-83F7-B579129778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72" name="Rectangle 71">
            <a:extLst>
              <a:ext uri="{FF2B5EF4-FFF2-40B4-BE49-F238E27FC236}">
                <a16:creationId xmlns:a16="http://schemas.microsoft.com/office/drawing/2014/main" id="{3F4860A4-6A75-4E92-905D-FA03EEDB8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D8F9E85F-C7BE-4B88-8B3E-35725546B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0773" y="1113062"/>
            <a:ext cx="3382297" cy="32819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l-GR" sz="4000" dirty="0"/>
              <a:t>Αντίδραση 3: Κρατά το </a:t>
            </a:r>
            <a:r>
              <a:rPr lang="el-GR" sz="4000" i="1" dirty="0"/>
              <a:t>Y</a:t>
            </a:r>
            <a:r>
              <a:rPr lang="el-GR" sz="4000" dirty="0"/>
              <a:t> σταθερό </a:t>
            </a:r>
            <a:endParaRPr lang="el-GR" sz="4000" b="0" i="0" kern="1200" dirty="0">
              <a:solidFill>
                <a:schemeClr val="bg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7100CC02-64F6-4927-B083-01FC6DDBA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42708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217C01CDF565}" type="slidenum">
              <a:rPr lang="en-US" smtClean="0"/>
              <a:pPr defTabSz="914400">
                <a:spcAft>
                  <a:spcPts val="600"/>
                </a:spcAft>
              </a:pPr>
              <a:t>13</a:t>
            </a:fld>
            <a:endParaRPr lang="en-US"/>
          </a:p>
        </p:txBody>
      </p:sp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10B31ADE-FC0E-404B-9CF8-BBB597F302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09763" y="1552297"/>
            <a:ext cx="6470907" cy="4335505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D136ED9-47CB-B648-82B4-5A7607A1AC46}"/>
              </a:ext>
            </a:extLst>
          </p:cNvPr>
          <p:cNvSpPr/>
          <p:nvPr/>
        </p:nvSpPr>
        <p:spPr>
          <a:xfrm>
            <a:off x="1109763" y="922295"/>
            <a:ext cx="64709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>
                <a:solidFill>
                  <a:schemeClr val="bg1"/>
                </a:solidFill>
              </a:rPr>
              <a:t>Η Ομοσπονδιακή Τράπεζα διατηρεί σταθερό το εισόδημα</a:t>
            </a:r>
          </a:p>
        </p:txBody>
      </p:sp>
    </p:spTree>
    <p:extLst>
      <p:ext uri="{BB962C8B-B14F-4D97-AF65-F5344CB8AC3E}">
        <p14:creationId xmlns:p14="http://schemas.microsoft.com/office/powerpoint/2010/main" val="18734369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7B13FAD-3A7E-415B-A3B0-B9BA18C8F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Διαταραχές του υποδείγματος </a:t>
            </a:r>
            <a:r>
              <a:rPr lang="el-GR" i="1" dirty="0"/>
              <a:t>IS-LM</a:t>
            </a:r>
            <a:r>
              <a:rPr lang="el-GR" dirty="0"/>
              <a:t>, Μέρος 1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C1C690D-5653-45CF-BAC5-424D5B961F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367419"/>
            <a:ext cx="8761413" cy="39832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b="1" dirty="0"/>
              <a:t>Διαταραχές του </a:t>
            </a:r>
            <a:r>
              <a:rPr lang="en-US" b="1" i="1" dirty="0"/>
              <a:t>IS</a:t>
            </a:r>
            <a:r>
              <a:rPr lang="el-GR" dirty="0"/>
              <a:t>: οι εξωγενείς μεταβολές της ζήτησης για αγαθά και υπηρεσίες. </a:t>
            </a:r>
          </a:p>
          <a:p>
            <a:pPr marL="0" indent="0">
              <a:buNone/>
            </a:pPr>
            <a:r>
              <a:rPr lang="el-GR" dirty="0"/>
              <a:t>Παραδείγματα: </a:t>
            </a:r>
          </a:p>
          <a:p>
            <a:r>
              <a:rPr lang="el-GR" dirty="0"/>
              <a:t> Μεγάλη άνοδος του χρηματιστηρίου ή χρηματιστηριακή κρίση </a:t>
            </a:r>
          </a:p>
          <a:p>
            <a:pPr marL="0" indent="0">
              <a:buNone/>
            </a:pPr>
            <a:r>
              <a:rPr lang="el-GR" dirty="0"/>
              <a:t>→ μεταβολή στον πλούτο των νοικοκυριών</a:t>
            </a:r>
          </a:p>
          <a:p>
            <a:pPr marL="0" indent="0">
              <a:buNone/>
            </a:pPr>
            <a:r>
              <a:rPr lang="el-GR" dirty="0"/>
              <a:t>→  Δ</a:t>
            </a:r>
            <a:r>
              <a:rPr lang="en-US" b="1" i="1" dirty="0"/>
              <a:t>C</a:t>
            </a:r>
            <a:endParaRPr lang="el-GR" dirty="0"/>
          </a:p>
          <a:p>
            <a:r>
              <a:rPr lang="el-GR" dirty="0"/>
              <a:t> Μεταβολή της εμπιστοσύνης ή των προσδοκιών των επιχειρήσεων ή των καταναλωτών </a:t>
            </a:r>
          </a:p>
          <a:p>
            <a:pPr marL="0" indent="0">
              <a:buNone/>
            </a:pPr>
            <a:r>
              <a:rPr lang="el-GR" dirty="0"/>
              <a:t>→  Δ</a:t>
            </a:r>
            <a:r>
              <a:rPr lang="en-US" b="1" i="1" dirty="0"/>
              <a:t>I </a:t>
            </a:r>
            <a:r>
              <a:rPr lang="el-GR" dirty="0"/>
              <a:t>και/ή Δ</a:t>
            </a:r>
            <a:r>
              <a:rPr lang="en-US" b="1" i="1" dirty="0"/>
              <a:t>C</a:t>
            </a:r>
            <a:endParaRPr lang="el-GR" dirty="0"/>
          </a:p>
          <a:p>
            <a:pPr marL="0" indent="0">
              <a:buNone/>
            </a:pPr>
            <a:endParaRPr lang="el-GR" sz="2000" b="1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7CD96461-F449-4E69-9EF5-A9DB9C75E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6120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FF1D03E-A552-4DAA-A88B-06C825444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Διαταραχές του υποδείγματος </a:t>
            </a:r>
            <a:r>
              <a:rPr lang="el-GR" i="1" dirty="0"/>
              <a:t>IS-LM</a:t>
            </a:r>
            <a:r>
              <a:rPr lang="el-GR" dirty="0"/>
              <a:t>, Μέρος 2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C09B9FB-6E05-41A2-9454-4594E211C9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913888"/>
            <a:ext cx="8761413" cy="3105912"/>
          </a:xfrm>
        </p:spPr>
        <p:txBody>
          <a:bodyPr/>
          <a:lstStyle/>
          <a:p>
            <a:pPr marL="0" indent="0">
              <a:buNone/>
            </a:pPr>
            <a:r>
              <a:rPr lang="el-GR" b="1" dirty="0"/>
              <a:t>Διαταραχές του </a:t>
            </a:r>
            <a:r>
              <a:rPr lang="en-US" b="1" i="1" dirty="0"/>
              <a:t>LM</a:t>
            </a:r>
            <a:r>
              <a:rPr lang="el-GR" dirty="0"/>
              <a:t>: οι εξωγενείς μεταβολές της ζήτησης χρήματος. </a:t>
            </a:r>
          </a:p>
          <a:p>
            <a:pPr marL="0" indent="0">
              <a:buNone/>
            </a:pPr>
            <a:r>
              <a:rPr lang="el-GR" dirty="0"/>
              <a:t>Παραδείγματα: </a:t>
            </a:r>
          </a:p>
          <a:p>
            <a:r>
              <a:rPr lang="el-GR" dirty="0"/>
              <a:t>Εκτεταμένες απάτες με τις πιστωτικές κάρτες προκάλεσαν την αύξηση της ζήτησης χρήματος.  </a:t>
            </a:r>
          </a:p>
          <a:p>
            <a:r>
              <a:rPr lang="el-GR" dirty="0"/>
              <a:t>Η αύξηση των ΑΤΜ ή η μεγαλύτερη χρήση του Διαδικτύου μείωσαν τη ζήτηση χρήματος.   </a:t>
            </a:r>
          </a:p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47EF5B7E-5B72-440D-83CF-1FA328B82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8796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75CE6D7-BE50-4A16-86A1-A6884DC71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 dirty="0"/>
              <a:t>ΤΩΡΑ ΠΡΟΣΠΑΘΗΣΤΕ </a:t>
            </a:r>
            <a:br>
              <a:rPr lang="el-GR" sz="2800" dirty="0"/>
            </a:br>
            <a:r>
              <a:rPr lang="el-GR" sz="2800" dirty="0"/>
              <a:t>Αναλύστε τις διαταραχές με το υπόδειγμα </a:t>
            </a:r>
            <a:r>
              <a:rPr lang="el-GR" sz="2800" i="1" dirty="0"/>
              <a:t>IS-LM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C9E6B18-796B-450F-BA76-F4A7379F01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816352"/>
            <a:ext cx="8761413" cy="35844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/>
              <a:t>Χρησιμοποιήστε το υπόδειγμα </a:t>
            </a:r>
            <a:r>
              <a:rPr lang="en-US" i="1" dirty="0"/>
              <a:t>IS</a:t>
            </a:r>
            <a:r>
              <a:rPr lang="el-GR" dirty="0"/>
              <a:t>-</a:t>
            </a:r>
            <a:r>
              <a:rPr lang="en-US" i="1" dirty="0"/>
              <a:t>LM</a:t>
            </a:r>
            <a:r>
              <a:rPr lang="en-US" dirty="0"/>
              <a:t> </a:t>
            </a:r>
            <a:r>
              <a:rPr lang="el-GR" dirty="0"/>
              <a:t>για να αναλύσετε τα αποτελέσματα </a:t>
            </a:r>
          </a:p>
          <a:p>
            <a:pPr lvl="1">
              <a:buClr>
                <a:schemeClr val="accent6"/>
              </a:buClr>
              <a:buFont typeface="+mj-lt"/>
              <a:buAutoNum type="arabicPeriod"/>
            </a:pPr>
            <a:r>
              <a:rPr lang="el-GR" dirty="0"/>
              <a:t>μιας μεγάλης πτώσης των τιμών στην αγορά κατοικιών που μειώνει τον πλούτο των καταναλωτών </a:t>
            </a:r>
            <a:endParaRPr lang="en-US" dirty="0"/>
          </a:p>
          <a:p>
            <a:pPr lvl="1">
              <a:buClr>
                <a:schemeClr val="accent6"/>
              </a:buClr>
              <a:buFont typeface="+mj-lt"/>
              <a:buAutoNum type="arabicPeriod"/>
            </a:pPr>
            <a:r>
              <a:rPr lang="el-GR" dirty="0"/>
              <a:t>οι καταναλωτές χρησιμοποιούν μετρητά στις συναλλαγές τους συχνότερα ως αντίδραση σε μια αύξηση των περιστατικών κλοπής ταυτότητας </a:t>
            </a:r>
            <a:endParaRPr lang="en-US" dirty="0"/>
          </a:p>
          <a:p>
            <a:pPr marL="57150" indent="0">
              <a:buClr>
                <a:schemeClr val="accent6"/>
              </a:buClr>
              <a:buNone/>
            </a:pPr>
            <a:r>
              <a:rPr lang="el-GR" dirty="0"/>
              <a:t>Για κάθε διαταραχή,</a:t>
            </a:r>
            <a:endParaRPr lang="en-US" dirty="0"/>
          </a:p>
          <a:p>
            <a:pPr lvl="1">
              <a:buClr>
                <a:schemeClr val="accent6"/>
              </a:buClr>
              <a:buFont typeface="+mj-lt"/>
              <a:buAutoNum type="arabicPeriod"/>
            </a:pPr>
            <a:r>
              <a:rPr lang="el-GR" dirty="0"/>
              <a:t>χρησιμοποιήστε το διάγραμμα </a:t>
            </a:r>
            <a:r>
              <a:rPr lang="en-US" i="1" dirty="0"/>
              <a:t>IS</a:t>
            </a:r>
            <a:r>
              <a:rPr lang="el-GR" dirty="0"/>
              <a:t>-</a:t>
            </a:r>
            <a:r>
              <a:rPr lang="en-US" i="1" dirty="0"/>
              <a:t>LM</a:t>
            </a:r>
            <a:r>
              <a:rPr lang="en-US" dirty="0"/>
              <a:t> </a:t>
            </a:r>
            <a:r>
              <a:rPr lang="el-GR" dirty="0"/>
              <a:t>για να προσδιορίσετε τις επιδράσεις στο </a:t>
            </a:r>
            <a:r>
              <a:rPr lang="en-US" b="1" i="1" dirty="0"/>
              <a:t>Y</a:t>
            </a:r>
            <a:r>
              <a:rPr lang="en-US" dirty="0"/>
              <a:t> </a:t>
            </a:r>
            <a:r>
              <a:rPr lang="el-GR" dirty="0"/>
              <a:t>και στο </a:t>
            </a:r>
            <a:r>
              <a:rPr lang="en-US" b="1" i="1" dirty="0"/>
              <a:t>r</a:t>
            </a:r>
            <a:r>
              <a:rPr lang="el-GR" dirty="0"/>
              <a:t>. </a:t>
            </a:r>
            <a:endParaRPr lang="en-US" dirty="0"/>
          </a:p>
          <a:p>
            <a:pPr lvl="1">
              <a:buClr>
                <a:schemeClr val="accent6"/>
              </a:buClr>
              <a:buFont typeface="+mj-lt"/>
              <a:buAutoNum type="arabicPeriod"/>
            </a:pPr>
            <a:r>
              <a:rPr lang="el-GR" dirty="0"/>
              <a:t>ανακαλύψτε τι συμβαίνει στην κατανάλωση, </a:t>
            </a:r>
            <a:r>
              <a:rPr lang="en-US" b="1" i="1" dirty="0"/>
              <a:t>C</a:t>
            </a:r>
            <a:r>
              <a:rPr lang="el-GR" dirty="0"/>
              <a:t>, στην επένδυση, </a:t>
            </a:r>
            <a:r>
              <a:rPr lang="en-US" b="1" i="1" dirty="0"/>
              <a:t>I</a:t>
            </a:r>
            <a:r>
              <a:rPr lang="el-GR" dirty="0"/>
              <a:t>,</a:t>
            </a:r>
            <a:r>
              <a:rPr lang="el-GR" b="1" i="1" dirty="0"/>
              <a:t> </a:t>
            </a:r>
            <a:r>
              <a:rPr lang="el-GR" dirty="0"/>
              <a:t>και στο ποσοστό ανεργίας.</a:t>
            </a:r>
          </a:p>
          <a:p>
            <a:pPr marL="0" indent="0">
              <a:buNone/>
            </a:pPr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AB49BEAE-E0AC-4535-B381-3438E6145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7495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3653F0C-C85D-4B48-A359-A696FAF32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 dirty="0"/>
              <a:t>ΤΩΡΑ ΠΡΟΣΠΑΘΗΣΤΕ </a:t>
            </a:r>
            <a:br>
              <a:rPr lang="el-GR" sz="2800" dirty="0"/>
            </a:br>
            <a:r>
              <a:rPr lang="el-GR" sz="2800" dirty="0"/>
              <a:t>Αναλύστε τις διαταραχές με το υπόδειγμα </a:t>
            </a:r>
            <a:r>
              <a:rPr lang="el-GR" sz="2800" i="1" dirty="0"/>
              <a:t>IS-LM</a:t>
            </a:r>
            <a:r>
              <a:rPr lang="el-GR" sz="2800" dirty="0"/>
              <a:t>, Μέρος 1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BBDD786-02A8-4379-A860-21D3FE5E6F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838450"/>
            <a:ext cx="4832487" cy="31813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H </a:t>
            </a:r>
            <a:r>
              <a:rPr lang="en-US" i="1" dirty="0"/>
              <a:t>IS</a:t>
            </a:r>
            <a:r>
              <a:rPr lang="en-US" dirty="0"/>
              <a:t> </a:t>
            </a:r>
            <a:r>
              <a:rPr lang="el-GR" dirty="0"/>
              <a:t>μετατοπίζεται προς τα αριστερά, προκαλώντας τη μείωση του </a:t>
            </a:r>
            <a:r>
              <a:rPr lang="en-US" b="1" i="1" dirty="0"/>
              <a:t>r</a:t>
            </a:r>
            <a:r>
              <a:rPr lang="en-US" dirty="0"/>
              <a:t> </a:t>
            </a:r>
            <a:r>
              <a:rPr lang="el-GR" dirty="0"/>
              <a:t>και του </a:t>
            </a:r>
            <a:r>
              <a:rPr lang="en-US" b="1" i="1" dirty="0"/>
              <a:t>Y</a:t>
            </a:r>
            <a:r>
              <a:rPr lang="el-GR" dirty="0"/>
              <a:t>. </a:t>
            </a:r>
          </a:p>
          <a:p>
            <a:pPr marL="0" indent="0">
              <a:buNone/>
            </a:pPr>
            <a:r>
              <a:rPr lang="el-GR" dirty="0"/>
              <a:t>Το</a:t>
            </a:r>
            <a:r>
              <a:rPr lang="el-GR" b="1" i="1" dirty="0"/>
              <a:t> </a:t>
            </a:r>
            <a:r>
              <a:rPr lang="en-US" b="1" i="1" dirty="0"/>
              <a:t>C</a:t>
            </a:r>
            <a:r>
              <a:rPr lang="el-GR" dirty="0"/>
              <a:t> μειώνεται λόγω του χαμηλότερου πλούτου και του χαμηλότερου εισοδήματος. </a:t>
            </a:r>
          </a:p>
          <a:p>
            <a:pPr marL="0" indent="0">
              <a:buNone/>
            </a:pPr>
            <a:r>
              <a:rPr lang="en-US" dirty="0"/>
              <a:t>To </a:t>
            </a:r>
            <a:r>
              <a:rPr lang="en-US" b="1" i="1" dirty="0"/>
              <a:t>I</a:t>
            </a:r>
            <a:r>
              <a:rPr lang="en-US" dirty="0"/>
              <a:t> </a:t>
            </a:r>
            <a:r>
              <a:rPr lang="el-GR" dirty="0"/>
              <a:t>αυξάνεται εξαιτίας του χαμηλότερου </a:t>
            </a:r>
            <a:r>
              <a:rPr lang="en-US" b="1" i="1" dirty="0"/>
              <a:t>r</a:t>
            </a:r>
            <a:endParaRPr lang="el-GR" dirty="0"/>
          </a:p>
          <a:p>
            <a:pPr marL="0" indent="0">
              <a:buNone/>
            </a:pPr>
            <a:r>
              <a:rPr lang="el-GR" dirty="0"/>
              <a:t>Το </a:t>
            </a:r>
            <a:r>
              <a:rPr lang="en-US" b="1" i="1" dirty="0"/>
              <a:t>u</a:t>
            </a:r>
            <a:r>
              <a:rPr lang="en-US" dirty="0"/>
              <a:t> </a:t>
            </a:r>
            <a:r>
              <a:rPr lang="el-GR" dirty="0"/>
              <a:t>αυξάνεται, επειδή το </a:t>
            </a:r>
            <a:r>
              <a:rPr lang="en-US" b="1" i="1" dirty="0"/>
              <a:t>Y</a:t>
            </a:r>
            <a:r>
              <a:rPr lang="en-US" dirty="0"/>
              <a:t> </a:t>
            </a:r>
            <a:r>
              <a:rPr lang="el-GR" dirty="0"/>
              <a:t>είναι χαμηλότερο (Νόμος του </a:t>
            </a:r>
            <a:r>
              <a:rPr lang="en-US" dirty="0"/>
              <a:t>Okun</a:t>
            </a:r>
            <a:r>
              <a:rPr lang="el-GR" dirty="0"/>
              <a:t>)</a:t>
            </a:r>
          </a:p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AE142E1D-AFC0-435C-BB53-7E81F9C77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70860B-7614-764C-B892-4C42DE48D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3005" y="2292262"/>
            <a:ext cx="4217733" cy="402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8848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E239521-4E27-466E-9087-5C3D9CD1C9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0939603-6562-4246-A9A6-CE0657B91F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088B391-2267-4070-940E-1DFC16029F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843D276-7F19-4B7B-A3C9-E92CF98257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8BF858F-F5FD-4A7D-A74C-4DB4D07E1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F6D2125-7D86-4D93-A5CB-0BCFE524B8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2A20C10-8367-4EE7-84F1-DA8FC32011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D2F7B40-09B0-4DD4-B504-7BE155EED6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0FFDC92C-6387-4BF1-9976-A0B078CE82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2D368DE5-EE93-47F4-A759-0D6F94E1FC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6AD4D91-560B-4DF8-B52B-A6BF83A6E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F12BC828-FAAE-455F-91DC-7ADCAC9DA8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Τίτλος 1">
            <a:extLst>
              <a:ext uri="{FF2B5EF4-FFF2-40B4-BE49-F238E27FC236}">
                <a16:creationId xmlns:a16="http://schemas.microsoft.com/office/drawing/2014/main" id="{1DF78B63-EC4B-4F08-898E-83476CA08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8"/>
            <a:ext cx="3133726" cy="102023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l-GR" sz="1700"/>
              <a:t>ΤΩΡΑ ΠΡΟΣΠΑΘΗΣΤΕ </a:t>
            </a:r>
            <a:br>
              <a:rPr lang="el-GR" sz="1700"/>
            </a:br>
            <a:r>
              <a:rPr lang="el-GR" sz="1700"/>
              <a:t>Αναλύστε τις διαταραχές με το υπόδειγμα IS-LM, Μέρος 2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CE2EC89-708B-4AAA-A2C6-B9485ABFF9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120900"/>
            <a:ext cx="3133726" cy="38989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>
                <a:solidFill>
                  <a:schemeClr val="bg1"/>
                </a:solidFill>
              </a:rPr>
              <a:t>H </a:t>
            </a:r>
            <a:r>
              <a:rPr lang="en-US" i="1">
                <a:solidFill>
                  <a:schemeClr val="bg1"/>
                </a:solidFill>
              </a:rPr>
              <a:t>LM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l-GR">
                <a:solidFill>
                  <a:schemeClr val="bg1"/>
                </a:solidFill>
              </a:rPr>
              <a:t>μετατοπίζεται προς τα αριστερά, προκαλώντας την άνοδο του </a:t>
            </a:r>
            <a:r>
              <a:rPr lang="en-US" b="1" i="1">
                <a:solidFill>
                  <a:schemeClr val="bg1"/>
                </a:solidFill>
              </a:rPr>
              <a:t>r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l-GR">
                <a:solidFill>
                  <a:schemeClr val="bg1"/>
                </a:solidFill>
              </a:rPr>
              <a:t>και την πτώση του </a:t>
            </a:r>
            <a:r>
              <a:rPr lang="en-US" b="1" i="1">
                <a:solidFill>
                  <a:schemeClr val="bg1"/>
                </a:solidFill>
              </a:rPr>
              <a:t>Y</a:t>
            </a:r>
            <a:r>
              <a:rPr lang="el-GR">
                <a:solidFill>
                  <a:schemeClr val="bg1"/>
                </a:solidFill>
              </a:rPr>
              <a:t>. </a:t>
            </a:r>
          </a:p>
          <a:p>
            <a:pPr marL="0" indent="0">
              <a:buNone/>
            </a:pPr>
            <a:r>
              <a:rPr lang="el-GR">
                <a:solidFill>
                  <a:schemeClr val="bg1"/>
                </a:solidFill>
              </a:rPr>
              <a:t>Το</a:t>
            </a:r>
            <a:r>
              <a:rPr lang="el-GR" b="1" i="1">
                <a:solidFill>
                  <a:schemeClr val="bg1"/>
                </a:solidFill>
              </a:rPr>
              <a:t> </a:t>
            </a:r>
            <a:r>
              <a:rPr lang="en-US" b="1" i="1">
                <a:solidFill>
                  <a:schemeClr val="bg1"/>
                </a:solidFill>
              </a:rPr>
              <a:t>C</a:t>
            </a:r>
            <a:r>
              <a:rPr lang="el-GR">
                <a:solidFill>
                  <a:schemeClr val="bg1"/>
                </a:solidFill>
              </a:rPr>
              <a:t> μειώνεται λόγω του χαμηλότερου εισοδήματος. </a:t>
            </a:r>
          </a:p>
          <a:p>
            <a:pPr marL="0" indent="0">
              <a:buNone/>
            </a:pPr>
            <a:r>
              <a:rPr lang="en-US">
                <a:solidFill>
                  <a:schemeClr val="bg1"/>
                </a:solidFill>
              </a:rPr>
              <a:t>To </a:t>
            </a:r>
            <a:r>
              <a:rPr lang="en-US" b="1" i="1">
                <a:solidFill>
                  <a:schemeClr val="bg1"/>
                </a:solidFill>
              </a:rPr>
              <a:t>I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l-GR">
                <a:solidFill>
                  <a:schemeClr val="bg1"/>
                </a:solidFill>
              </a:rPr>
              <a:t>μειώνεται εξαιτίας του υψηλότερου </a:t>
            </a:r>
            <a:r>
              <a:rPr lang="en-US" b="1" i="1">
                <a:solidFill>
                  <a:schemeClr val="bg1"/>
                </a:solidFill>
              </a:rPr>
              <a:t>r</a:t>
            </a:r>
            <a:endParaRPr lang="el-GR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l-GR">
                <a:solidFill>
                  <a:schemeClr val="bg1"/>
                </a:solidFill>
              </a:rPr>
              <a:t>Το </a:t>
            </a:r>
            <a:r>
              <a:rPr lang="en-US" b="1" i="1">
                <a:solidFill>
                  <a:schemeClr val="bg1"/>
                </a:solidFill>
              </a:rPr>
              <a:t>u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l-GR">
                <a:solidFill>
                  <a:schemeClr val="bg1"/>
                </a:solidFill>
              </a:rPr>
              <a:t>αυξάνεται, επειδή το </a:t>
            </a:r>
            <a:r>
              <a:rPr lang="en-US" b="1" i="1">
                <a:solidFill>
                  <a:schemeClr val="bg1"/>
                </a:solidFill>
              </a:rPr>
              <a:t>Y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l-GR">
                <a:solidFill>
                  <a:schemeClr val="bg1"/>
                </a:solidFill>
              </a:rPr>
              <a:t>είναι χαμηλότερο (Νόμος του </a:t>
            </a:r>
            <a:r>
              <a:rPr lang="en-US">
                <a:solidFill>
                  <a:schemeClr val="bg1"/>
                </a:solidFill>
              </a:rPr>
              <a:t>Okun</a:t>
            </a:r>
            <a:r>
              <a:rPr lang="el-GR">
                <a:solidFill>
                  <a:schemeClr val="bg1"/>
                </a:solidFill>
              </a:rPr>
              <a:t>)</a:t>
            </a:r>
          </a:p>
          <a:p>
            <a:endParaRPr lang="el-GR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F96676-4F1A-2748-AA9A-AEC14F65F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2329" y="803751"/>
            <a:ext cx="4896089" cy="525049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BFD3DF8A-480D-4BB4-B603-B70596CFD6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EA47F84C-8D13-4873-8D4A-5F21478E6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4912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F7AF6F4-29E2-492E-9D7F-CBA848BD6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ΜΕΛΕΤΗ ΠΕΡΙΠΤΩΣΗΣ: Η οικονομική ύφεση στις ΗΠΑ το 2001, </a:t>
            </a:r>
            <a:r>
              <a:rPr lang="en-US" dirty="0"/>
              <a:t>M</a:t>
            </a:r>
            <a:r>
              <a:rPr lang="el-GR" dirty="0" err="1"/>
              <a:t>έρος</a:t>
            </a:r>
            <a:r>
              <a:rPr lang="el-GR" dirty="0"/>
              <a:t> 1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EF42DF9-8F2A-403E-AD99-D7750C38E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804160"/>
            <a:ext cx="8761413" cy="3215640"/>
          </a:xfrm>
        </p:spPr>
        <p:txBody>
          <a:bodyPr/>
          <a:lstStyle/>
          <a:p>
            <a:r>
              <a:rPr lang="el-GR" dirty="0"/>
              <a:t>Στη διάρκεια του 2001:</a:t>
            </a:r>
          </a:p>
          <a:p>
            <a:pPr lvl="1"/>
            <a:r>
              <a:rPr lang="el-GR" dirty="0"/>
              <a:t>Χάθηκαν 2,1 θέσεις εργασίας και το ποσοστό ανεργίας αυξήθηκε από 3,9% σε 5,8%. </a:t>
            </a:r>
          </a:p>
          <a:p>
            <a:pPr lvl="1"/>
            <a:r>
              <a:rPr lang="el-GR" dirty="0"/>
              <a:t>Ο ρυθμός αύξησης του ΑΕΠ επιβραδύνθηκε σε 0,8% (σε σύγκριση με τον μέσο ετήσιο ρυθμό αύξησης του ΑΕΠ της περιόδου 1994-2000 που ήταν 3,9%).</a:t>
            </a:r>
          </a:p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A441D359-41F7-4F7B-927E-B1E7AAA28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269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1892CA2-78B4-4A0E-8F82-6B05AE8C1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 dirty="0"/>
              <a:t>ΣΤΟ ΠΑΡΟΝ ΚΕΦΑΛΑΙΟ ΘΑ ΜΑΘΟΥΜΕ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8FF1910-68BA-421D-9103-C1584D50C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919662"/>
            <a:ext cx="8761413" cy="3100137"/>
          </a:xfrm>
        </p:spPr>
        <p:txBody>
          <a:bodyPr>
            <a:normAutofit/>
          </a:bodyPr>
          <a:lstStyle/>
          <a:p>
            <a:r>
              <a:rPr lang="el-GR" dirty="0"/>
              <a:t>Στο Κεφάλαιο 10 παρουσιάστηκε το υπόδειγμα της συνολικής ζήτησης και της συνολικής προσφοράς.</a:t>
            </a:r>
          </a:p>
          <a:p>
            <a:r>
              <a:rPr lang="el-GR" dirty="0"/>
              <a:t>Στο Κεφάλαιο 11 αναπτύχθηκε το υπόδειγμα </a:t>
            </a:r>
            <a:r>
              <a:rPr lang="en-US" i="1" dirty="0"/>
              <a:t>IS</a:t>
            </a:r>
            <a:r>
              <a:rPr lang="el-GR" dirty="0"/>
              <a:t>-</a:t>
            </a:r>
            <a:r>
              <a:rPr lang="en-US" i="1" dirty="0"/>
              <a:t>LM</a:t>
            </a:r>
            <a:r>
              <a:rPr lang="el-GR" dirty="0"/>
              <a:t>, που αποτελεί τη βάση της καμπύλης συνολικής ζήτησης.  </a:t>
            </a:r>
          </a:p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28279F38-DE60-4892-A441-7D9F486F1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4592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5494E59-BDD0-4D7A-B584-D5D040931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l-GR" sz="2300"/>
              <a:t>ΜΕΛΕΤΗ ΠΕΡΙΠΤΩΣΗΣ: Η οικονομική ύφεση στις ΗΠΑ το 2001, </a:t>
            </a:r>
            <a:r>
              <a:rPr lang="en-US" sz="2300"/>
              <a:t>M</a:t>
            </a:r>
            <a:r>
              <a:rPr lang="el-GR" sz="2300" err="1"/>
              <a:t>έρος</a:t>
            </a:r>
            <a:r>
              <a:rPr lang="el-GR" sz="2300"/>
              <a:t> 2</a:t>
            </a: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7BC778BC-6A63-40F6-BC9D-98E80FD64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20</a:t>
            </a:fld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2CEC943-9792-4B80-8323-C1862A56E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3874" y="2360126"/>
            <a:ext cx="6249321" cy="44103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l-GR" sz="1600" b="1" dirty="0"/>
              <a:t>Αίτια: 1) Πτώση αξιών στο χρηματιστήριο → ↓ </a:t>
            </a:r>
            <a:r>
              <a:rPr lang="en-US" sz="1600" b="1" i="1" dirty="0"/>
              <a:t>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98A4D8-8EAC-F246-B25F-A5AAAFFAD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842" y="2801157"/>
            <a:ext cx="7848600" cy="3949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037970-414D-3A41-A93E-5A82BFAA9C67}"/>
              </a:ext>
            </a:extLst>
          </p:cNvPr>
          <p:cNvSpPr txBox="1"/>
          <p:nvPr/>
        </p:nvSpPr>
        <p:spPr>
          <a:xfrm>
            <a:off x="2772122" y="3131219"/>
            <a:ext cx="27635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i="1" dirty="0"/>
              <a:t>Δείκτης</a:t>
            </a:r>
            <a:endParaRPr lang="en-US" sz="2000" i="1" dirty="0"/>
          </a:p>
          <a:p>
            <a:pPr algn="ctr"/>
            <a:r>
              <a:rPr lang="en-US" sz="2000" i="1" dirty="0"/>
              <a:t>Standard &amp; Poor</a:t>
            </a:r>
          </a:p>
          <a:p>
            <a:pPr algn="ctr"/>
            <a:r>
              <a:rPr lang="en-US" sz="2000" i="1" dirty="0"/>
              <a:t>500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4103AA-36D0-D24D-90CD-DEF04F7D1A34}"/>
              </a:ext>
            </a:extLst>
          </p:cNvPr>
          <p:cNvSpPr txBox="1"/>
          <p:nvPr/>
        </p:nvSpPr>
        <p:spPr>
          <a:xfrm rot="16200000">
            <a:off x="153639" y="4249124"/>
            <a:ext cx="308046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2400" i="1" dirty="0"/>
              <a:t>Δείκτης</a:t>
            </a:r>
            <a:r>
              <a:rPr lang="en-US" sz="2400" i="1" dirty="0"/>
              <a:t> (1942=100)</a:t>
            </a:r>
          </a:p>
        </p:txBody>
      </p:sp>
    </p:spTree>
    <p:extLst>
      <p:ext uri="{BB962C8B-B14F-4D97-AF65-F5344CB8AC3E}">
        <p14:creationId xmlns:p14="http://schemas.microsoft.com/office/powerpoint/2010/main" val="33611656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FA59C8B-14FC-4CE4-9F22-A5A454F8D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ΜΕΛΕΤΗ ΠΕΡΙΠΤΩΣΗΣ: Η οικονομική ύφεση στις ΗΠΑ το 2001, Μέρος 3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D16ED4C-AB0B-4315-B471-E7373C061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852928"/>
            <a:ext cx="8761413" cy="3166872"/>
          </a:xfrm>
        </p:spPr>
        <p:txBody>
          <a:bodyPr/>
          <a:lstStyle/>
          <a:p>
            <a:r>
              <a:rPr lang="el-GR" dirty="0"/>
              <a:t>Αίτια: 2) Η 11η Σεπτεμβρίου </a:t>
            </a:r>
            <a:endParaRPr lang="en-US" dirty="0"/>
          </a:p>
          <a:p>
            <a:pPr lvl="1"/>
            <a:r>
              <a:rPr lang="el-GR" dirty="0"/>
              <a:t>αυξημένη αβεβαιότητα</a:t>
            </a:r>
            <a:endParaRPr lang="en-US" dirty="0"/>
          </a:p>
          <a:p>
            <a:pPr lvl="1"/>
            <a:r>
              <a:rPr lang="el-GR" dirty="0"/>
              <a:t>κάμψη της καταναλωτικής και επιχειρηματικής εμπιστοσύνης</a:t>
            </a:r>
            <a:endParaRPr lang="en-US" dirty="0"/>
          </a:p>
          <a:p>
            <a:pPr lvl="1"/>
            <a:r>
              <a:rPr lang="el-GR" dirty="0"/>
              <a:t>αποτέλεσμα: μείωση δαπάνης, μετατόπιση της καμπύλης </a:t>
            </a:r>
            <a:r>
              <a:rPr lang="en-US" i="1" dirty="0"/>
              <a:t>IS</a:t>
            </a:r>
            <a:r>
              <a:rPr lang="en-US" dirty="0"/>
              <a:t> </a:t>
            </a:r>
            <a:r>
              <a:rPr lang="el-GR" dirty="0"/>
              <a:t>προς τα αριστερά</a:t>
            </a:r>
          </a:p>
          <a:p>
            <a:pPr marL="457200" lvl="1" indent="0">
              <a:buNone/>
            </a:pPr>
            <a:r>
              <a:rPr lang="el-GR" dirty="0"/>
              <a:t> </a:t>
            </a:r>
          </a:p>
          <a:p>
            <a:r>
              <a:rPr lang="el-GR" dirty="0"/>
              <a:t>Αίτια: 3) Λογιστικά σκάνδαλα σε εταιρείες </a:t>
            </a:r>
            <a:endParaRPr lang="en-US" dirty="0"/>
          </a:p>
          <a:p>
            <a:pPr lvl="1"/>
            <a:r>
              <a:rPr lang="en-US" dirty="0"/>
              <a:t>Enron</a:t>
            </a:r>
            <a:r>
              <a:rPr lang="el-GR" dirty="0"/>
              <a:t>, </a:t>
            </a:r>
            <a:r>
              <a:rPr lang="en-US" dirty="0"/>
              <a:t>WorldCom</a:t>
            </a:r>
            <a:r>
              <a:rPr lang="el-GR" dirty="0"/>
              <a:t>, κ.λπ.  </a:t>
            </a:r>
            <a:endParaRPr lang="en-US" dirty="0"/>
          </a:p>
          <a:p>
            <a:pPr lvl="1"/>
            <a:r>
              <a:rPr lang="el-GR" dirty="0"/>
              <a:t>πτώση τιμών μετοχών, αποθάρρυνση επενδύσεων </a:t>
            </a:r>
          </a:p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A9806AA4-D964-4FA7-A7DD-79C62A13A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7925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E0FAD4B-823C-4980-875F-594E13393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ΜΕΛΕΤΗ ΠΕΡΙΠΤΩΣΗΣ: Η οικονομική ύφεση στις ΗΠΑ το 2001, Μέρος 4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A145CBF-030C-43B8-89B2-F3B2148DF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865120"/>
            <a:ext cx="8761413" cy="3154680"/>
          </a:xfrm>
        </p:spPr>
        <p:txBody>
          <a:bodyPr/>
          <a:lstStyle/>
          <a:p>
            <a:r>
              <a:rPr lang="el-GR" dirty="0"/>
              <a:t>Αντίδραση δημοσιονομικής πολιτικής: μετατόπιση της καμπύλης </a:t>
            </a:r>
            <a:r>
              <a:rPr lang="en-US" i="1" dirty="0"/>
              <a:t>IS</a:t>
            </a:r>
            <a:r>
              <a:rPr lang="en-US" dirty="0"/>
              <a:t> </a:t>
            </a:r>
            <a:r>
              <a:rPr lang="el-GR" dirty="0"/>
              <a:t>προς τα δεξιά </a:t>
            </a:r>
            <a:endParaRPr lang="en-US" dirty="0"/>
          </a:p>
          <a:p>
            <a:pPr lvl="1"/>
            <a:r>
              <a:rPr lang="el-GR" dirty="0"/>
              <a:t>μειώσεις φόρων το 2001 και το 2003 </a:t>
            </a:r>
            <a:endParaRPr lang="en-US" dirty="0"/>
          </a:p>
          <a:p>
            <a:pPr lvl="1"/>
            <a:r>
              <a:rPr lang="el-GR" dirty="0"/>
              <a:t>αυξήσεις δαπανών </a:t>
            </a:r>
            <a:endParaRPr lang="en-US" dirty="0"/>
          </a:p>
          <a:p>
            <a:pPr lvl="1"/>
            <a:r>
              <a:rPr lang="el-GR" dirty="0"/>
              <a:t>διάσωση αεροπορικών εταιρειών </a:t>
            </a:r>
            <a:endParaRPr lang="en-US" dirty="0"/>
          </a:p>
          <a:p>
            <a:pPr lvl="1"/>
            <a:r>
              <a:rPr lang="en-US" dirty="0"/>
              <a:t>a</a:t>
            </a:r>
            <a:r>
              <a:rPr lang="el-GR" dirty="0" err="1"/>
              <a:t>νοικοδόμηση</a:t>
            </a:r>
            <a:r>
              <a:rPr lang="el-GR" dirty="0"/>
              <a:t> της Νέας Υόρκης </a:t>
            </a:r>
            <a:endParaRPr lang="en-US" dirty="0"/>
          </a:p>
          <a:p>
            <a:pPr lvl="1"/>
            <a:r>
              <a:rPr lang="el-GR" dirty="0"/>
              <a:t>Πόλεμος στο Αφγανιστάν</a:t>
            </a:r>
          </a:p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C13574D0-E28F-4AFE-BBAD-E7B8DDDEC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3340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FAE16DE-DFED-4200-8CA8-4839906DA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ΜΕΛΕΤΗ ΠΕΡΙΠΤΩΣΗΣ: Η οικονομική ύφεση στις ΗΠΑ το 2001, Μέρος 5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637E07A-5F17-4796-AD6B-22E33560B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6169152"/>
            <a:ext cx="9439894" cy="374904"/>
          </a:xfrm>
        </p:spPr>
        <p:txBody>
          <a:bodyPr/>
          <a:lstStyle/>
          <a:p>
            <a:r>
              <a:rPr lang="el-GR" dirty="0"/>
              <a:t>Αντίδραση νομισματικής πολιτικής: μετατόπιση της καμπύλης </a:t>
            </a:r>
            <a:r>
              <a:rPr lang="en-US" i="1" dirty="0"/>
              <a:t>LM</a:t>
            </a:r>
            <a:r>
              <a:rPr lang="en-US" dirty="0"/>
              <a:t> </a:t>
            </a:r>
            <a:r>
              <a:rPr lang="el-GR" dirty="0"/>
              <a:t>προς τα δεξιά</a:t>
            </a: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BAF4AFDD-F618-4229-8DFF-C8062CEE4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9B036A-7E65-B94D-96C4-F96E9ABEC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488" y="2361453"/>
            <a:ext cx="6885940" cy="37101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A397A5-FA90-D445-901F-4349615E8EE3}"/>
              </a:ext>
            </a:extLst>
          </p:cNvPr>
          <p:cNvSpPr txBox="1"/>
          <p:nvPr/>
        </p:nvSpPr>
        <p:spPr>
          <a:xfrm>
            <a:off x="5442458" y="2621280"/>
            <a:ext cx="215315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b="1" dirty="0"/>
              <a:t>Τρίμηνα ομόλογα του Δημοσίου</a:t>
            </a:r>
          </a:p>
          <a:p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1363243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4CC933E-3B76-460B-BF9B-85A3337C8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Ποιο είναι το μέσο πολιτικής της Ομοσπονδιακής Τράπεζας; Μέρος 1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CDBF40C-567E-43BC-916B-3456E853C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82240"/>
            <a:ext cx="8761413" cy="3668456"/>
          </a:xfrm>
        </p:spPr>
        <p:txBody>
          <a:bodyPr/>
          <a:lstStyle/>
          <a:p>
            <a:r>
              <a:rPr lang="el-GR" dirty="0"/>
              <a:t>Τα μέσα μαζικής ενημέρωσης αναφέρουν συνήθως τις μεταβολές πολιτικής της Ομοσπονδιακής Τράπεζας ως μεταβολές επιτοκίου, ως εάν να ασκεί η Ομοσπονδιακή Τράπεζα άμεσο έλεγχο στα επιτόκια της αγοράς.</a:t>
            </a:r>
          </a:p>
          <a:p>
            <a:r>
              <a:rPr lang="el-GR" dirty="0"/>
              <a:t>Στην πραγματικότητα, η Ομοσπονδιακή Τράπεζα </a:t>
            </a:r>
            <a:r>
              <a:rPr lang="el-GR" b="1" dirty="0"/>
              <a:t>θέτει ως στόχο της</a:t>
            </a:r>
            <a:r>
              <a:rPr lang="el-GR" dirty="0"/>
              <a:t> το </a:t>
            </a:r>
            <a:r>
              <a:rPr lang="el-GR" i="1" dirty="0"/>
              <a:t>επιτόκιο ομοσπονδιακών κεφαλαίων</a:t>
            </a:r>
            <a:r>
              <a:rPr lang="el-GR" dirty="0"/>
              <a:t> – το επιτόκιο διατραπεζικού δανεισμού για δάνεια διάρκειας μίας ημέρας. </a:t>
            </a:r>
          </a:p>
          <a:p>
            <a:r>
              <a:rPr lang="el-GR" dirty="0"/>
              <a:t>Η Ομοσπονδιακή Τράπεζα μεταβάλλει την προσφορά χρήματος και μετατοπίζει την καμπύλη </a:t>
            </a:r>
            <a:r>
              <a:rPr lang="en-US" i="1" dirty="0"/>
              <a:t>LM</a:t>
            </a:r>
            <a:r>
              <a:rPr lang="en-US" dirty="0"/>
              <a:t> </a:t>
            </a:r>
            <a:r>
              <a:rPr lang="el-GR" dirty="0"/>
              <a:t>για να επιτύχει τον στόχο της. </a:t>
            </a:r>
          </a:p>
          <a:p>
            <a:r>
              <a:rPr lang="el-GR" dirty="0"/>
              <a:t>Τα άλλα βραχυπρόθεσμα επιτόκια κινούνται παράλληλα με το επιτόκιο ομοσπονδιακών κεφαλαίων. </a:t>
            </a:r>
          </a:p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8CA74235-8D73-4B77-82A6-AFB474D03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088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BEC520C-CE4A-4800-BCEB-E4954DD4E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Ποιο είναι το μέσο πολιτικής της Ομοσπονδιακής Τράπεζας; Μέρος 2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680357B-436B-43B0-9881-4FD1B0743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3169920"/>
            <a:ext cx="8761413" cy="2849880"/>
          </a:xfrm>
        </p:spPr>
        <p:txBody>
          <a:bodyPr/>
          <a:lstStyle/>
          <a:p>
            <a:r>
              <a:rPr lang="el-GR" dirty="0"/>
              <a:t>Γιατί η Ομοσπονδιακή Τράπεζα θέτει ως στόχο τα επιτόκια και όχι την προσφορά χρήματος;</a:t>
            </a:r>
          </a:p>
          <a:p>
            <a:pPr lvl="1">
              <a:buClr>
                <a:schemeClr val="tx2">
                  <a:lumMod val="75000"/>
                  <a:lumOff val="25000"/>
                </a:schemeClr>
              </a:buClr>
              <a:buFont typeface="+mj-lt"/>
              <a:buAutoNum type="arabicPeriod"/>
            </a:pPr>
            <a:r>
              <a:rPr lang="el-GR" dirty="0"/>
              <a:t>Είναι ευκολότερο να μετρηθούν σε σύγκριση με την προσφορά χρήματος.</a:t>
            </a:r>
          </a:p>
          <a:p>
            <a:pPr lvl="1">
              <a:buClr>
                <a:schemeClr val="tx2">
                  <a:lumMod val="75000"/>
                  <a:lumOff val="25000"/>
                </a:schemeClr>
              </a:buClr>
              <a:buFont typeface="+mj-lt"/>
              <a:buAutoNum type="arabicPeriod"/>
            </a:pPr>
            <a:r>
              <a:rPr lang="el-GR" dirty="0"/>
              <a:t>Η Ομοσπονδιακή Τράπεζα μπορεί να πιστεύει ότι οι διαταραχές της καμπύλης </a:t>
            </a:r>
            <a:r>
              <a:rPr lang="en-US" i="1" dirty="0"/>
              <a:t>LM</a:t>
            </a:r>
            <a:r>
              <a:rPr lang="en-US" dirty="0"/>
              <a:t> </a:t>
            </a:r>
            <a:r>
              <a:rPr lang="el-GR" dirty="0"/>
              <a:t>είναι πιο διαδεδομένες από τις διαταραχές της καμπύλης </a:t>
            </a:r>
            <a:r>
              <a:rPr lang="en-US" i="1" dirty="0"/>
              <a:t>IS</a:t>
            </a:r>
            <a:r>
              <a:rPr lang="el-GR" dirty="0"/>
              <a:t>. Αν αυτό ισχύει, η στοχοθέτηση του επιτοκίου σταθεροποιεί το εισόδημα καλύτερα από ό,τι η στοχοθέτηση της προσφοράς χρήματος. </a:t>
            </a:r>
          </a:p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8BECB481-FF1F-436B-ADDD-EF5C885BA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4683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97892BB-1DF8-41CA-8648-DA009F17D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IS-LM</a:t>
            </a:r>
            <a:r>
              <a:rPr lang="en-US" dirty="0"/>
              <a:t> </a:t>
            </a:r>
            <a:r>
              <a:rPr lang="el-GR" dirty="0"/>
              <a:t>και συνολική ζήτηση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C78053D-8AD3-421B-AD90-451C5D761A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3035808"/>
            <a:ext cx="8761413" cy="2983992"/>
          </a:xfrm>
        </p:spPr>
        <p:txBody>
          <a:bodyPr/>
          <a:lstStyle/>
          <a:p>
            <a:r>
              <a:rPr lang="el-GR" dirty="0"/>
              <a:t>Έως τώρα χρησιμοποιήσαμε το υπόδειγμα </a:t>
            </a:r>
            <a:r>
              <a:rPr lang="en-US" i="1" dirty="0"/>
              <a:t>IS</a:t>
            </a:r>
            <a:r>
              <a:rPr lang="el-GR" dirty="0"/>
              <a:t>-</a:t>
            </a:r>
            <a:r>
              <a:rPr lang="en-US" i="1" dirty="0"/>
              <a:t>LM</a:t>
            </a:r>
            <a:r>
              <a:rPr lang="en-US" dirty="0"/>
              <a:t> </a:t>
            </a:r>
            <a:r>
              <a:rPr lang="el-GR" dirty="0"/>
              <a:t>για να αναλύσουμε τη βραχυχρόνια περίοδο, όταν το επίπεδο των τιμών υποτίθεται ότι είναι σταθερό.</a:t>
            </a:r>
          </a:p>
          <a:p>
            <a:r>
              <a:rPr lang="el-GR" dirty="0"/>
              <a:t>Ωστόσο, μια μεταβολή του </a:t>
            </a:r>
            <a:r>
              <a:rPr lang="en-US" b="1" i="1" dirty="0"/>
              <a:t>P</a:t>
            </a:r>
            <a:r>
              <a:rPr lang="en-US" dirty="0"/>
              <a:t> </a:t>
            </a:r>
            <a:r>
              <a:rPr lang="el-GR" dirty="0"/>
              <a:t>θα μετατοπίσει την καμπύλη </a:t>
            </a:r>
            <a:r>
              <a:rPr lang="en-US" i="1" dirty="0"/>
              <a:t>LM</a:t>
            </a:r>
            <a:r>
              <a:rPr lang="en-US" dirty="0"/>
              <a:t> </a:t>
            </a:r>
            <a:r>
              <a:rPr lang="el-GR" dirty="0"/>
              <a:t>και επομένως θα επηρεάσει το </a:t>
            </a:r>
            <a:r>
              <a:rPr lang="en-US" b="1" i="1" dirty="0"/>
              <a:t>Y</a:t>
            </a:r>
            <a:r>
              <a:rPr lang="el-GR" dirty="0"/>
              <a:t>. </a:t>
            </a:r>
          </a:p>
          <a:p>
            <a:r>
              <a:rPr lang="el-GR" dirty="0"/>
              <a:t>Η καμπύλη συνολικής ζήτησης (</a:t>
            </a:r>
            <a:r>
              <a:rPr lang="el-GR" i="1" dirty="0"/>
              <a:t>την οποία παρουσιάσαμε στο Κεφάλαιο 10</a:t>
            </a:r>
            <a:r>
              <a:rPr lang="el-GR" dirty="0"/>
              <a:t>) αποτυπώνει αυτή τη σχέση μεταξύ </a:t>
            </a:r>
            <a:r>
              <a:rPr lang="en-US" b="1" i="1" dirty="0"/>
              <a:t>P </a:t>
            </a:r>
            <a:r>
              <a:rPr lang="el-GR" dirty="0"/>
              <a:t>και </a:t>
            </a:r>
            <a:r>
              <a:rPr lang="en-US" b="1" i="1" dirty="0"/>
              <a:t>Y</a:t>
            </a:r>
            <a:r>
              <a:rPr lang="el-GR" dirty="0"/>
              <a:t>.</a:t>
            </a:r>
          </a:p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0D3902C2-F8FB-48F8-A520-BEE79E5C2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4413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977B2E5-5833-429E-ACC8-EEF961CF3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Πώς συνάγεται η καμπύλη </a:t>
            </a:r>
            <a:r>
              <a:rPr lang="el-GR" i="1" dirty="0"/>
              <a:t>AD </a:t>
            </a: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A5ED9626-20DA-47B1-B753-8DC611D1F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469096-2589-E946-B7C0-9EC17627D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542" y="2487168"/>
            <a:ext cx="5010263" cy="3657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4066FC-873B-D84C-8111-34A4E1422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9049" y="2487168"/>
            <a:ext cx="5698090" cy="363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9157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A17B81E-1E92-4322-A6AB-E45C8D2DC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 dirty="0"/>
              <a:t>Νομισματική πολιτική και η καμπύλη </a:t>
            </a:r>
            <a:r>
              <a:rPr lang="el-GR" sz="3200" i="1" dirty="0"/>
              <a:t>AD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528F10E-9072-4BB8-A003-D7D202CF5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913888"/>
            <a:ext cx="5160502" cy="3105912"/>
          </a:xfrm>
        </p:spPr>
        <p:txBody>
          <a:bodyPr/>
          <a:lstStyle/>
          <a:p>
            <a:pPr marL="0" indent="0">
              <a:buNone/>
            </a:pPr>
            <a:r>
              <a:rPr lang="el-GR" dirty="0"/>
              <a:t>Η Ομοσπονδιακή Τράπεζα μπορεί να αυξήσει τη συνολική ζήτηση: </a:t>
            </a:r>
          </a:p>
          <a:p>
            <a:pPr marL="0" indent="0">
              <a:buNone/>
            </a:pPr>
            <a:r>
              <a:rPr lang="el-GR" dirty="0"/>
              <a:t>↑ </a:t>
            </a:r>
            <a:r>
              <a:rPr lang="en-US" b="1" i="1" dirty="0"/>
              <a:t>M</a:t>
            </a:r>
            <a:r>
              <a:rPr lang="en-US" dirty="0"/>
              <a:t> </a:t>
            </a:r>
            <a:r>
              <a:rPr lang="el-GR" dirty="0"/>
              <a:t>→ </a:t>
            </a:r>
            <a:r>
              <a:rPr lang="en-US" i="1" dirty="0"/>
              <a:t>LM</a:t>
            </a:r>
            <a:r>
              <a:rPr lang="en-US" dirty="0"/>
              <a:t> </a:t>
            </a:r>
            <a:r>
              <a:rPr lang="el-GR" dirty="0"/>
              <a:t>μετατοπίζεται προς τα δεξιά </a:t>
            </a:r>
          </a:p>
          <a:p>
            <a:pPr marL="0" indent="0">
              <a:buNone/>
            </a:pPr>
            <a:r>
              <a:rPr lang="el-GR" dirty="0"/>
              <a:t>→ ↓ </a:t>
            </a:r>
            <a:r>
              <a:rPr lang="en-US" b="1" i="1" dirty="0"/>
              <a:t>r</a:t>
            </a:r>
            <a:endParaRPr lang="el-GR" dirty="0"/>
          </a:p>
          <a:p>
            <a:pPr marL="0" indent="0">
              <a:buNone/>
            </a:pPr>
            <a:r>
              <a:rPr lang="el-GR" dirty="0"/>
              <a:t>→ ↑ </a:t>
            </a:r>
            <a:r>
              <a:rPr lang="en-US" b="1" i="1" dirty="0"/>
              <a:t>I</a:t>
            </a:r>
            <a:endParaRPr lang="el-GR" dirty="0"/>
          </a:p>
          <a:p>
            <a:pPr marL="0" indent="0">
              <a:buNone/>
            </a:pPr>
            <a:r>
              <a:rPr lang="el-GR" dirty="0"/>
              <a:t>→ ↑ </a:t>
            </a:r>
            <a:r>
              <a:rPr lang="en-US" b="1" i="1" dirty="0"/>
              <a:t>Y</a:t>
            </a:r>
            <a:r>
              <a:rPr lang="en-US" dirty="0"/>
              <a:t> </a:t>
            </a:r>
            <a:r>
              <a:rPr lang="el-GR" dirty="0"/>
              <a:t>σε κάθε τιμή του </a:t>
            </a:r>
            <a:r>
              <a:rPr lang="en-US" b="1" i="1" dirty="0"/>
              <a:t>P</a:t>
            </a:r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27BD9621-5960-4EFF-AE95-036C3BB01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7FDBC8-80FD-144C-B628-595B15605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7578" y="2255519"/>
            <a:ext cx="3837141" cy="444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5500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5B0846D-C483-473F-BE2E-20A9F6A88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 dirty="0"/>
              <a:t>Δημοσιονομική πολιτική και η καμπύλη </a:t>
            </a:r>
            <a:r>
              <a:rPr lang="el-GR" sz="3200" i="1" dirty="0"/>
              <a:t>AD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5B08711-CAF0-48D8-B1B6-3E8A48476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6050518" cy="3416300"/>
          </a:xfrm>
        </p:spPr>
        <p:txBody>
          <a:bodyPr/>
          <a:lstStyle/>
          <a:p>
            <a:r>
              <a:rPr lang="el-GR" dirty="0"/>
              <a:t>Η επεκτατική δημοσιονομική πολιτική (↑ </a:t>
            </a:r>
            <a:r>
              <a:rPr lang="en-US" b="1" i="1" dirty="0"/>
              <a:t>G</a:t>
            </a:r>
            <a:r>
              <a:rPr lang="en-US" dirty="0"/>
              <a:t> </a:t>
            </a:r>
            <a:r>
              <a:rPr lang="el-GR" dirty="0"/>
              <a:t>και/ή ↓ </a:t>
            </a:r>
            <a:r>
              <a:rPr lang="en-US" b="1" i="1" dirty="0"/>
              <a:t>T</a:t>
            </a:r>
            <a:r>
              <a:rPr lang="el-GR" dirty="0"/>
              <a:t>) αυξάνει τη συνολική ζήτηση: </a:t>
            </a:r>
          </a:p>
          <a:p>
            <a:r>
              <a:rPr lang="el-GR" dirty="0"/>
              <a:t>↑ </a:t>
            </a:r>
            <a:r>
              <a:rPr lang="en-US" b="1" i="1" dirty="0"/>
              <a:t>M</a:t>
            </a:r>
            <a:r>
              <a:rPr lang="en-US" dirty="0"/>
              <a:t> </a:t>
            </a:r>
            <a:r>
              <a:rPr lang="el-GR" dirty="0"/>
              <a:t>→ </a:t>
            </a:r>
            <a:r>
              <a:rPr lang="en-US" i="1" dirty="0"/>
              <a:t>LM</a:t>
            </a:r>
            <a:r>
              <a:rPr lang="en-US" dirty="0"/>
              <a:t> </a:t>
            </a:r>
            <a:r>
              <a:rPr lang="el-GR" dirty="0"/>
              <a:t>μετατοπίζεται προς τα δεξιά </a:t>
            </a:r>
          </a:p>
          <a:p>
            <a:r>
              <a:rPr lang="el-GR" dirty="0"/>
              <a:t>↓ </a:t>
            </a:r>
            <a:r>
              <a:rPr lang="en-US" b="1" i="1" dirty="0"/>
              <a:t>T</a:t>
            </a:r>
            <a:r>
              <a:rPr lang="el-GR" dirty="0"/>
              <a:t> → ↑ </a:t>
            </a:r>
            <a:r>
              <a:rPr lang="en-US" b="1" i="1" dirty="0"/>
              <a:t>C</a:t>
            </a:r>
            <a:endParaRPr lang="el-GR" dirty="0"/>
          </a:p>
          <a:p>
            <a:r>
              <a:rPr lang="el-GR" dirty="0"/>
              <a:t>→ </a:t>
            </a:r>
            <a:r>
              <a:rPr lang="en-US" i="1" dirty="0"/>
              <a:t>IS</a:t>
            </a:r>
            <a:r>
              <a:rPr lang="en-US" dirty="0"/>
              <a:t> </a:t>
            </a:r>
            <a:r>
              <a:rPr lang="el-GR" dirty="0"/>
              <a:t>μετατοπίζεται προς τα δεξιά </a:t>
            </a:r>
          </a:p>
          <a:p>
            <a:r>
              <a:rPr lang="el-GR" dirty="0"/>
              <a:t>→ ↑ </a:t>
            </a:r>
            <a:r>
              <a:rPr lang="en-US" b="1" i="1" dirty="0"/>
              <a:t>Y</a:t>
            </a:r>
            <a:r>
              <a:rPr lang="en-US" dirty="0"/>
              <a:t> </a:t>
            </a:r>
            <a:r>
              <a:rPr lang="el-GR" dirty="0"/>
              <a:t>σε κάθε τιμή του </a:t>
            </a:r>
            <a:r>
              <a:rPr lang="en-US" b="1" i="1" dirty="0"/>
              <a:t>P</a:t>
            </a:r>
          </a:p>
          <a:p>
            <a:pPr marL="0" indent="0">
              <a:buNone/>
            </a:pPr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B4480301-E6C8-47D4-925F-929DDC27D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8E54B1-4078-8341-B573-4E82BF971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2192" y="2299378"/>
            <a:ext cx="3651394" cy="455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24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CE3F16B-73DE-413F-9842-B6CC9C5D2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 dirty="0"/>
              <a:t>ΣΤΟ ΠΑΡΟΝ ΚΕΦΑΛΑΙΟ ΘΑ ΜΑΘΟΥΜΕ: ΜΕΡΟΣ 2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4B1B08C-193D-4B5E-9D03-5C18F4BA5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887578"/>
            <a:ext cx="8761413" cy="3132221"/>
          </a:xfrm>
        </p:spPr>
        <p:txBody>
          <a:bodyPr>
            <a:normAutofit/>
          </a:bodyPr>
          <a:lstStyle/>
          <a:p>
            <a:r>
              <a:rPr lang="el-GR" dirty="0"/>
              <a:t>Πώς να χρησιμοποιούμε το υπόδειγμα </a:t>
            </a:r>
            <a:r>
              <a:rPr lang="en-US" i="1" dirty="0"/>
              <a:t>IS</a:t>
            </a:r>
            <a:r>
              <a:rPr lang="el-GR" dirty="0"/>
              <a:t>-</a:t>
            </a:r>
            <a:r>
              <a:rPr lang="en-US" i="1" dirty="0"/>
              <a:t>LM</a:t>
            </a:r>
            <a:r>
              <a:rPr lang="en-US" dirty="0"/>
              <a:t> </a:t>
            </a:r>
            <a:r>
              <a:rPr lang="el-GR" dirty="0"/>
              <a:t>για να αναλύουμε τα αποτελέσματα των διαταραχών, της δημοσιονομικής πολιτικής και της νομισματικής πολιτικής.  </a:t>
            </a:r>
          </a:p>
          <a:p>
            <a:r>
              <a:rPr lang="el-GR" dirty="0"/>
              <a:t>Πώς να εξαγάγουμε την καμπύλη συνολικής ζήτησης από το υπόδειγμα </a:t>
            </a:r>
            <a:r>
              <a:rPr lang="en-US" i="1" dirty="0"/>
              <a:t>IS</a:t>
            </a:r>
            <a:r>
              <a:rPr lang="el-GR" dirty="0"/>
              <a:t>-</a:t>
            </a:r>
            <a:r>
              <a:rPr lang="en-US" i="1" dirty="0"/>
              <a:t>LM</a:t>
            </a:r>
            <a:r>
              <a:rPr lang="en-US" dirty="0"/>
              <a:t> </a:t>
            </a:r>
            <a:endParaRPr lang="el-GR" dirty="0"/>
          </a:p>
          <a:p>
            <a:r>
              <a:rPr lang="el-GR" dirty="0"/>
              <a:t>Μερικές θεωρίες για τα αίτια της Μεγάλης Κρίσης </a:t>
            </a: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E52E28EB-2F17-4D9C-949D-D6A5FA3AB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0127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EC00AA9-90FA-4EDE-8548-B209557E5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i="1" dirty="0"/>
              <a:t>IS-LM</a:t>
            </a:r>
            <a:r>
              <a:rPr lang="el-GR" dirty="0"/>
              <a:t> και </a:t>
            </a:r>
            <a:r>
              <a:rPr lang="el-GR" i="1" dirty="0"/>
              <a:t>AD-AS</a:t>
            </a:r>
            <a:r>
              <a:rPr lang="el-GR" dirty="0"/>
              <a:t> στη βραχυχρόνια</a:t>
            </a:r>
            <a:br>
              <a:rPr lang="el-GR" dirty="0"/>
            </a:br>
            <a:r>
              <a:rPr lang="el-GR" dirty="0"/>
              <a:t>και στη μακροχρόνια περίοδο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5535D3E-6A52-440A-B1DB-59C2E62251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>
                <a:solidFill>
                  <a:srgbClr val="FF0000"/>
                </a:solidFill>
              </a:rPr>
              <a:t>Υπενθυμίζουμε από το Κεφάλαιο 10: </a:t>
            </a:r>
            <a:r>
              <a:rPr lang="el-GR" dirty="0"/>
              <a:t>Η δύναμη που κινεί την οικονομία από τη βραχυχρόνια στη μακροχρόνια περίοδο είναι η βαθμιαία προσαρμογή των τιμών. </a:t>
            </a:r>
          </a:p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E026F1B1-2EEA-4B5A-98F8-AA3A00A65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Πίνακας 5">
                <a:extLst>
                  <a:ext uri="{FF2B5EF4-FFF2-40B4-BE49-F238E27FC236}">
                    <a16:creationId xmlns:a16="http://schemas.microsoft.com/office/drawing/2014/main" id="{13F372CB-104E-4682-A48E-EFCF7E88674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00829844"/>
                  </p:ext>
                </p:extLst>
              </p:nvPr>
            </p:nvGraphicFramePr>
            <p:xfrm>
              <a:off x="901874" y="3682652"/>
              <a:ext cx="9720198" cy="247824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860099">
                      <a:extLst>
                        <a:ext uri="{9D8B030D-6E8A-4147-A177-3AD203B41FA5}">
                          <a16:colId xmlns:a16="http://schemas.microsoft.com/office/drawing/2014/main" val="2586402793"/>
                        </a:ext>
                      </a:extLst>
                    </a:gridCol>
                    <a:gridCol w="4860099">
                      <a:extLst>
                        <a:ext uri="{9D8B030D-6E8A-4147-A177-3AD203B41FA5}">
                          <a16:colId xmlns:a16="http://schemas.microsoft.com/office/drawing/2014/main" val="3366993200"/>
                        </a:ext>
                      </a:extLst>
                    </a:gridCol>
                  </a:tblGrid>
                  <a:tr h="5568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1800" b="1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Στη βραχυχρόνια</a:t>
                          </a:r>
                        </a:p>
                        <a:p>
                          <a:pPr algn="ctr"/>
                          <a:r>
                            <a:rPr lang="el-GR" sz="1800" b="1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ισορροπία, αν…               </a:t>
                          </a:r>
                          <a:endParaRPr lang="el-G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sz="1800" b="1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… τότε, με την πάροδο του χρόνου,</a:t>
                          </a: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sz="1800" b="1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το επίπεδο τιμών θα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91934454"/>
                      </a:ext>
                    </a:extLst>
                  </a:tr>
                  <a:tr h="55685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l-GR" b="1" i="1" smtClean="0">
                                    <a:latin typeface="Cambria Math" panose="02040503050406030204" pitchFamily="18" charset="0"/>
                                  </a:rPr>
                                  <m:t>𝜰</m:t>
                                </m:r>
                                <m:r>
                                  <a:rPr lang="el-GR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&gt;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l-GR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l-GR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𝜰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l-GR" b="1" i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αυξηθεί </a:t>
                          </a:r>
                          <a:endParaRPr lang="el-G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52811078"/>
                      </a:ext>
                    </a:extLst>
                  </a:tr>
                  <a:tr h="556857"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l-GR" b="1" i="1" smtClean="0">
                                    <a:latin typeface="Cambria Math" panose="02040503050406030204" pitchFamily="18" charset="0"/>
                                  </a:rPr>
                                  <m:t>𝜰</m:t>
                                </m:r>
                                <m:r>
                                  <a:rPr lang="el-GR" b="1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&lt;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l-GR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l-GR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𝜰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l-GR" b="1" i="1" dirty="0"/>
                        </a:p>
                        <a:p>
                          <a:pPr algn="ctr"/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μειωθεί</a:t>
                          </a:r>
                          <a:endParaRPr lang="el-G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90939142"/>
                      </a:ext>
                    </a:extLst>
                  </a:tr>
                  <a:tr h="556857"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l-GR" b="1" i="1" smtClean="0">
                                    <a:latin typeface="Cambria Math" panose="02040503050406030204" pitchFamily="18" charset="0"/>
                                  </a:rPr>
                                  <m:t>𝜰</m:t>
                                </m:r>
                                <m:r>
                                  <a:rPr lang="el-GR" b="1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l-GR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l-GR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𝜰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l-GR" b="1" i="1" dirty="0"/>
                        </a:p>
                        <a:p>
                          <a:pPr algn="ctr"/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παραμείνει αμετάβλητο </a:t>
                          </a:r>
                          <a:endParaRPr lang="el-G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0961038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Πίνακας 5">
                <a:extLst>
                  <a:ext uri="{FF2B5EF4-FFF2-40B4-BE49-F238E27FC236}">
                    <a16:creationId xmlns:a16="http://schemas.microsoft.com/office/drawing/2014/main" id="{13F372CB-104E-4682-A48E-EFCF7E88674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00829844"/>
                  </p:ext>
                </p:extLst>
              </p:nvPr>
            </p:nvGraphicFramePr>
            <p:xfrm>
              <a:off x="901874" y="3682652"/>
              <a:ext cx="9720198" cy="247824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860099">
                      <a:extLst>
                        <a:ext uri="{9D8B030D-6E8A-4147-A177-3AD203B41FA5}">
                          <a16:colId xmlns:a16="http://schemas.microsoft.com/office/drawing/2014/main" val="2586402793"/>
                        </a:ext>
                      </a:extLst>
                    </a:gridCol>
                    <a:gridCol w="4860099">
                      <a:extLst>
                        <a:ext uri="{9D8B030D-6E8A-4147-A177-3AD203B41FA5}">
                          <a16:colId xmlns:a16="http://schemas.microsoft.com/office/drawing/2014/main" val="3366993200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1800" b="1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Στη βραχυχρόνια</a:t>
                          </a:r>
                        </a:p>
                        <a:p>
                          <a:pPr algn="ctr"/>
                          <a:r>
                            <a:rPr lang="el-GR" sz="1800" b="1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ισορροπία, αν…               </a:t>
                          </a:r>
                          <a:endParaRPr lang="el-G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sz="1800" b="1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… τότε, με την πάροδο του χρόνου,</a:t>
                          </a: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sz="1800" b="1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το επίπεδο τιμών θα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91934454"/>
                      </a:ext>
                    </a:extLst>
                  </a:tr>
                  <a:tr h="55685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61" t="-118182" r="-100261" b="-23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αυξηθεί </a:t>
                          </a:r>
                          <a:endParaRPr lang="el-G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52811078"/>
                      </a:ext>
                    </a:extLst>
                  </a:tr>
                  <a:tr h="64065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61" t="-188235" r="-100261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μειωθεί</a:t>
                          </a:r>
                          <a:endParaRPr lang="el-G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90939142"/>
                      </a:ext>
                    </a:extLst>
                  </a:tr>
                  <a:tr h="64065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61" t="-288235" r="-1002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παραμείνει αμετάβλητο </a:t>
                          </a:r>
                          <a:endParaRPr lang="el-G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09610385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2406990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E2926F8-9E32-4997-8BBB-427C5A434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 dirty="0"/>
              <a:t>Βραχυχρόνια και μακροχρόνια αποτελέσματα</a:t>
            </a:r>
            <a:br>
              <a:rPr lang="el-GR" sz="2800" dirty="0"/>
            </a:br>
            <a:r>
              <a:rPr lang="el-GR" sz="2800" dirty="0"/>
              <a:t>μιας διαταραχής της </a:t>
            </a:r>
            <a:r>
              <a:rPr lang="el-GR" sz="2800" i="1" dirty="0"/>
              <a:t>IS</a:t>
            </a:r>
            <a:r>
              <a:rPr lang="el-GR" sz="2800" dirty="0"/>
              <a:t>, Μέρος 1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846F888-E55B-4B2C-A0E4-64C4289A6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3600450"/>
            <a:ext cx="5088684" cy="2419350"/>
          </a:xfrm>
        </p:spPr>
        <p:txBody>
          <a:bodyPr/>
          <a:lstStyle/>
          <a:p>
            <a:r>
              <a:rPr lang="el-GR" dirty="0"/>
              <a:t>Μια αρνητική διαταραχή της </a:t>
            </a:r>
            <a:r>
              <a:rPr lang="en-US" i="1" dirty="0"/>
              <a:t>IS</a:t>
            </a:r>
            <a:r>
              <a:rPr lang="en-US" dirty="0"/>
              <a:t> </a:t>
            </a:r>
            <a:r>
              <a:rPr lang="el-GR" dirty="0"/>
              <a:t>μετατοπίζει την </a:t>
            </a:r>
            <a:r>
              <a:rPr lang="en-US" i="1" dirty="0"/>
              <a:t>IS</a:t>
            </a:r>
            <a:r>
              <a:rPr lang="en-US" dirty="0"/>
              <a:t> </a:t>
            </a:r>
            <a:r>
              <a:rPr lang="el-GR" dirty="0"/>
              <a:t>και την </a:t>
            </a:r>
            <a:r>
              <a:rPr lang="en-US" i="1" dirty="0"/>
              <a:t>AD</a:t>
            </a:r>
            <a:r>
              <a:rPr lang="en-US" dirty="0"/>
              <a:t> </a:t>
            </a:r>
            <a:r>
              <a:rPr lang="el-GR" dirty="0"/>
              <a:t>προς τα αριστερά, προκαλώντας τη μείωση του </a:t>
            </a:r>
            <a:r>
              <a:rPr lang="en-US" b="1" i="1" dirty="0"/>
              <a:t>Y</a:t>
            </a:r>
            <a:r>
              <a:rPr lang="el-GR" dirty="0"/>
              <a:t>.</a:t>
            </a: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F82FDAE6-749D-4C12-BB29-180BF38CC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A91122-58AD-D24D-8C67-B427D48CB6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064" y="2328861"/>
            <a:ext cx="3342476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0968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745AC5B-D847-4560-B191-88C2487C0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 dirty="0"/>
              <a:t>Βραχυχρόνια και μακροχρόνια αποτελέσματα μιας διαταραχής της </a:t>
            </a:r>
            <a:r>
              <a:rPr lang="el-GR" sz="2800" i="1" dirty="0"/>
              <a:t>IS</a:t>
            </a:r>
            <a:r>
              <a:rPr lang="el-GR" sz="2800" dirty="0"/>
              <a:t>, Μέρος 2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Θέση περιεχομένου 2">
                <a:extLst>
                  <a:ext uri="{FF2B5EF4-FFF2-40B4-BE49-F238E27FC236}">
                    <a16:creationId xmlns:a16="http://schemas.microsoft.com/office/drawing/2014/main" id="{755C83CB-5162-46E2-9D39-4F7B40DF345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54954" y="3757612"/>
                <a:ext cx="4817221" cy="2262187"/>
              </a:xfrm>
            </p:spPr>
            <p:txBody>
              <a:bodyPr/>
              <a:lstStyle/>
              <a:p>
                <a:r>
                  <a:rPr lang="el-GR" dirty="0"/>
                  <a:t>Στη νέα βραχυχρόνια ισορροπία, </a:t>
                </a:r>
                <a:r>
                  <a:rPr lang="en-US" b="1" i="1" dirty="0"/>
                  <a:t>Y</a:t>
                </a:r>
                <a:r>
                  <a:rPr lang="el-GR" b="1" dirty="0"/>
                  <a:t> &lt;</a:t>
                </a:r>
                <a14:m>
                  <m:oMath xmlns:m="http://schemas.openxmlformats.org/officeDocument/2006/math">
                    <m:r>
                      <a:rPr lang="el-GR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acc>
                      <m:accPr>
                        <m:chr m:val="̅"/>
                        <m:ctrlPr>
                          <a:rPr lang="el-G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l-G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𝜰</m:t>
                        </m:r>
                      </m:e>
                    </m:acc>
                  </m:oMath>
                </a14:m>
                <a:endParaRPr lang="el-GR" b="1" dirty="0"/>
              </a:p>
            </p:txBody>
          </p:sp>
        </mc:Choice>
        <mc:Fallback xmlns="">
          <p:sp>
            <p:nvSpPr>
              <p:cNvPr id="3" name="Θέση περιεχομένου 2">
                <a:extLst>
                  <a:ext uri="{FF2B5EF4-FFF2-40B4-BE49-F238E27FC236}">
                    <a16:creationId xmlns:a16="http://schemas.microsoft.com/office/drawing/2014/main" id="{755C83CB-5162-46E2-9D39-4F7B40DF34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54954" y="3757612"/>
                <a:ext cx="4817221" cy="2262187"/>
              </a:xfrm>
              <a:blipFill>
                <a:blip r:embed="rId2"/>
                <a:stretch>
                  <a:fillRect l="-263" t="-11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B2A9498D-E433-43B8-A4DA-0BD124CB0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524769-08BB-8344-B229-169EC6C80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574" y="2286001"/>
            <a:ext cx="3458793" cy="438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1817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55AC4D4-2390-4E90-9468-EA6619DE4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 dirty="0"/>
              <a:t>Βραχυχρόνια και μακροχρόνια αποτελέσματα μιας διαταραχής της </a:t>
            </a:r>
            <a:r>
              <a:rPr lang="el-GR" sz="2800" i="1" dirty="0"/>
              <a:t>IS</a:t>
            </a:r>
            <a:r>
              <a:rPr lang="el-GR" sz="2800" dirty="0"/>
              <a:t>, Μέρος 3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Θέση περιεχομένου 2">
                <a:extLst>
                  <a:ext uri="{FF2B5EF4-FFF2-40B4-BE49-F238E27FC236}">
                    <a16:creationId xmlns:a16="http://schemas.microsoft.com/office/drawing/2014/main" id="{FFB083A9-3E62-4DD8-82B2-701F9BDE0D3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26441" y="3000374"/>
                <a:ext cx="4645771" cy="3019425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l-GR" dirty="0"/>
                  <a:t>Στη νέα βραχυχρόνια ισορροπία, </a:t>
                </a:r>
                <a:r>
                  <a:rPr lang="en-US" b="1" i="1" dirty="0"/>
                  <a:t>Y</a:t>
                </a:r>
                <a:r>
                  <a:rPr lang="el-GR" b="1" dirty="0"/>
                  <a:t> &lt;</a:t>
                </a:r>
                <a14:m>
                  <m:oMath xmlns:m="http://schemas.openxmlformats.org/officeDocument/2006/math">
                    <m:r>
                      <a:rPr lang="el-GR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acc>
                      <m:accPr>
                        <m:chr m:val="̅"/>
                        <m:ctrlPr>
                          <a:rPr lang="el-G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l-G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𝜰</m:t>
                        </m:r>
                      </m:e>
                    </m:acc>
                  </m:oMath>
                </a14:m>
                <a:r>
                  <a:rPr lang="el-GR" b="1" dirty="0"/>
                  <a:t> </a:t>
                </a:r>
                <a:endParaRPr lang="el-GR" dirty="0"/>
              </a:p>
              <a:p>
                <a:pPr marL="0" indent="0">
                  <a:buNone/>
                </a:pPr>
                <a:r>
                  <a:rPr lang="el-GR" dirty="0"/>
                  <a:t>Με την πάροδο του χρόνου, το </a:t>
                </a:r>
                <a:r>
                  <a:rPr lang="en-US" b="1" i="1" dirty="0"/>
                  <a:t>P</a:t>
                </a:r>
                <a:r>
                  <a:rPr lang="en-US" dirty="0"/>
                  <a:t> </a:t>
                </a:r>
                <a:r>
                  <a:rPr lang="el-GR" dirty="0"/>
                  <a:t>βαθμιαία μειώνεται, προκαλώντας:  </a:t>
                </a:r>
              </a:p>
              <a:p>
                <a:r>
                  <a:rPr lang="el-GR" dirty="0"/>
                  <a:t>τη μετατόπιση της </a:t>
                </a:r>
                <a:r>
                  <a:rPr lang="en-US" i="1" dirty="0"/>
                  <a:t>SRAS</a:t>
                </a:r>
                <a:r>
                  <a:rPr lang="en-US" dirty="0"/>
                  <a:t> </a:t>
                </a:r>
                <a:r>
                  <a:rPr lang="el-GR" dirty="0"/>
                  <a:t>προς τα κάτω </a:t>
                </a:r>
              </a:p>
              <a:p>
                <a:r>
                  <a:rPr lang="el-GR" dirty="0"/>
                  <a:t>την άνοδο του </a:t>
                </a:r>
                <a:r>
                  <a:rPr lang="en-US" b="1" i="1" dirty="0"/>
                  <a:t>M</a:t>
                </a:r>
                <a:r>
                  <a:rPr lang="el-GR" dirty="0"/>
                  <a:t>/</a:t>
                </a:r>
                <a:r>
                  <a:rPr lang="en-US" b="1" i="1" dirty="0"/>
                  <a:t>P</a:t>
                </a:r>
                <a:r>
                  <a:rPr lang="el-GR" dirty="0"/>
                  <a:t>, που έχει ως συνέπεια τη μετατόπιση της </a:t>
                </a:r>
                <a:r>
                  <a:rPr lang="en-US" i="1" dirty="0"/>
                  <a:t>LM</a:t>
                </a:r>
                <a:r>
                  <a:rPr lang="en-US" dirty="0"/>
                  <a:t> </a:t>
                </a:r>
                <a:r>
                  <a:rPr lang="el-GR" dirty="0"/>
                  <a:t>προς τα κάτω</a:t>
                </a:r>
              </a:p>
            </p:txBody>
          </p:sp>
        </mc:Choice>
        <mc:Fallback xmlns="">
          <p:sp>
            <p:nvSpPr>
              <p:cNvPr id="3" name="Θέση περιεχομένου 2">
                <a:extLst>
                  <a:ext uri="{FF2B5EF4-FFF2-40B4-BE49-F238E27FC236}">
                    <a16:creationId xmlns:a16="http://schemas.microsoft.com/office/drawing/2014/main" id="{FFB083A9-3E62-4DD8-82B2-701F9BDE0D3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26441" y="3000374"/>
                <a:ext cx="4645771" cy="3019425"/>
              </a:xfrm>
              <a:blipFill>
                <a:blip r:embed="rId2"/>
                <a:stretch>
                  <a:fillRect l="-1090" t="-418" r="-2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79EC8AC4-7023-447D-A89B-6354D08F0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3F2D43-B2CC-6640-890A-1D3D41EBC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4182" y="2471737"/>
            <a:ext cx="3263805" cy="414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634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34191CD-A75E-42E5-934E-123C043C1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 dirty="0"/>
              <a:t>Βραχυχρόνια και μακροχρόνια αποτελέσματα μιας διαταραχής της </a:t>
            </a:r>
            <a:r>
              <a:rPr lang="el-GR" sz="2800" i="1" dirty="0"/>
              <a:t>IS</a:t>
            </a:r>
            <a:r>
              <a:rPr lang="el-GR" sz="2800" dirty="0"/>
              <a:t>, Μέρος 4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7C18CEB-E3AC-4E17-A619-39AF2D4A9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3314700"/>
            <a:ext cx="6017371" cy="2705100"/>
          </a:xfrm>
        </p:spPr>
        <p:txBody>
          <a:bodyPr/>
          <a:lstStyle/>
          <a:p>
            <a:pPr marL="0" indent="0">
              <a:buNone/>
            </a:pPr>
            <a:r>
              <a:rPr lang="el-GR" dirty="0"/>
              <a:t>Με την πάροδο του χρόνου, το </a:t>
            </a:r>
            <a:r>
              <a:rPr lang="en-US" b="1" i="1" dirty="0"/>
              <a:t>P</a:t>
            </a:r>
            <a:r>
              <a:rPr lang="en-US" dirty="0"/>
              <a:t> </a:t>
            </a:r>
            <a:r>
              <a:rPr lang="el-GR" dirty="0"/>
              <a:t>βαθμιαία μειώνεται, προκαλώντας:  </a:t>
            </a:r>
          </a:p>
          <a:p>
            <a:r>
              <a:rPr lang="el-GR" dirty="0"/>
              <a:t>τη μετατόπιση της </a:t>
            </a:r>
            <a:r>
              <a:rPr lang="en-US" dirty="0"/>
              <a:t>SRAS </a:t>
            </a:r>
            <a:r>
              <a:rPr lang="el-GR" dirty="0"/>
              <a:t>προς τα κάτω </a:t>
            </a:r>
          </a:p>
          <a:p>
            <a:r>
              <a:rPr lang="el-GR" dirty="0"/>
              <a:t>την άνοδο του </a:t>
            </a:r>
            <a:r>
              <a:rPr lang="en-US" b="1" i="1" dirty="0"/>
              <a:t>M</a:t>
            </a:r>
            <a:r>
              <a:rPr lang="el-GR" dirty="0"/>
              <a:t>/</a:t>
            </a:r>
            <a:r>
              <a:rPr lang="en-US" b="1" i="1" dirty="0"/>
              <a:t>P</a:t>
            </a:r>
            <a:r>
              <a:rPr lang="el-GR" dirty="0"/>
              <a:t>, που έχει ως συνέπεια τη μετατόπιση της </a:t>
            </a:r>
            <a:r>
              <a:rPr lang="en-US" i="1" dirty="0"/>
              <a:t>LM</a:t>
            </a:r>
            <a:r>
              <a:rPr lang="en-US" dirty="0"/>
              <a:t> </a:t>
            </a:r>
            <a:r>
              <a:rPr lang="el-GR" dirty="0"/>
              <a:t>προς τα κάτω</a:t>
            </a: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AF4288C2-C455-4148-AEE1-093221A70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A29035-A03E-8D47-BFB1-AA1A02397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7864" y="2300288"/>
            <a:ext cx="3654374" cy="427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000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A997978-FAA7-4075-B6C3-4E4668F52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 dirty="0"/>
              <a:t>Βραχυχρόνια και μακροχρόνια αποτελέσματα μιας διαταραχής της </a:t>
            </a:r>
            <a:r>
              <a:rPr lang="el-GR" sz="2800" i="1" dirty="0"/>
              <a:t>IS</a:t>
            </a:r>
            <a:r>
              <a:rPr lang="el-GR" sz="2800" dirty="0"/>
              <a:t>, Μέρος 5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Θέση περιεχομένου 2">
                <a:extLst>
                  <a:ext uri="{FF2B5EF4-FFF2-40B4-BE49-F238E27FC236}">
                    <a16:creationId xmlns:a16="http://schemas.microsoft.com/office/drawing/2014/main" id="{94FC66D4-AF42-446F-97A4-A37DD40D5DC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54954" y="3128962"/>
                <a:ext cx="4031409" cy="2890837"/>
              </a:xfrm>
            </p:spPr>
            <p:txBody>
              <a:bodyPr/>
              <a:lstStyle/>
              <a:p>
                <a:r>
                  <a:rPr lang="el-GR" dirty="0"/>
                  <a:t>Η διαδικασία αυτή συνεχίζεται έως ότου να φτάσει η οικονομία σε μια μακροχρόνια ισορροπία με </a:t>
                </a:r>
              </a:p>
              <a:p>
                <a:endParaRPr lang="el-GR" dirty="0"/>
              </a:p>
              <a:p>
                <a:endParaRPr lang="el-GR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l-GR" b="1" i="1">
                          <a:latin typeface="Cambria Math" panose="02040503050406030204" pitchFamily="18" charset="0"/>
                        </a:rPr>
                        <m:t>𝚼</m:t>
                      </m:r>
                      <m:r>
                        <a:rPr lang="el-GR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l-GR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l-GR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𝜰</m:t>
                          </m:r>
                        </m:e>
                      </m:acc>
                    </m:oMath>
                  </m:oMathPara>
                </a14:m>
                <a:endParaRPr lang="el-GR" b="1" dirty="0"/>
              </a:p>
            </p:txBody>
          </p:sp>
        </mc:Choice>
        <mc:Fallback xmlns="">
          <p:sp>
            <p:nvSpPr>
              <p:cNvPr id="3" name="Θέση περιεχομένου 2">
                <a:extLst>
                  <a:ext uri="{FF2B5EF4-FFF2-40B4-BE49-F238E27FC236}">
                    <a16:creationId xmlns:a16="http://schemas.microsoft.com/office/drawing/2014/main" id="{94FC66D4-AF42-446F-97A4-A37DD40D5D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54954" y="3128962"/>
                <a:ext cx="4031409" cy="2890837"/>
              </a:xfrm>
              <a:blipFill>
                <a:blip r:embed="rId2"/>
                <a:stretch>
                  <a:fillRect l="-314" t="-437" r="-25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D6CAEFA0-F915-4FD6-98D4-445AFF6C6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A990D1-1902-E74C-98BC-3FF42DC887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3985" y="2382042"/>
            <a:ext cx="3748190" cy="438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1888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E82DBB4-4303-4C6B-8D33-6986B6582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</p:spPr>
        <p:txBody>
          <a:bodyPr/>
          <a:lstStyle/>
          <a:p>
            <a:r>
              <a:rPr lang="el-GR" sz="2400" dirty="0"/>
              <a:t>ΤΩΡΑ ΠΡΟΣΠΑΘΗΣΤΕ </a:t>
            </a:r>
            <a:br>
              <a:rPr lang="el-GR" sz="2400" dirty="0"/>
            </a:br>
            <a:r>
              <a:rPr lang="el-GR" sz="2400" dirty="0"/>
              <a:t>Αναλύστε τα βραχυχρόνια και μακροχρόνια αποτελέσματα μιας μεταβολής της προσφοράς χρήματος, Δ</a:t>
            </a:r>
            <a:r>
              <a:rPr lang="el-GR" sz="2400" i="1" dirty="0"/>
              <a:t>Μ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EAE08CF-9E32-458A-897D-93D988539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603500"/>
            <a:ext cx="6846046" cy="3856220"/>
          </a:xfrm>
        </p:spPr>
        <p:txBody>
          <a:bodyPr/>
          <a:lstStyle/>
          <a:p>
            <a:pPr marL="0" indent="0">
              <a:buNone/>
            </a:pPr>
            <a:r>
              <a:rPr lang="el-GR" dirty="0"/>
              <a:t>α. Σχεδιάστε τα διαγράμματα </a:t>
            </a:r>
            <a:r>
              <a:rPr lang="en-US" i="1" dirty="0"/>
              <a:t>IS</a:t>
            </a:r>
            <a:r>
              <a:rPr lang="el-GR" dirty="0"/>
              <a:t>-</a:t>
            </a:r>
            <a:r>
              <a:rPr lang="en-US" i="1" dirty="0"/>
              <a:t>LM</a:t>
            </a:r>
            <a:r>
              <a:rPr lang="en-US" dirty="0"/>
              <a:t> </a:t>
            </a:r>
            <a:r>
              <a:rPr lang="el-GR" dirty="0"/>
              <a:t>και </a:t>
            </a:r>
            <a:r>
              <a:rPr lang="en-US" i="1" dirty="0"/>
              <a:t>AD</a:t>
            </a:r>
            <a:r>
              <a:rPr lang="el-GR" dirty="0"/>
              <a:t>-</a:t>
            </a:r>
            <a:r>
              <a:rPr lang="en-US" i="1" dirty="0"/>
              <a:t>AS</a:t>
            </a:r>
            <a:r>
              <a:rPr lang="el-GR" dirty="0"/>
              <a:t>, όπως δείχνουμε εδώ. </a:t>
            </a:r>
          </a:p>
          <a:p>
            <a:pPr marL="0" indent="0">
              <a:buNone/>
            </a:pPr>
            <a:r>
              <a:rPr lang="el-GR" dirty="0"/>
              <a:t>β. Υποθέστε ότι η Ομοσπονδιακή Τράπεζα αυξάνει την προσφορά χρήματος, </a:t>
            </a:r>
            <a:r>
              <a:rPr lang="en-US" b="1" i="1" dirty="0"/>
              <a:t>M</a:t>
            </a:r>
            <a:r>
              <a:rPr lang="el-GR" dirty="0"/>
              <a:t>. Δείξτε τα βραχυπρόθεσμα αποτελέσματα στα διαγράμματά σας.  </a:t>
            </a:r>
          </a:p>
          <a:p>
            <a:pPr marL="0" indent="0">
              <a:buNone/>
            </a:pPr>
            <a:r>
              <a:rPr lang="el-GR" dirty="0"/>
              <a:t>γ. Δείξτε τι θα συμβεί στη μετάβαση από τη βραχυχρόνια στη μακροχρόνια περίοδο. </a:t>
            </a:r>
          </a:p>
          <a:p>
            <a:pPr marL="0" indent="0">
              <a:buNone/>
            </a:pPr>
            <a:r>
              <a:rPr lang="el-GR" dirty="0"/>
              <a:t>δ. Πώς συγκρίνονται οι νέες μακροχρόνιες τιμές ισορροπίας των ενδογενών μεταβλητών με τις αρχικές τιμές τους; </a:t>
            </a: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1A62ADE4-1F57-4948-BAC3-0EAADD7E8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FBA80E-52BB-954D-8CA2-A840EB75F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3582" y="2357438"/>
            <a:ext cx="3468980" cy="410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859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CE6B81B-3D84-4430-8D03-6D421381B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091" y="699176"/>
            <a:ext cx="8761413" cy="728480"/>
          </a:xfrm>
        </p:spPr>
        <p:txBody>
          <a:bodyPr/>
          <a:lstStyle/>
          <a:p>
            <a:br>
              <a:rPr lang="el-GR" sz="2000" dirty="0"/>
            </a:br>
            <a:r>
              <a:rPr lang="el-GR" sz="2000" dirty="0"/>
              <a:t>ΤΩΡΑ ΠΡΟΣΠΑΘΗΣΤΕ </a:t>
            </a:r>
            <a:br>
              <a:rPr lang="el-GR" sz="2000" dirty="0"/>
            </a:br>
            <a:r>
              <a:rPr lang="el-GR" sz="2000" dirty="0"/>
              <a:t>Αναλύστε τα βραχυχρόνια και μακροχρόνια αποτελέσματα μιας μεταβολής της προσφοράς χρήματος, Δ</a:t>
            </a:r>
            <a:r>
              <a:rPr lang="el-GR" sz="2000" i="1" dirty="0"/>
              <a:t>Μ</a:t>
            </a:r>
            <a:r>
              <a:rPr lang="el-GR" sz="2000" dirty="0"/>
              <a:t>, απάντηση, Μέρος 1</a:t>
            </a:r>
            <a:endParaRPr lang="el-GR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Θέση περιεχομένου 2">
                <a:extLst>
                  <a:ext uri="{FF2B5EF4-FFF2-40B4-BE49-F238E27FC236}">
                    <a16:creationId xmlns:a16="http://schemas.microsoft.com/office/drawing/2014/main" id="{72BD0E9E-A149-468B-9922-9FFD5BC9622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55016" y="3486150"/>
                <a:ext cx="5388722" cy="2576512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l-GR" dirty="0"/>
                  <a:t>Οι καμπύλες </a:t>
                </a:r>
                <a:r>
                  <a:rPr lang="en-US" i="1" dirty="0"/>
                  <a:t>LM</a:t>
                </a:r>
                <a:r>
                  <a:rPr lang="en-US" dirty="0"/>
                  <a:t> </a:t>
                </a:r>
                <a:r>
                  <a:rPr lang="el-GR" dirty="0"/>
                  <a:t>και </a:t>
                </a:r>
                <a:r>
                  <a:rPr lang="en-US" i="1" dirty="0"/>
                  <a:t>AD</a:t>
                </a:r>
                <a:r>
                  <a:rPr lang="en-US" dirty="0"/>
                  <a:t> </a:t>
                </a:r>
                <a:r>
                  <a:rPr lang="el-GR" dirty="0"/>
                  <a:t>μετατοπίζονται προς τα δεξιά. </a:t>
                </a:r>
              </a:p>
              <a:p>
                <a:pPr marL="0" indent="0">
                  <a:buNone/>
                </a:pPr>
                <a:r>
                  <a:rPr lang="el-GR" dirty="0"/>
                  <a:t>Το </a:t>
                </a:r>
                <a:r>
                  <a:rPr lang="en-US" b="1" i="1" dirty="0"/>
                  <a:t>r</a:t>
                </a:r>
                <a:r>
                  <a:rPr lang="en-US" dirty="0"/>
                  <a:t> </a:t>
                </a:r>
                <a:r>
                  <a:rPr lang="el-GR" dirty="0"/>
                  <a:t>μειώνεται και το </a:t>
                </a:r>
                <a:r>
                  <a:rPr lang="en-US" b="1" i="1" dirty="0"/>
                  <a:t>Y</a:t>
                </a:r>
                <a:r>
                  <a:rPr lang="en-US" dirty="0"/>
                  <a:t> </a:t>
                </a:r>
                <a:r>
                  <a:rPr lang="el-GR" dirty="0"/>
                  <a:t>αυξάνεται πάνω από το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acc>
                  </m:oMath>
                </a14:m>
                <a:endParaRPr lang="el-GR" dirty="0"/>
              </a:p>
              <a:p>
                <a:pPr marL="0" indent="0">
                  <a:buNone/>
                </a:pPr>
                <a:endParaRPr lang="el-GR" dirty="0"/>
              </a:p>
            </p:txBody>
          </p:sp>
        </mc:Choice>
        <mc:Fallback xmlns="">
          <p:sp>
            <p:nvSpPr>
              <p:cNvPr id="3" name="Θέση περιεχομένου 2">
                <a:extLst>
                  <a:ext uri="{FF2B5EF4-FFF2-40B4-BE49-F238E27FC236}">
                    <a16:creationId xmlns:a16="http://schemas.microsoft.com/office/drawing/2014/main" id="{72BD0E9E-A149-468B-9922-9FFD5BC9622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55016" y="3486150"/>
                <a:ext cx="5388722" cy="2576512"/>
              </a:xfrm>
              <a:blipFill>
                <a:blip r:embed="rId2"/>
                <a:stretch>
                  <a:fillRect l="-704" t="-985" r="-9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DB8D73B7-8E3E-4078-B3B2-0BF893C45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107DB3-329E-BB44-A8F5-B4D6BD584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0318" y="2343150"/>
            <a:ext cx="3793831" cy="433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4101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D0934B3-3246-4ECA-A36C-446D5EBFD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000" dirty="0"/>
              <a:t>ΤΩΡΑ ΠΡΟΣΠΑΘΗΣΤΕ </a:t>
            </a:r>
            <a:br>
              <a:rPr lang="el-GR" sz="2000" dirty="0"/>
            </a:br>
            <a:r>
              <a:rPr lang="el-GR" sz="2000" dirty="0"/>
              <a:t>Αναλύστε τα βραχυχρόνια και μακροχρόνια αποτελέσματα μιας μεταβολής της προσφοράς χρήματος, Δ</a:t>
            </a:r>
            <a:r>
              <a:rPr lang="el-GR" sz="2000" i="1" dirty="0"/>
              <a:t>Μ</a:t>
            </a:r>
            <a:r>
              <a:rPr lang="el-GR" sz="2000" dirty="0"/>
              <a:t>, απάντηση, </a:t>
            </a:r>
            <a:r>
              <a:rPr lang="en-US" sz="2000" dirty="0"/>
              <a:t>M</a:t>
            </a:r>
            <a:r>
              <a:rPr lang="el-GR" sz="2000" dirty="0" err="1"/>
              <a:t>έρος</a:t>
            </a:r>
            <a:r>
              <a:rPr lang="el-GR" sz="2000" dirty="0"/>
              <a:t> 2</a:t>
            </a:r>
            <a:endParaRPr lang="el-GR" sz="2800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08611E2-5D95-403E-AF12-E1C2DDF8A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499"/>
            <a:ext cx="4560046" cy="3821113"/>
          </a:xfrm>
        </p:spPr>
        <p:txBody>
          <a:bodyPr>
            <a:normAutofit/>
          </a:bodyPr>
          <a:lstStyle/>
          <a:p>
            <a:r>
              <a:rPr lang="el-GR" dirty="0"/>
              <a:t>Με την πάροδο του χρόνου, </a:t>
            </a:r>
            <a:endParaRPr lang="en-US" dirty="0"/>
          </a:p>
          <a:p>
            <a:pPr lvl="1"/>
            <a:r>
              <a:rPr lang="el-GR" dirty="0"/>
              <a:t> το </a:t>
            </a:r>
            <a:r>
              <a:rPr lang="en-US" b="1" i="1" dirty="0"/>
              <a:t>P</a:t>
            </a:r>
            <a:r>
              <a:rPr lang="en-US" dirty="0"/>
              <a:t> </a:t>
            </a:r>
            <a:r>
              <a:rPr lang="el-GR" dirty="0"/>
              <a:t>αυξάνεται</a:t>
            </a:r>
            <a:endParaRPr lang="en-US" dirty="0"/>
          </a:p>
          <a:p>
            <a:pPr lvl="1"/>
            <a:r>
              <a:rPr lang="el-GR" dirty="0"/>
              <a:t>η </a:t>
            </a:r>
            <a:r>
              <a:rPr lang="en-US" i="1" dirty="0"/>
              <a:t>SRAS</a:t>
            </a:r>
            <a:r>
              <a:rPr lang="en-US" dirty="0"/>
              <a:t> </a:t>
            </a:r>
            <a:r>
              <a:rPr lang="el-GR" dirty="0"/>
              <a:t>μετατοπίζεται προς τα πάνω </a:t>
            </a:r>
            <a:endParaRPr lang="en-US" dirty="0"/>
          </a:p>
          <a:p>
            <a:pPr lvl="1"/>
            <a:r>
              <a:rPr lang="el-GR" dirty="0"/>
              <a:t>η </a:t>
            </a:r>
            <a:r>
              <a:rPr lang="en-US" i="1" dirty="0"/>
              <a:t>LM</a:t>
            </a:r>
            <a:r>
              <a:rPr lang="en-US" dirty="0"/>
              <a:t> </a:t>
            </a:r>
            <a:r>
              <a:rPr lang="el-GR" dirty="0"/>
              <a:t>μετατοπίζεται προς τα αριστερά </a:t>
            </a:r>
          </a:p>
          <a:p>
            <a:r>
              <a:rPr lang="el-GR" dirty="0"/>
              <a:t>Νέα μακροχρόνια ισορροπία </a:t>
            </a:r>
            <a:endParaRPr lang="en-US" dirty="0"/>
          </a:p>
          <a:p>
            <a:pPr lvl="1"/>
            <a:r>
              <a:rPr lang="el-GR" dirty="0"/>
              <a:t>το </a:t>
            </a:r>
            <a:r>
              <a:rPr lang="en-US" b="1" i="1" dirty="0"/>
              <a:t>P</a:t>
            </a:r>
            <a:r>
              <a:rPr lang="en-US" dirty="0"/>
              <a:t> </a:t>
            </a:r>
            <a:r>
              <a:rPr lang="el-GR" dirty="0"/>
              <a:t>είναι υψηλότερο </a:t>
            </a:r>
            <a:endParaRPr lang="en-US" dirty="0"/>
          </a:p>
          <a:p>
            <a:pPr lvl="1"/>
            <a:r>
              <a:rPr lang="el-GR" dirty="0"/>
              <a:t>όλες οι πραγματικές μεταβλητές επανέρχονται στις αρχικές τιμές τους  </a:t>
            </a:r>
          </a:p>
          <a:p>
            <a:pPr marL="0" indent="0">
              <a:buNone/>
            </a:pPr>
            <a:r>
              <a:rPr lang="el-GR" b="1" dirty="0"/>
              <a:t>Το χρήμα είναι ουδέτερο στη μακροχρόνια περίοδο</a:t>
            </a:r>
            <a:r>
              <a:rPr lang="el-GR" dirty="0"/>
              <a:t>. </a:t>
            </a:r>
            <a:endParaRPr lang="en-US" b="1" dirty="0"/>
          </a:p>
          <a:p>
            <a:endParaRPr lang="en-US" dirty="0"/>
          </a:p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7AEF6FBF-EB51-4192-97B2-D9DA7B3D1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F05D32-7E9C-A447-8037-C7C453F27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7450" y="2443163"/>
            <a:ext cx="3854189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8814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9B8B036-29AA-49F3-A975-8FAB40F4D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Η Μεγάλη Κρίση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8841AE-28D9-7B41-98BD-99BFD96A12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7904" y="2474913"/>
            <a:ext cx="6992090" cy="3968750"/>
          </a:xfrm>
          <a:prstGeom prst="rect">
            <a:avLst/>
          </a:prstGeom>
        </p:spPr>
      </p:pic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7926E545-AE3D-479E-A43D-DBC6DE122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4046D0-CD2C-5948-91A9-98A6F0EEB4BE}"/>
              </a:ext>
            </a:extLst>
          </p:cNvPr>
          <p:cNvSpPr txBox="1"/>
          <p:nvPr/>
        </p:nvSpPr>
        <p:spPr>
          <a:xfrm rot="16200000">
            <a:off x="431567" y="3941250"/>
            <a:ext cx="33020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Δισ. δολάρια του 1958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C855AA-7ED7-624E-8382-834D8C216BEB}"/>
              </a:ext>
            </a:extLst>
          </p:cNvPr>
          <p:cNvSpPr txBox="1"/>
          <p:nvPr/>
        </p:nvSpPr>
        <p:spPr>
          <a:xfrm rot="16200000">
            <a:off x="6916672" y="4124428"/>
            <a:ext cx="330200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1400" dirty="0"/>
              <a:t>Ποσοστό του εργατικού δυναμικού</a:t>
            </a:r>
            <a:endParaRPr lang="en-US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9328A6-0882-3C4D-986A-C5CBDCBA686C}"/>
              </a:ext>
            </a:extLst>
          </p:cNvPr>
          <p:cNvSpPr txBox="1"/>
          <p:nvPr/>
        </p:nvSpPr>
        <p:spPr>
          <a:xfrm>
            <a:off x="5500689" y="2764913"/>
            <a:ext cx="211455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1600" dirty="0"/>
              <a:t>Ποσοστό ανεργίας</a:t>
            </a:r>
          </a:p>
          <a:p>
            <a:r>
              <a:rPr lang="el-GR" sz="1600" dirty="0"/>
              <a:t>(δεξιά κλίμακα)</a:t>
            </a:r>
            <a:endParaRPr lang="en-US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091A6B-B21B-424F-B40D-DFF2DCA8D3EE}"/>
              </a:ext>
            </a:extLst>
          </p:cNvPr>
          <p:cNvSpPr txBox="1"/>
          <p:nvPr/>
        </p:nvSpPr>
        <p:spPr>
          <a:xfrm>
            <a:off x="5633954" y="5003288"/>
            <a:ext cx="211455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1600" dirty="0"/>
              <a:t>Πραγματικό </a:t>
            </a:r>
            <a:r>
              <a:rPr lang="en-US" sz="1600" dirty="0"/>
              <a:t>GNP</a:t>
            </a:r>
            <a:br>
              <a:rPr lang="en-US" sz="1600" dirty="0"/>
            </a:br>
            <a:r>
              <a:rPr lang="el-GR" sz="1600" dirty="0"/>
              <a:t>(αριστερή κλίμακα)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97220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AB8DC92-FDA9-4D5E-A5C7-8E34BC9E8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Ισορροπία στο υπόδειγμα </a:t>
            </a:r>
            <a:r>
              <a:rPr lang="en-US" i="1" dirty="0"/>
              <a:t>IS-LM </a:t>
            </a:r>
            <a:endParaRPr lang="el-GR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Θέση περιεχομένου 2">
                <a:extLst>
                  <a:ext uri="{FF2B5EF4-FFF2-40B4-BE49-F238E27FC236}">
                    <a16:creationId xmlns:a16="http://schemas.microsoft.com/office/drawing/2014/main" id="{DC296F96-EB5B-4DF6-9AE0-3437D217B56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54955" y="2365505"/>
                <a:ext cx="5408684" cy="425450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l-GR" dirty="0"/>
                  <a:t>Η καμπύλη </a:t>
                </a:r>
                <a:r>
                  <a:rPr lang="en-US" b="1" i="1" dirty="0"/>
                  <a:t>IS</a:t>
                </a:r>
                <a:r>
                  <a:rPr lang="en-US" dirty="0"/>
                  <a:t> </a:t>
                </a:r>
                <a:r>
                  <a:rPr lang="el-GR" dirty="0"/>
                  <a:t>αντιπροσωπεύει την ισορροπία στην αγορά αγαθών. </a:t>
                </a:r>
              </a:p>
              <a:p>
                <a:pPr marL="0" indent="0">
                  <a:buNone/>
                </a:pPr>
                <a:r>
                  <a:rPr lang="el-GR" dirty="0"/>
                  <a:t> </a:t>
                </a:r>
              </a:p>
              <a:p>
                <a:pPr marL="0" indent="0">
                  <a:buNone/>
                </a:pPr>
                <a:r>
                  <a:rPr lang="el-GR" dirty="0"/>
                  <a:t> </a:t>
                </a:r>
                <a:r>
                  <a:rPr lang="en-US" dirty="0"/>
                  <a:t>             </a:t>
                </a:r>
                <a:r>
                  <a:rPr lang="el-GR" dirty="0"/>
                  <a:t>	</a:t>
                </a:r>
                <a:r>
                  <a:rPr lang="en-US" b="1" i="1" dirty="0"/>
                  <a:t>Y</a:t>
                </a:r>
                <a:r>
                  <a:rPr lang="en-US" b="1" dirty="0"/>
                  <a:t> </a:t>
                </a:r>
                <a:r>
                  <a:rPr lang="en-US" b="1" dirty="0">
                    <a:sym typeface="Symbol" panose="05050102010706020507" pitchFamily="18" charset="2"/>
                  </a:rPr>
                  <a:t></a:t>
                </a:r>
                <a:r>
                  <a:rPr lang="en-US" b="1" dirty="0"/>
                  <a:t> </a:t>
                </a:r>
                <a:r>
                  <a:rPr lang="en-US" b="1" i="1" dirty="0"/>
                  <a:t>C</a:t>
                </a:r>
                <a:r>
                  <a:rPr lang="el-GR" b="1" dirty="0"/>
                  <a:t>(</a:t>
                </a:r>
                <a:r>
                  <a:rPr lang="en-US" b="1" i="1" dirty="0"/>
                  <a:t>Y</a:t>
                </a:r>
                <a:r>
                  <a:rPr lang="en-US" b="1" dirty="0"/>
                  <a:t> </a:t>
                </a:r>
                <a:r>
                  <a:rPr lang="en-US" b="1" dirty="0">
                    <a:sym typeface="Symbol" panose="05050102010706020507" pitchFamily="18" charset="2"/>
                  </a:rPr>
                  <a:t>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</m:acc>
                  </m:oMath>
                </a14:m>
                <a:r>
                  <a:rPr lang="el-GR" b="1" dirty="0"/>
                  <a:t>) </a:t>
                </a:r>
                <a:r>
                  <a:rPr lang="en-US" b="1" dirty="0">
                    <a:sym typeface="Symbol" panose="05050102010706020507" pitchFamily="18" charset="2"/>
                  </a:rPr>
                  <a:t></a:t>
                </a:r>
                <a:r>
                  <a:rPr lang="en-US" b="1" dirty="0"/>
                  <a:t> </a:t>
                </a:r>
                <a:r>
                  <a:rPr lang="en-US" b="1" i="1" dirty="0"/>
                  <a:t>I</a:t>
                </a:r>
                <a:r>
                  <a:rPr lang="el-GR" b="1" dirty="0"/>
                  <a:t>(</a:t>
                </a:r>
                <a:r>
                  <a:rPr lang="en-US" b="1" i="1" dirty="0"/>
                  <a:t>r</a:t>
                </a:r>
                <a:r>
                  <a:rPr lang="el-GR" b="1" dirty="0"/>
                  <a:t>) </a:t>
                </a:r>
                <a:r>
                  <a:rPr lang="en-US" b="1" dirty="0">
                    <a:sym typeface="Symbol" panose="05050102010706020507" pitchFamily="18" charset="2"/>
                  </a:rPr>
                  <a:t>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</m:acc>
                  </m:oMath>
                </a14:m>
                <a:r>
                  <a:rPr lang="el-GR" b="1" dirty="0"/>
                  <a:t> </a:t>
                </a:r>
              </a:p>
              <a:p>
                <a:pPr marL="0" indent="0">
                  <a:buNone/>
                </a:pPr>
                <a:r>
                  <a:rPr lang="el-GR" dirty="0"/>
                  <a:t>Η καμπύλη </a:t>
                </a:r>
                <a:r>
                  <a:rPr lang="en-US" b="1" i="1" dirty="0"/>
                  <a:t>LM</a:t>
                </a:r>
                <a:r>
                  <a:rPr lang="en-US" dirty="0"/>
                  <a:t> </a:t>
                </a:r>
                <a:r>
                  <a:rPr lang="el-GR" dirty="0"/>
                  <a:t>αντιπροσωπεύει την ισορροπία στην αγορά χρήματος </a:t>
                </a:r>
              </a:p>
              <a:p>
                <a:pPr marL="0" indent="0">
                  <a:buNone/>
                </a:pPr>
                <a:r>
                  <a:rPr lang="el-GR" dirty="0"/>
                  <a:t> 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                           </m:t>
                    </m:r>
                    <m:acc>
                      <m:accPr>
                        <m:chr m:val="̅"/>
                        <m:ctrlPr>
                          <a:rPr lang="el-GR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</m:acc>
                    <m:r>
                      <a:rPr lang="en-US" b="1" i="1" smtClean="0">
                        <a:latin typeface="Cambria Math" panose="020405030504060302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</m:acc>
                  </m:oMath>
                </a14:m>
                <a:r>
                  <a:rPr lang="en-US" b="1" dirty="0"/>
                  <a:t>=</a:t>
                </a:r>
                <a:r>
                  <a:rPr lang="el-GR" b="1" dirty="0"/>
                  <a:t> </a:t>
                </a:r>
                <a:r>
                  <a:rPr lang="en-US" b="1" i="1" dirty="0"/>
                  <a:t>L</a:t>
                </a:r>
                <a:r>
                  <a:rPr lang="el-GR" b="1" dirty="0"/>
                  <a:t>(</a:t>
                </a:r>
                <a:r>
                  <a:rPr lang="en-US" b="1" i="1" dirty="0"/>
                  <a:t>r</a:t>
                </a:r>
                <a:r>
                  <a:rPr lang="el-GR" b="1" dirty="0"/>
                  <a:t>, </a:t>
                </a:r>
                <a:r>
                  <a:rPr lang="en-US" b="1" i="1" dirty="0"/>
                  <a:t>Y</a:t>
                </a:r>
                <a:r>
                  <a:rPr lang="el-GR" b="1" dirty="0"/>
                  <a:t>) </a:t>
                </a:r>
              </a:p>
              <a:p>
                <a:pPr marL="0" indent="0">
                  <a:buNone/>
                </a:pPr>
                <a:r>
                  <a:rPr lang="el-GR" dirty="0"/>
                  <a:t>Η τομή των δύο καμπυλών καθορίζει τον μοναδικό συνδυασμό </a:t>
                </a:r>
                <a:r>
                  <a:rPr lang="en-US" b="1" i="1" dirty="0"/>
                  <a:t>Y</a:t>
                </a:r>
                <a:r>
                  <a:rPr lang="en-US" dirty="0"/>
                  <a:t> </a:t>
                </a:r>
                <a:r>
                  <a:rPr lang="el-GR" dirty="0"/>
                  <a:t>και </a:t>
                </a:r>
                <a:r>
                  <a:rPr lang="en-US" b="1" i="1" dirty="0"/>
                  <a:t>r</a:t>
                </a:r>
                <a:r>
                  <a:rPr lang="en-US" dirty="0"/>
                  <a:t> </a:t>
                </a:r>
                <a:r>
                  <a:rPr lang="el-GR" dirty="0"/>
                  <a:t>που αντιπροσωπεύει την ισορροπία ταυτόχρονα και στις δύο αγορές.  </a:t>
                </a:r>
              </a:p>
              <a:p>
                <a:pPr marL="0" indent="0">
                  <a:buNone/>
                </a:pPr>
                <a:endParaRPr lang="el-GR" dirty="0"/>
              </a:p>
            </p:txBody>
          </p:sp>
        </mc:Choice>
        <mc:Fallback xmlns="">
          <p:sp>
            <p:nvSpPr>
              <p:cNvPr id="3" name="Θέση περιεχομένου 2">
                <a:extLst>
                  <a:ext uri="{FF2B5EF4-FFF2-40B4-BE49-F238E27FC236}">
                    <a16:creationId xmlns:a16="http://schemas.microsoft.com/office/drawing/2014/main" id="{DC296F96-EB5B-4DF6-9AE0-3437D217B5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54955" y="2365505"/>
                <a:ext cx="5408684" cy="4254500"/>
              </a:xfrm>
              <a:blipFill>
                <a:blip r:embed="rId2"/>
                <a:stretch>
                  <a:fillRect l="-901" t="-716" r="-1239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12DCE48F-5E30-482A-9555-4036592D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CC2358-9758-BD46-984F-5CF16A470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8715" y="2365505"/>
            <a:ext cx="3692024" cy="370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2373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6E7E871-1D72-4DC2-A6CB-4B2AEECEB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Η ΥΠΟΘΕΣΗ ΤΗΣ ΔΑΠΑΝΗΣ: Διαταραχές της καμπύλης </a:t>
            </a:r>
            <a:r>
              <a:rPr lang="el-GR" i="1" dirty="0"/>
              <a:t>IS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E492B7E-A4C5-4F27-97BF-3507B4CD8A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Ισχυρίζεται ότι η Κρίση οφειλόταν, σε μεγάλο βαθμό, σε μια εξωγενή μείωση της ζήτησης για αγαθά και υπηρεσίες – δηλαδή, σε μια μετατόπιση της καμπύλης </a:t>
            </a:r>
            <a:r>
              <a:rPr lang="en-US" i="1" dirty="0"/>
              <a:t>IS</a:t>
            </a:r>
            <a:r>
              <a:rPr lang="en-US" dirty="0"/>
              <a:t> </a:t>
            </a:r>
            <a:r>
              <a:rPr lang="el-GR" dirty="0"/>
              <a:t>προς τα αριστερά.  </a:t>
            </a:r>
          </a:p>
          <a:p>
            <a:r>
              <a:rPr lang="el-GR" dirty="0"/>
              <a:t>Εμπειρία: </a:t>
            </a:r>
          </a:p>
          <a:p>
            <a:pPr marL="0" indent="0">
              <a:buNone/>
            </a:pPr>
            <a:r>
              <a:rPr lang="el-GR" dirty="0"/>
              <a:t>	Η παραγωγή και τα επιτόκια μειώθηκαν, που είναι η μεταβολή την οποία 	θα προκαλούσε η μετατόπιση της καμπύλης </a:t>
            </a:r>
            <a:r>
              <a:rPr lang="en-US" i="1" dirty="0"/>
              <a:t>IS</a:t>
            </a:r>
            <a:r>
              <a:rPr lang="en-US" dirty="0"/>
              <a:t> </a:t>
            </a:r>
            <a:r>
              <a:rPr lang="el-GR" dirty="0"/>
              <a:t>προς τα αριστερά.  </a:t>
            </a:r>
          </a:p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BD60EF56-3B60-4AF8-BD76-9BDD9833E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3478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2DED8EB-482D-4E18-BDD9-5D9F83EB4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Η ΥΠΟΘΕΣΗ ΤΗΣ ΔΑΠΑΝΗΣ: Λόγοι μιας μετατόπισης της καμπύλης </a:t>
            </a:r>
            <a:r>
              <a:rPr lang="el-GR" i="1" dirty="0"/>
              <a:t>IS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4C34A65-075D-4316-91DE-28C8D3DCA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789238"/>
            <a:ext cx="8761413" cy="3416300"/>
          </a:xfrm>
        </p:spPr>
        <p:txBody>
          <a:bodyPr>
            <a:normAutofit fontScale="92500" lnSpcReduction="10000"/>
          </a:bodyPr>
          <a:lstStyle/>
          <a:p>
            <a:r>
              <a:rPr lang="el-GR" dirty="0"/>
              <a:t>Η μεγάλη πτώση των αξιών στο Χρηματιστήριο μείωσε την κατανάλωση</a:t>
            </a:r>
          </a:p>
          <a:p>
            <a:pPr lvl="1"/>
            <a:r>
              <a:rPr lang="el-GR" dirty="0"/>
              <a:t>Οκτώβριος 1929 – Δεκέμβριος 1929: Ο </a:t>
            </a:r>
            <a:r>
              <a:rPr lang="en-US" dirty="0"/>
              <a:t>S</a:t>
            </a:r>
            <a:r>
              <a:rPr lang="el-GR" dirty="0"/>
              <a:t>&amp;</a:t>
            </a:r>
            <a:r>
              <a:rPr lang="en-US" dirty="0"/>
              <a:t>P</a:t>
            </a:r>
            <a:r>
              <a:rPr lang="el-GR" dirty="0"/>
              <a:t> 500 έπεσε κατά 17%</a:t>
            </a:r>
          </a:p>
          <a:p>
            <a:pPr lvl="1"/>
            <a:r>
              <a:rPr lang="el-GR" dirty="0"/>
              <a:t>Οκτώβριος 1929 – Δεκέμβριος 1933: Ο </a:t>
            </a:r>
            <a:r>
              <a:rPr lang="en-US" dirty="0"/>
              <a:t>S</a:t>
            </a:r>
            <a:r>
              <a:rPr lang="el-GR" dirty="0"/>
              <a:t>&amp;</a:t>
            </a:r>
            <a:r>
              <a:rPr lang="en-US" dirty="0"/>
              <a:t>P</a:t>
            </a:r>
            <a:r>
              <a:rPr lang="el-GR" dirty="0"/>
              <a:t> 500 έπεσε κατά 71%</a:t>
            </a:r>
          </a:p>
          <a:p>
            <a:r>
              <a:rPr lang="el-GR" dirty="0"/>
              <a:t>Μείωση των επενδύσεων  </a:t>
            </a:r>
          </a:p>
          <a:p>
            <a:pPr lvl="1"/>
            <a:r>
              <a:rPr lang="el-GR" dirty="0"/>
              <a:t>Διόρθωση με την εκρηκτική άνοδο των οικοδομικών εργασιών τη δεκαετία του 1920.  </a:t>
            </a:r>
          </a:p>
          <a:p>
            <a:pPr lvl="1"/>
            <a:r>
              <a:rPr lang="el-GR" dirty="0"/>
              <a:t>Εκτεταμένες χρεοκοπίες τραπεζών που κατέστησαν δυσχερέστερη τη χρηματοδότηση επενδύσεων </a:t>
            </a:r>
          </a:p>
          <a:p>
            <a:r>
              <a:rPr lang="el-GR" dirty="0"/>
              <a:t>Περιοριστική δημοσιονομική πολιτική </a:t>
            </a:r>
          </a:p>
          <a:p>
            <a:pPr lvl="1"/>
            <a:r>
              <a:rPr lang="el-GR" dirty="0"/>
              <a:t>Οι υπεύθυνοι για τη χάραξη της οικονομικής πολιτικής αύξησαν τους φορολογικούς συντελεστές και μείωσαν τις δημόσιες δαπάνες για να αντιμετωπίσουν τα αυξανόμενα δημοσιονομικά ελλείμματα. </a:t>
            </a:r>
          </a:p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754833D0-AE01-4584-9536-0CF71736E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4596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A97D41A-7DD9-4014-8581-C819F1595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Η ΥΠΟΘΕΣΗ ΤΟΥ ΧΡΗΜΑΤΟΣ:</a:t>
            </a:r>
            <a:br>
              <a:rPr lang="el-GR" dirty="0"/>
            </a:br>
            <a:r>
              <a:rPr lang="el-GR" dirty="0"/>
              <a:t>Μια διαταραχή της καμπύλης </a:t>
            </a:r>
            <a:r>
              <a:rPr lang="el-GR" i="1" dirty="0"/>
              <a:t>LM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F78090D-B258-4D41-9D94-72C8CB8632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860675"/>
            <a:ext cx="8761413" cy="3416300"/>
          </a:xfrm>
        </p:spPr>
        <p:txBody>
          <a:bodyPr/>
          <a:lstStyle/>
          <a:p>
            <a:r>
              <a:rPr lang="el-GR" dirty="0"/>
              <a:t>Ισχυρίζεται ότι η Κρίση οφειλόταν, σε μεγάλο βαθμό, στην τεράστια μείωση της προσφοράς χρήματος. </a:t>
            </a:r>
          </a:p>
          <a:p>
            <a:r>
              <a:rPr lang="el-GR" dirty="0"/>
              <a:t>Εμπειρία: το </a:t>
            </a:r>
            <a:r>
              <a:rPr lang="en-US" i="1" dirty="0"/>
              <a:t>M</a:t>
            </a:r>
            <a:r>
              <a:rPr lang="el-GR" dirty="0"/>
              <a:t>1 έπεσε κατά 25% στη διάρκεια της περιόδου 1929-1933.</a:t>
            </a:r>
          </a:p>
          <a:p>
            <a:r>
              <a:rPr lang="el-GR" dirty="0"/>
              <a:t>Αλλά, με τη υπόθεση αυτή ανακύπτουν δύο προβλήματα: </a:t>
            </a:r>
          </a:p>
          <a:p>
            <a:pPr lvl="1"/>
            <a:r>
              <a:rPr lang="el-GR" dirty="0"/>
              <a:t>Το </a:t>
            </a:r>
            <a:r>
              <a:rPr lang="en-US" b="1" i="1" dirty="0"/>
              <a:t>P</a:t>
            </a:r>
            <a:r>
              <a:rPr lang="el-GR" dirty="0"/>
              <a:t> έπεσε ακόμη περισσότερο, και έτσι το </a:t>
            </a:r>
            <a:r>
              <a:rPr lang="en-US" b="1" i="1" dirty="0"/>
              <a:t>M</a:t>
            </a:r>
            <a:r>
              <a:rPr lang="el-GR" dirty="0"/>
              <a:t>/</a:t>
            </a:r>
            <a:r>
              <a:rPr lang="en-US" b="1" i="1" dirty="0"/>
              <a:t>P</a:t>
            </a:r>
            <a:r>
              <a:rPr lang="en-US" dirty="0"/>
              <a:t> </a:t>
            </a:r>
            <a:r>
              <a:rPr lang="el-GR" dirty="0"/>
              <a:t>στην πραγματικότητα αυξήθηκε λίγο στην περίοδο 1929-1931. </a:t>
            </a:r>
          </a:p>
          <a:p>
            <a:pPr lvl="1"/>
            <a:r>
              <a:rPr lang="el-GR" dirty="0"/>
              <a:t>Το ονομαστικό επιτόκιο μειώθηκε, που είναι το αντίθετο αποτέλεσμα από εκείνο το οποίο θα προκαλούσε μια μετατόπιση της καμπύλης </a:t>
            </a:r>
            <a:r>
              <a:rPr lang="en-US" i="1" dirty="0"/>
              <a:t>LM</a:t>
            </a:r>
            <a:r>
              <a:rPr lang="en-US" dirty="0"/>
              <a:t> </a:t>
            </a:r>
            <a:r>
              <a:rPr lang="el-GR" dirty="0"/>
              <a:t>προς τα αριστερά. </a:t>
            </a:r>
          </a:p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A643B758-7052-4D74-83F2-071D8FC4A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6431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EC2D405-3ABB-497A-87FB-1E9AD7FEA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 dirty="0"/>
              <a:t>Η ΥΠΟΘΕΣΗ ΤΟΥ ΧΡΗΜΑΤΟΣ ΚΑΙ ΠΑΛΙ: Τα αποτελέσματα της πτώσης των τιμών, Μέρος 1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B7EAD0F-4C39-477C-BFA9-1FC469F28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3128962"/>
            <a:ext cx="8761413" cy="2890837"/>
          </a:xfrm>
        </p:spPr>
        <p:txBody>
          <a:bodyPr/>
          <a:lstStyle/>
          <a:p>
            <a:r>
              <a:rPr lang="el-GR" dirty="0"/>
              <a:t>Ισχυρίζεται ότι η σοβαρότητα της Μεγάλης Κρίσης οφειλόταν στον τεράστιο αποπληθωρισμό:</a:t>
            </a:r>
          </a:p>
          <a:p>
            <a:pPr lvl="1"/>
            <a:r>
              <a:rPr lang="el-GR" dirty="0"/>
              <a:t>Το </a:t>
            </a:r>
            <a:r>
              <a:rPr lang="en-US" b="1" i="1" dirty="0"/>
              <a:t>P</a:t>
            </a:r>
            <a:r>
              <a:rPr lang="en-US" dirty="0"/>
              <a:t> </a:t>
            </a:r>
            <a:r>
              <a:rPr lang="el-GR" dirty="0"/>
              <a:t>μειώθηκε κατά 25% στη διάρκεια της περιόδου 1929-1933  </a:t>
            </a:r>
          </a:p>
          <a:p>
            <a:r>
              <a:rPr lang="el-GR" dirty="0"/>
              <a:t>Ο αποπληθωρισμός αυτός προκλήθηκε πιθανότατα από τη μεγάλη μείωση του </a:t>
            </a:r>
            <a:r>
              <a:rPr lang="en-US" b="1" i="1" dirty="0"/>
              <a:t>M</a:t>
            </a:r>
            <a:r>
              <a:rPr lang="el-GR" dirty="0"/>
              <a:t>, και άρα ίσως το χρήμα να έπαιξε τελικά σημαντικό ρόλο.</a:t>
            </a:r>
          </a:p>
          <a:p>
            <a:r>
              <a:rPr lang="el-GR" dirty="0"/>
              <a:t>Με ποιους τρόπους ο αποπληθωρισμός επηρεάζει την οικονομία; </a:t>
            </a:r>
          </a:p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D37025D9-D467-46FF-A195-D170D24D4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1275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2937C9F-BB82-4706-84B3-6138E673F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 dirty="0"/>
              <a:t>Η ΥΠΟΘΕΣΗ ΤΟΥ ΧΡΗΜΑΤΟΣ ΚΑΙ ΠΑΛΙ: Τα αποτελέσματα της πτώσης των τιμών, Μέρος 2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934B844-2301-4C80-A82E-9B02D766A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857500"/>
            <a:ext cx="8761413" cy="3162300"/>
          </a:xfrm>
        </p:spPr>
        <p:txBody>
          <a:bodyPr>
            <a:normAutofit lnSpcReduction="10000"/>
          </a:bodyPr>
          <a:lstStyle/>
          <a:p>
            <a:r>
              <a:rPr lang="el-GR" dirty="0"/>
              <a:t>Τα σταθεροποιητικά αποτελέσματα του αποπληθωρισμού: </a:t>
            </a:r>
          </a:p>
          <a:p>
            <a:r>
              <a:rPr lang="el-GR" dirty="0"/>
              <a:t>↓ </a:t>
            </a:r>
            <a:r>
              <a:rPr lang="en-US" b="1" i="1" dirty="0"/>
              <a:t>P</a:t>
            </a:r>
            <a:r>
              <a:rPr lang="el-GR" dirty="0"/>
              <a:t> → ↑ (</a:t>
            </a:r>
            <a:r>
              <a:rPr lang="en-US" b="1" i="1" dirty="0"/>
              <a:t>M</a:t>
            </a:r>
            <a:r>
              <a:rPr lang="el-GR" dirty="0"/>
              <a:t>/</a:t>
            </a:r>
            <a:r>
              <a:rPr lang="en-US" b="1" i="1" dirty="0"/>
              <a:t>P</a:t>
            </a:r>
            <a:r>
              <a:rPr lang="el-GR" dirty="0"/>
              <a:t>) → η </a:t>
            </a:r>
            <a:r>
              <a:rPr lang="en-US" i="1" dirty="0"/>
              <a:t>LM</a:t>
            </a:r>
            <a:r>
              <a:rPr lang="en-US" dirty="0"/>
              <a:t> </a:t>
            </a:r>
            <a:r>
              <a:rPr lang="el-GR" dirty="0"/>
              <a:t>μετατοπίζεται προς τα δεξιά → ↑ </a:t>
            </a:r>
            <a:r>
              <a:rPr lang="en-US" b="1" i="1" dirty="0"/>
              <a:t>Y</a:t>
            </a:r>
            <a:endParaRPr lang="el-GR" dirty="0"/>
          </a:p>
          <a:p>
            <a:r>
              <a:rPr lang="el-GR" dirty="0"/>
              <a:t> </a:t>
            </a:r>
            <a:r>
              <a:rPr lang="el-GR" b="1" dirty="0"/>
              <a:t>Αποτέλεσμα </a:t>
            </a:r>
            <a:r>
              <a:rPr lang="en-US" b="1" dirty="0"/>
              <a:t>Pigou</a:t>
            </a:r>
            <a:r>
              <a:rPr lang="el-GR" dirty="0"/>
              <a:t>: </a:t>
            </a:r>
          </a:p>
          <a:p>
            <a:pPr marL="0" indent="0">
              <a:buNone/>
            </a:pPr>
            <a:r>
              <a:rPr lang="el-GR" dirty="0"/>
              <a:t>↓ </a:t>
            </a:r>
            <a:r>
              <a:rPr lang="en-US" b="1" i="1" dirty="0"/>
              <a:t>P</a:t>
            </a:r>
            <a:r>
              <a:rPr lang="el-GR" b="1" i="1" dirty="0"/>
              <a:t>	</a:t>
            </a:r>
            <a:r>
              <a:rPr lang="el-GR" dirty="0"/>
              <a:t>→ ↑ (</a:t>
            </a:r>
            <a:r>
              <a:rPr lang="en-US" b="1" i="1" dirty="0"/>
              <a:t>M</a:t>
            </a:r>
            <a:r>
              <a:rPr lang="el-GR" dirty="0"/>
              <a:t>/</a:t>
            </a:r>
            <a:r>
              <a:rPr lang="en-US" b="1" i="1" dirty="0"/>
              <a:t>P</a:t>
            </a:r>
            <a:r>
              <a:rPr lang="el-GR" dirty="0"/>
              <a:t>) </a:t>
            </a:r>
          </a:p>
          <a:p>
            <a:pPr marL="0" indent="0">
              <a:buNone/>
            </a:pPr>
            <a:r>
              <a:rPr lang="el-GR" dirty="0"/>
              <a:t>	→ πλούτος του καταναλωτή ↑</a:t>
            </a:r>
          </a:p>
          <a:p>
            <a:pPr marL="0" indent="0">
              <a:buNone/>
            </a:pPr>
            <a:r>
              <a:rPr lang="el-GR" dirty="0"/>
              <a:t>	→ ↑ </a:t>
            </a:r>
            <a:r>
              <a:rPr lang="en-US" b="1" i="1" dirty="0"/>
              <a:t>C</a:t>
            </a:r>
            <a:r>
              <a:rPr lang="en-US" dirty="0"/>
              <a:t> </a:t>
            </a:r>
            <a:endParaRPr lang="el-GR" dirty="0"/>
          </a:p>
          <a:p>
            <a:pPr marL="0" indent="0">
              <a:buNone/>
            </a:pPr>
            <a:r>
              <a:rPr lang="el-GR" dirty="0"/>
              <a:t>	→ </a:t>
            </a:r>
            <a:r>
              <a:rPr lang="en-US" i="1" dirty="0"/>
              <a:t>IS</a:t>
            </a:r>
            <a:r>
              <a:rPr lang="en-US" dirty="0"/>
              <a:t> </a:t>
            </a:r>
            <a:r>
              <a:rPr lang="el-GR" dirty="0"/>
              <a:t>μετατοπίζεται προς τα δεξιά </a:t>
            </a:r>
          </a:p>
          <a:p>
            <a:pPr marL="0" indent="0">
              <a:buNone/>
            </a:pPr>
            <a:r>
              <a:rPr lang="el-GR" dirty="0"/>
              <a:t>	→ ↑ </a:t>
            </a:r>
            <a:r>
              <a:rPr lang="en-US" b="1" i="1" dirty="0"/>
              <a:t>Y</a:t>
            </a:r>
            <a:endParaRPr lang="el-GR" dirty="0"/>
          </a:p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3C24C6AA-3E40-4A10-8382-0058FB2CE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782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F389C44-A4A9-4F6E-86ED-7EC583678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 dirty="0"/>
              <a:t>Η ΥΠΟΘΕΣΗ ΤΟΥ ΧΡΗΜΑΤΟΣ ΚΑΙ ΠΑΛΙ: Τα αποτελέσματα της πτώσης των τιμών, Μέρος 3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ACCEA92-E3E9-40B9-81B3-5408476FC6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/>
              <a:t>Τα αποσταθεροποιητικά αποτελέσματα του </a:t>
            </a:r>
            <a:r>
              <a:rPr lang="el-GR" u="sng" dirty="0"/>
              <a:t>αναμενόμενου</a:t>
            </a:r>
            <a:r>
              <a:rPr lang="el-GR" dirty="0"/>
              <a:t> αποπληθωρισμού: </a:t>
            </a:r>
          </a:p>
          <a:p>
            <a:pPr marL="0" indent="0">
              <a:buNone/>
            </a:pPr>
            <a:r>
              <a:rPr lang="el-GR" dirty="0"/>
              <a:t>↓ </a:t>
            </a:r>
            <a:r>
              <a:rPr lang="el-GR" i="1" dirty="0" err="1"/>
              <a:t>Ε</a:t>
            </a:r>
            <a:r>
              <a:rPr lang="el-GR" b="1" i="1" dirty="0" err="1"/>
              <a:t>π</a:t>
            </a:r>
            <a:r>
              <a:rPr lang="el-GR" dirty="0"/>
              <a:t> </a:t>
            </a:r>
          </a:p>
          <a:p>
            <a:pPr marL="0" indent="0">
              <a:buNone/>
            </a:pPr>
            <a:r>
              <a:rPr lang="el-GR" dirty="0"/>
              <a:t>	→ </a:t>
            </a:r>
            <a:r>
              <a:rPr lang="en-US" b="1" i="1" dirty="0"/>
              <a:t>r</a:t>
            </a:r>
            <a:r>
              <a:rPr lang="el-GR" dirty="0"/>
              <a:t> ↑ για κάθε τιμή του </a:t>
            </a:r>
            <a:r>
              <a:rPr lang="en-US" b="1" i="1" dirty="0" err="1"/>
              <a:t>i</a:t>
            </a:r>
            <a:r>
              <a:rPr lang="en-US" dirty="0"/>
              <a:t>  </a:t>
            </a:r>
            <a:endParaRPr lang="el-GR" dirty="0"/>
          </a:p>
          <a:p>
            <a:pPr marL="0" indent="0">
              <a:buNone/>
            </a:pPr>
            <a:r>
              <a:rPr lang="el-GR" dirty="0"/>
              <a:t>	</a:t>
            </a:r>
            <a:r>
              <a:rPr lang="en-US" dirty="0"/>
              <a:t>→ </a:t>
            </a:r>
            <a:r>
              <a:rPr lang="en-US" b="1" i="1" dirty="0"/>
              <a:t>I</a:t>
            </a:r>
            <a:r>
              <a:rPr lang="en-US" dirty="0"/>
              <a:t> </a:t>
            </a:r>
            <a:r>
              <a:rPr lang="el-GR" dirty="0"/>
              <a:t>επειδή </a:t>
            </a:r>
            <a:r>
              <a:rPr lang="en-US" b="1" i="1" dirty="0"/>
              <a:t>I</a:t>
            </a:r>
            <a:r>
              <a:rPr lang="en-US" dirty="0"/>
              <a:t> </a:t>
            </a:r>
            <a:r>
              <a:rPr lang="en-US" dirty="0">
                <a:sym typeface="Symbol" panose="05050102010706020507" pitchFamily="18" charset="2"/>
              </a:rPr>
              <a:t></a:t>
            </a:r>
            <a:r>
              <a:rPr lang="en-US" dirty="0"/>
              <a:t> </a:t>
            </a:r>
            <a:r>
              <a:rPr lang="en-US" b="1" i="1" dirty="0"/>
              <a:t>I</a:t>
            </a:r>
            <a:r>
              <a:rPr lang="en-US" dirty="0"/>
              <a:t>(</a:t>
            </a:r>
            <a:r>
              <a:rPr lang="en-US" b="1" i="1" dirty="0"/>
              <a:t>r</a:t>
            </a:r>
            <a:r>
              <a:rPr lang="en-US" dirty="0"/>
              <a:t>) </a:t>
            </a:r>
            <a:endParaRPr lang="el-GR" dirty="0"/>
          </a:p>
          <a:p>
            <a:pPr marL="0" indent="0">
              <a:buNone/>
            </a:pPr>
            <a:r>
              <a:rPr lang="el-GR" dirty="0"/>
              <a:t>	→ προγραμματισμένη δαπάνη και συνολική ζήτηση ↓ </a:t>
            </a:r>
          </a:p>
          <a:p>
            <a:pPr marL="0" indent="0">
              <a:buNone/>
            </a:pPr>
            <a:r>
              <a:rPr lang="el-GR" dirty="0"/>
              <a:t>	→ εισόδημα και παραγωγή ↓</a:t>
            </a:r>
          </a:p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3B69C0F8-5268-45E7-A6FB-6A675247B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0568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19B07B3-88AA-4184-817A-4085A96AE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Η ΥΠΟΘΕΣΗ ΤΟΥ ΧΡΗΜΑΤΟΣ ΚΑΙ ΠΑΛΙ: Τα αποτελέσματα της πτώσης των τιμών, Μέρος 4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6C6472B-D32A-401A-A27A-0890122579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9197586" cy="3416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/>
              <a:t>Τα αποσταθεροποιητικά αποτελέσματα του </a:t>
            </a:r>
            <a:r>
              <a:rPr lang="el-GR" u="sng" dirty="0"/>
              <a:t>αναμενόμενου</a:t>
            </a:r>
            <a:r>
              <a:rPr lang="el-GR" dirty="0"/>
              <a:t> αποπληθωρισμού: </a:t>
            </a:r>
          </a:p>
          <a:p>
            <a:pPr marL="0" indent="0">
              <a:buNone/>
            </a:pPr>
            <a:r>
              <a:rPr lang="el-GR" b="1" dirty="0"/>
              <a:t>Θεωρία αποπληθωρισμού χρέους </a:t>
            </a:r>
            <a:endParaRPr lang="el-GR" dirty="0"/>
          </a:p>
          <a:p>
            <a:pPr marL="0" indent="0">
              <a:buNone/>
            </a:pPr>
            <a:r>
              <a:rPr lang="el-GR" dirty="0"/>
              <a:t>↓ </a:t>
            </a:r>
            <a:r>
              <a:rPr lang="en-US" b="1" i="1" dirty="0"/>
              <a:t>P</a:t>
            </a:r>
            <a:r>
              <a:rPr lang="en-US" dirty="0"/>
              <a:t> </a:t>
            </a:r>
            <a:r>
              <a:rPr lang="el-GR" dirty="0"/>
              <a:t>(εάν είναι μη αναμενόμενη)</a:t>
            </a:r>
          </a:p>
          <a:p>
            <a:pPr marL="0" indent="0">
              <a:buNone/>
            </a:pPr>
            <a:r>
              <a:rPr lang="el-GR" dirty="0"/>
              <a:t>	→ μεταβίβαση αγοραστικής δύναμης από τους δανειολήπτες στους δανειστές</a:t>
            </a:r>
          </a:p>
          <a:p>
            <a:pPr marL="0" indent="0">
              <a:buNone/>
            </a:pPr>
            <a:r>
              <a:rPr lang="el-GR" dirty="0"/>
              <a:t>	→ οι δανειολήπτες δαπανούν λιγότερο, οι δανειστές δαπανούν περισσότερο </a:t>
            </a:r>
          </a:p>
          <a:p>
            <a:pPr marL="0" indent="0">
              <a:buNone/>
            </a:pPr>
            <a:r>
              <a:rPr lang="el-GR" dirty="0"/>
              <a:t>	→ αν η ροπή προς τη δαπάνη των δανειοληπτών είναι μεγαλύτερη από εκείνη 		των δανειστών, τότε η συνολική δαπάνη θα μειωθεί, η καμπύλη </a:t>
            </a:r>
            <a:r>
              <a:rPr lang="en-US" i="1" dirty="0"/>
              <a:t>IS</a:t>
            </a:r>
            <a:r>
              <a:rPr lang="en-US" dirty="0"/>
              <a:t> </a:t>
            </a:r>
            <a:r>
              <a:rPr lang="el-GR" dirty="0"/>
              <a:t>θα 			μετατοπιστεί προς τα αριστερά και το </a:t>
            </a:r>
            <a:r>
              <a:rPr lang="en-US" b="1" i="1" dirty="0"/>
              <a:t>Y</a:t>
            </a:r>
            <a:r>
              <a:rPr lang="en-US" dirty="0"/>
              <a:t> </a:t>
            </a:r>
            <a:r>
              <a:rPr lang="el-GR" dirty="0"/>
              <a:t>θα μειωθεί. </a:t>
            </a:r>
          </a:p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E68FDA1E-1ABA-4566-B456-F738701C3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5560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0DC4F2E-D010-4048-B3C3-F233549FF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Γιατί είναι  απίθανη μια νέα Μεγάλη Κρίση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A7BB4C7-0F02-4CEC-BC5D-5325D0E89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786062"/>
            <a:ext cx="8761413" cy="3729037"/>
          </a:xfrm>
        </p:spPr>
        <p:txBody>
          <a:bodyPr>
            <a:normAutofit/>
          </a:bodyPr>
          <a:lstStyle/>
          <a:p>
            <a:r>
              <a:rPr lang="el-GR" dirty="0"/>
              <a:t>Οι υπεύθυνοι για τη χάραξη της οικονομικής πολιτικής (ή οι σύμβουλοί τους) γνωρίζουν σήμερα περισσότερα για τη μακροοικονομική: </a:t>
            </a:r>
          </a:p>
          <a:p>
            <a:pPr lvl="1"/>
            <a:r>
              <a:rPr lang="el-GR" dirty="0"/>
              <a:t>Η Ομοσπονδιακή Τράπεζα γνωρίζει σήμερα ότι δεν πρέπει να επιτρέψει την υπερβολική μείωση του </a:t>
            </a:r>
            <a:r>
              <a:rPr lang="en-US" b="1" i="1" dirty="0"/>
              <a:t>M</a:t>
            </a:r>
            <a:r>
              <a:rPr lang="el-GR" dirty="0"/>
              <a:t>, ιδίως στη φάση της συστολής της οικονομίας.  </a:t>
            </a:r>
          </a:p>
          <a:p>
            <a:pPr lvl="1"/>
            <a:r>
              <a:rPr lang="el-GR" dirty="0"/>
              <a:t>Οι υπεύθυνοι για τη χάραξη της δημοσιονομικής πολιτικής ξέρουν σήμερα ότι δεν πρέπει να αυξήσουν τους φόρους ή να μειώσουν τις δημόσιες δαπάνες στη φάση της συστολής της οικονομίας.</a:t>
            </a:r>
          </a:p>
          <a:p>
            <a:r>
              <a:rPr lang="el-GR" dirty="0"/>
              <a:t>Η εγγύηση των καταθέσεων από την Ομοσπονδιακή Τράπεζα καθιστά εξαιρετικά απίθανες τις εκτεταμένες χρεοκοπίες τραπεζών. </a:t>
            </a:r>
          </a:p>
          <a:p>
            <a:r>
              <a:rPr lang="el-GR" dirty="0"/>
              <a:t>Οι αυτόματοι σταθεροποιητές καθιστούν επεκτατική τη δημοσιονομική πολιτική στη διάρκεια μιας οικονομικής κάμψης.</a:t>
            </a:r>
          </a:p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2478F769-6ACD-4270-BFA4-E213D0D51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1524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D27C746-BEFE-484C-BA6C-E061B2C51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 dirty="0"/>
              <a:t>ΜΕΛΕΤΗ ΠΕΡΙΠΤΩΣΗΣ: Η χρηματοπιστωτική κρίση και η ύφεση του 2008-2009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EDFF685-1ADD-4D71-A6A5-9E17C5932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3" y="2817813"/>
            <a:ext cx="8761413" cy="3416300"/>
          </a:xfrm>
        </p:spPr>
        <p:txBody>
          <a:bodyPr>
            <a:normAutofit lnSpcReduction="10000"/>
          </a:bodyPr>
          <a:lstStyle/>
          <a:p>
            <a:r>
              <a:rPr lang="el-GR" dirty="0"/>
              <a:t>2009: Το πραγματικό ΑΕΠ μειώθηκε, το ποσοστό </a:t>
            </a:r>
            <a:r>
              <a:rPr lang="en-US" b="1" i="1" dirty="0"/>
              <a:t>u</a:t>
            </a:r>
            <a:r>
              <a:rPr lang="en-US" dirty="0"/>
              <a:t> </a:t>
            </a:r>
            <a:r>
              <a:rPr lang="el-GR" dirty="0"/>
              <a:t>πλησίασε το 10%</a:t>
            </a:r>
          </a:p>
          <a:p>
            <a:r>
              <a:rPr lang="el-GR" dirty="0"/>
              <a:t>Σημαντικοί παράγοντες της κρίσης: </a:t>
            </a:r>
          </a:p>
          <a:p>
            <a:pPr lvl="1"/>
            <a:r>
              <a:rPr lang="el-GR" dirty="0"/>
              <a:t>η πολιτική επιτοκίων της Ομοσπονδιακής Τράπεζας στις αρχές του 2000</a:t>
            </a:r>
          </a:p>
          <a:p>
            <a:pPr lvl="1"/>
            <a:r>
              <a:rPr lang="el-GR" dirty="0"/>
              <a:t>η κρίση επισφαλών ενυπόθηκων δανείων</a:t>
            </a:r>
          </a:p>
          <a:p>
            <a:pPr lvl="1"/>
            <a:r>
              <a:rPr lang="el-GR" dirty="0"/>
              <a:t>το σκάσιμο της φούσκας των τιμών των κατοικιών, και η επακόλουθη άνοδος του ποσοστού κατασχέσεων </a:t>
            </a:r>
          </a:p>
          <a:p>
            <a:pPr lvl="1"/>
            <a:r>
              <a:rPr lang="el-GR" dirty="0"/>
              <a:t>η πτώση των τιμών των μετοχών </a:t>
            </a:r>
          </a:p>
          <a:p>
            <a:pPr lvl="1"/>
            <a:r>
              <a:rPr lang="el-GR" dirty="0"/>
              <a:t>η χρεοκοπία χρηματοπιστωτικών ιδρυμάτων</a:t>
            </a:r>
          </a:p>
          <a:p>
            <a:pPr lvl="1"/>
            <a:r>
              <a:rPr lang="el-GR" dirty="0"/>
              <a:t>η κάμψη της καταναλωτικής εμπιστοσύνης, η μείωση της δαπάνης για διαρκή καταναλωτικά και επενδυτικά αγαθά </a:t>
            </a:r>
          </a:p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ED435323-C392-4511-9B2C-2641AD9C6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9574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DCF6162-C90D-43BF-B7E4-A7B29A1619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895F9A-4951-41A7-988E-E4426D51CF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73CCBF7-E635-45F0-9262-B1378FECE0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95F2453-17DE-4864-ADA2-6D234F95CF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44DD539-16E2-48D1-9557-24281434BA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25EA950-BF18-4722-B2FD-04D357983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71AB5E-77FB-4315-8B22-845D24C70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7ED4165-1756-4A80-90B1-FFF8AD7F2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0C1FF9ED-0EB6-4CEF-83F7-B579129778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3F4860A4-6A75-4E92-905D-FA03EEDB8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F56F868C-7203-4CA0-BD63-58696EF08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55" y="1241266"/>
            <a:ext cx="3161016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0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Επιτόκια και τιμές κατοικιών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BCDA284-4169-467B-80C1-BBDF26B20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3332" y="396837"/>
            <a:ext cx="7906665" cy="6058999"/>
            <a:chOff x="423332" y="396837"/>
            <a:chExt cx="7906665" cy="6058999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D5268F1-2FCC-42C8-B308-9F87447966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flipH="1">
              <a:off x="423332" y="402165"/>
              <a:ext cx="678513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71C38273-377C-4D45-98FA-F4BAFBCA8B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400000" flipH="1">
              <a:off x="4616676" y="2801722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A4617A93-13E2-4F76-AB78-7A02103918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677511" flipH="1">
              <a:off x="6459831" y="1826079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A865003F-5368-4EAB-B0A9-DFCC682B2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42708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217C01CDF565}" type="slidenum">
              <a:rPr lang="en-US" smtClean="0"/>
              <a:pPr defTabSz="914400">
                <a:spcAft>
                  <a:spcPts val="600"/>
                </a:spcAft>
              </a:pPr>
              <a:t>49</a:t>
            </a:fld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25AE9F6-A3E7-E941-8BFD-F1C0B4A501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2870" t="18170" r="11701" b="9016"/>
          <a:stretch/>
        </p:blipFill>
        <p:spPr>
          <a:xfrm>
            <a:off x="766537" y="1146313"/>
            <a:ext cx="6798710" cy="49222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E50719-CD0F-EE44-B0EF-91E05BD9706A}"/>
              </a:ext>
            </a:extLst>
          </p:cNvPr>
          <p:cNvSpPr txBox="1"/>
          <p:nvPr/>
        </p:nvSpPr>
        <p:spPr>
          <a:xfrm>
            <a:off x="3140486" y="1266382"/>
            <a:ext cx="443596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/>
              <a:t>Επιτόκιο ομοσπονδιακών κεφαλαίων</a:t>
            </a:r>
          </a:p>
          <a:p>
            <a:r>
              <a:rPr lang="el-GR" sz="1600" dirty="0"/>
              <a:t>Επιτόκιο 30ετών ενυπόθηκων δανείων</a:t>
            </a:r>
          </a:p>
          <a:p>
            <a:r>
              <a:rPr lang="en-US" sz="1400" dirty="0"/>
              <a:t>Case-Shiller 20</a:t>
            </a:r>
            <a:r>
              <a:rPr lang="el-GR" sz="1400" dirty="0"/>
              <a:t> </a:t>
            </a:r>
            <a:r>
              <a:rPr lang="en-US" sz="1400" dirty="0"/>
              <a:t>- </a:t>
            </a:r>
            <a:r>
              <a:rPr lang="el-GR" sz="1400" dirty="0"/>
              <a:t>Σύνθετος δείκτης τιμών κατοικιών </a:t>
            </a:r>
            <a:endParaRPr lang="en-US" sz="1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F11C686-06C1-8244-8927-2B9DC4AF14A8}"/>
              </a:ext>
            </a:extLst>
          </p:cNvPr>
          <p:cNvSpPr txBox="1"/>
          <p:nvPr/>
        </p:nvSpPr>
        <p:spPr>
          <a:xfrm rot="16200000">
            <a:off x="6084038" y="3777455"/>
            <a:ext cx="26191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/>
              <a:t>Δείκτης τιμών κατοικιών</a:t>
            </a:r>
            <a:endParaRPr lang="en-US" sz="16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1965020-875D-E04D-9310-D3E5D4B95F3B}"/>
              </a:ext>
            </a:extLst>
          </p:cNvPr>
          <p:cNvSpPr txBox="1"/>
          <p:nvPr/>
        </p:nvSpPr>
        <p:spPr>
          <a:xfrm rot="16200000">
            <a:off x="-595092" y="3068424"/>
            <a:ext cx="26191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/>
              <a:t>Επιτόκιο (%)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34303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2D12D38-9F22-48AF-A811-5CAC8969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Ανάλυση της οικονομικής πολιτικής με το υπόδειγμα </a:t>
            </a:r>
            <a:r>
              <a:rPr lang="el-GR" i="1" dirty="0"/>
              <a:t>IS-LM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Θέση περιεχομένου 2">
                <a:extLst>
                  <a:ext uri="{FF2B5EF4-FFF2-40B4-BE49-F238E27FC236}">
                    <a16:creationId xmlns:a16="http://schemas.microsoft.com/office/drawing/2014/main" id="{27425903-A3F7-4CF2-BE7A-007E87453E2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54954" y="2704289"/>
                <a:ext cx="4093452" cy="393450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l-GR" dirty="0"/>
                  <a:t> </a:t>
                </a:r>
                <a:r>
                  <a:rPr lang="en-US" dirty="0"/>
                  <a:t> </a:t>
                </a:r>
                <a:r>
                  <a:rPr lang="el-GR" dirty="0"/>
                  <a:t>	</a:t>
                </a:r>
                <a:r>
                  <a:rPr lang="en-US" b="1" i="1" dirty="0"/>
                  <a:t>Y</a:t>
                </a:r>
                <a:r>
                  <a:rPr lang="en-US" b="1" dirty="0"/>
                  <a:t> </a:t>
                </a:r>
                <a:r>
                  <a:rPr lang="en-US" b="1" dirty="0">
                    <a:sym typeface="Symbol" panose="05050102010706020507" pitchFamily="18" charset="2"/>
                  </a:rPr>
                  <a:t></a:t>
                </a:r>
                <a:r>
                  <a:rPr lang="en-US" b="1" dirty="0"/>
                  <a:t> </a:t>
                </a:r>
                <a:r>
                  <a:rPr lang="en-US" b="1" i="1" dirty="0"/>
                  <a:t>C</a:t>
                </a:r>
                <a:r>
                  <a:rPr lang="el-GR" b="1" dirty="0"/>
                  <a:t>(</a:t>
                </a:r>
                <a:r>
                  <a:rPr lang="en-US" b="1" i="1" dirty="0"/>
                  <a:t>Y</a:t>
                </a:r>
                <a:r>
                  <a:rPr lang="en-US" b="1" dirty="0"/>
                  <a:t> </a:t>
                </a:r>
                <a:r>
                  <a:rPr lang="en-US" b="1" dirty="0">
                    <a:sym typeface="Symbol" panose="05050102010706020507" pitchFamily="18" charset="2"/>
                  </a:rPr>
                  <a:t>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</m:acc>
                  </m:oMath>
                </a14:m>
                <a:r>
                  <a:rPr lang="el-GR" b="1" dirty="0"/>
                  <a:t>) </a:t>
                </a:r>
                <a:r>
                  <a:rPr lang="en-US" b="1" dirty="0">
                    <a:sym typeface="Symbol" panose="05050102010706020507" pitchFamily="18" charset="2"/>
                  </a:rPr>
                  <a:t></a:t>
                </a:r>
                <a:r>
                  <a:rPr lang="en-US" b="1" dirty="0"/>
                  <a:t> </a:t>
                </a:r>
                <a:r>
                  <a:rPr lang="en-US" b="1" i="1" dirty="0"/>
                  <a:t>I</a:t>
                </a:r>
                <a:r>
                  <a:rPr lang="el-GR" b="1" dirty="0"/>
                  <a:t>(</a:t>
                </a:r>
                <a:r>
                  <a:rPr lang="en-US" b="1" i="1" dirty="0"/>
                  <a:t>r</a:t>
                </a:r>
                <a:r>
                  <a:rPr lang="el-GR" b="1" dirty="0"/>
                  <a:t>) </a:t>
                </a:r>
                <a:r>
                  <a:rPr lang="en-US" b="1" dirty="0">
                    <a:sym typeface="Symbol" panose="05050102010706020507" pitchFamily="18" charset="2"/>
                  </a:rPr>
                  <a:t>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</m:acc>
                  </m:oMath>
                </a14:m>
                <a:r>
                  <a:rPr lang="el-GR" b="1" dirty="0"/>
                  <a:t> </a:t>
                </a:r>
                <a:endParaRPr lang="en-US" b="1" dirty="0"/>
              </a:p>
              <a:p>
                <a:pPr marL="0" indent="0">
                  <a:buNone/>
                </a:pPr>
                <a:r>
                  <a:rPr lang="en-US" b="1" dirty="0"/>
                  <a:t>            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l-GR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</m:acc>
                  </m:oMath>
                </a14:m>
                <a:r>
                  <a:rPr lang="en-US" b="1" dirty="0"/>
                  <a:t>=</a:t>
                </a:r>
                <a:r>
                  <a:rPr lang="el-GR" b="1" dirty="0"/>
                  <a:t> </a:t>
                </a:r>
                <a:r>
                  <a:rPr lang="en-US" b="1" i="1" dirty="0"/>
                  <a:t>L</a:t>
                </a:r>
                <a:r>
                  <a:rPr lang="el-GR" b="1" dirty="0"/>
                  <a:t>(</a:t>
                </a:r>
                <a:r>
                  <a:rPr lang="en-US" b="1" i="1" dirty="0"/>
                  <a:t>r</a:t>
                </a:r>
                <a:r>
                  <a:rPr lang="el-GR" b="1" dirty="0"/>
                  <a:t>, </a:t>
                </a:r>
                <a:r>
                  <a:rPr lang="en-US" b="1" i="1" dirty="0"/>
                  <a:t>Y</a:t>
                </a:r>
                <a:r>
                  <a:rPr lang="el-GR" b="1" dirty="0"/>
                  <a:t>) </a:t>
                </a:r>
              </a:p>
              <a:p>
                <a:pPr marL="0" indent="0">
                  <a:buNone/>
                </a:pPr>
                <a:endParaRPr lang="el-GR" dirty="0"/>
              </a:p>
              <a:p>
                <a:pPr marL="0" indent="0">
                  <a:buNone/>
                </a:pPr>
                <a:r>
                  <a:rPr lang="el-GR" dirty="0"/>
                  <a:t>Μπορούμε να χρησιμοποιήσουμε το υπόδειγμα </a:t>
                </a:r>
                <a:r>
                  <a:rPr lang="en-US" i="1" dirty="0"/>
                  <a:t>IS</a:t>
                </a:r>
                <a:r>
                  <a:rPr lang="el-GR" dirty="0"/>
                  <a:t>-</a:t>
                </a:r>
                <a:r>
                  <a:rPr lang="en-US" i="1" dirty="0"/>
                  <a:t>LM</a:t>
                </a:r>
                <a:r>
                  <a:rPr lang="en-US" dirty="0"/>
                  <a:t> </a:t>
                </a:r>
                <a:r>
                  <a:rPr lang="el-GR" dirty="0"/>
                  <a:t>για να αναλύσουμε τα αποτελέσματα της </a:t>
                </a:r>
              </a:p>
              <a:p>
                <a:r>
                  <a:rPr lang="el-GR" dirty="0"/>
                  <a:t>δημοσιονομικής πολιτικής: </a:t>
                </a:r>
                <a:r>
                  <a:rPr lang="en-US" b="1" i="1" dirty="0"/>
                  <a:t>G</a:t>
                </a:r>
                <a:r>
                  <a:rPr lang="en-US" dirty="0"/>
                  <a:t> </a:t>
                </a:r>
                <a:r>
                  <a:rPr lang="el-GR" dirty="0"/>
                  <a:t>και/ή </a:t>
                </a:r>
                <a:r>
                  <a:rPr lang="en-US" b="1" i="1" dirty="0"/>
                  <a:t>T</a:t>
                </a:r>
                <a:endParaRPr lang="el-GR" dirty="0"/>
              </a:p>
              <a:p>
                <a:r>
                  <a:rPr lang="el-GR" dirty="0"/>
                  <a:t>νομισματικής πολιτικής: </a:t>
                </a:r>
                <a:r>
                  <a:rPr lang="en-US" b="1" i="1" dirty="0"/>
                  <a:t>M</a:t>
                </a:r>
                <a:endParaRPr lang="el-GR" sz="2000" b="1" i="1" dirty="0"/>
              </a:p>
            </p:txBody>
          </p:sp>
        </mc:Choice>
        <mc:Fallback xmlns="">
          <p:sp>
            <p:nvSpPr>
              <p:cNvPr id="3" name="Θέση περιεχομένου 2">
                <a:extLst>
                  <a:ext uri="{FF2B5EF4-FFF2-40B4-BE49-F238E27FC236}">
                    <a16:creationId xmlns:a16="http://schemas.microsoft.com/office/drawing/2014/main" id="{27425903-A3F7-4CF2-BE7A-007E87453E2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54954" y="2704289"/>
                <a:ext cx="4093452" cy="3934506"/>
              </a:xfrm>
              <a:blipFill>
                <a:blip r:embed="rId2"/>
                <a:stretch>
                  <a:fillRect l="-1238" t="-6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BF05CADE-8237-4D4F-A979-6552CD881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F9B758-FD3D-EC44-9FEB-EA43EB655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6629" y="2419294"/>
            <a:ext cx="4055911" cy="423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5678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8DCF6162-C90D-43BF-B7E4-A7B29A1619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6895F9A-4951-41A7-988E-E4426D51CF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73CCBF7-E635-45F0-9262-B1378FECE0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95F2453-17DE-4864-ADA2-6D234F95CF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44DD539-16E2-48D1-9557-24281434BA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25EA950-BF18-4722-B2FD-04D357983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E71AB5E-77FB-4315-8B22-845D24C70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7ED4165-1756-4A80-90B1-FFF8AD7F2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0C1FF9ED-0EB6-4CEF-83F7-B579129778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3F4860A4-6A75-4E92-905D-FA03EEDB8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92568F38-636A-4C78-9189-249EED9E2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55" y="1241266"/>
            <a:ext cx="3161016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0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Μεταβολή του δείκτη τιμών κατοικιών και ποσοστό νέων κατασχέσεων στις ΗΠΑ, 1999-2009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BCDA284-4169-467B-80C1-BBDF26B20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3332" y="396837"/>
            <a:ext cx="7906665" cy="6058999"/>
            <a:chOff x="423332" y="396837"/>
            <a:chExt cx="7906665" cy="605899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D5268F1-2FCC-42C8-B308-9F87447966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flipH="1">
              <a:off x="423332" y="402165"/>
              <a:ext cx="678513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71C38273-377C-4D45-98FA-F4BAFBCA8B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400000" flipH="1">
              <a:off x="4616676" y="2801722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A4617A93-13E2-4F76-AB78-7A02103918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677511" flipH="1">
              <a:off x="6459831" y="1826079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734E76C2-6C9B-47AC-9AE2-492D19829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42708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217C01CDF565}" type="slidenum">
              <a:rPr lang="en-US" smtClean="0"/>
              <a:pPr defTabSz="914400">
                <a:spcAft>
                  <a:spcPts val="600"/>
                </a:spcAft>
              </a:pPr>
              <a:t>50</a:t>
            </a:fld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2B36A73-D41D-1A43-90A3-44D34F5EB260}"/>
              </a:ext>
            </a:extLst>
          </p:cNvPr>
          <p:cNvSpPr txBox="1"/>
          <p:nvPr/>
        </p:nvSpPr>
        <p:spPr>
          <a:xfrm rot="16200000">
            <a:off x="-1450452" y="3275854"/>
            <a:ext cx="39109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100" dirty="0"/>
              <a:t>Ποσοστιαία μεταβολή τιμών κατοικιών</a:t>
            </a:r>
            <a:br>
              <a:rPr lang="el-GR" sz="1100" dirty="0"/>
            </a:br>
            <a:r>
              <a:rPr lang="el-GR" sz="1100" dirty="0"/>
              <a:t>(προηγούμενα 4 τρίμηνα)</a:t>
            </a:r>
            <a:endParaRPr lang="en-US" sz="1100" dirty="0"/>
          </a:p>
        </p:txBody>
      </p:sp>
      <p:pic>
        <p:nvPicPr>
          <p:cNvPr id="32" name="Content Placeholder 31">
            <a:extLst>
              <a:ext uri="{FF2B5EF4-FFF2-40B4-BE49-F238E27FC236}">
                <a16:creationId xmlns:a16="http://schemas.microsoft.com/office/drawing/2014/main" id="{A6D8934A-C948-244F-8EDF-484B227A22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0186" y="1325313"/>
            <a:ext cx="6375728" cy="4766673"/>
          </a:xfr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D11AA51-449E-264C-B197-1AF5D524EAA7}"/>
              </a:ext>
            </a:extLst>
          </p:cNvPr>
          <p:cNvSpPr txBox="1"/>
          <p:nvPr/>
        </p:nvSpPr>
        <p:spPr>
          <a:xfrm rot="16200000">
            <a:off x="5320332" y="3275853"/>
            <a:ext cx="37014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100" dirty="0"/>
              <a:t>Έναρξη νέων κατασχέσεων</a:t>
            </a:r>
            <a:br>
              <a:rPr lang="el-GR" sz="1100" dirty="0"/>
            </a:br>
            <a:r>
              <a:rPr lang="el-GR" sz="1100" dirty="0"/>
              <a:t>(% του συνόλου ενυπόθηκων δανείων)</a:t>
            </a:r>
            <a:endParaRPr lang="en-US" sz="11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A57A719-DEB0-914E-B367-F2B1833C8FA9}"/>
              </a:ext>
            </a:extLst>
          </p:cNvPr>
          <p:cNvSpPr txBox="1"/>
          <p:nvPr/>
        </p:nvSpPr>
        <p:spPr>
          <a:xfrm>
            <a:off x="1956694" y="1774539"/>
            <a:ext cx="32319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dirty="0"/>
              <a:t>Δείκτης τιμών κατοικιών</a:t>
            </a:r>
          </a:p>
          <a:p>
            <a:r>
              <a:rPr lang="el-GR" sz="1100" dirty="0"/>
              <a:t>Νέες κατασχέσεις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7953175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DCF6162-C90D-43BF-B7E4-A7B29A1619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895F9A-4951-41A7-988E-E4426D51CF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73CCBF7-E635-45F0-9262-B1378FECE0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95F2453-17DE-4864-ADA2-6D234F95CF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44DD539-16E2-48D1-9557-24281434BA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25EA950-BF18-4722-B2FD-04D357983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1AB5E-77FB-4315-8B22-845D24C70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7ED4165-1756-4A80-90B1-FFF8AD7F2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0C1FF9ED-0EB6-4CEF-83F7-B579129778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3F4860A4-6A75-4E92-905D-FA03EEDB8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7586D26A-C041-41C7-8256-EBD56D0BE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55" y="1241266"/>
            <a:ext cx="3161016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6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Μεταβολή τιμών κατοικιών και νέες κατασχέσεις, 2006: 3ο τρίμηνο έως 2009: 1ο τρίμηνο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BCDA284-4169-467B-80C1-BBDF26B20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3332" y="396837"/>
            <a:ext cx="7906665" cy="6058999"/>
            <a:chOff x="423332" y="396837"/>
            <a:chExt cx="7906665" cy="6058999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D5268F1-2FCC-42C8-B308-9F87447966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flipH="1">
              <a:off x="423332" y="402165"/>
              <a:ext cx="678513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71C38273-377C-4D45-98FA-F4BAFBCA8B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400000" flipH="1">
              <a:off x="4616676" y="2801722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A4617A93-13E2-4F76-AB78-7A02103918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677511" flipH="1">
              <a:off x="6459831" y="1826079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B0C693D8-76FB-4075-B522-2349A727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42708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217C01CDF565}" type="slidenum">
              <a:rPr lang="en-US" smtClean="0"/>
              <a:pPr defTabSz="914400">
                <a:spcAft>
                  <a:spcPts val="600"/>
                </a:spcAft>
              </a:pPr>
              <a:t>51</a:t>
            </a:fld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82767D5-3C38-A54C-AB04-CCB9849917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4856" t="20768" r="9600" b="13293"/>
          <a:stretch/>
        </p:blipFill>
        <p:spPr>
          <a:xfrm>
            <a:off x="570611" y="1143000"/>
            <a:ext cx="7240777" cy="47401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68334C-241F-9740-A77A-5367D776CB6E}"/>
              </a:ext>
            </a:extLst>
          </p:cNvPr>
          <p:cNvSpPr txBox="1"/>
          <p:nvPr/>
        </p:nvSpPr>
        <p:spPr>
          <a:xfrm rot="16200000">
            <a:off x="-1856903" y="3251442"/>
            <a:ext cx="4516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dirty="0"/>
              <a:t>Νέες κατασχέσεις </a:t>
            </a:r>
          </a:p>
          <a:p>
            <a:pPr algn="ctr"/>
            <a:r>
              <a:rPr lang="el-GR" sz="1200" dirty="0"/>
              <a:t>Ποσοστό του συνόλου ενυπόθηκων δανείων</a:t>
            </a:r>
            <a:endParaRPr lang="en-US" sz="12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19EDD9-8D36-AE4F-99AB-50008EF08EAF}"/>
              </a:ext>
            </a:extLst>
          </p:cNvPr>
          <p:cNvSpPr txBox="1"/>
          <p:nvPr/>
        </p:nvSpPr>
        <p:spPr>
          <a:xfrm>
            <a:off x="1769730" y="5969497"/>
            <a:ext cx="45168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dirty="0"/>
              <a:t>Μεταβολή δείκτη των τιμών κατοικιών</a:t>
            </a:r>
            <a:endParaRPr lang="en-US" sz="12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2786533-A8BC-A34A-8118-A98FDCAB70AC}"/>
              </a:ext>
            </a:extLst>
          </p:cNvPr>
          <p:cNvSpPr txBox="1"/>
          <p:nvPr/>
        </p:nvSpPr>
        <p:spPr>
          <a:xfrm>
            <a:off x="1668543" y="1566446"/>
            <a:ext cx="7585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100" dirty="0"/>
              <a:t>Νεβάδα</a:t>
            </a:r>
            <a:endParaRPr lang="en-US" sz="1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DD849C4-4401-E246-B7F9-B094AAC52B03}"/>
              </a:ext>
            </a:extLst>
          </p:cNvPr>
          <p:cNvSpPr txBox="1"/>
          <p:nvPr/>
        </p:nvSpPr>
        <p:spPr>
          <a:xfrm>
            <a:off x="3095021" y="1775759"/>
            <a:ext cx="8404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100" dirty="0"/>
              <a:t>Φλόριντα</a:t>
            </a:r>
            <a:endParaRPr lang="en-US" sz="1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62F68FE-368D-0B4D-A32F-AAC05382214E}"/>
              </a:ext>
            </a:extLst>
          </p:cNvPr>
          <p:cNvSpPr txBox="1"/>
          <p:nvPr/>
        </p:nvSpPr>
        <p:spPr>
          <a:xfrm>
            <a:off x="1828019" y="2590794"/>
            <a:ext cx="10440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100" dirty="0"/>
              <a:t>Καλιφόρνια</a:t>
            </a:r>
            <a:endParaRPr lang="en-US" sz="10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E73CEE-CC5E-CB49-9056-0E90539DC359}"/>
              </a:ext>
            </a:extLst>
          </p:cNvPr>
          <p:cNvSpPr txBox="1"/>
          <p:nvPr/>
        </p:nvSpPr>
        <p:spPr>
          <a:xfrm>
            <a:off x="2608299" y="3007964"/>
            <a:ext cx="10440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100" dirty="0"/>
              <a:t>Αριζόνα</a:t>
            </a:r>
            <a:endParaRPr lang="en-US" sz="10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6306B51-55D6-1245-ABC0-99F00EEBE611}"/>
              </a:ext>
            </a:extLst>
          </p:cNvPr>
          <p:cNvSpPr txBox="1"/>
          <p:nvPr/>
        </p:nvSpPr>
        <p:spPr>
          <a:xfrm>
            <a:off x="3884589" y="2338608"/>
            <a:ext cx="10440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100" dirty="0"/>
              <a:t>Μίσιγκαν</a:t>
            </a:r>
            <a:endParaRPr lang="en-US" sz="10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64724FF-666A-8249-9D71-0FA82F5D8297}"/>
              </a:ext>
            </a:extLst>
          </p:cNvPr>
          <p:cNvSpPr txBox="1"/>
          <p:nvPr/>
        </p:nvSpPr>
        <p:spPr>
          <a:xfrm>
            <a:off x="4431750" y="1900250"/>
            <a:ext cx="10440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100" dirty="0" err="1"/>
              <a:t>Ιλινόις</a:t>
            </a:r>
            <a:endParaRPr lang="en-US" sz="10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00D868E-AEFB-054B-BBB2-73B048E92D67}"/>
              </a:ext>
            </a:extLst>
          </p:cNvPr>
          <p:cNvSpPr txBox="1"/>
          <p:nvPr/>
        </p:nvSpPr>
        <p:spPr>
          <a:xfrm>
            <a:off x="5339299" y="2300828"/>
            <a:ext cx="633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100" dirty="0"/>
              <a:t>Οχάιο</a:t>
            </a:r>
            <a:endParaRPr lang="en-US" sz="10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622A4EF-DF7D-C24A-BB81-DAB7523DDBF8}"/>
              </a:ext>
            </a:extLst>
          </p:cNvPr>
          <p:cNvSpPr txBox="1"/>
          <p:nvPr/>
        </p:nvSpPr>
        <p:spPr>
          <a:xfrm>
            <a:off x="6260234" y="2739318"/>
            <a:ext cx="8856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100" dirty="0" err="1"/>
              <a:t>Τζόρτζια</a:t>
            </a:r>
            <a:endParaRPr lang="en-US" sz="10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2E111CC-BF72-314A-81CD-1D1BDD5F3B5B}"/>
              </a:ext>
            </a:extLst>
          </p:cNvPr>
          <p:cNvSpPr txBox="1"/>
          <p:nvPr/>
        </p:nvSpPr>
        <p:spPr>
          <a:xfrm>
            <a:off x="6350392" y="3265656"/>
            <a:ext cx="9729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100" dirty="0"/>
              <a:t>Κολοράντο</a:t>
            </a:r>
            <a:endParaRPr lang="en-US" sz="10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3402552-828C-2243-A0F7-E809F37B42AE}"/>
              </a:ext>
            </a:extLst>
          </p:cNvPr>
          <p:cNvSpPr txBox="1"/>
          <p:nvPr/>
        </p:nvSpPr>
        <p:spPr>
          <a:xfrm>
            <a:off x="6908495" y="3685309"/>
            <a:ext cx="5999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100" dirty="0"/>
              <a:t>Τέξας</a:t>
            </a:r>
            <a:endParaRPr lang="en-US" sz="10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0B4FC45-3768-6649-8B9A-3010C155F6CC}"/>
              </a:ext>
            </a:extLst>
          </p:cNvPr>
          <p:cNvSpPr txBox="1"/>
          <p:nvPr/>
        </p:nvSpPr>
        <p:spPr>
          <a:xfrm>
            <a:off x="6842330" y="4069802"/>
            <a:ext cx="8907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100" dirty="0"/>
              <a:t>Νότια </a:t>
            </a:r>
            <a:r>
              <a:rPr lang="el-GR" sz="1100" dirty="0" err="1"/>
              <a:t>Ντακότα</a:t>
            </a:r>
            <a:endParaRPr lang="en-US" sz="10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D2375F1-2791-D947-91B9-3CDE27A2C631}"/>
              </a:ext>
            </a:extLst>
          </p:cNvPr>
          <p:cNvSpPr txBox="1"/>
          <p:nvPr/>
        </p:nvSpPr>
        <p:spPr>
          <a:xfrm>
            <a:off x="6957892" y="4974474"/>
            <a:ext cx="1000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100" dirty="0" err="1"/>
              <a:t>Γουαιόμινγκ</a:t>
            </a:r>
            <a:endParaRPr lang="en-US" sz="10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EF69E19-77E9-6D4F-93AA-0A245617F025}"/>
              </a:ext>
            </a:extLst>
          </p:cNvPr>
          <p:cNvSpPr txBox="1"/>
          <p:nvPr/>
        </p:nvSpPr>
        <p:spPr>
          <a:xfrm>
            <a:off x="3409233" y="3443406"/>
            <a:ext cx="10440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100" dirty="0" err="1"/>
              <a:t>Ροντ</a:t>
            </a:r>
            <a:r>
              <a:rPr lang="el-GR" sz="1100" dirty="0"/>
              <a:t> </a:t>
            </a:r>
            <a:r>
              <a:rPr lang="el-GR" sz="1100" dirty="0" err="1"/>
              <a:t>Άιλαντ</a:t>
            </a:r>
            <a:endParaRPr lang="en-US" sz="10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1C4AF47-B9ED-6B4E-BA90-142F0CB5B9A9}"/>
              </a:ext>
            </a:extLst>
          </p:cNvPr>
          <p:cNvSpPr txBox="1"/>
          <p:nvPr/>
        </p:nvSpPr>
        <p:spPr>
          <a:xfrm>
            <a:off x="3686256" y="4304133"/>
            <a:ext cx="6449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100" dirty="0"/>
              <a:t>Χαβάη</a:t>
            </a:r>
            <a:endParaRPr lang="en-US" sz="10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090BE01-BD14-2147-AE4A-C5678ACB99CB}"/>
              </a:ext>
            </a:extLst>
          </p:cNvPr>
          <p:cNvSpPr txBox="1"/>
          <p:nvPr/>
        </p:nvSpPr>
        <p:spPr>
          <a:xfrm>
            <a:off x="4208755" y="4682901"/>
            <a:ext cx="10257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100" dirty="0" err="1"/>
              <a:t>Γουισκόμσιν</a:t>
            </a:r>
            <a:endParaRPr lang="en-US" sz="10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ACB2DF1-0AEA-D24D-9C3A-A9323231E925}"/>
              </a:ext>
            </a:extLst>
          </p:cNvPr>
          <p:cNvSpPr txBox="1"/>
          <p:nvPr/>
        </p:nvSpPr>
        <p:spPr>
          <a:xfrm>
            <a:off x="5108822" y="4844554"/>
            <a:ext cx="7870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100" dirty="0" err="1"/>
              <a:t>Όρεγκον</a:t>
            </a:r>
            <a:endParaRPr lang="en-US" sz="10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B598012-5E0F-4242-9488-4A1F8113E11B}"/>
              </a:ext>
            </a:extLst>
          </p:cNvPr>
          <p:cNvSpPr txBox="1"/>
          <p:nvPr/>
        </p:nvSpPr>
        <p:spPr>
          <a:xfrm>
            <a:off x="5999096" y="4996190"/>
            <a:ext cx="7870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100" dirty="0"/>
              <a:t>Αλάσκα</a:t>
            </a:r>
            <a:endParaRPr lang="en-US" sz="10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3C1606A-2231-F941-A57B-0811A87B93B1}"/>
              </a:ext>
            </a:extLst>
          </p:cNvPr>
          <p:cNvSpPr txBox="1"/>
          <p:nvPr/>
        </p:nvSpPr>
        <p:spPr>
          <a:xfrm>
            <a:off x="2921119" y="3892254"/>
            <a:ext cx="9870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100" dirty="0"/>
              <a:t>Νιού </a:t>
            </a:r>
            <a:r>
              <a:rPr lang="el-GR" sz="1100" dirty="0" err="1"/>
              <a:t>Τζέρσι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1756795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8DCF6162-C90D-43BF-B7E4-A7B29A1619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6895F9A-4951-41A7-988E-E4426D51CF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73CCBF7-E635-45F0-9262-B1378FECE0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95F2453-17DE-4864-ADA2-6D234F95CF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44DD539-16E2-48D1-9557-24281434BA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25EA950-BF18-4722-B2FD-04D357983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E71AB5E-77FB-4315-8B22-845D24C70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7ED4165-1756-4A80-90B1-FFF8AD7F2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0C1FF9ED-0EB6-4CEF-83F7-B579129778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3F4860A4-6A75-4E92-905D-FA03EEDB8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96C03D23-69E2-471C-8EF1-581C5A293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55" y="1241266"/>
            <a:ext cx="3161016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2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Χρεοκοπίες τραπεζών στις ΗΠΑ ανά έτος, 2000-2011 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BCDA284-4169-467B-80C1-BBDF26B20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3332" y="396837"/>
            <a:ext cx="7906665" cy="6058999"/>
            <a:chOff x="423332" y="396837"/>
            <a:chExt cx="7906665" cy="6058999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D5268F1-2FCC-42C8-B308-9F87447966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flipH="1">
              <a:off x="423332" y="402165"/>
              <a:ext cx="678513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71C38273-377C-4D45-98FA-F4BAFBCA8B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400000" flipH="1">
              <a:off x="4616676" y="2801722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A4617A93-13E2-4F76-AB78-7A02103918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677511" flipH="1">
              <a:off x="6459831" y="1826079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016C856D-CC80-4601-A196-815103A26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42708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217C01CDF565}" type="slidenum">
              <a:rPr lang="en-US" smtClean="0"/>
              <a:pPr defTabSz="914400">
                <a:spcAft>
                  <a:spcPts val="600"/>
                </a:spcAft>
              </a:pPr>
              <a:t>52</a:t>
            </a:fld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B4D9881-F4DE-8345-A873-5A01440E05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2888" t="16373" r="7272" b="8344"/>
          <a:stretch/>
        </p:blipFill>
        <p:spPr>
          <a:xfrm>
            <a:off x="312247" y="965604"/>
            <a:ext cx="7647750" cy="540845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08AEDDE-5EE9-8E46-812A-6FD7272BD80C}"/>
              </a:ext>
            </a:extLst>
          </p:cNvPr>
          <p:cNvSpPr txBox="1"/>
          <p:nvPr/>
        </p:nvSpPr>
        <p:spPr>
          <a:xfrm rot="16200000">
            <a:off x="-1682665" y="3403395"/>
            <a:ext cx="39109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dirty="0"/>
              <a:t>Αριθμός χρεοκοπιών τραπεζών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128296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8DCF6162-C90D-43BF-B7E4-A7B29A1619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6895F9A-4951-41A7-988E-E4426D51CF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73CCBF7-E635-45F0-9262-B1378FECE0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95F2453-17DE-4864-ADA2-6D234F95CF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44DD539-16E2-48D1-9557-24281434BA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25EA950-BF18-4722-B2FD-04D357983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E71AB5E-77FB-4315-8B22-845D24C70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7ED4165-1756-4A80-90B1-FFF8AD7F2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0C1FF9ED-0EB6-4CEF-83F7-B579129778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3F4860A4-6A75-4E92-905D-FA03EEDB8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5C2F4711-1AE9-4873-9986-24086B2C2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55" y="1241266"/>
            <a:ext cx="3161016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6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Κύριοι χρηματιστηριακοί δείκτες στις ΗΠΑ</a:t>
            </a:r>
            <a:br>
              <a:rPr lang="en-US" sz="26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</a:br>
            <a:r>
              <a:rPr lang="en-US" sz="26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(μεταβολή % έναντι των προηγούμενων 52 εβδομάδων)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BCDA284-4169-467B-80C1-BBDF26B20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3332" y="396837"/>
            <a:ext cx="7906665" cy="6058999"/>
            <a:chOff x="423332" y="396837"/>
            <a:chExt cx="7906665" cy="605899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D5268F1-2FCC-42C8-B308-9F87447966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flipH="1">
              <a:off x="423332" y="402165"/>
              <a:ext cx="678513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71C38273-377C-4D45-98FA-F4BAFBCA8B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400000" flipH="1">
              <a:off x="4616676" y="2801722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A4617A93-13E2-4F76-AB78-7A02103918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677511" flipH="1">
              <a:off x="6459831" y="1826079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9410CE38-8ACD-4400-870E-45CCB3C99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42708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217C01CDF565}" type="slidenum">
              <a:rPr lang="en-US" smtClean="0"/>
              <a:pPr defTabSz="914400">
                <a:spcAft>
                  <a:spcPts val="600"/>
                </a:spcAft>
              </a:pPr>
              <a:t>53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73225CF-1713-5F4B-AE6E-AAEAC0E7A5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0251" t="25306" r="9600" b="4484"/>
          <a:stretch/>
        </p:blipFill>
        <p:spPr>
          <a:xfrm>
            <a:off x="113122" y="844756"/>
            <a:ext cx="7519313" cy="494016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A44CEB9-E88D-6941-B96A-B4DD423E4013}"/>
              </a:ext>
            </a:extLst>
          </p:cNvPr>
          <p:cNvSpPr txBox="1"/>
          <p:nvPr/>
        </p:nvSpPr>
        <p:spPr>
          <a:xfrm>
            <a:off x="5711412" y="1186288"/>
            <a:ext cx="1082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DJIA</a:t>
            </a:r>
          </a:p>
          <a:p>
            <a:r>
              <a:rPr lang="en-US" sz="1600" dirty="0"/>
              <a:t>S&amp;P 500</a:t>
            </a:r>
          </a:p>
          <a:p>
            <a:r>
              <a:rPr lang="en-US" sz="1600" dirty="0"/>
              <a:t>NASDAQ</a:t>
            </a:r>
          </a:p>
        </p:txBody>
      </p:sp>
    </p:spTree>
    <p:extLst>
      <p:ext uri="{BB962C8B-B14F-4D97-AF65-F5344CB8AC3E}">
        <p14:creationId xmlns:p14="http://schemas.microsoft.com/office/powerpoint/2010/main" val="10006107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DCF6162-C90D-43BF-B7E4-A7B29A1619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895F9A-4951-41A7-988E-E4426D51CF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73CCBF7-E635-45F0-9262-B1378FECE0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95F2453-17DE-4864-ADA2-6D234F95CF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44DD539-16E2-48D1-9557-24281434BA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25EA950-BF18-4722-B2FD-04D357983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71AB5E-77FB-4315-8B22-845D24C70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7ED4165-1756-4A80-90B1-FFF8AD7F2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0C1FF9ED-0EB6-4CEF-83F7-B579129778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3F4860A4-6A75-4E92-905D-FA03EEDB8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088E4EEC-D9D2-41CA-99B5-1813E9643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55" y="1241266"/>
            <a:ext cx="3161016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6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Ψυχολογία καταναλωτών και αύξηση των διαρκών καταναλωτικών αγαθών και της επενδυτικής δαπάνης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BCDA284-4169-467B-80C1-BBDF26B20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3332" y="396837"/>
            <a:ext cx="7906665" cy="6058999"/>
            <a:chOff x="423332" y="396837"/>
            <a:chExt cx="7906665" cy="6058999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D5268F1-2FCC-42C8-B308-9F87447966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flipH="1">
              <a:off x="423332" y="402165"/>
              <a:ext cx="678513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71C38273-377C-4D45-98FA-F4BAFBCA8B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400000" flipH="1">
              <a:off x="4616676" y="2801722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A4617A93-13E2-4F76-AB78-7A02103918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677511" flipH="1">
              <a:off x="6459831" y="1826079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F50E7730-0943-4386-892D-17283BF7D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42708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217C01CDF565}" type="slidenum">
              <a:rPr lang="en-US" smtClean="0"/>
              <a:pPr defTabSz="914400">
                <a:spcAft>
                  <a:spcPts val="600"/>
                </a:spcAft>
              </a:pPr>
              <a:t>54</a:t>
            </a:fld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2D2E52-D883-3746-8D0A-6B7003A043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3464" t="18722" r="11977" b="10491"/>
          <a:stretch/>
        </p:blipFill>
        <p:spPr>
          <a:xfrm>
            <a:off x="675014" y="855134"/>
            <a:ext cx="6691284" cy="476461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DDD6FA8-2EC9-D14C-898A-93EE00AE9DAC}"/>
              </a:ext>
            </a:extLst>
          </p:cNvPr>
          <p:cNvSpPr txBox="1"/>
          <p:nvPr/>
        </p:nvSpPr>
        <p:spPr>
          <a:xfrm rot="16200000">
            <a:off x="-1431380" y="3171078"/>
            <a:ext cx="39109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100" dirty="0"/>
              <a:t>Ποσοστιαία (%) μεταβολή</a:t>
            </a:r>
          </a:p>
          <a:p>
            <a:pPr algn="ctr"/>
            <a:r>
              <a:rPr lang="el-GR" sz="1100" dirty="0"/>
              <a:t>των προηγούμενων 4 τριμήνων</a:t>
            </a:r>
            <a:endParaRPr lang="en-US" sz="11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9435EF9-616E-3141-9F6D-4D273F598EE5}"/>
              </a:ext>
            </a:extLst>
          </p:cNvPr>
          <p:cNvSpPr txBox="1"/>
          <p:nvPr/>
        </p:nvSpPr>
        <p:spPr>
          <a:xfrm rot="16200000">
            <a:off x="5501407" y="3255715"/>
            <a:ext cx="37014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100" dirty="0"/>
              <a:t>Δείκτης ψυχολογίας καταναλωτών (1966=100)</a:t>
            </a:r>
            <a:endParaRPr lang="en-US" sz="11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094BC1F-E66A-C945-A0A9-5690AB69ABE4}"/>
              </a:ext>
            </a:extLst>
          </p:cNvPr>
          <p:cNvSpPr txBox="1"/>
          <p:nvPr/>
        </p:nvSpPr>
        <p:spPr>
          <a:xfrm>
            <a:off x="1770404" y="4202673"/>
            <a:ext cx="3231915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80"/>
              </a:lnSpc>
            </a:pPr>
            <a:r>
              <a:rPr lang="el-GR" sz="1400" dirty="0"/>
              <a:t>Διαρκή αγαθά</a:t>
            </a:r>
          </a:p>
          <a:p>
            <a:pPr>
              <a:lnSpc>
                <a:spcPts val="1980"/>
              </a:lnSpc>
            </a:pPr>
            <a:r>
              <a:rPr lang="el-GR" sz="1400" dirty="0"/>
              <a:t>Επενδυτικά αγαθά</a:t>
            </a:r>
          </a:p>
          <a:p>
            <a:pPr>
              <a:lnSpc>
                <a:spcPts val="1980"/>
              </a:lnSpc>
            </a:pPr>
            <a:r>
              <a:rPr lang="el-GR" sz="1400" dirty="0"/>
              <a:t>Δείκτης ψυχολογίας καταναλωτών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053703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8DCF6162-C90D-43BF-B7E4-A7B29A1619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6895F9A-4951-41A7-988E-E4426D51CF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73CCBF7-E635-45F0-9262-B1378FECE0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95F2453-17DE-4864-ADA2-6D234F95CF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44DD539-16E2-48D1-9557-24281434BA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25EA950-BF18-4722-B2FD-04D357983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E71AB5E-77FB-4315-8B22-845D24C70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7ED4165-1756-4A80-90B1-FFF8AD7F2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0C1FF9ED-0EB6-4CEF-83F7-B579129778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3F4860A4-6A75-4E92-905D-FA03EEDB8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7C3455DF-45CE-4A30-AF36-D32CE4111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55" y="1241266"/>
            <a:ext cx="3161016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Αύξηση του πραγματικού ΑΕΠ</a:t>
            </a:r>
            <a:br>
              <a:rPr lang="en-US" sz="34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</a:br>
            <a:r>
              <a:rPr lang="en-US" sz="34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και ανεργία 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BCDA284-4169-467B-80C1-BBDF26B20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3332" y="396837"/>
            <a:ext cx="7906665" cy="6058999"/>
            <a:chOff x="423332" y="396837"/>
            <a:chExt cx="7906665" cy="605899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D5268F1-2FCC-42C8-B308-9F87447966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flipH="1">
              <a:off x="423332" y="402165"/>
              <a:ext cx="678513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71C38273-377C-4D45-98FA-F4BAFBCA8B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400000" flipH="1">
              <a:off x="4616676" y="2801722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A4617A93-13E2-4F76-AB78-7A02103918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677511" flipH="1">
              <a:off x="6459831" y="1826079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C2480F9F-BB6C-4CEC-9029-4DBA3C3E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42708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217C01CDF565}" type="slidenum">
              <a:rPr lang="en-US" smtClean="0"/>
              <a:pPr defTabSz="914400">
                <a:spcAft>
                  <a:spcPts val="600"/>
                </a:spcAft>
              </a:pPr>
              <a:t>55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4F7484B-1F5B-5842-9E2E-4903FCB23E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8442" t="12502" r="7534" b="1319"/>
          <a:stretch/>
        </p:blipFill>
        <p:spPr>
          <a:xfrm>
            <a:off x="229638" y="484640"/>
            <a:ext cx="7656296" cy="588942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914B1EF-508D-0349-A279-EA10836906EA}"/>
              </a:ext>
            </a:extLst>
          </p:cNvPr>
          <p:cNvSpPr txBox="1"/>
          <p:nvPr/>
        </p:nvSpPr>
        <p:spPr>
          <a:xfrm rot="16200000">
            <a:off x="-1565655" y="3255715"/>
            <a:ext cx="41990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100" dirty="0"/>
              <a:t>Ποσοστιαία (%) μεταβολή των 4 προηγούμενων τριμήνων</a:t>
            </a:r>
            <a:endParaRPr lang="en-US" sz="11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E8CEF37-DC11-884A-9474-383CD0AF0EF5}"/>
              </a:ext>
            </a:extLst>
          </p:cNvPr>
          <p:cNvSpPr txBox="1"/>
          <p:nvPr/>
        </p:nvSpPr>
        <p:spPr>
          <a:xfrm rot="16200000">
            <a:off x="5501407" y="3255715"/>
            <a:ext cx="37014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100" dirty="0"/>
              <a:t>Ποσοστιαία (%) μεταβολή στο εργατικό δυναμικό</a:t>
            </a:r>
            <a:endParaRPr lang="en-US" sz="11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3933760-6B32-8545-A4E7-C53055EF783F}"/>
              </a:ext>
            </a:extLst>
          </p:cNvPr>
          <p:cNvSpPr txBox="1"/>
          <p:nvPr/>
        </p:nvSpPr>
        <p:spPr>
          <a:xfrm>
            <a:off x="1726984" y="1132000"/>
            <a:ext cx="4640319" cy="575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80"/>
              </a:lnSpc>
            </a:pPr>
            <a:r>
              <a:rPr lang="el-GR" sz="1200" dirty="0"/>
              <a:t>Ρυθμός αύξησης του πραγματικού ΑΕΠ (αριστερή κλίμακα)</a:t>
            </a:r>
          </a:p>
          <a:p>
            <a:pPr>
              <a:lnSpc>
                <a:spcPts val="1980"/>
              </a:lnSpc>
            </a:pPr>
            <a:r>
              <a:rPr lang="el-GR" sz="1200" dirty="0"/>
              <a:t>Ποσοστό ανεργίας (δεξιά κλίμακα)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867463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A03BEBC-1E17-4CB1-AD45-86F0E73F6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ΠΕΡΙΛΗΨΗ ΚΕΦΑΛΑΙΟΥ, ΜΕΡΟΣ 1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EA678CF-ACDD-40B5-BA9B-FAF96D69FE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860675"/>
            <a:ext cx="8761413" cy="3416300"/>
          </a:xfrm>
        </p:spPr>
        <p:txBody>
          <a:bodyPr/>
          <a:lstStyle/>
          <a:p>
            <a:r>
              <a:rPr lang="el-GR" dirty="0"/>
              <a:t>Το υπόδειγμα </a:t>
            </a:r>
            <a:r>
              <a:rPr lang="en-US" i="1" dirty="0"/>
              <a:t>IS</a:t>
            </a:r>
            <a:r>
              <a:rPr lang="el-GR" dirty="0"/>
              <a:t>-</a:t>
            </a:r>
            <a:r>
              <a:rPr lang="en-US" i="1" dirty="0"/>
              <a:t>LM</a:t>
            </a:r>
            <a:r>
              <a:rPr lang="en-US" dirty="0"/>
              <a:t> </a:t>
            </a:r>
            <a:endParaRPr lang="el-GR" dirty="0"/>
          </a:p>
          <a:p>
            <a:pPr lvl="1"/>
            <a:r>
              <a:rPr lang="el-GR" dirty="0"/>
              <a:t>μια θεωρία της συνολικής ζήτησης </a:t>
            </a:r>
          </a:p>
          <a:p>
            <a:pPr lvl="1"/>
            <a:r>
              <a:rPr lang="el-GR" dirty="0"/>
              <a:t>εξωγενή: </a:t>
            </a:r>
            <a:r>
              <a:rPr lang="en-US" b="1" i="1" dirty="0"/>
              <a:t>M</a:t>
            </a:r>
            <a:r>
              <a:rPr lang="el-GR" dirty="0"/>
              <a:t>, </a:t>
            </a:r>
            <a:r>
              <a:rPr lang="en-US" b="1" i="1" dirty="0"/>
              <a:t>G</a:t>
            </a:r>
            <a:r>
              <a:rPr lang="el-GR" dirty="0"/>
              <a:t>, </a:t>
            </a:r>
            <a:r>
              <a:rPr lang="en-US" b="1" i="1" dirty="0"/>
              <a:t>T</a:t>
            </a:r>
            <a:r>
              <a:rPr lang="el-GR" dirty="0"/>
              <a:t>, </a:t>
            </a:r>
          </a:p>
          <a:p>
            <a:r>
              <a:rPr lang="el-GR" dirty="0"/>
              <a:t>   </a:t>
            </a:r>
            <a:r>
              <a:rPr lang="en-US" b="1" i="1" dirty="0"/>
              <a:t>P</a:t>
            </a:r>
            <a:r>
              <a:rPr lang="en-US" dirty="0"/>
              <a:t> </a:t>
            </a:r>
            <a:r>
              <a:rPr lang="el-GR" dirty="0"/>
              <a:t>εξωγενές στη βραχυχρόνια περίοδο, </a:t>
            </a:r>
            <a:r>
              <a:rPr lang="en-US" b="1" i="1" dirty="0"/>
              <a:t>Y</a:t>
            </a:r>
            <a:r>
              <a:rPr lang="en-US" dirty="0"/>
              <a:t> </a:t>
            </a:r>
            <a:r>
              <a:rPr lang="el-GR" dirty="0"/>
              <a:t>στη μακροχρόνια </a:t>
            </a:r>
          </a:p>
          <a:p>
            <a:pPr lvl="1"/>
            <a:r>
              <a:rPr lang="el-GR" dirty="0"/>
              <a:t>ενδογενές: </a:t>
            </a:r>
            <a:r>
              <a:rPr lang="en-US" b="1" i="1" dirty="0"/>
              <a:t>r</a:t>
            </a:r>
            <a:r>
              <a:rPr lang="el-GR" dirty="0"/>
              <a:t>,  </a:t>
            </a:r>
          </a:p>
          <a:p>
            <a:r>
              <a:rPr lang="el-GR" dirty="0"/>
              <a:t>   </a:t>
            </a:r>
            <a:r>
              <a:rPr lang="en-US" b="1" i="1" dirty="0"/>
              <a:t>Y</a:t>
            </a:r>
            <a:r>
              <a:rPr lang="en-US" dirty="0"/>
              <a:t> </a:t>
            </a:r>
            <a:r>
              <a:rPr lang="el-GR" dirty="0"/>
              <a:t>ενδογενές στη βραχυχρόνια περίοδο, </a:t>
            </a:r>
            <a:r>
              <a:rPr lang="en-US" b="1" i="1" dirty="0"/>
              <a:t>P</a:t>
            </a:r>
            <a:r>
              <a:rPr lang="en-US" dirty="0"/>
              <a:t> </a:t>
            </a:r>
            <a:r>
              <a:rPr lang="el-GR" dirty="0"/>
              <a:t>στη μακροχρόνια περίοδο</a:t>
            </a:r>
          </a:p>
          <a:p>
            <a:pPr lvl="1"/>
            <a:r>
              <a:rPr lang="el-GR" dirty="0"/>
              <a:t>καμπύλη </a:t>
            </a:r>
            <a:r>
              <a:rPr lang="en-US" i="1" dirty="0"/>
              <a:t>IS</a:t>
            </a:r>
            <a:r>
              <a:rPr lang="el-GR" dirty="0"/>
              <a:t>: ισορροπία στην αγορά αγαθών </a:t>
            </a:r>
          </a:p>
          <a:p>
            <a:pPr lvl="1"/>
            <a:r>
              <a:rPr lang="el-GR" dirty="0"/>
              <a:t>καμπύλη </a:t>
            </a:r>
            <a:r>
              <a:rPr lang="en-US" i="1" dirty="0"/>
              <a:t>LM</a:t>
            </a:r>
            <a:r>
              <a:rPr lang="el-GR" dirty="0"/>
              <a:t>: ισορροπία στην αγορά χρήματος </a:t>
            </a:r>
          </a:p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B9B0ADA0-8FD6-4CB9-9CB8-C533E517A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3457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6CF2597-E3D8-44C4-A3E9-4DB55F9A3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ΠΕΡΙΛΗΨΗ ΚΕΦΑΛΑΙΟΥ, ΜΕΡΟΣ 2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CA9E412-6C8E-418A-92EF-211AAE192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746375"/>
            <a:ext cx="8761413" cy="3416300"/>
          </a:xfrm>
        </p:spPr>
        <p:txBody>
          <a:bodyPr/>
          <a:lstStyle/>
          <a:p>
            <a:r>
              <a:rPr lang="el-GR" dirty="0"/>
              <a:t>Καμπύλη </a:t>
            </a:r>
            <a:r>
              <a:rPr lang="en-US" i="1" dirty="0"/>
              <a:t>AD</a:t>
            </a:r>
            <a:r>
              <a:rPr lang="en-US" dirty="0"/>
              <a:t> </a:t>
            </a:r>
            <a:endParaRPr lang="el-GR" dirty="0"/>
          </a:p>
          <a:p>
            <a:pPr lvl="1"/>
            <a:r>
              <a:rPr lang="el-GR" dirty="0"/>
              <a:t>δείξτε τη σχέση μεταξύ </a:t>
            </a:r>
            <a:r>
              <a:rPr lang="en-US" b="1" i="1" dirty="0"/>
              <a:t>P</a:t>
            </a:r>
            <a:r>
              <a:rPr lang="en-US" dirty="0"/>
              <a:t> </a:t>
            </a:r>
            <a:r>
              <a:rPr lang="el-GR" dirty="0"/>
              <a:t>και του </a:t>
            </a:r>
            <a:r>
              <a:rPr lang="en-US" b="1" i="1" dirty="0"/>
              <a:t>Y</a:t>
            </a:r>
            <a:r>
              <a:rPr lang="en-US" dirty="0"/>
              <a:t> </a:t>
            </a:r>
            <a:r>
              <a:rPr lang="el-GR" dirty="0"/>
              <a:t>ισορροπίας του υποδείγματος </a:t>
            </a:r>
            <a:r>
              <a:rPr lang="en-US" i="1" dirty="0"/>
              <a:t>IS</a:t>
            </a:r>
            <a:r>
              <a:rPr lang="el-GR" dirty="0"/>
              <a:t>-</a:t>
            </a:r>
            <a:r>
              <a:rPr lang="en-US" i="1" dirty="0"/>
              <a:t>LM</a:t>
            </a:r>
            <a:endParaRPr lang="el-GR" dirty="0"/>
          </a:p>
          <a:p>
            <a:r>
              <a:rPr lang="el-GR" dirty="0"/>
              <a:t> αρνητική κλίση επειδή </a:t>
            </a:r>
          </a:p>
          <a:p>
            <a:pPr marL="0" indent="0">
              <a:buNone/>
            </a:pPr>
            <a:r>
              <a:rPr lang="el-GR" dirty="0"/>
              <a:t>    ↑ </a:t>
            </a:r>
            <a:r>
              <a:rPr lang="en-US" b="1" i="1" dirty="0"/>
              <a:t>P</a:t>
            </a:r>
            <a:r>
              <a:rPr lang="el-GR" dirty="0"/>
              <a:t> → ↓(</a:t>
            </a:r>
            <a:r>
              <a:rPr lang="en-US" b="1" i="1" dirty="0"/>
              <a:t>M</a:t>
            </a:r>
            <a:r>
              <a:rPr lang="el-GR" dirty="0"/>
              <a:t>/</a:t>
            </a:r>
            <a:r>
              <a:rPr lang="en-US" b="1" i="1" dirty="0"/>
              <a:t>P</a:t>
            </a:r>
            <a:r>
              <a:rPr lang="el-GR" dirty="0"/>
              <a:t>) → ↑ </a:t>
            </a:r>
            <a:r>
              <a:rPr lang="en-US" b="1" i="1" dirty="0"/>
              <a:t>r</a:t>
            </a:r>
            <a:r>
              <a:rPr lang="el-GR" dirty="0"/>
              <a:t> → ↓ </a:t>
            </a:r>
            <a:r>
              <a:rPr lang="en-US" b="1" i="1" dirty="0"/>
              <a:t>I</a:t>
            </a:r>
            <a:r>
              <a:rPr lang="el-GR" dirty="0"/>
              <a:t> → ↓ </a:t>
            </a:r>
            <a:r>
              <a:rPr lang="en-US" b="1" i="1" dirty="0"/>
              <a:t>Y</a:t>
            </a:r>
            <a:endParaRPr lang="el-GR" dirty="0"/>
          </a:p>
          <a:p>
            <a:r>
              <a:rPr lang="el-GR" dirty="0"/>
              <a:t> η επεκτατική δημοσιονομική πολιτική μετατοπίζει την καμπύλη </a:t>
            </a:r>
            <a:r>
              <a:rPr lang="en-US" i="1" dirty="0"/>
              <a:t>IS</a:t>
            </a:r>
            <a:r>
              <a:rPr lang="en-US" dirty="0"/>
              <a:t> </a:t>
            </a:r>
            <a:r>
              <a:rPr lang="el-GR" dirty="0"/>
              <a:t>προς τα δεξιά, αυξάνει το εισόδημα και μετατοπίζει την καμπύλη </a:t>
            </a:r>
            <a:r>
              <a:rPr lang="en-US" i="1" dirty="0"/>
              <a:t>AD</a:t>
            </a:r>
            <a:r>
              <a:rPr lang="en-US" dirty="0"/>
              <a:t> </a:t>
            </a:r>
            <a:r>
              <a:rPr lang="el-GR" dirty="0"/>
              <a:t>προς τα δεξιά. </a:t>
            </a:r>
          </a:p>
          <a:p>
            <a:r>
              <a:rPr lang="el-GR" dirty="0"/>
              <a:t> η επεκτατική νομισματική πολιτική μετατοπίζει την καμπύλη </a:t>
            </a:r>
            <a:r>
              <a:rPr lang="en-US" i="1" dirty="0"/>
              <a:t>LM</a:t>
            </a:r>
            <a:r>
              <a:rPr lang="en-US" dirty="0"/>
              <a:t> </a:t>
            </a:r>
            <a:r>
              <a:rPr lang="el-GR" dirty="0"/>
              <a:t>προς τα δεξιά, αυξάνει το εισόδημα και μετατοπίζει την καμπύλη </a:t>
            </a:r>
            <a:r>
              <a:rPr lang="en-US" i="1" dirty="0"/>
              <a:t>AD</a:t>
            </a:r>
            <a:r>
              <a:rPr lang="en-US" dirty="0"/>
              <a:t> </a:t>
            </a:r>
            <a:r>
              <a:rPr lang="el-GR" dirty="0"/>
              <a:t>προς τα δεξιά.</a:t>
            </a:r>
          </a:p>
          <a:p>
            <a:r>
              <a:rPr lang="el-GR" dirty="0"/>
              <a:t> οι διαταραχές στην </a:t>
            </a:r>
            <a:r>
              <a:rPr lang="en-US" i="1" dirty="0"/>
              <a:t>IS</a:t>
            </a:r>
            <a:r>
              <a:rPr lang="en-US" dirty="0"/>
              <a:t> </a:t>
            </a:r>
            <a:r>
              <a:rPr lang="el-GR" dirty="0"/>
              <a:t>ή την </a:t>
            </a:r>
            <a:r>
              <a:rPr lang="en-US" i="1" dirty="0"/>
              <a:t>LM</a:t>
            </a:r>
            <a:r>
              <a:rPr lang="en-US" dirty="0"/>
              <a:t> </a:t>
            </a:r>
            <a:r>
              <a:rPr lang="el-GR" dirty="0"/>
              <a:t>μετατοπίζουν την καμπύλη </a:t>
            </a:r>
            <a:r>
              <a:rPr lang="en-US" i="1" dirty="0"/>
              <a:t>AD</a:t>
            </a:r>
            <a:r>
              <a:rPr lang="el-GR" dirty="0"/>
              <a:t>. </a:t>
            </a:r>
          </a:p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95C00CA9-E7C5-4533-B907-5FAD15EE6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049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8DCF6162-C90D-43BF-B7E4-A7B29A1619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6895F9A-4951-41A7-988E-E4426D51CF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73CCBF7-E635-45F0-9262-B1378FECE0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95F2453-17DE-4864-ADA2-6D234F95CF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44DD539-16E2-48D1-9557-24281434BA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25EA950-BF18-4722-B2FD-04D357983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E71AB5E-77FB-4315-8B22-845D24C70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7ED4165-1756-4A80-90B1-FFF8AD7F2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0C1FF9ED-0EB6-4CEF-83F7-B579129778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3F4860A4-6A75-4E92-905D-FA03EEDB8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441D0D06-A450-4288-AAF8-4644038B7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55" y="1241266"/>
            <a:ext cx="3161016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2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Μια αύξηση των δημόσιων δαπανών 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BCDA284-4169-467B-80C1-BBDF26B20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3332" y="396837"/>
            <a:ext cx="7906665" cy="6058999"/>
            <a:chOff x="423332" y="396837"/>
            <a:chExt cx="7906665" cy="605899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D5268F1-2FCC-42C8-B308-9F87447966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flipH="1">
              <a:off x="423332" y="402165"/>
              <a:ext cx="678513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71C38273-377C-4D45-98FA-F4BAFBCA8B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400000" flipH="1">
              <a:off x="4616676" y="2801722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A4617A93-13E2-4F76-AB78-7A02103918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677511" flipH="1">
              <a:off x="6459831" y="1826079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1F5FDE89-7D80-44F8-B382-4941A136B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42708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217C01CDF565}" type="slidenum">
              <a:rPr lang="en-US" smtClean="0"/>
              <a:pPr defTabSz="914400">
                <a:spcAft>
                  <a:spcPts val="600"/>
                </a:spcAft>
              </a:pPr>
              <a:t>6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E27FB1A-2746-6848-8B2F-CC33F085C0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79451" y="1357808"/>
            <a:ext cx="6663834" cy="4142384"/>
          </a:xfrm>
        </p:spPr>
      </p:pic>
    </p:spTree>
    <p:extLst>
      <p:ext uri="{BB962C8B-B14F-4D97-AF65-F5344CB8AC3E}">
        <p14:creationId xmlns:p14="http://schemas.microsoft.com/office/powerpoint/2010/main" val="23494239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8DCF6162-C90D-43BF-B7E4-A7B29A1619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6895F9A-4951-41A7-988E-E4426D51CF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73CCBF7-E635-45F0-9262-B1378FECE0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95F2453-17DE-4864-ADA2-6D234F95CF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44DD539-16E2-48D1-9557-24281434BA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25EA950-BF18-4722-B2FD-04D357983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E71AB5E-77FB-4315-8B22-845D24C70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7ED4165-1756-4A80-90B1-FFF8AD7F2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0C1FF9ED-0EB6-4CEF-83F7-B579129778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3F4860A4-6A75-4E92-905D-FA03EEDB8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9E96E4B6-2B19-473B-BA2D-6CD78F28B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55" y="1241266"/>
            <a:ext cx="3161016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4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Μια μείωση των φόρων 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BCDA284-4169-467B-80C1-BBDF26B20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3332" y="396837"/>
            <a:ext cx="7906665" cy="6058999"/>
            <a:chOff x="423332" y="396837"/>
            <a:chExt cx="7906665" cy="605899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D5268F1-2FCC-42C8-B308-9F87447966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flipH="1">
              <a:off x="423332" y="402165"/>
              <a:ext cx="678513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71C38273-377C-4D45-98FA-F4BAFBCA8B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400000" flipH="1">
              <a:off x="4616676" y="2801722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A4617A93-13E2-4F76-AB78-7A02103918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677511" flipH="1">
              <a:off x="6459831" y="1826079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067CC7E8-76E7-4EE9-9248-7BB5C730B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42708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217C01CDF565}" type="slidenum">
              <a:rPr lang="en-US" smtClean="0"/>
              <a:pPr defTabSz="914400">
                <a:spcAft>
                  <a:spcPts val="600"/>
                </a:spcAft>
              </a:pPr>
              <a:t>7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C4DC9DE-78EE-8544-BC42-7184C8ED46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0022" y="1063416"/>
            <a:ext cx="7330144" cy="4686300"/>
          </a:xfrm>
        </p:spPr>
      </p:pic>
    </p:spTree>
    <p:extLst>
      <p:ext uri="{BB962C8B-B14F-4D97-AF65-F5344CB8AC3E}">
        <p14:creationId xmlns:p14="http://schemas.microsoft.com/office/powerpoint/2010/main" val="1544636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8DCF6162-C90D-43BF-B7E4-A7B29A1619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6895F9A-4951-41A7-988E-E4426D51CF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73CCBF7-E635-45F0-9262-B1378FECE0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95F2453-17DE-4864-ADA2-6D234F95CF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44DD539-16E2-48D1-9557-24281434BA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25EA950-BF18-4722-B2FD-04D357983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E71AB5E-77FB-4315-8B22-845D24C70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7ED4165-1756-4A80-90B1-FFF8AD7F2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0C1FF9ED-0EB6-4CEF-83F7-B579129778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3F4860A4-6A75-4E92-905D-FA03EEDB8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EDB7B49C-62EC-4804-9EBA-73C1CCAED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55" y="1241266"/>
            <a:ext cx="3161016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8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Νομισματική π</a:t>
            </a:r>
            <a:r>
              <a:rPr lang="en-US" sz="3800" b="0" i="0" kern="1200" dirty="0" err="1">
                <a:solidFill>
                  <a:schemeClr val="bg2"/>
                </a:solidFill>
                <a:latin typeface="+mj-lt"/>
                <a:ea typeface="+mj-ea"/>
                <a:cs typeface="+mj-cs"/>
              </a:rPr>
              <a:t>ολιτική</a:t>
            </a:r>
            <a:r>
              <a:rPr lang="en-US" sz="38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:</a:t>
            </a:r>
            <a:br>
              <a:rPr lang="el-GR" sz="38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</a:br>
            <a:r>
              <a:rPr lang="en-US" sz="3800" b="0" i="0" kern="1200" dirty="0" err="1">
                <a:solidFill>
                  <a:schemeClr val="bg2"/>
                </a:solidFill>
                <a:latin typeface="+mj-lt"/>
                <a:ea typeface="+mj-ea"/>
                <a:cs typeface="+mj-cs"/>
              </a:rPr>
              <a:t>Μι</a:t>
            </a:r>
            <a:r>
              <a:rPr lang="en-US" sz="38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α αύξηση του </a:t>
            </a:r>
            <a:r>
              <a:rPr lang="en-US" sz="3800" b="0" i="1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M 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BCDA284-4169-467B-80C1-BBDF26B20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3332" y="396837"/>
            <a:ext cx="7906665" cy="6058999"/>
            <a:chOff x="423332" y="396837"/>
            <a:chExt cx="7906665" cy="6058999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D5268F1-2FCC-42C8-B308-9F87447966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flipH="1">
              <a:off x="423332" y="402165"/>
              <a:ext cx="678513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71C38273-377C-4D45-98FA-F4BAFBCA8B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400000" flipH="1">
              <a:off x="4616676" y="2801722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A4617A93-13E2-4F76-AB78-7A02103918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677511" flipH="1">
              <a:off x="6459831" y="1826079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47F14254-589D-4E8E-BA3E-3FC780A92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42708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217C01CDF565}" type="slidenum">
              <a:rPr lang="en-US" smtClean="0"/>
              <a:pPr defTabSz="914400">
                <a:spcAft>
                  <a:spcPts val="600"/>
                </a:spcAft>
              </a:pPr>
              <a:t>8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C6FBA59-0126-124B-A3E0-4C0A67F83A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5816" y="1676400"/>
            <a:ext cx="7076118" cy="3786441"/>
          </a:xfrm>
        </p:spPr>
      </p:pic>
    </p:spTree>
    <p:extLst>
      <p:ext uri="{BB962C8B-B14F-4D97-AF65-F5344CB8AC3E}">
        <p14:creationId xmlns:p14="http://schemas.microsoft.com/office/powerpoint/2010/main" val="1619642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95C1CEF-CC82-45D7-AD61-55083844D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Αλληλεπίδραση νομισματικής</a:t>
            </a:r>
            <a:br>
              <a:rPr lang="el-GR" dirty="0"/>
            </a:br>
            <a:r>
              <a:rPr lang="el-GR" dirty="0"/>
              <a:t>και δημοσιονομικής πολιτικής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8A52218-BD57-4E5A-A5F9-62C0D032B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804160"/>
            <a:ext cx="8761413" cy="3215640"/>
          </a:xfrm>
        </p:spPr>
        <p:txBody>
          <a:bodyPr/>
          <a:lstStyle/>
          <a:p>
            <a:r>
              <a:rPr lang="el-GR" dirty="0"/>
              <a:t>Υπόδειγμα:</a:t>
            </a:r>
            <a:endParaRPr lang="en-US" dirty="0"/>
          </a:p>
          <a:p>
            <a:pPr lvl="1"/>
            <a:r>
              <a:rPr lang="el-GR" dirty="0"/>
              <a:t>Οι μεταβλητές της νομισματικής και δημοσιονομικής πολιτικής (</a:t>
            </a:r>
            <a:r>
              <a:rPr lang="en-US" b="1" i="1" dirty="0"/>
              <a:t>M</a:t>
            </a:r>
            <a:r>
              <a:rPr lang="el-GR" dirty="0"/>
              <a:t>, </a:t>
            </a:r>
            <a:r>
              <a:rPr lang="en-US" b="1" i="1" dirty="0"/>
              <a:t>G</a:t>
            </a:r>
            <a:r>
              <a:rPr lang="en-US" dirty="0"/>
              <a:t> </a:t>
            </a:r>
            <a:r>
              <a:rPr lang="el-GR" dirty="0"/>
              <a:t>και </a:t>
            </a:r>
            <a:r>
              <a:rPr lang="en-US" b="1" i="1" dirty="0"/>
              <a:t>T</a:t>
            </a:r>
            <a:r>
              <a:rPr lang="el-GR" dirty="0"/>
              <a:t>) είναι εξωγενείς.</a:t>
            </a:r>
          </a:p>
          <a:p>
            <a:r>
              <a:rPr lang="el-GR" dirty="0"/>
              <a:t>Πραγματικός κόσμος:</a:t>
            </a:r>
            <a:endParaRPr lang="en-US" dirty="0"/>
          </a:p>
          <a:p>
            <a:pPr lvl="1"/>
            <a:r>
              <a:rPr lang="el-GR" dirty="0"/>
              <a:t>Οι υπεύθυνοι για τη χάραξη της νομισματικής πολιτικής μπορεί να προσαρμόσουν το </a:t>
            </a:r>
            <a:r>
              <a:rPr lang="el-GR" b="1" i="1" dirty="0"/>
              <a:t>Μ</a:t>
            </a:r>
            <a:r>
              <a:rPr lang="el-GR" dirty="0"/>
              <a:t> αντιδρώντας σε μεταβολές της δημοσιονομικής πολιτικής ή αντίστροφα. </a:t>
            </a:r>
            <a:endParaRPr lang="en-US" dirty="0"/>
          </a:p>
          <a:p>
            <a:pPr lvl="1"/>
            <a:r>
              <a:rPr lang="el-GR" dirty="0"/>
              <a:t>Οι αλληλεπιδράσεις αυτές μπορεί να μεταβάλουν την επίδραση της αρχικής μεταβολής της οικονομικής πολιτικής. </a:t>
            </a:r>
          </a:p>
          <a:p>
            <a:pPr marL="0" indent="0">
              <a:buNone/>
            </a:pPr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BF6DF424-FD65-4ED5-A177-1F4C88B95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21954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F1C4790-FE3C-4020-8CA7-00621DA7BB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{591DDD3E-659A-8E43-BA66-548E771B5E4B}tf10001076</Template>
  <TotalTime>4991</TotalTime>
  <Words>2476</Words>
  <Application>Microsoft Macintosh PowerPoint</Application>
  <PresentationFormat>Widescreen</PresentationFormat>
  <Paragraphs>371</Paragraphs>
  <Slides>57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4" baseType="lpstr">
      <vt:lpstr>Arial</vt:lpstr>
      <vt:lpstr>Calibri</vt:lpstr>
      <vt:lpstr>Cambria Math</vt:lpstr>
      <vt:lpstr>Century Gothic</vt:lpstr>
      <vt:lpstr>Symbol</vt:lpstr>
      <vt:lpstr>Wingdings 3</vt:lpstr>
      <vt:lpstr>Ion Boardroom</vt:lpstr>
      <vt:lpstr>ΚΕΦΑΛΑΙΟ 12 Συνολική ζήτηση II: Εφαρμογή του υποδείγματος IS-LM </vt:lpstr>
      <vt:lpstr>ΣΤΟ ΠΑΡΟΝ ΚΕΦΑΛΑΙΟ ΘΑ ΜΑΘΟΥΜΕ </vt:lpstr>
      <vt:lpstr>ΣΤΟ ΠΑΡΟΝ ΚΕΦΑΛΑΙΟ ΘΑ ΜΑΘΟΥΜΕ: ΜΕΡΟΣ 2</vt:lpstr>
      <vt:lpstr>Ισορροπία στο υπόδειγμα IS-LM </vt:lpstr>
      <vt:lpstr>Ανάλυση της οικονομικής πολιτικής με το υπόδειγμα IS-LM</vt:lpstr>
      <vt:lpstr>Μια αύξηση των δημόσιων δαπανών </vt:lpstr>
      <vt:lpstr>Μια μείωση των φόρων </vt:lpstr>
      <vt:lpstr>Νομισματική πολιτική: Μια αύξηση του M </vt:lpstr>
      <vt:lpstr>Αλληλεπίδραση νομισματικής και δημοσιονομικής πολιτικής </vt:lpstr>
      <vt:lpstr>Η αντίδραση της Ομοσπονδιακής Τράπεζας στο ΔG &gt; 0</vt:lpstr>
      <vt:lpstr>Αντίδραση 1: Κρατά το Μ σταθερό </vt:lpstr>
      <vt:lpstr>Αντίδραση 2: Κρατά το r σταθερό </vt:lpstr>
      <vt:lpstr>Αντίδραση 3: Κρατά το Y σταθερό </vt:lpstr>
      <vt:lpstr>Διαταραχές του υποδείγματος IS-LM, Μέρος 1</vt:lpstr>
      <vt:lpstr>Διαταραχές του υποδείγματος IS-LM, Μέρος 2</vt:lpstr>
      <vt:lpstr>ΤΩΡΑ ΠΡΟΣΠΑΘΗΣΤΕ  Αναλύστε τις διαταραχές με το υπόδειγμα IS-LM</vt:lpstr>
      <vt:lpstr>ΤΩΡΑ ΠΡΟΣΠΑΘΗΣΤΕ  Αναλύστε τις διαταραχές με το υπόδειγμα IS-LM, Μέρος 1</vt:lpstr>
      <vt:lpstr>ΤΩΡΑ ΠΡΟΣΠΑΘΗΣΤΕ  Αναλύστε τις διαταραχές με το υπόδειγμα IS-LM, Μέρος 2</vt:lpstr>
      <vt:lpstr>ΜΕΛΕΤΗ ΠΕΡΙΠΤΩΣΗΣ: Η οικονομική ύφεση στις ΗΠΑ το 2001, Mέρος 1</vt:lpstr>
      <vt:lpstr>ΜΕΛΕΤΗ ΠΕΡΙΠΤΩΣΗΣ: Η οικονομική ύφεση στις ΗΠΑ το 2001, Mέρος 2</vt:lpstr>
      <vt:lpstr>ΜΕΛΕΤΗ ΠΕΡΙΠΤΩΣΗΣ: Η οικονομική ύφεση στις ΗΠΑ το 2001, Μέρος 3</vt:lpstr>
      <vt:lpstr>ΜΕΛΕΤΗ ΠΕΡΙΠΤΩΣΗΣ: Η οικονομική ύφεση στις ΗΠΑ το 2001, Μέρος 4</vt:lpstr>
      <vt:lpstr>ΜΕΛΕΤΗ ΠΕΡΙΠΤΩΣΗΣ: Η οικονομική ύφεση στις ΗΠΑ το 2001, Μέρος 5</vt:lpstr>
      <vt:lpstr>Ποιο είναι το μέσο πολιτικής της Ομοσπονδιακής Τράπεζας; Μέρος 1</vt:lpstr>
      <vt:lpstr>Ποιο είναι το μέσο πολιτικής της Ομοσπονδιακής Τράπεζας; Μέρος 2</vt:lpstr>
      <vt:lpstr>IS-LM και συνολική ζήτηση </vt:lpstr>
      <vt:lpstr>Πώς συνάγεται η καμπύλη AD </vt:lpstr>
      <vt:lpstr>Νομισματική πολιτική και η καμπύλη AD</vt:lpstr>
      <vt:lpstr>Δημοσιονομική πολιτική και η καμπύλη AD</vt:lpstr>
      <vt:lpstr>IS-LM και AD-AS στη βραχυχρόνια και στη μακροχρόνια περίοδο </vt:lpstr>
      <vt:lpstr>Βραχυχρόνια και μακροχρόνια αποτελέσματα μιας διαταραχής της IS, Μέρος 1 </vt:lpstr>
      <vt:lpstr>Βραχυχρόνια και μακροχρόνια αποτελέσματα μιας διαταραχής της IS, Μέρος 2 </vt:lpstr>
      <vt:lpstr>Βραχυχρόνια και μακροχρόνια αποτελέσματα μιας διαταραχής της IS, Μέρος 3 </vt:lpstr>
      <vt:lpstr>Βραχυχρόνια και μακροχρόνια αποτελέσματα μιας διαταραχής της IS, Μέρος 4 </vt:lpstr>
      <vt:lpstr>Βραχυχρόνια και μακροχρόνια αποτελέσματα μιας διαταραχής της IS, Μέρος 5 </vt:lpstr>
      <vt:lpstr>ΤΩΡΑ ΠΡΟΣΠΑΘΗΣΤΕ  Αναλύστε τα βραχυχρόνια και μακροχρόνια αποτελέσματα μιας μεταβολής της προσφοράς χρήματος, ΔΜ</vt:lpstr>
      <vt:lpstr> ΤΩΡΑ ΠΡΟΣΠΑΘΗΣΤΕ  Αναλύστε τα βραχυχρόνια και μακροχρόνια αποτελέσματα μιας μεταβολής της προσφοράς χρήματος, ΔΜ, απάντηση, Μέρος 1</vt:lpstr>
      <vt:lpstr>ΤΩΡΑ ΠΡΟΣΠΑΘΗΣΤΕ  Αναλύστε τα βραχυχρόνια και μακροχρόνια αποτελέσματα μιας μεταβολής της προσφοράς χρήματος, ΔΜ, απάντηση, Mέρος 2</vt:lpstr>
      <vt:lpstr>Η Μεγάλη Κρίση </vt:lpstr>
      <vt:lpstr>Η ΥΠΟΘΕΣΗ ΤΗΣ ΔΑΠΑΝΗΣ: Διαταραχές της καμπύλης IS</vt:lpstr>
      <vt:lpstr>Η ΥΠΟΘΕΣΗ ΤΗΣ ΔΑΠΑΝΗΣ: Λόγοι μιας μετατόπισης της καμπύλης IS</vt:lpstr>
      <vt:lpstr>Η ΥΠΟΘΕΣΗ ΤΟΥ ΧΡΗΜΑΤΟΣ: Μια διαταραχή της καμπύλης LM</vt:lpstr>
      <vt:lpstr>Η ΥΠΟΘΕΣΗ ΤΟΥ ΧΡΗΜΑΤΟΣ ΚΑΙ ΠΑΛΙ: Τα αποτελέσματα της πτώσης των τιμών, Μέρος 1 </vt:lpstr>
      <vt:lpstr>Η ΥΠΟΘΕΣΗ ΤΟΥ ΧΡΗΜΑΤΟΣ ΚΑΙ ΠΑΛΙ: Τα αποτελέσματα της πτώσης των τιμών, Μέρος 2 </vt:lpstr>
      <vt:lpstr>Η ΥΠΟΘΕΣΗ ΤΟΥ ΧΡΗΜΑΤΟΣ ΚΑΙ ΠΑΛΙ: Τα αποτελέσματα της πτώσης των τιμών, Μέρος 3 </vt:lpstr>
      <vt:lpstr>Η ΥΠΟΘΕΣΗ ΤΟΥ ΧΡΗΜΑΤΟΣ ΚΑΙ ΠΑΛΙ: Τα αποτελέσματα της πτώσης των τιμών, Μέρος 4 </vt:lpstr>
      <vt:lpstr>Γιατί είναι  απίθανη μια νέα Μεγάλη Κρίση </vt:lpstr>
      <vt:lpstr>ΜΕΛΕΤΗ ΠΕΡΙΠΤΩΣΗΣ: Η χρηματοπιστωτική κρίση και η ύφεση του 2008-2009</vt:lpstr>
      <vt:lpstr>Επιτόκια και τιμές κατοικιών </vt:lpstr>
      <vt:lpstr>Μεταβολή του δείκτη τιμών κατοικιών και ποσοστό νέων κατασχέσεων στις ΗΠΑ, 1999-2009</vt:lpstr>
      <vt:lpstr>Μεταβολή τιμών κατοικιών και νέες κατασχέσεις, 2006: 3ο τρίμηνο έως 2009: 1ο τρίμηνο </vt:lpstr>
      <vt:lpstr>Χρεοκοπίες τραπεζών στις ΗΠΑ ανά έτος, 2000-2011 </vt:lpstr>
      <vt:lpstr>Κύριοι χρηματιστηριακοί δείκτες στις ΗΠΑ (μεταβολή % έναντι των προηγούμενων 52 εβδομάδων)</vt:lpstr>
      <vt:lpstr>Ψυχολογία καταναλωτών και αύξηση των διαρκών καταναλωτικών αγαθών και της επενδυτικής δαπάνης </vt:lpstr>
      <vt:lpstr>Αύξηση του πραγματικού ΑΕΠ και ανεργία </vt:lpstr>
      <vt:lpstr>ΠΕΡΙΛΗΨΗ ΚΕΦΑΛΑΙΟΥ, ΜΕΡΟΣ 1 </vt:lpstr>
      <vt:lpstr>ΠΕΡΙΛΗΨΗ ΚΕΦΑΛΑΙΟΥ, ΜΕΡΟΣ 2</vt:lpstr>
    </vt:vector>
  </TitlesOfParts>
  <Company/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ΚΕΦΑΛΑΙΟ 1 Η επιστήμη της Μακροοικονομικής</dc:title>
  <dc:creator>Danae Dardanou</dc:creator>
  <cp:lastModifiedBy>Danae Dardanou</cp:lastModifiedBy>
  <cp:revision>225</cp:revision>
  <cp:lastPrinted>2019-11-15T09:03:14Z</cp:lastPrinted>
  <dcterms:created xsi:type="dcterms:W3CDTF">2019-09-06T07:23:08Z</dcterms:created>
  <dcterms:modified xsi:type="dcterms:W3CDTF">2019-11-19T07:55:51Z</dcterms:modified>
</cp:coreProperties>
</file>