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99"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316" r:id="rId16"/>
    <p:sldId id="271" r:id="rId17"/>
    <p:sldId id="272" r:id="rId18"/>
    <p:sldId id="273" r:id="rId19"/>
    <p:sldId id="274" r:id="rId20"/>
    <p:sldId id="275" r:id="rId21"/>
    <p:sldId id="317" r:id="rId22"/>
    <p:sldId id="276" r:id="rId23"/>
    <p:sldId id="318" r:id="rId24"/>
    <p:sldId id="319" r:id="rId25"/>
    <p:sldId id="321" r:id="rId26"/>
    <p:sldId id="320"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ola Maria" initials="BM" lastIdx="2" clrIdx="0">
    <p:extLst>
      <p:ext uri="{19B8F6BF-5375-455C-9EA6-DF929625EA0E}">
        <p15:presenceInfo xmlns:p15="http://schemas.microsoft.com/office/powerpoint/2012/main" userId="S-1-5-21-96345165-3075009211-1247224813-12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7E4FF"/>
    <a:srgbClr val="FFDD71"/>
    <a:srgbClr val="F949E0"/>
    <a:srgbClr val="FDBFF4"/>
    <a:srgbClr val="C39BE1"/>
    <a:srgbClr val="C7C37D"/>
    <a:srgbClr val="392FBB"/>
    <a:srgbClr val="6DC4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05"/>
    <p:restoredTop sz="94639"/>
  </p:normalViewPr>
  <p:slideViewPr>
    <p:cSldViewPr snapToGrid="0" snapToObjects="1">
      <p:cViewPr varScale="1">
        <p:scale>
          <a:sx n="120" d="100"/>
          <a:sy n="120" d="100"/>
        </p:scale>
        <p:origin x="60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82C52-3BF9-1D4E-AD48-8461EE3EBAD6}"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9EC38-0C2D-AF43-8BFD-C215FD072F2F}" type="slidenum">
              <a:rPr lang="en-US" smtClean="0"/>
              <a:t>‹#›</a:t>
            </a:fld>
            <a:endParaRPr lang="en-US"/>
          </a:p>
        </p:txBody>
      </p:sp>
    </p:spTree>
    <p:extLst>
      <p:ext uri="{BB962C8B-B14F-4D97-AF65-F5344CB8AC3E}">
        <p14:creationId xmlns:p14="http://schemas.microsoft.com/office/powerpoint/2010/main" val="366331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199D0D42-186E-BC42-B7E2-A08CD1964CA4}" type="datetime1">
              <a:rPr lang="en-US" smtClean="0"/>
              <a:t>12/4/2020</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59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E7E073-96E7-524E-8A85-0E20D1958282}" type="datetime1">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084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E3927AE-D6AA-D340-9426-CEE3F9142D3D}"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9105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C48DF06-BC33-B54B-9884-65D16EEA6E20}"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620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AD8BE8-8990-7240-9689-4A0C01F27034}"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9919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56315F3-8E50-534A-AB7B-5C437D68CFA7}" type="datetime1">
              <a:rPr lang="en-US" smtClean="0"/>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540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3C021C2-A967-8C49-BBEC-90FE553DB855}" type="datetime1">
              <a:rPr lang="en-US" smtClean="0"/>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3572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FA3B73-A38A-B144-A6A7-D63497BCC4AE}"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3957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3321DB-19D2-F440-8A27-04DB1ECE9DA2}"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288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E51FF4-6E37-1645-9D0D-6ED7B12D5C76}"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780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4440E7-1A55-C643-90F9-59FD30EDF52A}"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382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DB6A89-8379-084A-90FC-2C0D758BDFF0}" type="datetime1">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063261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FA0572-4F26-F948-A30E-210796AA7A94}" type="datetime1">
              <a:rPr lang="en-US" smtClean="0"/>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20678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3151D9-3A54-454B-BBA4-A365BCB8E432}" type="datetime1">
              <a:rPr lang="en-US" smtClean="0"/>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566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6538B2-56D0-AD40-9565-4AFEF2B85AD0}" type="datetime1">
              <a:rPr lang="en-US" smtClean="0"/>
              <a:t>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137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226E7D-6C78-D94B-A935-CCDE581248E8}" type="datetime1">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02671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298D393-888C-1C4B-A04A-F42B32B4697D}" type="datetime1">
              <a:rPr lang="en-US" smtClean="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944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CCA361A-3AC5-C94F-8B05-30608CE930CA}" type="datetime1">
              <a:rPr lang="en-US" smtClean="0"/>
              <a:t>12/4/2020</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0714589"/>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 id="2147484212" r:id="rId13"/>
    <p:sldLayoutId id="2147484213" r:id="rId14"/>
    <p:sldLayoutId id="2147484214" r:id="rId15"/>
    <p:sldLayoutId id="2147484215" r:id="rId16"/>
    <p:sldLayoutId id="2147484216"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file:////var/folders/wx/7f0252v94rq986x4n4l4sn9c0000gn/T/com.microsoft.Powerpoint/converted_emf.(nul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F3081-5631-AC42-852C-FBB735C4BE71}"/>
              </a:ext>
            </a:extLst>
          </p:cNvPr>
          <p:cNvSpPr>
            <a:spLocks noGrp="1"/>
          </p:cNvSpPr>
          <p:nvPr>
            <p:ph type="ctrTitle"/>
          </p:nvPr>
        </p:nvSpPr>
        <p:spPr/>
        <p:txBody>
          <a:bodyPr/>
          <a:lstStyle/>
          <a:p>
            <a:r>
              <a:rPr lang="el-GR" sz="2800" dirty="0"/>
              <a:t>ΚΕΦΑΛΑΙΟ 10</a:t>
            </a:r>
            <a:r>
              <a:rPr lang="el-GR" sz="4000" dirty="0"/>
              <a:t/>
            </a:r>
            <a:br>
              <a:rPr lang="el-GR" sz="4000" dirty="0"/>
            </a:br>
            <a:r>
              <a:rPr lang="el-GR" sz="4000" dirty="0"/>
              <a:t>Εισαγωγή στις οικονομικές διακυμάνσεις</a:t>
            </a:r>
            <a:endParaRPr lang="en-US" sz="4000" dirty="0"/>
          </a:p>
        </p:txBody>
      </p:sp>
      <p:sp>
        <p:nvSpPr>
          <p:cNvPr id="3" name="Subtitle 2">
            <a:extLst>
              <a:ext uri="{FF2B5EF4-FFF2-40B4-BE49-F238E27FC236}">
                <a16:creationId xmlns:a16="http://schemas.microsoft.com/office/drawing/2014/main" id="{62FA7AD8-EB2D-4646-BDF0-2CA5D06E1099}"/>
              </a:ext>
            </a:extLst>
          </p:cNvPr>
          <p:cNvSpPr>
            <a:spLocks noGrp="1"/>
          </p:cNvSpPr>
          <p:nvPr>
            <p:ph type="subTitle" idx="1"/>
          </p:nvPr>
        </p:nvSpPr>
        <p:spPr/>
        <p:txBody>
          <a:bodyPr/>
          <a:lstStyle/>
          <a:p>
            <a:r>
              <a:rPr lang="el-GR"/>
              <a:t>ΜΑΚΡΟΟΙΚΟΝΟΜΙΚΗ </a:t>
            </a:r>
            <a:r>
              <a:rPr lang="en-US"/>
              <a:t> - N</a:t>
            </a:r>
            <a:r>
              <a:rPr lang="el-GR"/>
              <a:t>. </a:t>
            </a:r>
            <a:r>
              <a:rPr lang="en-US"/>
              <a:t>Gregory Mankiw</a:t>
            </a:r>
            <a:endParaRPr lang="en-US" dirty="0"/>
          </a:p>
        </p:txBody>
      </p:sp>
      <p:sp>
        <p:nvSpPr>
          <p:cNvPr id="6" name="Slide Number Placeholder 5">
            <a:extLst>
              <a:ext uri="{FF2B5EF4-FFF2-40B4-BE49-F238E27FC236}">
                <a16:creationId xmlns:a16="http://schemas.microsoft.com/office/drawing/2014/main" id="{C2732D6D-E0B4-F447-A6F2-5B808A745A89}"/>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5" name="Picture 4">
            <a:extLst>
              <a:ext uri="{FF2B5EF4-FFF2-40B4-BE49-F238E27FC236}">
                <a16:creationId xmlns:a16="http://schemas.microsoft.com/office/drawing/2014/main" id="{74B230DD-8710-6441-BFF0-1BA6F8606076}"/>
              </a:ext>
            </a:extLst>
          </p:cNvPr>
          <p:cNvPicPr>
            <a:picLocks noChangeAspect="1"/>
          </p:cNvPicPr>
          <p:nvPr/>
        </p:nvPicPr>
        <p:blipFill>
          <a:blip r:link="rId2"/>
          <a:stretch>
            <a:fillRect/>
          </a:stretch>
        </p:blipFill>
        <p:spPr>
          <a:xfrm>
            <a:off x="1270000" y="1270000"/>
            <a:ext cx="25400" cy="38100"/>
          </a:xfrm>
          <a:prstGeom prst="rect">
            <a:avLst/>
          </a:prstGeom>
        </p:spPr>
      </p:pic>
      <p:pic>
        <p:nvPicPr>
          <p:cNvPr id="7" name="Picture 6">
            <a:extLst>
              <a:ext uri="{FF2B5EF4-FFF2-40B4-BE49-F238E27FC236}">
                <a16:creationId xmlns:a16="http://schemas.microsoft.com/office/drawing/2014/main" id="{B0DC0231-E54C-A94A-93F9-51E6232D4B94}"/>
              </a:ext>
            </a:extLst>
          </p:cNvPr>
          <p:cNvPicPr>
            <a:picLocks noChangeAspect="1"/>
          </p:cNvPicPr>
          <p:nvPr/>
        </p:nvPicPr>
        <p:blipFill>
          <a:blip r:link="rId2"/>
          <a:stretch>
            <a:fillRect/>
          </a:stretch>
        </p:blipFill>
        <p:spPr>
          <a:xfrm>
            <a:off x="1270000" y="1270000"/>
            <a:ext cx="25400" cy="38100"/>
          </a:xfrm>
          <a:prstGeom prst="rect">
            <a:avLst/>
          </a:prstGeom>
        </p:spPr>
      </p:pic>
      <p:pic>
        <p:nvPicPr>
          <p:cNvPr id="8" name="Picture 7">
            <a:extLst>
              <a:ext uri="{FF2B5EF4-FFF2-40B4-BE49-F238E27FC236}">
                <a16:creationId xmlns:a16="http://schemas.microsoft.com/office/drawing/2014/main" id="{0DE6C9E5-A379-1140-9D52-9CED4C8344AC}"/>
              </a:ext>
            </a:extLst>
          </p:cNvPr>
          <p:cNvPicPr>
            <a:picLocks noChangeAspect="1"/>
          </p:cNvPicPr>
          <p:nvPr/>
        </p:nvPicPr>
        <p:blipFill>
          <a:blip r:link="rId2"/>
          <a:stretch>
            <a:fillRect/>
          </a:stretch>
        </p:blipFill>
        <p:spPr>
          <a:xfrm>
            <a:off x="1270000" y="1270000"/>
            <a:ext cx="25400" cy="38100"/>
          </a:xfrm>
          <a:prstGeom prst="rect">
            <a:avLst/>
          </a:prstGeom>
        </p:spPr>
      </p:pic>
    </p:spTree>
    <p:extLst>
      <p:ext uri="{BB962C8B-B14F-4D97-AF65-F5344CB8AC3E}">
        <p14:creationId xmlns:p14="http://schemas.microsoft.com/office/powerpoint/2010/main" val="1106167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DCF6162-C90D-43BF-B7E4-A7B29A1619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A6895F9A-4951-41A7-988E-E4426D51CF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973CCBF7-E635-45F0-9262-B1378FECE0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95F2453-17DE-4864-ADA2-6D234F95CF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044DD539-16E2-48D1-9557-24281434BA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025EA950-BF18-4722-B2FD-04D357983F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7E71AB5E-77FB-4315-8B22-845D24C707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27ED4165-1756-4A80-90B1-FFF8AD7F2B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3F4860A4-6A75-4E92-905D-FA03EEDB86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E8A54DC1-2606-4C6C-8B31-458EF6E46F4F}"/>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2600" b="0" i="0" kern="1200" dirty="0">
                <a:solidFill>
                  <a:schemeClr val="bg2"/>
                </a:solidFill>
                <a:latin typeface="+mj-lt"/>
                <a:ea typeface="+mj-ea"/>
                <a:cs typeface="+mj-cs"/>
              </a:rPr>
              <a:t>Σύνθετος δείκτης προπορευόμενων οικονομικών δεικτών, 1970-2012 </a:t>
            </a:r>
          </a:p>
        </p:txBody>
      </p:sp>
      <p:sp>
        <p:nvSpPr>
          <p:cNvPr id="4" name="Θέση αριθμού διαφάνειας 3">
            <a:extLst>
              <a:ext uri="{FF2B5EF4-FFF2-40B4-BE49-F238E27FC236}">
                <a16:creationId xmlns:a16="http://schemas.microsoft.com/office/drawing/2014/main" id="{CD837D16-2102-4750-B8F9-0AE0CED2F53F}"/>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pPr defTabSz="914400">
                <a:spcAft>
                  <a:spcPts val="600"/>
                </a:spcAft>
              </a:pPr>
              <a:t>10</a:t>
            </a:fld>
            <a:endParaRPr lang="en-US"/>
          </a:p>
        </p:txBody>
      </p:sp>
      <p:pic>
        <p:nvPicPr>
          <p:cNvPr id="8" name="Content Placeholder 7">
            <a:extLst>
              <a:ext uri="{FF2B5EF4-FFF2-40B4-BE49-F238E27FC236}">
                <a16:creationId xmlns:a16="http://schemas.microsoft.com/office/drawing/2014/main" id="{81AB1F74-CFC5-CE45-9C95-AD74A4B7976D}"/>
              </a:ext>
            </a:extLst>
          </p:cNvPr>
          <p:cNvPicPr>
            <a:picLocks noGrp="1" noChangeAspect="1"/>
          </p:cNvPicPr>
          <p:nvPr>
            <p:ph idx="1"/>
          </p:nvPr>
        </p:nvPicPr>
        <p:blipFill>
          <a:blip r:embed="rId3"/>
          <a:stretch>
            <a:fillRect/>
          </a:stretch>
        </p:blipFill>
        <p:spPr>
          <a:xfrm>
            <a:off x="1109763" y="1219246"/>
            <a:ext cx="6470907" cy="441639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127420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2FF778-928A-4547-B24F-C641D00AB95D}"/>
              </a:ext>
            </a:extLst>
          </p:cNvPr>
          <p:cNvSpPr>
            <a:spLocks noGrp="1"/>
          </p:cNvSpPr>
          <p:nvPr>
            <p:ph type="title"/>
          </p:nvPr>
        </p:nvSpPr>
        <p:spPr/>
        <p:txBody>
          <a:bodyPr/>
          <a:lstStyle/>
          <a:p>
            <a:r>
              <a:rPr lang="el-GR" dirty="0"/>
              <a:t>Χρονικοί ορίζοντες στη μακροοικονομική </a:t>
            </a:r>
          </a:p>
        </p:txBody>
      </p:sp>
      <p:sp>
        <p:nvSpPr>
          <p:cNvPr id="4" name="Θέση αριθμού διαφάνειας 3">
            <a:extLst>
              <a:ext uri="{FF2B5EF4-FFF2-40B4-BE49-F238E27FC236}">
                <a16:creationId xmlns:a16="http://schemas.microsoft.com/office/drawing/2014/main" id="{7B347B8C-EAFA-478E-9535-15B131F02F43}"/>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Θέση περιεχομένου 4">
            <a:extLst>
              <a:ext uri="{FF2B5EF4-FFF2-40B4-BE49-F238E27FC236}">
                <a16:creationId xmlns:a16="http://schemas.microsoft.com/office/drawing/2014/main" id="{B22CF9EB-4232-48DA-BCB0-F566A0A807B5}"/>
              </a:ext>
            </a:extLst>
          </p:cNvPr>
          <p:cNvSpPr>
            <a:spLocks noGrp="1"/>
          </p:cNvSpPr>
          <p:nvPr>
            <p:ph idx="1"/>
          </p:nvPr>
        </p:nvSpPr>
        <p:spPr/>
        <p:txBody>
          <a:bodyPr>
            <a:normAutofit/>
          </a:bodyPr>
          <a:lstStyle/>
          <a:p>
            <a:r>
              <a:rPr lang="el-GR" u="sng" dirty="0"/>
              <a:t>Μακροχρόνια περίοδος</a:t>
            </a:r>
            <a:endParaRPr lang="el-GR" dirty="0"/>
          </a:p>
          <a:p>
            <a:pPr marL="0" indent="0">
              <a:buNone/>
            </a:pPr>
            <a:r>
              <a:rPr lang="el-GR" dirty="0"/>
              <a:t>Οι τιμές είναι εύκαμπτες και ανταποκρίνονται στις μεταβολές της προσφοράς και της ζήτησης. </a:t>
            </a:r>
          </a:p>
          <a:p>
            <a:r>
              <a:rPr lang="el-GR" u="sng" dirty="0"/>
              <a:t>Βραχυχρόνια περίοδος</a:t>
            </a:r>
            <a:endParaRPr lang="el-GR" dirty="0"/>
          </a:p>
          <a:p>
            <a:pPr marL="0" indent="0">
              <a:buNone/>
            </a:pPr>
            <a:r>
              <a:rPr lang="el-GR" dirty="0"/>
              <a:t>Πολλές τιμές είναι «άκαμπτες», παραμένοντας σε ένα προκαθορισμένο επίπεδο. </a:t>
            </a:r>
          </a:p>
          <a:p>
            <a:pPr marL="0" indent="0">
              <a:buNone/>
            </a:pPr>
            <a:endParaRPr lang="el-GR" b="1" dirty="0"/>
          </a:p>
        </p:txBody>
      </p:sp>
      <p:sp>
        <p:nvSpPr>
          <p:cNvPr id="3" name="Ορθογώνιο 2">
            <a:extLst>
              <a:ext uri="{FF2B5EF4-FFF2-40B4-BE49-F238E27FC236}">
                <a16:creationId xmlns:a16="http://schemas.microsoft.com/office/drawing/2014/main" id="{CF2E666A-B990-45C7-AF18-C42D01593E61}"/>
              </a:ext>
            </a:extLst>
          </p:cNvPr>
          <p:cNvSpPr/>
          <p:nvPr/>
        </p:nvSpPr>
        <p:spPr>
          <a:xfrm>
            <a:off x="2275634" y="5210827"/>
            <a:ext cx="6442482" cy="989557"/>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Η οικονομία συμπεριφέρεται πολύ διαφορετικά όταν οι τιμές είναι άκαμπτες.</a:t>
            </a:r>
            <a:endParaRPr lang="el-GR" dirty="0">
              <a:solidFill>
                <a:schemeClr val="tx1"/>
              </a:solidFill>
            </a:endParaRPr>
          </a:p>
        </p:txBody>
      </p:sp>
    </p:spTree>
    <p:extLst>
      <p:ext uri="{BB962C8B-B14F-4D97-AF65-F5344CB8AC3E}">
        <p14:creationId xmlns:p14="http://schemas.microsoft.com/office/powerpoint/2010/main" val="2104560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40ED42-6EF2-4ECD-B16E-ABFD658B00C4}"/>
              </a:ext>
            </a:extLst>
          </p:cNvPr>
          <p:cNvSpPr>
            <a:spLocks noGrp="1"/>
          </p:cNvSpPr>
          <p:nvPr>
            <p:ph type="title"/>
          </p:nvPr>
        </p:nvSpPr>
        <p:spPr/>
        <p:txBody>
          <a:bodyPr/>
          <a:lstStyle/>
          <a:p>
            <a:r>
              <a:rPr lang="el-GR" sz="3200" dirty="0"/>
              <a:t>Ανακεφαλαίωση της κλασικής μακροοικονομικής θεωρίας (Κεφάλαια 3-9)</a:t>
            </a:r>
          </a:p>
        </p:txBody>
      </p:sp>
      <p:sp>
        <p:nvSpPr>
          <p:cNvPr id="3" name="Θέση περιεχομένου 2">
            <a:extLst>
              <a:ext uri="{FF2B5EF4-FFF2-40B4-BE49-F238E27FC236}">
                <a16:creationId xmlns:a16="http://schemas.microsoft.com/office/drawing/2014/main" id="{63998F1A-3BAC-4591-A2C3-0DD3396322D0}"/>
              </a:ext>
            </a:extLst>
          </p:cNvPr>
          <p:cNvSpPr>
            <a:spLocks noGrp="1"/>
          </p:cNvSpPr>
          <p:nvPr>
            <p:ph idx="1"/>
          </p:nvPr>
        </p:nvSpPr>
        <p:spPr/>
        <p:txBody>
          <a:bodyPr/>
          <a:lstStyle/>
          <a:p>
            <a:r>
              <a:rPr lang="el-GR" dirty="0"/>
              <a:t>Το προϊόν καθορίζεται από την πλευρά της προσφοράς: </a:t>
            </a:r>
          </a:p>
          <a:p>
            <a:pPr lvl="1"/>
            <a:r>
              <a:rPr lang="el-GR" dirty="0"/>
              <a:t>τις προσφερόμενες ποσότητες κεφαλαίου και εργασίας </a:t>
            </a:r>
          </a:p>
          <a:p>
            <a:pPr lvl="1"/>
            <a:r>
              <a:rPr lang="el-GR" dirty="0"/>
              <a:t>την τεχνολογία </a:t>
            </a:r>
          </a:p>
          <a:p>
            <a:r>
              <a:rPr lang="el-GR" dirty="0"/>
              <a:t>Οι μεταβολές στη ζήτηση για αγαθά και υπηρεσίες (</a:t>
            </a:r>
            <a:r>
              <a:rPr lang="en-US" b="1" i="1" dirty="0"/>
              <a:t>C</a:t>
            </a:r>
            <a:r>
              <a:rPr lang="el-GR" dirty="0"/>
              <a:t>, </a:t>
            </a:r>
            <a:r>
              <a:rPr lang="en-US" b="1" i="1" dirty="0"/>
              <a:t>I</a:t>
            </a:r>
            <a:r>
              <a:rPr lang="el-GR" dirty="0"/>
              <a:t>, </a:t>
            </a:r>
            <a:r>
              <a:rPr lang="en-US" b="1" i="1" dirty="0"/>
              <a:t>G</a:t>
            </a:r>
            <a:r>
              <a:rPr lang="el-GR" dirty="0"/>
              <a:t>) επηρεάζουν μόνο τις τιμές, όχι τις ποσότητες. </a:t>
            </a:r>
          </a:p>
          <a:p>
            <a:r>
              <a:rPr lang="el-GR" dirty="0"/>
              <a:t>Υποθέτει ότι οι τιμές είναι πλήρως εύκαμπτες. </a:t>
            </a:r>
          </a:p>
          <a:p>
            <a:r>
              <a:rPr lang="el-GR" dirty="0"/>
              <a:t>Ισχύει στη μακροχρόνια περίοδο. </a:t>
            </a:r>
          </a:p>
          <a:p>
            <a:pPr marL="0" indent="0">
              <a:buNone/>
            </a:pPr>
            <a:endParaRPr lang="el-GR" sz="2000" b="1" dirty="0"/>
          </a:p>
        </p:txBody>
      </p:sp>
      <p:sp>
        <p:nvSpPr>
          <p:cNvPr id="4" name="Θέση αριθμού διαφάνειας 3">
            <a:extLst>
              <a:ext uri="{FF2B5EF4-FFF2-40B4-BE49-F238E27FC236}">
                <a16:creationId xmlns:a16="http://schemas.microsoft.com/office/drawing/2014/main" id="{9362DC20-6D49-474F-86E5-BFA0BF993E5B}"/>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4227900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6512A9-6055-4686-B311-0456ABDA93B2}"/>
              </a:ext>
            </a:extLst>
          </p:cNvPr>
          <p:cNvSpPr>
            <a:spLocks noGrp="1"/>
          </p:cNvSpPr>
          <p:nvPr>
            <p:ph type="title"/>
          </p:nvPr>
        </p:nvSpPr>
        <p:spPr/>
        <p:txBody>
          <a:bodyPr/>
          <a:lstStyle/>
          <a:p>
            <a:r>
              <a:rPr lang="el-GR" dirty="0"/>
              <a:t>Όταν οι τιμές είναι άκαμπτες</a:t>
            </a:r>
          </a:p>
        </p:txBody>
      </p:sp>
      <p:sp>
        <p:nvSpPr>
          <p:cNvPr id="3" name="Θέση περιεχομένου 2">
            <a:extLst>
              <a:ext uri="{FF2B5EF4-FFF2-40B4-BE49-F238E27FC236}">
                <a16:creationId xmlns:a16="http://schemas.microsoft.com/office/drawing/2014/main" id="{A377E5E2-0425-4F78-81AB-75D389BCA6C2}"/>
              </a:ext>
            </a:extLst>
          </p:cNvPr>
          <p:cNvSpPr>
            <a:spLocks noGrp="1"/>
          </p:cNvSpPr>
          <p:nvPr>
            <p:ph idx="1"/>
          </p:nvPr>
        </p:nvSpPr>
        <p:spPr/>
        <p:txBody>
          <a:bodyPr>
            <a:normAutofit/>
          </a:bodyPr>
          <a:lstStyle/>
          <a:p>
            <a:pPr marL="0" indent="0">
              <a:buNone/>
            </a:pPr>
            <a:r>
              <a:rPr lang="el-GR" dirty="0"/>
              <a:t>… η παραγωγή και η απασχόληση εξαρτώνται από τη ζήτηση, η οποία επηρεάζεται από: </a:t>
            </a:r>
          </a:p>
          <a:p>
            <a:pPr marL="0" indent="0">
              <a:buNone/>
            </a:pPr>
            <a:r>
              <a:rPr lang="el-GR" dirty="0"/>
              <a:t> </a:t>
            </a:r>
          </a:p>
          <a:p>
            <a:r>
              <a:rPr lang="el-GR" dirty="0"/>
              <a:t>τη δημοσιονομική πολιτική (</a:t>
            </a:r>
            <a:r>
              <a:rPr lang="en-US" b="1" i="1" dirty="0"/>
              <a:t>G</a:t>
            </a:r>
            <a:r>
              <a:rPr lang="en-US" dirty="0"/>
              <a:t> </a:t>
            </a:r>
            <a:r>
              <a:rPr lang="el-GR" dirty="0"/>
              <a:t>και </a:t>
            </a:r>
            <a:r>
              <a:rPr lang="en-US" b="1" i="1" dirty="0"/>
              <a:t>T</a:t>
            </a:r>
            <a:r>
              <a:rPr lang="el-GR" dirty="0"/>
              <a:t>)</a:t>
            </a:r>
          </a:p>
          <a:p>
            <a:r>
              <a:rPr lang="el-GR" dirty="0"/>
              <a:t>τη νομισματική πολιτική (</a:t>
            </a:r>
            <a:r>
              <a:rPr lang="en-US" b="1" i="1" dirty="0"/>
              <a:t>M</a:t>
            </a:r>
            <a:r>
              <a:rPr lang="el-GR" dirty="0"/>
              <a:t>)</a:t>
            </a:r>
          </a:p>
          <a:p>
            <a:r>
              <a:rPr lang="el-GR" dirty="0"/>
              <a:t>άλλους παράγοντες, όπως οι εξωγενείς μεταβολές στην κατανάλωση, </a:t>
            </a:r>
            <a:r>
              <a:rPr lang="en-US" b="1" i="1" dirty="0"/>
              <a:t>C</a:t>
            </a:r>
            <a:r>
              <a:rPr lang="el-GR" dirty="0"/>
              <a:t>, ή στην επένδυση, </a:t>
            </a:r>
            <a:r>
              <a:rPr lang="en-US" b="1" i="1" dirty="0"/>
              <a:t>I</a:t>
            </a:r>
            <a:endParaRPr lang="el-GR" dirty="0"/>
          </a:p>
          <a:p>
            <a:pPr marL="0" indent="0">
              <a:buNone/>
            </a:pPr>
            <a:endParaRPr lang="el-GR" dirty="0"/>
          </a:p>
        </p:txBody>
      </p:sp>
      <p:sp>
        <p:nvSpPr>
          <p:cNvPr id="4" name="Θέση αριθμού διαφάνειας 3">
            <a:extLst>
              <a:ext uri="{FF2B5EF4-FFF2-40B4-BE49-F238E27FC236}">
                <a16:creationId xmlns:a16="http://schemas.microsoft.com/office/drawing/2014/main" id="{0E1AD4DA-62D8-43FE-A211-3B971EAAC6C5}"/>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394434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4E8509-C935-41D1-BD90-3448CB95A85E}"/>
              </a:ext>
            </a:extLst>
          </p:cNvPr>
          <p:cNvSpPr>
            <a:spLocks noGrp="1"/>
          </p:cNvSpPr>
          <p:nvPr>
            <p:ph type="title"/>
          </p:nvPr>
        </p:nvSpPr>
        <p:spPr/>
        <p:txBody>
          <a:bodyPr/>
          <a:lstStyle/>
          <a:p>
            <a:r>
              <a:rPr lang="el-GR" dirty="0"/>
              <a:t>Το υπόδειγμα της συνολικής ζήτησης και της συνολικής προσφοράς </a:t>
            </a:r>
          </a:p>
        </p:txBody>
      </p:sp>
      <p:sp>
        <p:nvSpPr>
          <p:cNvPr id="3" name="Θέση περιεχομένου 2">
            <a:extLst>
              <a:ext uri="{FF2B5EF4-FFF2-40B4-BE49-F238E27FC236}">
                <a16:creationId xmlns:a16="http://schemas.microsoft.com/office/drawing/2014/main" id="{11D5882E-AE00-4B5D-83C2-321E19537D86}"/>
              </a:ext>
            </a:extLst>
          </p:cNvPr>
          <p:cNvSpPr>
            <a:spLocks noGrp="1"/>
          </p:cNvSpPr>
          <p:nvPr>
            <p:ph idx="1"/>
          </p:nvPr>
        </p:nvSpPr>
        <p:spPr>
          <a:xfrm>
            <a:off x="1154954" y="2706986"/>
            <a:ext cx="8761413" cy="3518450"/>
          </a:xfrm>
        </p:spPr>
        <p:txBody>
          <a:bodyPr>
            <a:normAutofit/>
          </a:bodyPr>
          <a:lstStyle/>
          <a:p>
            <a:r>
              <a:rPr lang="el-GR" dirty="0"/>
              <a:t>Το κύριο ερμηνευτικό υπόδειγμα που χρησιμοποιούν οι οικονομολόγοι και οι πολιτικοί για να αναλύσουν τις οικονομικές διακυμάνσεις και να καταρτίσουν την πολιτική τους για τη σταθεροποίηση της οικονομίας </a:t>
            </a:r>
          </a:p>
          <a:p>
            <a:r>
              <a:rPr lang="el-GR" dirty="0"/>
              <a:t>Δείχνει πώς καθορίζονται το επίπεδο των τιμών και η συνολική παραγωγή </a:t>
            </a:r>
          </a:p>
          <a:p>
            <a:r>
              <a:rPr lang="el-GR" dirty="0"/>
              <a:t>Δείχνει πώς η συμπεριφορά της οικονομίας διαφέρει στη βραχυχρόνια και στη μακροχρόνια περίοδο </a:t>
            </a:r>
          </a:p>
          <a:p>
            <a:pPr marL="0" indent="0">
              <a:buNone/>
            </a:pPr>
            <a:endParaRPr lang="el-GR" sz="2000" b="1" dirty="0">
              <a:solidFill>
                <a:srgbClr val="C00000"/>
              </a:solidFill>
            </a:endParaRPr>
          </a:p>
          <a:p>
            <a:pPr marL="0" indent="0">
              <a:buNone/>
            </a:pPr>
            <a:endParaRPr lang="el-GR" sz="2000" b="1" dirty="0">
              <a:solidFill>
                <a:srgbClr val="C00000"/>
              </a:solidFill>
            </a:endParaRPr>
          </a:p>
        </p:txBody>
      </p:sp>
      <p:sp>
        <p:nvSpPr>
          <p:cNvPr id="4" name="Θέση αριθμού διαφάνειας 3">
            <a:extLst>
              <a:ext uri="{FF2B5EF4-FFF2-40B4-BE49-F238E27FC236}">
                <a16:creationId xmlns:a16="http://schemas.microsoft.com/office/drawing/2014/main" id="{4614E667-3289-4081-B6A4-5288992780FD}"/>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562253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FAD001-59B3-49F6-9BE8-9F35FDD330B8}"/>
              </a:ext>
            </a:extLst>
          </p:cNvPr>
          <p:cNvSpPr>
            <a:spLocks noGrp="1"/>
          </p:cNvSpPr>
          <p:nvPr>
            <p:ph type="title"/>
          </p:nvPr>
        </p:nvSpPr>
        <p:spPr/>
        <p:txBody>
          <a:bodyPr/>
          <a:lstStyle/>
          <a:p>
            <a:r>
              <a:rPr lang="el-GR" dirty="0"/>
              <a:t>Συνολική ζήτηση </a:t>
            </a:r>
          </a:p>
        </p:txBody>
      </p:sp>
      <p:sp>
        <p:nvSpPr>
          <p:cNvPr id="3" name="Θέση περιεχομένου 2">
            <a:extLst>
              <a:ext uri="{FF2B5EF4-FFF2-40B4-BE49-F238E27FC236}">
                <a16:creationId xmlns:a16="http://schemas.microsoft.com/office/drawing/2014/main" id="{A60C186D-C455-403D-8DE5-DD194E04F488}"/>
              </a:ext>
            </a:extLst>
          </p:cNvPr>
          <p:cNvSpPr>
            <a:spLocks noGrp="1"/>
          </p:cNvSpPr>
          <p:nvPr>
            <p:ph idx="1"/>
          </p:nvPr>
        </p:nvSpPr>
        <p:spPr>
          <a:xfrm>
            <a:off x="1154954" y="2851842"/>
            <a:ext cx="8761413" cy="3167958"/>
          </a:xfrm>
        </p:spPr>
        <p:txBody>
          <a:bodyPr/>
          <a:lstStyle/>
          <a:p>
            <a:r>
              <a:rPr lang="el-GR" dirty="0"/>
              <a:t>Η καμπύλη συνολικής ζήτησης δείχνει τη σχέση μεταξύ επιπέδου τιμών και ζητούμενης ποσότητας προϊόντος. </a:t>
            </a:r>
          </a:p>
          <a:p>
            <a:r>
              <a:rPr lang="el-GR" dirty="0"/>
              <a:t>Για την εισαγωγή στο υπόδειγμα </a:t>
            </a:r>
            <a:r>
              <a:rPr lang="en-US" i="1" dirty="0"/>
              <a:t>AD</a:t>
            </a:r>
            <a:r>
              <a:rPr lang="el-GR" i="1" dirty="0"/>
              <a:t>-</a:t>
            </a:r>
            <a:r>
              <a:rPr lang="en-US" i="1" dirty="0"/>
              <a:t>AS</a:t>
            </a:r>
            <a:r>
              <a:rPr lang="el-GR" dirty="0"/>
              <a:t>, στο παρόν κεφάλαιο χρησιμοποιούμε μια απλή θεωρία της συνολικής ζήτησης που βασίζεται στην ποσοτική θεωρία του χρήματος. </a:t>
            </a:r>
          </a:p>
          <a:p>
            <a:r>
              <a:rPr lang="el-GR" dirty="0"/>
              <a:t>Στα Κεφάλαια 10-12 αναπτύσσεται η θεωρία της συνολικής ζήτησης λεπτομερέστερα. </a:t>
            </a:r>
          </a:p>
          <a:p>
            <a:endParaRPr lang="el-GR" dirty="0"/>
          </a:p>
        </p:txBody>
      </p:sp>
      <p:sp>
        <p:nvSpPr>
          <p:cNvPr id="4" name="Θέση αριθμού διαφάνειας 3">
            <a:extLst>
              <a:ext uri="{FF2B5EF4-FFF2-40B4-BE49-F238E27FC236}">
                <a16:creationId xmlns:a16="http://schemas.microsoft.com/office/drawing/2014/main" id="{F153AAD9-06A5-4B0A-9E56-3DAB542BF456}"/>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4218664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A2333D-1F38-4672-8235-D47A838D2498}"/>
              </a:ext>
            </a:extLst>
          </p:cNvPr>
          <p:cNvSpPr>
            <a:spLocks noGrp="1"/>
          </p:cNvSpPr>
          <p:nvPr>
            <p:ph type="title"/>
          </p:nvPr>
        </p:nvSpPr>
        <p:spPr/>
        <p:txBody>
          <a:bodyPr/>
          <a:lstStyle/>
          <a:p>
            <a:r>
              <a:rPr lang="el-GR" sz="2800" dirty="0"/>
              <a:t>Η ποσοτική εξίσωση ως συνολική ζήτηση </a:t>
            </a:r>
          </a:p>
        </p:txBody>
      </p:sp>
      <p:sp>
        <p:nvSpPr>
          <p:cNvPr id="3" name="Θέση περιεχομένου 2">
            <a:extLst>
              <a:ext uri="{FF2B5EF4-FFF2-40B4-BE49-F238E27FC236}">
                <a16:creationId xmlns:a16="http://schemas.microsoft.com/office/drawing/2014/main" id="{F683EA50-3E50-46C0-896F-1C577623FFB9}"/>
              </a:ext>
            </a:extLst>
          </p:cNvPr>
          <p:cNvSpPr>
            <a:spLocks noGrp="1"/>
          </p:cNvSpPr>
          <p:nvPr>
            <p:ph idx="1"/>
          </p:nvPr>
        </p:nvSpPr>
        <p:spPr>
          <a:xfrm>
            <a:off x="1154954" y="2869948"/>
            <a:ext cx="8761413" cy="3149851"/>
          </a:xfrm>
        </p:spPr>
        <p:txBody>
          <a:bodyPr>
            <a:normAutofit/>
          </a:bodyPr>
          <a:lstStyle/>
          <a:p>
            <a:r>
              <a:rPr lang="el-GR" dirty="0"/>
              <a:t>Υπενθυμίζουμε, από το Κεφάλαιο 4, την ποσοτική εξίσωση: </a:t>
            </a:r>
          </a:p>
          <a:p>
            <a:pPr marL="0" indent="0">
              <a:buNone/>
            </a:pPr>
            <a:r>
              <a:rPr lang="el-GR" dirty="0"/>
              <a:t> </a:t>
            </a:r>
          </a:p>
          <a:p>
            <a:pPr marL="0" indent="0">
              <a:buNone/>
            </a:pPr>
            <a:r>
              <a:rPr lang="el-GR" b="1" i="1" dirty="0"/>
              <a:t> 				</a:t>
            </a:r>
            <a:r>
              <a:rPr lang="en-US" b="1" i="1" dirty="0"/>
              <a:t>M V </a:t>
            </a:r>
            <a:r>
              <a:rPr lang="en-US" dirty="0">
                <a:sym typeface="Symbol" panose="05050102010706020507" pitchFamily="18" charset="2"/>
              </a:rPr>
              <a:t></a:t>
            </a:r>
            <a:r>
              <a:rPr lang="en-US" b="1" i="1" dirty="0"/>
              <a:t> P Y </a:t>
            </a:r>
            <a:endParaRPr lang="el-GR" dirty="0"/>
          </a:p>
          <a:p>
            <a:pPr marL="0" indent="0">
              <a:buNone/>
            </a:pPr>
            <a:r>
              <a:rPr lang="el-GR" dirty="0"/>
              <a:t> </a:t>
            </a:r>
          </a:p>
          <a:p>
            <a:r>
              <a:rPr lang="el-GR" dirty="0"/>
              <a:t>Για δεδομένες τιμές του </a:t>
            </a:r>
            <a:r>
              <a:rPr lang="en-US" b="1" i="1" dirty="0"/>
              <a:t>M</a:t>
            </a:r>
            <a:r>
              <a:rPr lang="en-US" dirty="0"/>
              <a:t> </a:t>
            </a:r>
            <a:r>
              <a:rPr lang="el-GR" dirty="0"/>
              <a:t>και του </a:t>
            </a:r>
            <a:r>
              <a:rPr lang="en-US" b="1" i="1" dirty="0"/>
              <a:t>V</a:t>
            </a:r>
            <a:r>
              <a:rPr lang="el-GR" dirty="0"/>
              <a:t>, η εξίσωση αυτή συνεπάγεται μια αντίστροφη σχέση μεταξύ </a:t>
            </a:r>
            <a:r>
              <a:rPr lang="en-US" b="1" i="1" dirty="0"/>
              <a:t>P</a:t>
            </a:r>
            <a:r>
              <a:rPr lang="en-US" dirty="0"/>
              <a:t> </a:t>
            </a:r>
            <a:r>
              <a:rPr lang="el-GR" dirty="0"/>
              <a:t>και </a:t>
            </a:r>
            <a:r>
              <a:rPr lang="en-US" b="1" i="1" dirty="0"/>
              <a:t>Y</a:t>
            </a:r>
            <a:r>
              <a:rPr lang="en-US" dirty="0"/>
              <a:t> </a:t>
            </a:r>
            <a:r>
              <a:rPr lang="el-GR" dirty="0"/>
              <a:t>… </a:t>
            </a:r>
          </a:p>
          <a:p>
            <a:pPr marL="0" indent="0">
              <a:buNone/>
            </a:pPr>
            <a:endParaRPr lang="el-GR" dirty="0"/>
          </a:p>
        </p:txBody>
      </p:sp>
      <p:sp>
        <p:nvSpPr>
          <p:cNvPr id="4" name="Θέση αριθμού διαφάνειας 3">
            <a:extLst>
              <a:ext uri="{FF2B5EF4-FFF2-40B4-BE49-F238E27FC236}">
                <a16:creationId xmlns:a16="http://schemas.microsoft.com/office/drawing/2014/main" id="{FB1B8569-80F9-4A62-AAB2-E79AC09224F1}"/>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865086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E239521-4E27-466E-9087-5C3D9CD1C9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a:extLst>
                <a:ext uri="{FF2B5EF4-FFF2-40B4-BE49-F238E27FC236}">
                  <a16:creationId xmlns:a16="http://schemas.microsoft.com/office/drawing/2014/main" id="{F0939603-6562-4246-A9A6-CE0657B91F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id="{4088B391-2267-4070-940E-1DFC16029F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C843D276-7F19-4B7B-A3C9-E92CF98257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F8BF858F-F5FD-4A7D-A74C-4DB4D07E1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1F6D2125-7D86-4D93-A5CB-0BCFE524B8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12A20C10-8367-4EE7-84F1-DA8FC32011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7D2F7B40-09B0-4DD4-B504-7BE155EED6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0FFDC92C-6387-4BF1-9976-A0B078CE82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a:extLst>
                <a:ext uri="{FF2B5EF4-FFF2-40B4-BE49-F238E27FC236}">
                  <a16:creationId xmlns:a16="http://schemas.microsoft.com/office/drawing/2014/main" id="{2D368DE5-EE93-47F4-A759-0D6F94E1FC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Rectangle 23">
              <a:extLst>
                <a:ext uri="{FF2B5EF4-FFF2-40B4-BE49-F238E27FC236}">
                  <a16:creationId xmlns:a16="http://schemas.microsoft.com/office/drawing/2014/main" id="{C6AD4D91-560B-4DF8-B52B-A6BF83A6E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5">
              <a:extLst>
                <a:ext uri="{FF2B5EF4-FFF2-40B4-BE49-F238E27FC236}">
                  <a16:creationId xmlns:a16="http://schemas.microsoft.com/office/drawing/2014/main" id="{F12BC828-FAAE-455F-91DC-7ADCAC9DA87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Τίτλος 1">
            <a:extLst>
              <a:ext uri="{FF2B5EF4-FFF2-40B4-BE49-F238E27FC236}">
                <a16:creationId xmlns:a16="http://schemas.microsoft.com/office/drawing/2014/main" id="{5147DB54-9385-4F0F-824D-66E7BF85D8A6}"/>
              </a:ext>
            </a:extLst>
          </p:cNvPr>
          <p:cNvSpPr>
            <a:spLocks noGrp="1"/>
          </p:cNvSpPr>
          <p:nvPr>
            <p:ph type="title"/>
          </p:nvPr>
        </p:nvSpPr>
        <p:spPr>
          <a:xfrm>
            <a:off x="1154955" y="973668"/>
            <a:ext cx="3133726" cy="1020232"/>
          </a:xfrm>
        </p:spPr>
        <p:txBody>
          <a:bodyPr vert="horz" lIns="91440" tIns="45720" rIns="91440" bIns="45720" rtlCol="0" anchor="ctr">
            <a:normAutofit/>
          </a:bodyPr>
          <a:lstStyle/>
          <a:p>
            <a:pPr>
              <a:lnSpc>
                <a:spcPct val="90000"/>
              </a:lnSpc>
            </a:pPr>
            <a:r>
              <a:rPr lang="en-US" sz="3300" b="0" i="0" kern="1200" dirty="0">
                <a:solidFill>
                  <a:schemeClr val="bg2"/>
                </a:solidFill>
                <a:latin typeface="+mj-lt"/>
                <a:ea typeface="+mj-ea"/>
                <a:cs typeface="+mj-cs"/>
              </a:rPr>
              <a:t>Η κατερχόμενη καμπύλη </a:t>
            </a:r>
            <a:r>
              <a:rPr lang="en-US" sz="3300" b="0" i="1" kern="1200" dirty="0">
                <a:solidFill>
                  <a:schemeClr val="bg2"/>
                </a:solidFill>
                <a:latin typeface="+mj-lt"/>
                <a:ea typeface="+mj-ea"/>
                <a:cs typeface="+mj-cs"/>
              </a:rPr>
              <a:t>AD</a:t>
            </a:r>
          </a:p>
        </p:txBody>
      </p:sp>
      <p:pic>
        <p:nvPicPr>
          <p:cNvPr id="9" name="Content Placeholder 8">
            <a:extLst>
              <a:ext uri="{FF2B5EF4-FFF2-40B4-BE49-F238E27FC236}">
                <a16:creationId xmlns:a16="http://schemas.microsoft.com/office/drawing/2014/main" id="{F1A459F4-16AA-9B4D-9FB9-8CFD5D333852}"/>
              </a:ext>
            </a:extLst>
          </p:cNvPr>
          <p:cNvPicPr>
            <a:picLocks noGrp="1" noChangeAspect="1"/>
          </p:cNvPicPr>
          <p:nvPr>
            <p:ph idx="1"/>
          </p:nvPr>
        </p:nvPicPr>
        <p:blipFill>
          <a:blip r:embed="rId3"/>
          <a:stretch>
            <a:fillRect/>
          </a:stretch>
        </p:blipFill>
        <p:spPr>
          <a:xfrm>
            <a:off x="5036879" y="2337651"/>
            <a:ext cx="6391533" cy="3611216"/>
          </a:xfrm>
          <a:prstGeom prst="rect">
            <a:avLst/>
          </a:prstGeom>
        </p:spPr>
      </p:pic>
      <p:sp>
        <p:nvSpPr>
          <p:cNvPr id="27" name="Rectangle 26">
            <a:extLst>
              <a:ext uri="{FF2B5EF4-FFF2-40B4-BE49-F238E27FC236}">
                <a16:creationId xmlns:a16="http://schemas.microsoft.com/office/drawing/2014/main" id="{BFD3DF8A-480D-4BB4-B603-B70596CFD6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Θέση αριθμού διαφάνειας 3">
            <a:extLst>
              <a:ext uri="{FF2B5EF4-FFF2-40B4-BE49-F238E27FC236}">
                <a16:creationId xmlns:a16="http://schemas.microsoft.com/office/drawing/2014/main" id="{C038AE0E-345D-4725-8E9F-95D964ABB87D}"/>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pPr defTabSz="914400">
                <a:spcAft>
                  <a:spcPts val="600"/>
                </a:spcAft>
              </a:pPr>
              <a:t>17</a:t>
            </a:fld>
            <a:endParaRPr lang="en-US"/>
          </a:p>
        </p:txBody>
      </p:sp>
      <p:sp>
        <p:nvSpPr>
          <p:cNvPr id="5" name="Ορθογώνιο 4">
            <a:extLst>
              <a:ext uri="{FF2B5EF4-FFF2-40B4-BE49-F238E27FC236}">
                <a16:creationId xmlns:a16="http://schemas.microsoft.com/office/drawing/2014/main" id="{70B3636F-B666-4524-8FD7-A98DBA68934A}"/>
              </a:ext>
            </a:extLst>
          </p:cNvPr>
          <p:cNvSpPr/>
          <p:nvPr/>
        </p:nvSpPr>
        <p:spPr>
          <a:xfrm>
            <a:off x="8057013" y="1993900"/>
            <a:ext cx="3133726" cy="2125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a:spcBef>
                <a:spcPts val="1000"/>
              </a:spcBef>
              <a:buClr>
                <a:schemeClr val="accent1"/>
              </a:buClr>
              <a:buSzPct val="80000"/>
            </a:pPr>
            <a:r>
              <a:rPr lang="el-GR" dirty="0">
                <a:solidFill>
                  <a:schemeClr val="tx1"/>
                </a:solidFill>
              </a:rPr>
              <a:t>Μια άνοδος του επιπέδου τιμών προκαλεί τη μείωση των πραγματικών χρηματικών διαθεσίμων (</a:t>
            </a:r>
            <a:r>
              <a:rPr lang="el-GR" b="1" i="1" dirty="0">
                <a:solidFill>
                  <a:schemeClr val="tx1"/>
                </a:solidFill>
              </a:rPr>
              <a:t>MIP</a:t>
            </a:r>
            <a:r>
              <a:rPr lang="el-GR" dirty="0">
                <a:solidFill>
                  <a:schemeClr val="tx1"/>
                </a:solidFill>
              </a:rPr>
              <a:t>), προκαλώντας μια μείωση της ζήτησης για αγαθά και υπηρεσίες. </a:t>
            </a:r>
          </a:p>
        </p:txBody>
      </p:sp>
    </p:spTree>
    <p:extLst>
      <p:ext uri="{BB962C8B-B14F-4D97-AF65-F5344CB8AC3E}">
        <p14:creationId xmlns:p14="http://schemas.microsoft.com/office/powerpoint/2010/main" val="3190996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DCF6162-C90D-43BF-B7E4-A7B29A1619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A6895F9A-4951-41A7-988E-E4426D51CF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973CCBF7-E635-45F0-9262-B1378FECE0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95F2453-17DE-4864-ADA2-6D234F95CF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044DD539-16E2-48D1-9557-24281434BA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025EA950-BF18-4722-B2FD-04D357983F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7E71AB5E-77FB-4315-8B22-845D24C707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27ED4165-1756-4A80-90B1-FFF8AD7F2B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3F4860A4-6A75-4E92-905D-FA03EEDB86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67109D2D-5EE1-4BC2-8C9C-713A8ADB4DAC}"/>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4200" b="0" i="0" kern="1200" dirty="0">
                <a:solidFill>
                  <a:schemeClr val="bg2"/>
                </a:solidFill>
                <a:latin typeface="+mj-lt"/>
                <a:ea typeface="+mj-ea"/>
                <a:cs typeface="+mj-cs"/>
              </a:rPr>
              <a:t>Μετατόπιση της καμπύλης </a:t>
            </a:r>
            <a:r>
              <a:rPr lang="en-US" sz="4200" b="0" i="1" kern="1200" dirty="0">
                <a:solidFill>
                  <a:schemeClr val="bg2"/>
                </a:solidFill>
                <a:latin typeface="+mj-lt"/>
                <a:ea typeface="+mj-ea"/>
                <a:cs typeface="+mj-cs"/>
              </a:rPr>
              <a:t>AD</a:t>
            </a:r>
            <a:r>
              <a:rPr lang="en-US" sz="4200" b="0" i="0" kern="1200" dirty="0">
                <a:solidFill>
                  <a:schemeClr val="bg2"/>
                </a:solidFill>
                <a:latin typeface="+mj-lt"/>
                <a:ea typeface="+mj-ea"/>
                <a:cs typeface="+mj-cs"/>
              </a:rPr>
              <a:t> </a:t>
            </a:r>
          </a:p>
        </p:txBody>
      </p:sp>
      <p:sp>
        <p:nvSpPr>
          <p:cNvPr id="4" name="Θέση αριθμού διαφάνειας 3">
            <a:extLst>
              <a:ext uri="{FF2B5EF4-FFF2-40B4-BE49-F238E27FC236}">
                <a16:creationId xmlns:a16="http://schemas.microsoft.com/office/drawing/2014/main" id="{07E492A7-2CEC-4426-89FE-7B22BEBB5A0B}"/>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pPr defTabSz="914400">
                <a:spcAft>
                  <a:spcPts val="600"/>
                </a:spcAft>
              </a:pPr>
              <a:t>18</a:t>
            </a:fld>
            <a:endParaRPr lang="en-US"/>
          </a:p>
        </p:txBody>
      </p:sp>
      <p:pic>
        <p:nvPicPr>
          <p:cNvPr id="8" name="Content Placeholder 7">
            <a:extLst>
              <a:ext uri="{FF2B5EF4-FFF2-40B4-BE49-F238E27FC236}">
                <a16:creationId xmlns:a16="http://schemas.microsoft.com/office/drawing/2014/main" id="{23EFAB0D-59F1-B34E-87C4-F62511A01A6D}"/>
              </a:ext>
            </a:extLst>
          </p:cNvPr>
          <p:cNvPicPr>
            <a:picLocks noGrp="1" noChangeAspect="1"/>
          </p:cNvPicPr>
          <p:nvPr>
            <p:ph idx="1"/>
          </p:nvPr>
        </p:nvPicPr>
        <p:blipFill>
          <a:blip r:embed="rId3"/>
          <a:stretch>
            <a:fillRect/>
          </a:stretch>
        </p:blipFill>
        <p:spPr>
          <a:xfrm>
            <a:off x="1452242" y="1113063"/>
            <a:ext cx="5785949"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952712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B13FAD-3A7E-415B-A3B0-B9BA18C8FB7F}"/>
              </a:ext>
            </a:extLst>
          </p:cNvPr>
          <p:cNvSpPr>
            <a:spLocks noGrp="1"/>
          </p:cNvSpPr>
          <p:nvPr>
            <p:ph type="title"/>
          </p:nvPr>
        </p:nvSpPr>
        <p:spPr/>
        <p:txBody>
          <a:bodyPr/>
          <a:lstStyle/>
          <a:p>
            <a:r>
              <a:rPr lang="el-GR" dirty="0"/>
              <a:t>Η συνολική προσφορά στη μακροχρόνια περίοδο </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FC1C690D-5653-45CF-BAC5-424D5B961F53}"/>
                  </a:ext>
                </a:extLst>
              </p:cNvPr>
              <p:cNvSpPr>
                <a:spLocks noGrp="1"/>
              </p:cNvSpPr>
              <p:nvPr>
                <p:ph idx="1"/>
              </p:nvPr>
            </p:nvSpPr>
            <p:spPr>
              <a:xfrm>
                <a:off x="1154954" y="2589291"/>
                <a:ext cx="8761413" cy="3761405"/>
              </a:xfrm>
            </p:spPr>
            <p:txBody>
              <a:bodyPr>
                <a:normAutofit/>
              </a:bodyPr>
              <a:lstStyle/>
              <a:p>
                <a:r>
                  <a:rPr lang="el-GR" dirty="0"/>
                  <a:t>Υπενθυμίζουμε από το Κεφάλαιο 3: Στη μακροχρόνια περίοδο, το προϊόν καθορίζεται από την προσφορά συντελεστών της παραγωγής και από την τεχνολογία </a:t>
                </a:r>
              </a:p>
              <a:p>
                <a:pPr marL="0" indent="0">
                  <a:buNone/>
                </a:pPr>
                <a:r>
                  <a:rPr lang="el-GR" dirty="0"/>
                  <a:t>                              </a:t>
                </a:r>
                <a:r>
                  <a:rPr lang="en-US" dirty="0"/>
                  <a:t>                    </a:t>
                </a:r>
                <a:r>
                  <a:rPr lang="el-GR" dirty="0"/>
                  <a:t> </a:t>
                </a:r>
                <a14:m>
                  <m:oMath xmlns:m="http://schemas.openxmlformats.org/officeDocument/2006/math">
                    <m:acc>
                      <m:accPr>
                        <m:chr m:val="̅"/>
                        <m:ctrlPr>
                          <a:rPr lang="el-GR" sz="2000" b="1" i="1" smtClean="0">
                            <a:latin typeface="Cambria Math" panose="02040503050406030204" pitchFamily="18" charset="0"/>
                          </a:rPr>
                        </m:ctrlPr>
                      </m:accPr>
                      <m:e>
                        <m:r>
                          <a:rPr lang="en-US" sz="2000" b="1" i="1" smtClean="0">
                            <a:latin typeface="Cambria Math" panose="02040503050406030204" pitchFamily="18" charset="0"/>
                          </a:rPr>
                          <m:t>𝒀</m:t>
                        </m:r>
                      </m:e>
                    </m:acc>
                    <m:r>
                      <a:rPr lang="en-US" sz="2000" b="1" i="1" smtClean="0">
                        <a:latin typeface="Cambria Math" panose="02040503050406030204" pitchFamily="18" charset="0"/>
                      </a:rPr>
                      <m:t>=</m:t>
                    </m:r>
                    <m:r>
                      <a:rPr lang="en-US" sz="2000" b="1" i="1" smtClean="0">
                        <a:latin typeface="Cambria Math" panose="02040503050406030204" pitchFamily="18" charset="0"/>
                      </a:rPr>
                      <m:t>𝑭</m:t>
                    </m:r>
                    <m:r>
                      <a:rPr lang="en-US" sz="2000" b="1" i="1" smtClean="0">
                        <a:latin typeface="Cambria Math" panose="02040503050406030204" pitchFamily="18" charset="0"/>
                      </a:rPr>
                      <m:t>(</m:t>
                    </m:r>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𝑲</m:t>
                        </m:r>
                      </m:e>
                    </m:acc>
                    <m:r>
                      <a:rPr lang="en-US" sz="2000" b="1" i="1" smtClean="0">
                        <a:latin typeface="Cambria Math" panose="02040503050406030204" pitchFamily="18" charset="0"/>
                      </a:rPr>
                      <m:t>,</m:t>
                    </m:r>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𝑳</m:t>
                        </m:r>
                      </m:e>
                    </m:acc>
                    <m:r>
                      <a:rPr lang="en-US" sz="2000" b="1" i="1" smtClean="0">
                        <a:latin typeface="Cambria Math" panose="02040503050406030204" pitchFamily="18" charset="0"/>
                      </a:rPr>
                      <m:t>)</m:t>
                    </m:r>
                  </m:oMath>
                </a14:m>
                <a:endParaRPr lang="el-GR" sz="2000" b="1" dirty="0"/>
              </a:p>
              <a:p>
                <a:pPr marL="0" indent="0">
                  <a:buNone/>
                </a:pPr>
                <a:r>
                  <a:rPr lang="el-GR" dirty="0"/>
                  <a:t> </a:t>
                </a:r>
              </a:p>
              <a:p>
                <a:pPr marL="0" indent="0">
                  <a:buNone/>
                </a:pPr>
                <a14:m>
                  <m:oMath xmlns:m="http://schemas.openxmlformats.org/officeDocument/2006/math">
                    <m:acc>
                      <m:accPr>
                        <m:chr m:val="̅"/>
                        <m:ctrlPr>
                          <a:rPr lang="el-GR" sz="2000" b="1" i="1" smtClean="0">
                            <a:latin typeface="Cambria Math" panose="02040503050406030204" pitchFamily="18" charset="0"/>
                          </a:rPr>
                        </m:ctrlPr>
                      </m:accPr>
                      <m:e>
                        <m:r>
                          <a:rPr lang="en-US" sz="2000" b="1" i="1" smtClean="0">
                            <a:latin typeface="Cambria Math" panose="02040503050406030204" pitchFamily="18" charset="0"/>
                          </a:rPr>
                          <m:t>𝒀</m:t>
                        </m:r>
                      </m:e>
                    </m:acc>
                  </m:oMath>
                </a14:m>
                <a:r>
                  <a:rPr lang="el-GR" sz="2000" b="1" dirty="0"/>
                  <a:t> </a:t>
                </a:r>
                <a:r>
                  <a:rPr lang="el-GR" dirty="0"/>
                  <a:t>είναι το </a:t>
                </a:r>
                <a:r>
                  <a:rPr lang="el-GR" dirty="0">
                    <a:solidFill>
                      <a:srgbClr val="C00000"/>
                    </a:solidFill>
                  </a:rPr>
                  <a:t>προϊόν πλήρους απασχόλησης </a:t>
                </a:r>
                <a:r>
                  <a:rPr lang="el-GR" dirty="0"/>
                  <a:t>ή </a:t>
                </a:r>
                <a:r>
                  <a:rPr lang="el-GR" dirty="0">
                    <a:solidFill>
                      <a:srgbClr val="C00000"/>
                    </a:solidFill>
                  </a:rPr>
                  <a:t>φυσικού επιπέδου </a:t>
                </a:r>
                <a:r>
                  <a:rPr lang="el-GR" dirty="0"/>
                  <a:t>στο οποίο οι πόροι της οικονομίας απασχολούνται πλήρως. </a:t>
                </a:r>
              </a:p>
              <a:p>
                <a:pPr marL="0" indent="0">
                  <a:buNone/>
                </a:pPr>
                <a:r>
                  <a:rPr lang="el-GR" dirty="0"/>
                  <a:t> </a:t>
                </a:r>
              </a:p>
              <a:p>
                <a:pPr marL="0" indent="0" algn="ctr">
                  <a:buNone/>
                </a:pPr>
                <a:r>
                  <a:rPr lang="el-GR" dirty="0">
                    <a:solidFill>
                      <a:srgbClr val="0070C0"/>
                    </a:solidFill>
                  </a:rPr>
                  <a:t>«Πλήρης απασχόληση» σημαίνει ότι η ανεργία είναι ίση με το φυσικό ποσοστό της (που δεν είναι μηδενικό)</a:t>
                </a:r>
              </a:p>
              <a:p>
                <a:pPr marL="0" indent="0">
                  <a:buNone/>
                </a:pPr>
                <a:endParaRPr lang="el-GR" sz="2000" b="1" dirty="0"/>
              </a:p>
            </p:txBody>
          </p:sp>
        </mc:Choice>
        <mc:Fallback xmlns="">
          <p:sp>
            <p:nvSpPr>
              <p:cNvPr id="3" name="Θέση περιεχομένου 2">
                <a:extLst>
                  <a:ext uri="{FF2B5EF4-FFF2-40B4-BE49-F238E27FC236}">
                    <a16:creationId xmlns:a16="http://schemas.microsoft.com/office/drawing/2014/main" id="{FC1C690D-5653-45CF-BAC5-424D5B961F53}"/>
                  </a:ext>
                </a:extLst>
              </p:cNvPr>
              <p:cNvSpPr>
                <a:spLocks noGrp="1" noRot="1" noChangeAspect="1" noMove="1" noResize="1" noEditPoints="1" noAdjustHandles="1" noChangeArrowheads="1" noChangeShapeType="1" noTextEdit="1"/>
              </p:cNvSpPr>
              <p:nvPr>
                <p:ph idx="1"/>
              </p:nvPr>
            </p:nvSpPr>
            <p:spPr>
              <a:xfrm>
                <a:off x="1154954" y="2589291"/>
                <a:ext cx="8761413" cy="3761405"/>
              </a:xfrm>
              <a:blipFill>
                <a:blip r:embed="rId2"/>
                <a:stretch>
                  <a:fillRect l="-579" t="-1014" r="-724"/>
                </a:stretch>
              </a:blipFill>
            </p:spPr>
            <p:txBody>
              <a:bodyPr/>
              <a:lstStyle/>
              <a:p>
                <a:r>
                  <a:rPr lang="en-US">
                    <a:noFill/>
                  </a:rPr>
                  <a:t> </a:t>
                </a:r>
              </a:p>
            </p:txBody>
          </p:sp>
        </mc:Fallback>
      </mc:AlternateContent>
      <p:sp>
        <p:nvSpPr>
          <p:cNvPr id="4" name="Θέση αριθμού διαφάνειας 3">
            <a:extLst>
              <a:ext uri="{FF2B5EF4-FFF2-40B4-BE49-F238E27FC236}">
                <a16:creationId xmlns:a16="http://schemas.microsoft.com/office/drawing/2014/main" id="{7CD96461-F449-4E69-9EF5-A9DB9C75EBE5}"/>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826612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892CA2-78B4-4A0E-8F82-6B05AE8C117C}"/>
              </a:ext>
            </a:extLst>
          </p:cNvPr>
          <p:cNvSpPr>
            <a:spLocks noGrp="1"/>
          </p:cNvSpPr>
          <p:nvPr>
            <p:ph type="title"/>
          </p:nvPr>
        </p:nvSpPr>
        <p:spPr/>
        <p:txBody>
          <a:bodyPr/>
          <a:lstStyle/>
          <a:p>
            <a:r>
              <a:rPr lang="el-GR" dirty="0"/>
              <a:t>ΣΤΟ ΠΑΡΟΝ ΚΕΦΑΛΑΙΟ ΘΑ ΜΑΘΟΥΜΕ </a:t>
            </a:r>
          </a:p>
        </p:txBody>
      </p:sp>
      <p:sp>
        <p:nvSpPr>
          <p:cNvPr id="3" name="Θέση περιεχομένου 2">
            <a:extLst>
              <a:ext uri="{FF2B5EF4-FFF2-40B4-BE49-F238E27FC236}">
                <a16:creationId xmlns:a16="http://schemas.microsoft.com/office/drawing/2014/main" id="{38FF1910-68BA-421D-9103-C1584D50C34A}"/>
              </a:ext>
            </a:extLst>
          </p:cNvPr>
          <p:cNvSpPr>
            <a:spLocks noGrp="1"/>
          </p:cNvSpPr>
          <p:nvPr>
            <p:ph idx="1"/>
          </p:nvPr>
        </p:nvSpPr>
        <p:spPr/>
        <p:txBody>
          <a:bodyPr/>
          <a:lstStyle/>
          <a:p>
            <a:r>
              <a:rPr lang="el-GR" dirty="0"/>
              <a:t>Γεγονότα σχετικά με τον οικονομικό κύκλο </a:t>
            </a:r>
          </a:p>
          <a:p>
            <a:r>
              <a:rPr lang="el-GR" dirty="0"/>
              <a:t>Πώς η βραχυχρόνια περίοδος διαφέρει από τη μακροχρόνια </a:t>
            </a:r>
          </a:p>
          <a:p>
            <a:r>
              <a:rPr lang="el-GR" dirty="0"/>
              <a:t>Θα κάνουμε μια εισαγωγή στη συνολική ζήτηση</a:t>
            </a:r>
          </a:p>
          <a:p>
            <a:r>
              <a:rPr lang="el-GR" dirty="0"/>
              <a:t>Θα κάνουμε μια εισαγωγή στη συνολική προσφορά στη βραχυχρόνια και στη μακροχρόνια περίοδο</a:t>
            </a:r>
          </a:p>
          <a:p>
            <a:r>
              <a:rPr lang="el-GR" dirty="0"/>
              <a:t>Θα δούμε πώς το υπόδειγμα της συνολικής ζήτησης και της συνολικής προσφοράς μπορεί να χρησιμοποιηθεί στην ανάλυση των βραχυχρόνιων και μακροχρόνιων αποτελεσμάτων των «διαταραχών»</a:t>
            </a:r>
            <a:r>
              <a:rPr lang="en-US" dirty="0"/>
              <a:t>.</a:t>
            </a:r>
            <a:endParaRPr lang="el-GR" dirty="0"/>
          </a:p>
        </p:txBody>
      </p:sp>
      <p:sp>
        <p:nvSpPr>
          <p:cNvPr id="4" name="Θέση αριθμού διαφάνειας 3">
            <a:extLst>
              <a:ext uri="{FF2B5EF4-FFF2-40B4-BE49-F238E27FC236}">
                <a16:creationId xmlns:a16="http://schemas.microsoft.com/office/drawing/2014/main" id="{28279F38-DE60-4892-A441-7D9F486F1AAA}"/>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4192459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DCF6162-C90D-43BF-B7E4-A7B29A1619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A6895F9A-4951-41A7-988E-E4426D51CF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973CCBF7-E635-45F0-9262-B1378FECE0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95F2453-17DE-4864-ADA2-6D234F95CF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044DD539-16E2-48D1-9557-24281434BA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025EA950-BF18-4722-B2FD-04D357983F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7E71AB5E-77FB-4315-8B22-845D24C707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27ED4165-1756-4A80-90B1-FFF8AD7F2B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3F4860A4-6A75-4E92-905D-FA03EEDB86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9AE813B7-826C-484A-BE09-48558C22B091}"/>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3800" b="0" i="0" kern="1200" dirty="0">
                <a:solidFill>
                  <a:schemeClr val="bg2"/>
                </a:solidFill>
                <a:latin typeface="+mj-lt"/>
                <a:ea typeface="+mj-ea"/>
                <a:cs typeface="+mj-cs"/>
              </a:rPr>
              <a:t>Η μακροχρόνια καμπύλη συνολικής προσφοράς </a:t>
            </a:r>
          </a:p>
        </p:txBody>
      </p:sp>
      <p:sp>
        <p:nvSpPr>
          <p:cNvPr id="4" name="Θέση αριθμού διαφάνειας 3">
            <a:extLst>
              <a:ext uri="{FF2B5EF4-FFF2-40B4-BE49-F238E27FC236}">
                <a16:creationId xmlns:a16="http://schemas.microsoft.com/office/drawing/2014/main" id="{60AF3F30-3C95-4E7F-BA0D-3F1A303FFAAF}"/>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pPr defTabSz="914400">
                <a:spcAft>
                  <a:spcPts val="600"/>
                </a:spcAft>
              </a:pPr>
              <a:t>20</a:t>
            </a:fld>
            <a:endParaRPr lang="en-US"/>
          </a:p>
        </p:txBody>
      </p:sp>
      <p:pic>
        <p:nvPicPr>
          <p:cNvPr id="8" name="Content Placeholder 7">
            <a:extLst>
              <a:ext uri="{FF2B5EF4-FFF2-40B4-BE49-F238E27FC236}">
                <a16:creationId xmlns:a16="http://schemas.microsoft.com/office/drawing/2014/main" id="{06B96702-5255-0C49-9167-B551A720D578}"/>
              </a:ext>
            </a:extLst>
          </p:cNvPr>
          <p:cNvPicPr>
            <a:picLocks noGrp="1" noChangeAspect="1"/>
          </p:cNvPicPr>
          <p:nvPr>
            <p:ph idx="1"/>
          </p:nvPr>
        </p:nvPicPr>
        <p:blipFill>
          <a:blip r:embed="rId3"/>
          <a:stretch>
            <a:fillRect/>
          </a:stretch>
        </p:blipFill>
        <p:spPr>
          <a:xfrm>
            <a:off x="1109763" y="1194980"/>
            <a:ext cx="6470907" cy="446492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357931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DCF6162-C90D-43BF-B7E4-A7B29A1619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A6895F9A-4951-41A7-988E-E4426D51CF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973CCBF7-E635-45F0-9262-B1378FECE0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95F2453-17DE-4864-ADA2-6D234F95CF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044DD539-16E2-48D1-9557-24281434BA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025EA950-BF18-4722-B2FD-04D357983F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7E71AB5E-77FB-4315-8B22-845D24C707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27ED4165-1756-4A80-90B1-FFF8AD7F2B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3F4860A4-6A75-4E92-905D-FA03EEDB86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4FF1D03E-A552-4DAA-A88B-06C825444985}"/>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3400" b="0" i="0" kern="1200" dirty="0">
                <a:solidFill>
                  <a:schemeClr val="bg2"/>
                </a:solidFill>
                <a:latin typeface="+mj-lt"/>
                <a:ea typeface="+mj-ea"/>
                <a:cs typeface="+mj-cs"/>
              </a:rPr>
              <a:t>Μακροχρόνια αποτελέσματα μιας </a:t>
            </a:r>
            <a:r>
              <a:rPr lang="el-GR" sz="3400" b="0" i="0" kern="1200" dirty="0" smtClean="0">
                <a:solidFill>
                  <a:schemeClr val="bg2"/>
                </a:solidFill>
                <a:latin typeface="+mj-lt"/>
                <a:ea typeface="+mj-ea"/>
                <a:cs typeface="+mj-cs"/>
              </a:rPr>
              <a:t>μείωσης</a:t>
            </a:r>
            <a:r>
              <a:rPr lang="en-US" sz="3400" b="0" i="0" kern="1200" dirty="0" smtClean="0">
                <a:solidFill>
                  <a:schemeClr val="bg2"/>
                </a:solidFill>
                <a:latin typeface="+mj-lt"/>
                <a:ea typeface="+mj-ea"/>
                <a:cs typeface="+mj-cs"/>
              </a:rPr>
              <a:t> </a:t>
            </a:r>
            <a:r>
              <a:rPr lang="en-US" sz="3400" b="0" i="0" kern="1200" dirty="0">
                <a:solidFill>
                  <a:schemeClr val="bg2"/>
                </a:solidFill>
                <a:latin typeface="+mj-lt"/>
                <a:ea typeface="+mj-ea"/>
                <a:cs typeface="+mj-cs"/>
              </a:rPr>
              <a:t>στο </a:t>
            </a:r>
            <a:r>
              <a:rPr lang="en-US" sz="3400" b="0" i="1" kern="1200" dirty="0">
                <a:solidFill>
                  <a:schemeClr val="bg2"/>
                </a:solidFill>
                <a:latin typeface="+mj-lt"/>
                <a:ea typeface="+mj-ea"/>
                <a:cs typeface="+mj-cs"/>
              </a:rPr>
              <a:t>M </a:t>
            </a:r>
          </a:p>
        </p:txBody>
      </p:sp>
      <p:sp>
        <p:nvSpPr>
          <p:cNvPr id="4" name="Θέση αριθμού διαφάνειας 3">
            <a:extLst>
              <a:ext uri="{FF2B5EF4-FFF2-40B4-BE49-F238E27FC236}">
                <a16:creationId xmlns:a16="http://schemas.microsoft.com/office/drawing/2014/main" id="{47EF5B7E-5B72-440D-83CF-1FA328B82C59}"/>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pPr defTabSz="914400">
                <a:spcAft>
                  <a:spcPts val="600"/>
                </a:spcAft>
              </a:pPr>
              <a:t>21</a:t>
            </a:fld>
            <a:endParaRPr lang="en-US"/>
          </a:p>
        </p:txBody>
      </p:sp>
      <p:pic>
        <p:nvPicPr>
          <p:cNvPr id="8" name="Content Placeholder 7">
            <a:extLst>
              <a:ext uri="{FF2B5EF4-FFF2-40B4-BE49-F238E27FC236}">
                <a16:creationId xmlns:a16="http://schemas.microsoft.com/office/drawing/2014/main" id="{C776CB51-4CC7-E244-B3E1-A8EF1D187E17}"/>
              </a:ext>
            </a:extLst>
          </p:cNvPr>
          <p:cNvPicPr>
            <a:picLocks noGrp="1" noChangeAspect="1"/>
          </p:cNvPicPr>
          <p:nvPr>
            <p:ph idx="1"/>
          </p:nvPr>
        </p:nvPicPr>
        <p:blipFill>
          <a:blip r:embed="rId3"/>
          <a:stretch>
            <a:fillRect/>
          </a:stretch>
        </p:blipFill>
        <p:spPr>
          <a:xfrm>
            <a:off x="1109763" y="1389107"/>
            <a:ext cx="6470907" cy="407667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577879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67C31F-802E-4D90-B293-EE568E684B88}"/>
              </a:ext>
            </a:extLst>
          </p:cNvPr>
          <p:cNvSpPr>
            <a:spLocks noGrp="1"/>
          </p:cNvSpPr>
          <p:nvPr>
            <p:ph type="title"/>
          </p:nvPr>
        </p:nvSpPr>
        <p:spPr/>
        <p:txBody>
          <a:bodyPr/>
          <a:lstStyle/>
          <a:p>
            <a:r>
              <a:rPr lang="el-GR" dirty="0"/>
              <a:t>Συνολική προσφορά στη βραχυχρόνια περίοδο </a:t>
            </a:r>
          </a:p>
        </p:txBody>
      </p:sp>
      <p:sp>
        <p:nvSpPr>
          <p:cNvPr id="3" name="Θέση περιεχομένου 2">
            <a:extLst>
              <a:ext uri="{FF2B5EF4-FFF2-40B4-BE49-F238E27FC236}">
                <a16:creationId xmlns:a16="http://schemas.microsoft.com/office/drawing/2014/main" id="{D4962362-AC6F-498D-85DD-368FEF204B75}"/>
              </a:ext>
            </a:extLst>
          </p:cNvPr>
          <p:cNvSpPr>
            <a:spLocks noGrp="1"/>
          </p:cNvSpPr>
          <p:nvPr>
            <p:ph idx="1"/>
          </p:nvPr>
        </p:nvSpPr>
        <p:spPr>
          <a:xfrm>
            <a:off x="1154953" y="2661719"/>
            <a:ext cx="8761413" cy="4002127"/>
          </a:xfrm>
        </p:spPr>
        <p:txBody>
          <a:bodyPr/>
          <a:lstStyle/>
          <a:p>
            <a:r>
              <a:rPr lang="el-GR" dirty="0"/>
              <a:t>Πολλές τιμές είναι άκαμπτες στη μακροχρόνια περίοδο. </a:t>
            </a:r>
          </a:p>
          <a:p>
            <a:r>
              <a:rPr lang="el-GR" dirty="0"/>
              <a:t>Για τώρα (και έως το Κεφάλαιο 12), υποθέτουμε:</a:t>
            </a:r>
            <a:endParaRPr lang="en-US" dirty="0"/>
          </a:p>
          <a:p>
            <a:pPr lvl="1"/>
            <a:r>
              <a:rPr lang="el-GR" u="sng" dirty="0"/>
              <a:t>όλες</a:t>
            </a:r>
            <a:r>
              <a:rPr lang="el-GR" dirty="0"/>
              <a:t> οι τιμές, στη βραχυχρόνια περίοδο, είναι άκαμπτες, παραμένοντας σε ένα προκαθορισμένο επίπεδο. </a:t>
            </a:r>
            <a:endParaRPr lang="en-US" dirty="0"/>
          </a:p>
          <a:p>
            <a:pPr lvl="1"/>
            <a:r>
              <a:rPr lang="el-GR" dirty="0"/>
              <a:t>οι επιχειρήσεις είναι πρόθυμες να πωλήσουν όση ποσότητα θέλουν να αγοράσουν οι καταναλωτές σε αυτό το επίπεδο τιμών. </a:t>
            </a:r>
          </a:p>
          <a:p>
            <a:r>
              <a:rPr lang="el-GR" dirty="0"/>
              <a:t>Επομένως, η καμπύλη της βραχυχρόνιας συνολικής προσφοράς (</a:t>
            </a:r>
            <a:r>
              <a:rPr lang="en-US" i="1" dirty="0"/>
              <a:t>SRAS</a:t>
            </a:r>
            <a:r>
              <a:rPr lang="el-GR" dirty="0"/>
              <a:t>) είναι οριζόντια </a:t>
            </a:r>
          </a:p>
          <a:p>
            <a:pPr marL="0" indent="0">
              <a:buNone/>
            </a:pPr>
            <a:endParaRPr lang="en-US" dirty="0"/>
          </a:p>
        </p:txBody>
      </p:sp>
      <p:sp>
        <p:nvSpPr>
          <p:cNvPr id="4" name="Θέση αριθμού διαφάνειας 3">
            <a:extLst>
              <a:ext uri="{FF2B5EF4-FFF2-40B4-BE49-F238E27FC236}">
                <a16:creationId xmlns:a16="http://schemas.microsoft.com/office/drawing/2014/main" id="{10BD1EB4-F3FC-4A93-8C32-FEA100735301}"/>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757006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DCF6162-C90D-43BF-B7E4-A7B29A1619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A6895F9A-4951-41A7-988E-E4426D51CF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973CCBF7-E635-45F0-9262-B1378FECE0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95F2453-17DE-4864-ADA2-6D234F95CF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044DD539-16E2-48D1-9557-24281434BA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025EA950-BF18-4722-B2FD-04D357983F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7E71AB5E-77FB-4315-8B22-845D24C707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27ED4165-1756-4A80-90B1-FFF8AD7F2B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3F4860A4-6A75-4E92-905D-FA03EEDB86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6B659689-B09E-490E-80AB-9BF7C4E56178}"/>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3800" b="0" i="0" kern="1200" dirty="0">
                <a:solidFill>
                  <a:schemeClr val="bg2"/>
                </a:solidFill>
                <a:latin typeface="+mj-lt"/>
                <a:ea typeface="+mj-ea"/>
                <a:cs typeface="+mj-cs"/>
              </a:rPr>
              <a:t>Η βραχυχρόνια καμπύλη συνολικής προσφοράς </a:t>
            </a:r>
          </a:p>
        </p:txBody>
      </p:sp>
      <p:sp>
        <p:nvSpPr>
          <p:cNvPr id="4" name="Θέση αριθμού διαφάνειας 3">
            <a:extLst>
              <a:ext uri="{FF2B5EF4-FFF2-40B4-BE49-F238E27FC236}">
                <a16:creationId xmlns:a16="http://schemas.microsoft.com/office/drawing/2014/main" id="{044A3C78-753B-4C4F-A81B-098919A9C855}"/>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pPr defTabSz="914400">
                <a:spcAft>
                  <a:spcPts val="600"/>
                </a:spcAft>
              </a:pPr>
              <a:t>23</a:t>
            </a:fld>
            <a:endParaRPr lang="en-US"/>
          </a:p>
        </p:txBody>
      </p:sp>
      <p:pic>
        <p:nvPicPr>
          <p:cNvPr id="8" name="Content Placeholder 7">
            <a:extLst>
              <a:ext uri="{FF2B5EF4-FFF2-40B4-BE49-F238E27FC236}">
                <a16:creationId xmlns:a16="http://schemas.microsoft.com/office/drawing/2014/main" id="{C93064D4-4C08-2E43-AB50-E30C50DFE2E9}"/>
              </a:ext>
            </a:extLst>
          </p:cNvPr>
          <p:cNvPicPr>
            <a:picLocks noGrp="1" noChangeAspect="1"/>
          </p:cNvPicPr>
          <p:nvPr>
            <p:ph idx="1"/>
          </p:nvPr>
        </p:nvPicPr>
        <p:blipFill>
          <a:blip r:embed="rId3"/>
          <a:stretch>
            <a:fillRect/>
          </a:stretch>
        </p:blipFill>
        <p:spPr>
          <a:xfrm>
            <a:off x="1111633" y="2663944"/>
            <a:ext cx="6470907" cy="3073680"/>
          </a:xfrm>
          <a:prstGeom prst="roundRect">
            <a:avLst>
              <a:gd name="adj" fmla="val 1858"/>
            </a:avLst>
          </a:prstGeom>
          <a:effectLst>
            <a:outerShdw blurRad="50800" dist="50800" dir="5400000" algn="tl" rotWithShape="0">
              <a:srgbClr val="000000">
                <a:alpha val="43000"/>
              </a:srgbClr>
            </a:outerShdw>
          </a:effectLst>
        </p:spPr>
      </p:pic>
      <p:sp>
        <p:nvSpPr>
          <p:cNvPr id="3" name="TextBox 2">
            <a:extLst>
              <a:ext uri="{FF2B5EF4-FFF2-40B4-BE49-F238E27FC236}">
                <a16:creationId xmlns:a16="http://schemas.microsoft.com/office/drawing/2014/main" id="{6FD4469B-71A3-334E-B492-FA46268D37E4}"/>
              </a:ext>
            </a:extLst>
          </p:cNvPr>
          <p:cNvSpPr txBox="1"/>
          <p:nvPr/>
        </p:nvSpPr>
        <p:spPr>
          <a:xfrm>
            <a:off x="1021407" y="1295400"/>
            <a:ext cx="6561133" cy="1200329"/>
          </a:xfrm>
          <a:prstGeom prst="rect">
            <a:avLst/>
          </a:prstGeom>
          <a:noFill/>
        </p:spPr>
        <p:txBody>
          <a:bodyPr wrap="square" rtlCol="0">
            <a:spAutoFit/>
          </a:bodyPr>
          <a:lstStyle/>
          <a:p>
            <a:r>
              <a:rPr lang="el-GR" dirty="0">
                <a:solidFill>
                  <a:schemeClr val="bg1"/>
                </a:solidFill>
              </a:rPr>
              <a:t>Η</a:t>
            </a:r>
            <a:r>
              <a:rPr lang="en-US" dirty="0">
                <a:solidFill>
                  <a:schemeClr val="bg1"/>
                </a:solidFill>
              </a:rPr>
              <a:t> </a:t>
            </a:r>
            <a:r>
              <a:rPr lang="el-GR" dirty="0">
                <a:solidFill>
                  <a:schemeClr val="bg1"/>
                </a:solidFill>
              </a:rPr>
              <a:t>καμπύλη </a:t>
            </a:r>
            <a:r>
              <a:rPr lang="en-US" i="1" dirty="0">
                <a:solidFill>
                  <a:schemeClr val="bg1"/>
                </a:solidFill>
              </a:rPr>
              <a:t>SRAS</a:t>
            </a:r>
            <a:r>
              <a:rPr lang="el-GR" i="1" dirty="0">
                <a:solidFill>
                  <a:schemeClr val="bg1"/>
                </a:solidFill>
              </a:rPr>
              <a:t> </a:t>
            </a:r>
            <a:r>
              <a:rPr lang="el-GR" dirty="0">
                <a:solidFill>
                  <a:schemeClr val="bg1"/>
                </a:solidFill>
              </a:rPr>
              <a:t>είναι οριζόντια: το επίπεδο τιμών είναι σταθερό σε ένα προκαθορισμένο επίπεδο και οι επιχειρήσεις πωλούν οποιαδήποτε ποσότητα προϊόντος είναι διατεθειμένοι να αγοράσουν ο καταναλωτές.</a:t>
            </a:r>
            <a:r>
              <a:rPr lang="en-US" dirty="0">
                <a:solidFill>
                  <a:schemeClr val="bg1"/>
                </a:solidFill>
              </a:rPr>
              <a:t> </a:t>
            </a:r>
            <a:endParaRPr lang="en-US" i="1" dirty="0">
              <a:solidFill>
                <a:schemeClr val="bg1"/>
              </a:solidFill>
            </a:endParaRPr>
          </a:p>
        </p:txBody>
      </p:sp>
    </p:spTree>
    <p:extLst>
      <p:ext uri="{BB962C8B-B14F-4D97-AF65-F5344CB8AC3E}">
        <p14:creationId xmlns:p14="http://schemas.microsoft.com/office/powerpoint/2010/main" val="3640798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DCF6162-C90D-43BF-B7E4-A7B29A1619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A6895F9A-4951-41A7-988E-E4426D51CF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973CCBF7-E635-45F0-9262-B1378FECE0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95F2453-17DE-4864-ADA2-6D234F95CF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044DD539-16E2-48D1-9557-24281434BA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025EA950-BF18-4722-B2FD-04D357983F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7E71AB5E-77FB-4315-8B22-845D24C707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27ED4165-1756-4A80-90B1-FFF8AD7F2B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3F4860A4-6A75-4E92-905D-FA03EEDB86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1C3C5768-4676-449E-8AA3-7E6268F49D40}"/>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3400" b="0" i="0" kern="1200" dirty="0">
                <a:solidFill>
                  <a:schemeClr val="bg2"/>
                </a:solidFill>
                <a:latin typeface="+mj-lt"/>
                <a:ea typeface="+mj-ea"/>
                <a:cs typeface="+mj-cs"/>
              </a:rPr>
              <a:t>Βραχυχρόνια αποτελέσματα μιας </a:t>
            </a:r>
            <a:r>
              <a:rPr lang="el-GR" sz="3400" b="0" i="0" kern="1200" dirty="0" smtClean="0">
                <a:solidFill>
                  <a:schemeClr val="bg2"/>
                </a:solidFill>
                <a:latin typeface="+mj-lt"/>
                <a:ea typeface="+mj-ea"/>
                <a:cs typeface="+mj-cs"/>
              </a:rPr>
              <a:t>μείωσης</a:t>
            </a:r>
            <a:r>
              <a:rPr lang="en-US" sz="3400" b="0" i="0" kern="1200" dirty="0" smtClean="0">
                <a:solidFill>
                  <a:schemeClr val="bg2"/>
                </a:solidFill>
                <a:latin typeface="+mj-lt"/>
                <a:ea typeface="+mj-ea"/>
                <a:cs typeface="+mj-cs"/>
              </a:rPr>
              <a:t> </a:t>
            </a:r>
            <a:r>
              <a:rPr lang="en-US" sz="3400" b="0" i="0" kern="1200" dirty="0">
                <a:solidFill>
                  <a:schemeClr val="bg2"/>
                </a:solidFill>
                <a:latin typeface="+mj-lt"/>
                <a:ea typeface="+mj-ea"/>
                <a:cs typeface="+mj-cs"/>
              </a:rPr>
              <a:t>στο </a:t>
            </a:r>
            <a:r>
              <a:rPr lang="en-US" sz="3400" b="0" i="1" kern="1200" dirty="0">
                <a:solidFill>
                  <a:schemeClr val="bg2"/>
                </a:solidFill>
                <a:latin typeface="+mj-lt"/>
                <a:ea typeface="+mj-ea"/>
                <a:cs typeface="+mj-cs"/>
              </a:rPr>
              <a:t>M</a:t>
            </a:r>
            <a:r>
              <a:rPr lang="en-US" sz="3400" b="0" i="0" kern="1200" dirty="0">
                <a:solidFill>
                  <a:schemeClr val="bg2"/>
                </a:solidFill>
                <a:latin typeface="+mj-lt"/>
                <a:ea typeface="+mj-ea"/>
                <a:cs typeface="+mj-cs"/>
              </a:rPr>
              <a:t> </a:t>
            </a:r>
          </a:p>
        </p:txBody>
      </p:sp>
      <p:sp>
        <p:nvSpPr>
          <p:cNvPr id="4" name="Θέση αριθμού διαφάνειας 3">
            <a:extLst>
              <a:ext uri="{FF2B5EF4-FFF2-40B4-BE49-F238E27FC236}">
                <a16:creationId xmlns:a16="http://schemas.microsoft.com/office/drawing/2014/main" id="{2A6CE36E-9115-431B-BCA5-3982A39850E2}"/>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pPr defTabSz="914400">
                <a:spcAft>
                  <a:spcPts val="600"/>
                </a:spcAft>
              </a:pPr>
              <a:t>24</a:t>
            </a:fld>
            <a:endParaRPr lang="en-US"/>
          </a:p>
        </p:txBody>
      </p:sp>
      <p:pic>
        <p:nvPicPr>
          <p:cNvPr id="8" name="Content Placeholder 7">
            <a:extLst>
              <a:ext uri="{FF2B5EF4-FFF2-40B4-BE49-F238E27FC236}">
                <a16:creationId xmlns:a16="http://schemas.microsoft.com/office/drawing/2014/main" id="{B13CA400-8BBB-6945-B096-17E36D3E7D4E}"/>
              </a:ext>
            </a:extLst>
          </p:cNvPr>
          <p:cNvPicPr>
            <a:picLocks noGrp="1" noChangeAspect="1"/>
          </p:cNvPicPr>
          <p:nvPr>
            <p:ph idx="1"/>
          </p:nvPr>
        </p:nvPicPr>
        <p:blipFill>
          <a:blip r:embed="rId3"/>
          <a:stretch>
            <a:fillRect/>
          </a:stretch>
        </p:blipFill>
        <p:spPr>
          <a:xfrm>
            <a:off x="1556807" y="1113063"/>
            <a:ext cx="5576818"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620816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35A676-EBD9-4F8A-A6DF-8090873F5A5B}"/>
              </a:ext>
            </a:extLst>
          </p:cNvPr>
          <p:cNvSpPr>
            <a:spLocks noGrp="1"/>
          </p:cNvSpPr>
          <p:nvPr>
            <p:ph type="title"/>
          </p:nvPr>
        </p:nvSpPr>
        <p:spPr/>
        <p:txBody>
          <a:bodyPr/>
          <a:lstStyle/>
          <a:p>
            <a:r>
              <a:rPr lang="el-GR" dirty="0"/>
              <a:t>Από τη βραχυχρόνια στη μακροχρόνια περίοδο </a:t>
            </a:r>
          </a:p>
        </p:txBody>
      </p:sp>
      <p:sp>
        <p:nvSpPr>
          <p:cNvPr id="3" name="Θέση περιεχομένου 2">
            <a:extLst>
              <a:ext uri="{FF2B5EF4-FFF2-40B4-BE49-F238E27FC236}">
                <a16:creationId xmlns:a16="http://schemas.microsoft.com/office/drawing/2014/main" id="{3A9ACA37-1372-486D-A961-3AC34E822E1A}"/>
              </a:ext>
            </a:extLst>
          </p:cNvPr>
          <p:cNvSpPr>
            <a:spLocks noGrp="1"/>
          </p:cNvSpPr>
          <p:nvPr>
            <p:ph idx="1"/>
          </p:nvPr>
        </p:nvSpPr>
        <p:spPr>
          <a:xfrm>
            <a:off x="1154954" y="2603500"/>
            <a:ext cx="8761413" cy="4068904"/>
          </a:xfrm>
        </p:spPr>
        <p:txBody>
          <a:bodyPr>
            <a:normAutofit/>
          </a:bodyPr>
          <a:lstStyle/>
          <a:p>
            <a:r>
              <a:rPr lang="el-GR" dirty="0"/>
              <a:t>Με την πάροδο του χρόνου, οι τιμές γίνονται βαθμιαία «εύκαμπτες». Όταν συμβεί αυτό, οι τιμές θα αυξηθούν ή θα μειωθούν;</a:t>
            </a:r>
          </a:p>
          <a:p>
            <a:endParaRPr lang="el-GR" dirty="0"/>
          </a:p>
          <a:p>
            <a:pPr marL="0" indent="0">
              <a:buNone/>
            </a:pPr>
            <a:r>
              <a:rPr lang="el-GR" b="1" dirty="0"/>
              <a:t>			</a:t>
            </a:r>
            <a:endParaRPr lang="el-GR" dirty="0"/>
          </a:p>
          <a:p>
            <a:pPr marL="0" indent="0">
              <a:buNone/>
            </a:pPr>
            <a:r>
              <a:rPr lang="el-GR" b="1" dirty="0"/>
              <a:t>	</a:t>
            </a:r>
            <a:r>
              <a:rPr lang="el-GR" dirty="0"/>
              <a:t> </a:t>
            </a:r>
          </a:p>
          <a:p>
            <a:pPr marL="0" indent="0">
              <a:buNone/>
            </a:pPr>
            <a:endParaRPr lang="el-GR" dirty="0"/>
          </a:p>
          <a:p>
            <a:pPr marL="0" indent="0">
              <a:buNone/>
            </a:pPr>
            <a:endParaRPr lang="el-GR" dirty="0"/>
          </a:p>
          <a:p>
            <a:pPr marL="0" indent="0">
              <a:buNone/>
            </a:pPr>
            <a:endParaRPr lang="el-GR" dirty="0"/>
          </a:p>
          <a:p>
            <a:pPr marL="0" indent="0" algn="ctr">
              <a:buNone/>
            </a:pPr>
            <a:r>
              <a:rPr lang="el-GR" dirty="0">
                <a:solidFill>
                  <a:srgbClr val="C00000"/>
                </a:solidFill>
              </a:rPr>
              <a:t>Η προσαρμογή των τιμών είναι εκείνη</a:t>
            </a:r>
          </a:p>
          <a:p>
            <a:pPr marL="0" indent="0" algn="ctr">
              <a:buNone/>
            </a:pPr>
            <a:r>
              <a:rPr lang="el-GR" dirty="0">
                <a:solidFill>
                  <a:srgbClr val="C00000"/>
                </a:solidFill>
              </a:rPr>
              <a:t>που κινεί την οικονομία στη μακροχρόνια ισορροπία της.</a:t>
            </a:r>
          </a:p>
          <a:p>
            <a:endParaRPr lang="el-GR" dirty="0"/>
          </a:p>
        </p:txBody>
      </p:sp>
      <p:sp>
        <p:nvSpPr>
          <p:cNvPr id="4" name="Θέση αριθμού διαφάνειας 3">
            <a:extLst>
              <a:ext uri="{FF2B5EF4-FFF2-40B4-BE49-F238E27FC236}">
                <a16:creationId xmlns:a16="http://schemas.microsoft.com/office/drawing/2014/main" id="{9AF1D676-36AD-42D9-B538-8665A4E407BB}"/>
              </a:ext>
            </a:extLst>
          </p:cNvPr>
          <p:cNvSpPr>
            <a:spLocks noGrp="1"/>
          </p:cNvSpPr>
          <p:nvPr>
            <p:ph type="sldNum" sz="quarter" idx="12"/>
          </p:nvPr>
        </p:nvSpPr>
        <p:spPr/>
        <p:txBody>
          <a:bodyPr/>
          <a:lstStyle/>
          <a:p>
            <a:fld id="{D57F1E4F-1CFF-5643-939E-217C01CDF565}" type="slidenum">
              <a:rPr lang="en-US" smtClean="0"/>
              <a:pPr/>
              <a:t>25</a:t>
            </a:fld>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F3589B9-17E7-6C4E-9D28-6AC1F60A451A}"/>
                  </a:ext>
                </a:extLst>
              </p:cNvPr>
              <p:cNvGraphicFramePr>
                <a:graphicFrameLocks noGrp="1"/>
              </p:cNvGraphicFramePr>
              <p:nvPr>
                <p:extLst>
                  <p:ext uri="{D42A27DB-BD31-4B8C-83A1-F6EECF244321}">
                    <p14:modId xmlns:p14="http://schemas.microsoft.com/office/powerpoint/2010/main" val="3042630354"/>
                  </p:ext>
                </p:extLst>
              </p:nvPr>
            </p:nvGraphicFramePr>
            <p:xfrm>
              <a:off x="1471660" y="3579513"/>
              <a:ext cx="8128000" cy="1752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801530225"/>
                        </a:ext>
                      </a:extLst>
                    </a:gridCol>
                    <a:gridCol w="4064000">
                      <a:extLst>
                        <a:ext uri="{9D8B030D-6E8A-4147-A177-3AD203B41FA5}">
                          <a16:colId xmlns:a16="http://schemas.microsoft.com/office/drawing/2014/main" val="4012123993"/>
                        </a:ext>
                      </a:extLst>
                    </a:gridCol>
                  </a:tblGrid>
                  <a:tr h="370840">
                    <a:tc>
                      <a:txBody>
                        <a:bodyPr/>
                        <a:lstStyle/>
                        <a:p>
                          <a:pPr algn="ctr"/>
                          <a:r>
                            <a:rPr lang="el-GR" b="1" dirty="0">
                              <a:solidFill>
                                <a:schemeClr val="tx1"/>
                              </a:solidFill>
                            </a:rPr>
                            <a:t>Στη βραχυχρόνια</a:t>
                          </a:r>
                        </a:p>
                        <a:p>
                          <a:pPr algn="ctr"/>
                          <a:r>
                            <a:rPr lang="el-GR" b="1" dirty="0">
                              <a:solidFill>
                                <a:schemeClr val="tx1"/>
                              </a:solidFill>
                            </a:rPr>
                            <a:t>ισορροπία, αν…</a:t>
                          </a:r>
                          <a:endParaRPr lang="en-US" dirty="0">
                            <a:solidFill>
                              <a:schemeClr val="tx1"/>
                            </a:solidFill>
                          </a:endParaRPr>
                        </a:p>
                      </a:txBody>
                      <a:tcPr/>
                    </a:tc>
                    <a:tc>
                      <a:txBody>
                        <a:bodyPr/>
                        <a:lstStyle/>
                        <a:p>
                          <a:pPr algn="ctr"/>
                          <a:r>
                            <a:rPr lang="el-GR" b="1" dirty="0">
                              <a:solidFill>
                                <a:schemeClr val="tx1"/>
                              </a:solidFill>
                            </a:rPr>
                            <a:t>… τότε, με την πάροδο του χρόνου</a:t>
                          </a:r>
                        </a:p>
                        <a:p>
                          <a:pPr algn="ctr"/>
                          <a:r>
                            <a:rPr lang="el-GR" b="1" dirty="0">
                              <a:solidFill>
                                <a:schemeClr val="tx1"/>
                              </a:solidFill>
                            </a:rPr>
                            <a:t>οι τιμές θα</a:t>
                          </a:r>
                          <a:endParaRPr lang="en-US" dirty="0">
                            <a:solidFill>
                              <a:schemeClr val="tx1"/>
                            </a:solidFill>
                          </a:endParaRPr>
                        </a:p>
                      </a:txBody>
                      <a:tcPr/>
                    </a:tc>
                    <a:extLst>
                      <a:ext uri="{0D108BD9-81ED-4DB2-BD59-A6C34878D82A}">
                        <a16:rowId xmlns:a16="http://schemas.microsoft.com/office/drawing/2014/main" val="1150613645"/>
                      </a:ext>
                    </a:extLst>
                  </a:tr>
                  <a:tr h="370840">
                    <a:tc>
                      <a:txBody>
                        <a:bodyPr/>
                        <a:lstStyle/>
                        <a:p>
                          <a:pPr algn="ctr"/>
                          <a:r>
                            <a:rPr lang="el-GR" b="1" i="1" dirty="0"/>
                            <a:t>Υ</a:t>
                          </a:r>
                          <a:r>
                            <a:rPr lang="el-GR" b="1" dirty="0"/>
                            <a:t> &gt;</a:t>
                          </a:r>
                          <a:r>
                            <a:rPr lang="en-US" b="1" dirty="0"/>
                            <a:t> </a:t>
                          </a:r>
                          <a14:m>
                            <m:oMath xmlns:m="http://schemas.openxmlformats.org/officeDocument/2006/math">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𝒀</m:t>
                                  </m:r>
                                </m:e>
                              </m:acc>
                            </m:oMath>
                          </a14:m>
                          <a:r>
                            <a:rPr lang="el-GR" b="1" dirty="0"/>
                            <a:t> </a:t>
                          </a:r>
                          <a:endParaRPr lang="en-US" dirty="0"/>
                        </a:p>
                      </a:txBody>
                      <a:tcPr/>
                    </a:tc>
                    <a:tc>
                      <a:txBody>
                        <a:bodyPr/>
                        <a:lstStyle/>
                        <a:p>
                          <a:pPr marL="0" indent="0" algn="ctr">
                            <a:buNone/>
                          </a:pPr>
                          <a:r>
                            <a:rPr lang="el-GR" dirty="0"/>
                            <a:t>αυξηθούν</a:t>
                          </a:r>
                          <a:endParaRPr lang="en-US" dirty="0"/>
                        </a:p>
                      </a:txBody>
                      <a:tcPr/>
                    </a:tc>
                    <a:extLst>
                      <a:ext uri="{0D108BD9-81ED-4DB2-BD59-A6C34878D82A}">
                        <a16:rowId xmlns:a16="http://schemas.microsoft.com/office/drawing/2014/main" val="1809078788"/>
                      </a:ext>
                    </a:extLst>
                  </a:tr>
                  <a:tr h="370840">
                    <a:tc>
                      <a:txBody>
                        <a:bodyPr/>
                        <a:lstStyle/>
                        <a:p>
                          <a:pPr algn="ctr"/>
                          <a:r>
                            <a:rPr lang="el-GR" b="1" i="1" dirty="0"/>
                            <a:t>Υ</a:t>
                          </a:r>
                          <a:r>
                            <a:rPr lang="el-GR" b="1" dirty="0"/>
                            <a:t> &lt; </a:t>
                          </a:r>
                          <a14:m>
                            <m:oMath xmlns:m="http://schemas.openxmlformats.org/officeDocument/2006/math">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𝒀</m:t>
                                  </m:r>
                                </m:e>
                              </m:acc>
                            </m:oMath>
                          </a14:m>
                          <a:r>
                            <a:rPr lang="el-GR" b="1" dirty="0"/>
                            <a:t> </a:t>
                          </a:r>
                          <a:endParaRPr lang="en-US" dirty="0"/>
                        </a:p>
                      </a:txBody>
                      <a:tcPr/>
                    </a:tc>
                    <a:tc>
                      <a:txBody>
                        <a:bodyPr/>
                        <a:lstStyle/>
                        <a:p>
                          <a:pPr algn="ctr"/>
                          <a:r>
                            <a:rPr lang="el-GR" dirty="0"/>
                            <a:t>μειωθούν</a:t>
                          </a:r>
                          <a:endParaRPr lang="en-US" dirty="0"/>
                        </a:p>
                      </a:txBody>
                      <a:tcPr/>
                    </a:tc>
                    <a:extLst>
                      <a:ext uri="{0D108BD9-81ED-4DB2-BD59-A6C34878D82A}">
                        <a16:rowId xmlns:a16="http://schemas.microsoft.com/office/drawing/2014/main" val="2111992783"/>
                      </a:ext>
                    </a:extLst>
                  </a:tr>
                  <a:tr h="370840">
                    <a:tc>
                      <a:txBody>
                        <a:bodyPr/>
                        <a:lstStyle/>
                        <a:p>
                          <a:pPr algn="ctr"/>
                          <a:r>
                            <a:rPr lang="el-GR" b="1" i="1" dirty="0"/>
                            <a:t>Υ</a:t>
                          </a:r>
                          <a:r>
                            <a:rPr lang="el-GR" b="1" dirty="0"/>
                            <a:t> </a:t>
                          </a:r>
                          <a:r>
                            <a:rPr lang="el-GR" b="1" dirty="0">
                              <a:sym typeface="Symbol" panose="05050102010706020507" pitchFamily="18" charset="2"/>
                            </a:rPr>
                            <a:t></a:t>
                          </a:r>
                          <a:r>
                            <a:rPr lang="el-GR" b="1" dirty="0"/>
                            <a:t> </a:t>
                          </a:r>
                          <a14:m>
                            <m:oMath xmlns:m="http://schemas.openxmlformats.org/officeDocument/2006/math">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𝒀</m:t>
                                  </m:r>
                                </m:e>
                              </m:acc>
                            </m:oMath>
                          </a14:m>
                          <a:r>
                            <a:rPr lang="el-GR" b="1" dirty="0"/>
                            <a:t> </a:t>
                          </a:r>
                          <a:endParaRPr lang="en-US" dirty="0"/>
                        </a:p>
                      </a:txBody>
                      <a:tcPr/>
                    </a:tc>
                    <a:tc>
                      <a:txBody>
                        <a:bodyPr/>
                        <a:lstStyle/>
                        <a:p>
                          <a:pPr algn="ctr"/>
                          <a:r>
                            <a:rPr lang="el-GR" dirty="0"/>
                            <a:t>παραμείνουν σταθερές </a:t>
                          </a:r>
                          <a:endParaRPr lang="en-US" dirty="0"/>
                        </a:p>
                      </a:txBody>
                      <a:tcPr/>
                    </a:tc>
                    <a:extLst>
                      <a:ext uri="{0D108BD9-81ED-4DB2-BD59-A6C34878D82A}">
                        <a16:rowId xmlns:a16="http://schemas.microsoft.com/office/drawing/2014/main" val="4008895745"/>
                      </a:ext>
                    </a:extLst>
                  </a:tr>
                </a:tbl>
              </a:graphicData>
            </a:graphic>
          </p:graphicFrame>
        </mc:Choice>
        <mc:Fallback xmlns="">
          <p:graphicFrame>
            <p:nvGraphicFramePr>
              <p:cNvPr id="5" name="Table 4">
                <a:extLst>
                  <a:ext uri="{FF2B5EF4-FFF2-40B4-BE49-F238E27FC236}">
                    <a16:creationId xmlns:a16="http://schemas.microsoft.com/office/drawing/2014/main" id="{EF3589B9-17E7-6C4E-9D28-6AC1F60A451A}"/>
                  </a:ext>
                </a:extLst>
              </p:cNvPr>
              <p:cNvGraphicFramePr>
                <a:graphicFrameLocks noGrp="1"/>
              </p:cNvGraphicFramePr>
              <p:nvPr>
                <p:extLst>
                  <p:ext uri="{D42A27DB-BD31-4B8C-83A1-F6EECF244321}">
                    <p14:modId xmlns:p14="http://schemas.microsoft.com/office/powerpoint/2010/main" val="3042630354"/>
                  </p:ext>
                </p:extLst>
              </p:nvPr>
            </p:nvGraphicFramePr>
            <p:xfrm>
              <a:off x="1471660" y="3579513"/>
              <a:ext cx="8128000" cy="1752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801530225"/>
                        </a:ext>
                      </a:extLst>
                    </a:gridCol>
                    <a:gridCol w="4064000">
                      <a:extLst>
                        <a:ext uri="{9D8B030D-6E8A-4147-A177-3AD203B41FA5}">
                          <a16:colId xmlns:a16="http://schemas.microsoft.com/office/drawing/2014/main" val="4012123993"/>
                        </a:ext>
                      </a:extLst>
                    </a:gridCol>
                  </a:tblGrid>
                  <a:tr h="640080">
                    <a:tc>
                      <a:txBody>
                        <a:bodyPr/>
                        <a:lstStyle/>
                        <a:p>
                          <a:pPr algn="ctr"/>
                          <a:r>
                            <a:rPr lang="el-GR" b="1" dirty="0">
                              <a:solidFill>
                                <a:schemeClr val="tx1"/>
                              </a:solidFill>
                            </a:rPr>
                            <a:t>Στη βραχυχρόνια</a:t>
                          </a:r>
                        </a:p>
                        <a:p>
                          <a:pPr algn="ctr"/>
                          <a:r>
                            <a:rPr lang="el-GR" b="1" dirty="0">
                              <a:solidFill>
                                <a:schemeClr val="tx1"/>
                              </a:solidFill>
                            </a:rPr>
                            <a:t>ισορροπία, αν…</a:t>
                          </a:r>
                          <a:endParaRPr lang="en-US" dirty="0">
                            <a:solidFill>
                              <a:schemeClr val="tx1"/>
                            </a:solidFill>
                          </a:endParaRPr>
                        </a:p>
                      </a:txBody>
                      <a:tcPr/>
                    </a:tc>
                    <a:tc>
                      <a:txBody>
                        <a:bodyPr/>
                        <a:lstStyle/>
                        <a:p>
                          <a:pPr algn="ctr"/>
                          <a:r>
                            <a:rPr lang="el-GR" b="1" dirty="0">
                              <a:solidFill>
                                <a:schemeClr val="tx1"/>
                              </a:solidFill>
                            </a:rPr>
                            <a:t>… τότε, με την πάροδο του χρόνου</a:t>
                          </a:r>
                        </a:p>
                        <a:p>
                          <a:pPr algn="ctr"/>
                          <a:r>
                            <a:rPr lang="el-GR" b="1" dirty="0">
                              <a:solidFill>
                                <a:schemeClr val="tx1"/>
                              </a:solidFill>
                            </a:rPr>
                            <a:t>οι τιμές θα</a:t>
                          </a:r>
                          <a:endParaRPr lang="en-US" dirty="0">
                            <a:solidFill>
                              <a:schemeClr val="tx1"/>
                            </a:solidFill>
                          </a:endParaRPr>
                        </a:p>
                      </a:txBody>
                      <a:tcPr/>
                    </a:tc>
                    <a:extLst>
                      <a:ext uri="{0D108BD9-81ED-4DB2-BD59-A6C34878D82A}">
                        <a16:rowId xmlns:a16="http://schemas.microsoft.com/office/drawing/2014/main" val="1150613645"/>
                      </a:ext>
                    </a:extLst>
                  </a:tr>
                  <a:tr h="370840">
                    <a:tc>
                      <a:txBody>
                        <a:bodyPr/>
                        <a:lstStyle/>
                        <a:p>
                          <a:endParaRPr lang="en-US"/>
                        </a:p>
                      </a:txBody>
                      <a:tcPr>
                        <a:blipFill>
                          <a:blip r:embed="rId2"/>
                          <a:stretch>
                            <a:fillRect t="-182759" r="-100000" b="-227586"/>
                          </a:stretch>
                        </a:blipFill>
                      </a:tcPr>
                    </a:tc>
                    <a:tc>
                      <a:txBody>
                        <a:bodyPr/>
                        <a:lstStyle/>
                        <a:p>
                          <a:pPr marL="0" indent="0" algn="ctr">
                            <a:buNone/>
                          </a:pPr>
                          <a:r>
                            <a:rPr lang="el-GR" dirty="0"/>
                            <a:t>αυξηθούν</a:t>
                          </a:r>
                          <a:endParaRPr lang="en-US" dirty="0"/>
                        </a:p>
                      </a:txBody>
                      <a:tcPr/>
                    </a:tc>
                    <a:extLst>
                      <a:ext uri="{0D108BD9-81ED-4DB2-BD59-A6C34878D82A}">
                        <a16:rowId xmlns:a16="http://schemas.microsoft.com/office/drawing/2014/main" val="1809078788"/>
                      </a:ext>
                    </a:extLst>
                  </a:tr>
                  <a:tr h="370840">
                    <a:tc>
                      <a:txBody>
                        <a:bodyPr/>
                        <a:lstStyle/>
                        <a:p>
                          <a:endParaRPr lang="en-US"/>
                        </a:p>
                      </a:txBody>
                      <a:tcPr>
                        <a:blipFill>
                          <a:blip r:embed="rId2"/>
                          <a:stretch>
                            <a:fillRect t="-273333" r="-100000" b="-120000"/>
                          </a:stretch>
                        </a:blipFill>
                      </a:tcPr>
                    </a:tc>
                    <a:tc>
                      <a:txBody>
                        <a:bodyPr/>
                        <a:lstStyle/>
                        <a:p>
                          <a:pPr algn="ctr"/>
                          <a:r>
                            <a:rPr lang="el-GR" dirty="0"/>
                            <a:t>μειωθούν</a:t>
                          </a:r>
                          <a:endParaRPr lang="en-US" dirty="0"/>
                        </a:p>
                      </a:txBody>
                      <a:tcPr/>
                    </a:tc>
                    <a:extLst>
                      <a:ext uri="{0D108BD9-81ED-4DB2-BD59-A6C34878D82A}">
                        <a16:rowId xmlns:a16="http://schemas.microsoft.com/office/drawing/2014/main" val="2111992783"/>
                      </a:ext>
                    </a:extLst>
                  </a:tr>
                  <a:tr h="370840">
                    <a:tc>
                      <a:txBody>
                        <a:bodyPr/>
                        <a:lstStyle/>
                        <a:p>
                          <a:endParaRPr lang="en-US"/>
                        </a:p>
                      </a:txBody>
                      <a:tcPr>
                        <a:blipFill>
                          <a:blip r:embed="rId2"/>
                          <a:stretch>
                            <a:fillRect t="-386207" r="-100000" b="-24138"/>
                          </a:stretch>
                        </a:blipFill>
                      </a:tcPr>
                    </a:tc>
                    <a:tc>
                      <a:txBody>
                        <a:bodyPr/>
                        <a:lstStyle/>
                        <a:p>
                          <a:pPr algn="ctr"/>
                          <a:r>
                            <a:rPr lang="el-GR" dirty="0"/>
                            <a:t>παραμείνουν σταθερές </a:t>
                          </a:r>
                          <a:endParaRPr lang="en-US" dirty="0"/>
                        </a:p>
                      </a:txBody>
                      <a:tcPr/>
                    </a:tc>
                    <a:extLst>
                      <a:ext uri="{0D108BD9-81ED-4DB2-BD59-A6C34878D82A}">
                        <a16:rowId xmlns:a16="http://schemas.microsoft.com/office/drawing/2014/main" val="4008895745"/>
                      </a:ext>
                    </a:extLst>
                  </a:tr>
                </a:tbl>
              </a:graphicData>
            </a:graphic>
          </p:graphicFrame>
        </mc:Fallback>
      </mc:AlternateContent>
    </p:spTree>
    <p:extLst>
      <p:ext uri="{BB962C8B-B14F-4D97-AF65-F5344CB8AC3E}">
        <p14:creationId xmlns:p14="http://schemas.microsoft.com/office/powerpoint/2010/main" val="937844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DCF6162-C90D-43BF-B7E4-A7B29A1619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A6895F9A-4951-41A7-988E-E4426D51CF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973CCBF7-E635-45F0-9262-B1378FECE0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95F2453-17DE-4864-ADA2-6D234F95CF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044DD539-16E2-48D1-9557-24281434BA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025EA950-BF18-4722-B2FD-04D357983F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7E71AB5E-77FB-4315-8B22-845D24C707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27ED4165-1756-4A80-90B1-FFF8AD7F2B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3F4860A4-6A75-4E92-905D-FA03EEDB86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B3BEF2AD-C35A-4092-ABE1-479A1C458E4F}"/>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3400" b="0" i="0" kern="1200" dirty="0">
                <a:solidFill>
                  <a:schemeClr val="bg2"/>
                </a:solidFill>
                <a:latin typeface="+mj-lt"/>
                <a:ea typeface="+mj-ea"/>
                <a:cs typeface="+mj-cs"/>
              </a:rPr>
              <a:t>Βραχυχρόνια και μακροχρόνια αποτελέσματα του </a:t>
            </a:r>
            <a:r>
              <a:rPr lang="en-US" sz="3400" b="0" i="1" kern="1200" dirty="0">
                <a:solidFill>
                  <a:schemeClr val="bg2"/>
                </a:solidFill>
                <a:latin typeface="+mj-lt"/>
                <a:ea typeface="+mj-ea"/>
                <a:cs typeface="+mj-cs"/>
              </a:rPr>
              <a:t>ΔM</a:t>
            </a:r>
            <a:r>
              <a:rPr lang="en-US" sz="3400" b="0" i="0" kern="1200" dirty="0">
                <a:solidFill>
                  <a:schemeClr val="bg2"/>
                </a:solidFill>
                <a:latin typeface="+mj-lt"/>
                <a:ea typeface="+mj-ea"/>
                <a:cs typeface="+mj-cs"/>
              </a:rPr>
              <a:t> &gt; 0 </a:t>
            </a:r>
          </a:p>
        </p:txBody>
      </p:sp>
      <p:sp>
        <p:nvSpPr>
          <p:cNvPr id="4" name="Θέση αριθμού διαφάνειας 3">
            <a:extLst>
              <a:ext uri="{FF2B5EF4-FFF2-40B4-BE49-F238E27FC236}">
                <a16:creationId xmlns:a16="http://schemas.microsoft.com/office/drawing/2014/main" id="{1E6D8594-DCCA-4412-BD2C-547E61F6D2DF}"/>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pPr defTabSz="914400">
                <a:spcAft>
                  <a:spcPts val="600"/>
                </a:spcAft>
              </a:pPr>
              <a:t>26</a:t>
            </a:fld>
            <a:endParaRPr lang="en-US"/>
          </a:p>
        </p:txBody>
      </p:sp>
      <p:pic>
        <p:nvPicPr>
          <p:cNvPr id="8" name="Content Placeholder 7">
            <a:extLst>
              <a:ext uri="{FF2B5EF4-FFF2-40B4-BE49-F238E27FC236}">
                <a16:creationId xmlns:a16="http://schemas.microsoft.com/office/drawing/2014/main" id="{2C682718-634D-874D-A646-15F4B99D2094}"/>
              </a:ext>
            </a:extLst>
          </p:cNvPr>
          <p:cNvPicPr>
            <a:picLocks noGrp="1" noChangeAspect="1"/>
          </p:cNvPicPr>
          <p:nvPr>
            <p:ph idx="1"/>
          </p:nvPr>
        </p:nvPicPr>
        <p:blipFill>
          <a:blip r:embed="rId3"/>
          <a:stretch>
            <a:fillRect/>
          </a:stretch>
        </p:blipFill>
        <p:spPr>
          <a:xfrm>
            <a:off x="1109763" y="1518525"/>
            <a:ext cx="6470907" cy="381783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25669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A5B397-2F6F-4379-A3DC-8BA334936CC0}"/>
              </a:ext>
            </a:extLst>
          </p:cNvPr>
          <p:cNvSpPr>
            <a:spLocks noGrp="1"/>
          </p:cNvSpPr>
          <p:nvPr>
            <p:ph type="title"/>
          </p:nvPr>
        </p:nvSpPr>
        <p:spPr/>
        <p:txBody>
          <a:bodyPr/>
          <a:lstStyle/>
          <a:p>
            <a:r>
              <a:rPr lang="el-GR" dirty="0"/>
              <a:t>Διαταραχές!</a:t>
            </a:r>
          </a:p>
        </p:txBody>
      </p:sp>
      <p:sp>
        <p:nvSpPr>
          <p:cNvPr id="3" name="Θέση περιεχομένου 2">
            <a:extLst>
              <a:ext uri="{FF2B5EF4-FFF2-40B4-BE49-F238E27FC236}">
                <a16:creationId xmlns:a16="http://schemas.microsoft.com/office/drawing/2014/main" id="{C0634B69-CDD2-487F-BCFF-75005B632FDB}"/>
              </a:ext>
            </a:extLst>
          </p:cNvPr>
          <p:cNvSpPr>
            <a:spLocks noGrp="1"/>
          </p:cNvSpPr>
          <p:nvPr>
            <p:ph idx="1"/>
          </p:nvPr>
        </p:nvSpPr>
        <p:spPr>
          <a:xfrm>
            <a:off x="1154954" y="2906161"/>
            <a:ext cx="8761413" cy="3340729"/>
          </a:xfrm>
        </p:spPr>
        <p:txBody>
          <a:bodyPr>
            <a:normAutofit lnSpcReduction="10000"/>
          </a:bodyPr>
          <a:lstStyle/>
          <a:p>
            <a:r>
              <a:rPr lang="el-GR" b="1" dirty="0"/>
              <a:t>Διαταραχές</a:t>
            </a:r>
            <a:r>
              <a:rPr lang="el-GR" dirty="0"/>
              <a:t>: εξωγενείς μεταβολές στη συνολική προσφορά και στη συνολική ζήτηση </a:t>
            </a:r>
          </a:p>
          <a:p>
            <a:r>
              <a:rPr lang="el-GR" dirty="0"/>
              <a:t>οι διαταραχές απομακρύνουν προσωρινά την οικονομία από την πλήρη απασχόληση </a:t>
            </a:r>
          </a:p>
          <a:p>
            <a:r>
              <a:rPr lang="el-GR" dirty="0"/>
              <a:t>παράδειγμα: εξωγενής μείωση της ταχύτητας κυκλοφορίας του χρήματος </a:t>
            </a:r>
          </a:p>
          <a:p>
            <a:pPr marL="0" indent="0">
              <a:buNone/>
            </a:pPr>
            <a:r>
              <a:rPr lang="el-GR" dirty="0"/>
              <a:t> </a:t>
            </a:r>
          </a:p>
          <a:p>
            <a:pPr marL="0" indent="0">
              <a:buNone/>
            </a:pPr>
            <a:r>
              <a:rPr lang="el-GR" dirty="0"/>
              <a:t>Αν η προσφορά χρήματος διατηρείται σταθερή, μια μείωση της ταχύτητας κυκλοφορίας του χρήματος, </a:t>
            </a:r>
            <a:r>
              <a:rPr lang="en-US" b="1" i="1" dirty="0"/>
              <a:t>V</a:t>
            </a:r>
            <a:r>
              <a:rPr lang="el-GR" dirty="0"/>
              <a:t>, σημαίνει ότι οι άνθρωποι θα χρησιμοποιούν τα χρήματά τους σε λιγότερες συναλλαγές, προκαλώντας μια μείωση στη ζήτηση αγαθών και υπηρεσιών. </a:t>
            </a:r>
          </a:p>
          <a:p>
            <a:pPr marL="0" indent="0">
              <a:buNone/>
            </a:pPr>
            <a:endParaRPr lang="el-GR" sz="2000" dirty="0"/>
          </a:p>
        </p:txBody>
      </p:sp>
      <p:sp>
        <p:nvSpPr>
          <p:cNvPr id="4" name="Θέση αριθμού διαφάνειας 3">
            <a:extLst>
              <a:ext uri="{FF2B5EF4-FFF2-40B4-BE49-F238E27FC236}">
                <a16:creationId xmlns:a16="http://schemas.microsoft.com/office/drawing/2014/main" id="{82DCC53C-D58B-420B-8BB9-223B67DE43A0}"/>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955117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E239521-4E27-466E-9087-5C3D9CD1C9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0939603-6562-4246-A9A6-CE0657B91F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4088B391-2267-4070-940E-1DFC16029F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843D276-7F19-4B7B-A3C9-E92CF98257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F8BF858F-F5FD-4A7D-A74C-4DB4D07E1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1F6D2125-7D86-4D93-A5CB-0BCFE524B8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12A20C10-8367-4EE7-84F1-DA8FC32011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7D2F7B40-09B0-4DD4-B504-7BE155EED6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0FFDC92C-6387-4BF1-9976-A0B078CE82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2D368DE5-EE93-47F4-A759-0D6F94E1FC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id="{C6AD4D91-560B-4DF8-B52B-A6BF83A6E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F12BC828-FAAE-455F-91DC-7ADCAC9DA87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Τίτλος 1">
            <a:extLst>
              <a:ext uri="{FF2B5EF4-FFF2-40B4-BE49-F238E27FC236}">
                <a16:creationId xmlns:a16="http://schemas.microsoft.com/office/drawing/2014/main" id="{59B3FAB3-377E-4641-A69B-CB5D1AF9877A}"/>
              </a:ext>
            </a:extLst>
          </p:cNvPr>
          <p:cNvSpPr>
            <a:spLocks noGrp="1"/>
          </p:cNvSpPr>
          <p:nvPr>
            <p:ph type="title"/>
          </p:nvPr>
        </p:nvSpPr>
        <p:spPr>
          <a:xfrm>
            <a:off x="1154955" y="973668"/>
            <a:ext cx="3133726" cy="1020232"/>
          </a:xfrm>
        </p:spPr>
        <p:txBody>
          <a:bodyPr>
            <a:normAutofit/>
          </a:bodyPr>
          <a:lstStyle/>
          <a:p>
            <a:pPr>
              <a:lnSpc>
                <a:spcPct val="90000"/>
              </a:lnSpc>
            </a:pPr>
            <a:r>
              <a:rPr lang="el-GR" sz="2000"/>
              <a:t>Τα αποτελέσματα μιας αρνητικής διαταραχής της ζήτησης </a:t>
            </a:r>
          </a:p>
        </p:txBody>
      </p:sp>
      <p:sp>
        <p:nvSpPr>
          <p:cNvPr id="3" name="Θέση περιεχομένου 2">
            <a:extLst>
              <a:ext uri="{FF2B5EF4-FFF2-40B4-BE49-F238E27FC236}">
                <a16:creationId xmlns:a16="http://schemas.microsoft.com/office/drawing/2014/main" id="{4EC04CC2-CC68-4A07-BCB6-BD00F1283573}"/>
              </a:ext>
            </a:extLst>
          </p:cNvPr>
          <p:cNvSpPr>
            <a:spLocks noGrp="1"/>
          </p:cNvSpPr>
          <p:nvPr>
            <p:ph idx="1"/>
          </p:nvPr>
        </p:nvSpPr>
        <p:spPr>
          <a:xfrm>
            <a:off x="1154955" y="2534970"/>
            <a:ext cx="3133726" cy="3484830"/>
          </a:xfrm>
        </p:spPr>
        <p:txBody>
          <a:bodyPr>
            <a:normAutofit/>
          </a:bodyPr>
          <a:lstStyle/>
          <a:p>
            <a:pPr marL="0" indent="0">
              <a:lnSpc>
                <a:spcPct val="90000"/>
              </a:lnSpc>
              <a:buNone/>
            </a:pPr>
            <a:r>
              <a:rPr lang="el-GR" sz="1500" dirty="0">
                <a:solidFill>
                  <a:schemeClr val="bg1"/>
                </a:solidFill>
              </a:rPr>
              <a:t>Η καμπύλη </a:t>
            </a:r>
            <a:r>
              <a:rPr lang="en-US" sz="1500" i="1" dirty="0">
                <a:solidFill>
                  <a:schemeClr val="bg1"/>
                </a:solidFill>
              </a:rPr>
              <a:t>AD</a:t>
            </a:r>
            <a:r>
              <a:rPr lang="en-US" sz="1500" dirty="0">
                <a:solidFill>
                  <a:schemeClr val="bg1"/>
                </a:solidFill>
              </a:rPr>
              <a:t> </a:t>
            </a:r>
            <a:r>
              <a:rPr lang="el-GR" sz="1500" dirty="0">
                <a:solidFill>
                  <a:schemeClr val="bg1"/>
                </a:solidFill>
              </a:rPr>
              <a:t>μετατοπίζεται προς τα αριστερά, η παραγωγή και η απασχόληση συμπιέζονται στη βραχυχρόνια περίοδο (Β).</a:t>
            </a:r>
          </a:p>
          <a:p>
            <a:pPr marL="0" indent="0">
              <a:lnSpc>
                <a:spcPct val="90000"/>
              </a:lnSpc>
              <a:buNone/>
            </a:pPr>
            <a:r>
              <a:rPr lang="el-GR" sz="1500" dirty="0">
                <a:solidFill>
                  <a:schemeClr val="bg1"/>
                </a:solidFill>
              </a:rPr>
              <a:t>Με την πάροδο του χρόνου, οι τιμές μειώνονται και η οικονομία κινείται προς τα κάτω, επί της καμπύλης ζήτησής της, προς την πλήρη απασχόληση (</a:t>
            </a:r>
            <a:r>
              <a:rPr lang="en-US" sz="1500" dirty="0">
                <a:solidFill>
                  <a:schemeClr val="bg1"/>
                </a:solidFill>
              </a:rPr>
              <a:t>C</a:t>
            </a:r>
            <a:r>
              <a:rPr lang="el-GR" sz="1500" dirty="0">
                <a:solidFill>
                  <a:schemeClr val="bg1"/>
                </a:solidFill>
              </a:rPr>
              <a:t>).</a:t>
            </a:r>
          </a:p>
          <a:p>
            <a:pPr marL="0" indent="0">
              <a:lnSpc>
                <a:spcPct val="90000"/>
              </a:lnSpc>
              <a:buNone/>
            </a:pPr>
            <a:endParaRPr lang="el-GR" sz="1500" dirty="0">
              <a:solidFill>
                <a:schemeClr val="bg1"/>
              </a:solidFill>
            </a:endParaRPr>
          </a:p>
        </p:txBody>
      </p:sp>
      <p:pic>
        <p:nvPicPr>
          <p:cNvPr id="5" name="Content Placeholder 7">
            <a:extLst>
              <a:ext uri="{FF2B5EF4-FFF2-40B4-BE49-F238E27FC236}">
                <a16:creationId xmlns:a16="http://schemas.microsoft.com/office/drawing/2014/main" id="{4987EAB9-18CC-7D47-9F8F-33BB33B1BBF0}"/>
              </a:ext>
            </a:extLst>
          </p:cNvPr>
          <p:cNvPicPr>
            <a:picLocks noChangeAspect="1"/>
          </p:cNvPicPr>
          <p:nvPr/>
        </p:nvPicPr>
        <p:blipFill>
          <a:blip r:embed="rId3"/>
          <a:stretch>
            <a:fillRect/>
          </a:stretch>
        </p:blipFill>
        <p:spPr>
          <a:xfrm>
            <a:off x="5372846" y="803751"/>
            <a:ext cx="6035055" cy="5250498"/>
          </a:xfrm>
          <a:prstGeom prst="rect">
            <a:avLst/>
          </a:prstGeom>
        </p:spPr>
      </p:pic>
      <p:sp>
        <p:nvSpPr>
          <p:cNvPr id="23" name="Rectangle 22">
            <a:extLst>
              <a:ext uri="{FF2B5EF4-FFF2-40B4-BE49-F238E27FC236}">
                <a16:creationId xmlns:a16="http://schemas.microsoft.com/office/drawing/2014/main" id="{BFD3DF8A-480D-4BB4-B603-B70596CFD6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Θέση αριθμού διαφάνειας 3">
            <a:extLst>
              <a:ext uri="{FF2B5EF4-FFF2-40B4-BE49-F238E27FC236}">
                <a16:creationId xmlns:a16="http://schemas.microsoft.com/office/drawing/2014/main" id="{9F63E0E5-B542-46D4-906A-34AAC1A31D34}"/>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smtClean="0"/>
              <a:pPr>
                <a:spcAft>
                  <a:spcPts val="600"/>
                </a:spcAft>
              </a:pPr>
              <a:t>28</a:t>
            </a:fld>
            <a:endParaRPr lang="en-US"/>
          </a:p>
        </p:txBody>
      </p:sp>
    </p:spTree>
    <p:extLst>
      <p:ext uri="{BB962C8B-B14F-4D97-AF65-F5344CB8AC3E}">
        <p14:creationId xmlns:p14="http://schemas.microsoft.com/office/powerpoint/2010/main" val="1776471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DCDE66-ADDB-4EE5-8B4E-3ABCA98E6137}"/>
              </a:ext>
            </a:extLst>
          </p:cNvPr>
          <p:cNvSpPr>
            <a:spLocks noGrp="1"/>
          </p:cNvSpPr>
          <p:nvPr>
            <p:ph type="title"/>
          </p:nvPr>
        </p:nvSpPr>
        <p:spPr/>
        <p:txBody>
          <a:bodyPr/>
          <a:lstStyle/>
          <a:p>
            <a:r>
              <a:rPr lang="el-GR" dirty="0"/>
              <a:t>Διαταραχές της προσφοράς </a:t>
            </a:r>
          </a:p>
        </p:txBody>
      </p:sp>
      <p:sp>
        <p:nvSpPr>
          <p:cNvPr id="4" name="Θέση αριθμού διαφάνειας 3">
            <a:extLst>
              <a:ext uri="{FF2B5EF4-FFF2-40B4-BE49-F238E27FC236}">
                <a16:creationId xmlns:a16="http://schemas.microsoft.com/office/drawing/2014/main" id="{A84BB476-0D01-4214-A438-2C52A7060C1D}"/>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7" name="Θέση περιεχομένου 6">
            <a:extLst>
              <a:ext uri="{FF2B5EF4-FFF2-40B4-BE49-F238E27FC236}">
                <a16:creationId xmlns:a16="http://schemas.microsoft.com/office/drawing/2014/main" id="{00345432-868F-4ED9-90E9-D7DFAA761657}"/>
              </a:ext>
            </a:extLst>
          </p:cNvPr>
          <p:cNvSpPr>
            <a:spLocks noGrp="1"/>
          </p:cNvSpPr>
          <p:nvPr>
            <p:ph idx="1"/>
          </p:nvPr>
        </p:nvSpPr>
        <p:spPr>
          <a:xfrm>
            <a:off x="1154954" y="2603499"/>
            <a:ext cx="8761413" cy="3779193"/>
          </a:xfrm>
        </p:spPr>
        <p:txBody>
          <a:bodyPr>
            <a:normAutofit/>
          </a:bodyPr>
          <a:lstStyle/>
          <a:p>
            <a:r>
              <a:rPr lang="el-GR" dirty="0"/>
              <a:t>Μια </a:t>
            </a:r>
            <a:r>
              <a:rPr lang="el-GR" b="1" dirty="0"/>
              <a:t>διαταραχή της προσφοράς</a:t>
            </a:r>
            <a:r>
              <a:rPr lang="el-GR" dirty="0"/>
              <a:t> μεταβάλλει το κόστος παραγωγής και επηρεάζει τις τιμές που ζητούν οι επιχειρήσεις για τα προϊόντα τους (οι διαταραχές αυτές ονομάζεται επίσης </a:t>
            </a:r>
            <a:r>
              <a:rPr lang="el-GR" b="1" dirty="0"/>
              <a:t>διαταραχές τιμών</a:t>
            </a:r>
            <a:r>
              <a:rPr lang="el-GR" dirty="0"/>
              <a:t>)</a:t>
            </a:r>
          </a:p>
          <a:p>
            <a:r>
              <a:rPr lang="el-GR" dirty="0"/>
              <a:t>Παραδείγματα </a:t>
            </a:r>
            <a:r>
              <a:rPr lang="el-GR" i="1" dirty="0"/>
              <a:t>δυσμενών</a:t>
            </a:r>
            <a:r>
              <a:rPr lang="el-GR" dirty="0"/>
              <a:t> διαταραχών της προσφοράς: </a:t>
            </a:r>
            <a:endParaRPr lang="en-US" dirty="0"/>
          </a:p>
          <a:p>
            <a:pPr lvl="1"/>
            <a:r>
              <a:rPr lang="el-GR" dirty="0"/>
              <a:t>Οι κακές καιρικές συνθήκες μειώνουν τις αποδόσεις καλλιεργειών, αυξάνοντας τις τιμές.  </a:t>
            </a:r>
            <a:endParaRPr lang="en-US" dirty="0"/>
          </a:p>
          <a:p>
            <a:pPr lvl="1"/>
            <a:r>
              <a:rPr lang="el-GR" dirty="0"/>
              <a:t>Εργαζόμενοι οργανώνονται σε συνδικάτα και ζητούν αυξήσεις μισθών. </a:t>
            </a:r>
            <a:endParaRPr lang="en-US" dirty="0"/>
          </a:p>
          <a:p>
            <a:pPr lvl="1"/>
            <a:r>
              <a:rPr lang="el-GR" dirty="0"/>
              <a:t>Νέες περιβαλλοντικές ρυθμίσεις απαιτούν από τις επιχειρήσεις να μειώσουν τις εκπομπές ρύπων. Οι επιχειρήσεις ζητούν υψηλότερες τιμές για τα προϊόντα τους για να καλύψουν το κόστος συμμόρφωσης στη νέα περιβαλλοντική νομοθεσία. </a:t>
            </a:r>
          </a:p>
          <a:p>
            <a:r>
              <a:rPr lang="el-GR" dirty="0"/>
              <a:t>Οι </a:t>
            </a:r>
            <a:r>
              <a:rPr lang="el-GR" i="1" dirty="0"/>
              <a:t>ευνοϊκές</a:t>
            </a:r>
            <a:r>
              <a:rPr lang="el-GR" dirty="0"/>
              <a:t> διαταραχές της προσφοράς μειώνουν το κόστος και τις τιμές. </a:t>
            </a:r>
          </a:p>
          <a:p>
            <a:endParaRPr lang="el-GR" dirty="0"/>
          </a:p>
        </p:txBody>
      </p:sp>
    </p:spTree>
    <p:extLst>
      <p:ext uri="{BB962C8B-B14F-4D97-AF65-F5344CB8AC3E}">
        <p14:creationId xmlns:p14="http://schemas.microsoft.com/office/powerpoint/2010/main" val="3015225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E3F16B-73DE-413F-9842-B6CC9C5D20E1}"/>
              </a:ext>
            </a:extLst>
          </p:cNvPr>
          <p:cNvSpPr>
            <a:spLocks noGrp="1"/>
          </p:cNvSpPr>
          <p:nvPr>
            <p:ph type="title"/>
          </p:nvPr>
        </p:nvSpPr>
        <p:spPr/>
        <p:txBody>
          <a:bodyPr/>
          <a:lstStyle/>
          <a:p>
            <a:r>
              <a:rPr lang="el-GR" dirty="0"/>
              <a:t>Γεγονότα σχετικά με τον οικονομικό κύκλο </a:t>
            </a:r>
          </a:p>
        </p:txBody>
      </p:sp>
      <p:sp>
        <p:nvSpPr>
          <p:cNvPr id="3" name="Θέση περιεχομένου 2">
            <a:extLst>
              <a:ext uri="{FF2B5EF4-FFF2-40B4-BE49-F238E27FC236}">
                <a16:creationId xmlns:a16="http://schemas.microsoft.com/office/drawing/2014/main" id="{A4B1B08C-193D-4B5E-9D03-5C18F4BA58CA}"/>
              </a:ext>
            </a:extLst>
          </p:cNvPr>
          <p:cNvSpPr>
            <a:spLocks noGrp="1"/>
          </p:cNvSpPr>
          <p:nvPr>
            <p:ph idx="1"/>
          </p:nvPr>
        </p:nvSpPr>
        <p:spPr>
          <a:xfrm>
            <a:off x="1154954" y="2779414"/>
            <a:ext cx="8761413" cy="3240386"/>
          </a:xfrm>
        </p:spPr>
        <p:txBody>
          <a:bodyPr>
            <a:normAutofit/>
          </a:bodyPr>
          <a:lstStyle/>
          <a:p>
            <a:r>
              <a:rPr lang="el-GR" dirty="0"/>
              <a:t>Η μέση αύξηση του ΑΕΠ κυμαίνεται μεταξύ 3 και 3,5% τον χρόνο στη μακροχρόνια περίοδο, με μεγάλες διακυμάνσεις στη βραχυχρόνια περίοδο. </a:t>
            </a:r>
          </a:p>
          <a:p>
            <a:r>
              <a:rPr lang="el-GR" dirty="0"/>
              <a:t>Η κατανάλωση και η επένδυση κυμαίνονται με το ΑΕΠ, αλλά η κατανάλωση τείνει να είναι λιγότερο ευμετάβλητη και η επένδυση περισσότερο ευμετάβλητη από το ΑΕΠ.</a:t>
            </a:r>
          </a:p>
          <a:p>
            <a:r>
              <a:rPr lang="el-GR" dirty="0"/>
              <a:t>Η ανεργία αυξάνεται στη διάρκεια των οικονομικών υφέσεων και μειώνεται στη διάρκεια των οικονομικών επεκτάσεων.</a:t>
            </a:r>
          </a:p>
          <a:p>
            <a:r>
              <a:rPr lang="el-GR" b="1" dirty="0"/>
              <a:t>Νόμος του </a:t>
            </a:r>
            <a:r>
              <a:rPr lang="en-US" b="1" dirty="0"/>
              <a:t>Okun</a:t>
            </a:r>
            <a:r>
              <a:rPr lang="el-GR" dirty="0"/>
              <a:t>: η αρνητική σχέση μεταξύ ΑΕΠ και ανεργίας. </a:t>
            </a:r>
          </a:p>
          <a:p>
            <a:endParaRPr lang="el-GR" dirty="0"/>
          </a:p>
        </p:txBody>
      </p:sp>
      <p:sp>
        <p:nvSpPr>
          <p:cNvPr id="4" name="Θέση αριθμού διαφάνειας 3">
            <a:extLst>
              <a:ext uri="{FF2B5EF4-FFF2-40B4-BE49-F238E27FC236}">
                <a16:creationId xmlns:a16="http://schemas.microsoft.com/office/drawing/2014/main" id="{E52E28EB-2F17-4D9C-949D-D6A5FA3AB063}"/>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661012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98A218-D62E-472F-8706-CF9D3E6EEA64}"/>
              </a:ext>
            </a:extLst>
          </p:cNvPr>
          <p:cNvSpPr>
            <a:spLocks noGrp="1"/>
          </p:cNvSpPr>
          <p:nvPr>
            <p:ph type="title"/>
          </p:nvPr>
        </p:nvSpPr>
        <p:spPr/>
        <p:txBody>
          <a:bodyPr/>
          <a:lstStyle/>
          <a:p>
            <a:r>
              <a:rPr lang="el-GR" sz="3200" dirty="0"/>
              <a:t>ΜΕΛΕΤΗ ΠΕΡΙΠΤΩΣΗΣ: Οι κρίσεις πετρελαίου της δεκαετίας του 1970, Μέρος 1 </a:t>
            </a:r>
          </a:p>
        </p:txBody>
      </p:sp>
      <p:sp>
        <p:nvSpPr>
          <p:cNvPr id="4" name="Θέση αριθμού διαφάνειας 3">
            <a:extLst>
              <a:ext uri="{FF2B5EF4-FFF2-40B4-BE49-F238E27FC236}">
                <a16:creationId xmlns:a16="http://schemas.microsoft.com/office/drawing/2014/main" id="{46CCAB0C-39EA-454F-8B61-439EDEEB2B35}"/>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7" name="Θέση περιεχομένου 6">
            <a:extLst>
              <a:ext uri="{FF2B5EF4-FFF2-40B4-BE49-F238E27FC236}">
                <a16:creationId xmlns:a16="http://schemas.microsoft.com/office/drawing/2014/main" id="{F2A1525B-768D-46FA-BBB8-F2228DB35197}"/>
              </a:ext>
            </a:extLst>
          </p:cNvPr>
          <p:cNvSpPr>
            <a:spLocks noGrp="1"/>
          </p:cNvSpPr>
          <p:nvPr>
            <p:ph idx="1"/>
          </p:nvPr>
        </p:nvSpPr>
        <p:spPr/>
        <p:txBody>
          <a:bodyPr/>
          <a:lstStyle/>
          <a:p>
            <a:r>
              <a:rPr lang="el-GR" dirty="0"/>
              <a:t> Αρχές της δεκαετίας του 1970: ο ΟΠΕΚ έθεσε σε εφαρμογή μια συντονισμένη μείωση της προσφοράς πετρελαίου.</a:t>
            </a:r>
          </a:p>
          <a:p>
            <a:r>
              <a:rPr lang="el-GR" dirty="0"/>
              <a:t> Οι τιμές του πετρελαίου αυξήθηκαν </a:t>
            </a:r>
          </a:p>
          <a:p>
            <a:pPr marL="0" indent="0">
              <a:buNone/>
            </a:pPr>
            <a:r>
              <a:rPr lang="el-GR" dirty="0"/>
              <a:t>	11% το 1973 </a:t>
            </a:r>
          </a:p>
          <a:p>
            <a:pPr marL="0" indent="0">
              <a:buNone/>
            </a:pPr>
            <a:r>
              <a:rPr lang="el-GR" dirty="0"/>
              <a:t>		68% το 1974</a:t>
            </a:r>
          </a:p>
          <a:p>
            <a:pPr marL="0" indent="0">
              <a:buNone/>
            </a:pPr>
            <a:r>
              <a:rPr lang="el-GR" dirty="0"/>
              <a:t>			16% το 1975 </a:t>
            </a:r>
          </a:p>
          <a:p>
            <a:r>
              <a:rPr lang="el-GR" dirty="0"/>
              <a:t> Οι απότομες αυτές αυξήσεις της τιμής του πετρελαίου είναι διαταραχές της προσφοράς, επειδή έχουν σοβαρό αντίκτυπο στο κόστος παραγωγής και στις τιμές.</a:t>
            </a:r>
          </a:p>
          <a:p>
            <a:endParaRPr lang="el-GR" b="1" dirty="0"/>
          </a:p>
        </p:txBody>
      </p:sp>
    </p:spTree>
    <p:extLst>
      <p:ext uri="{BB962C8B-B14F-4D97-AF65-F5344CB8AC3E}">
        <p14:creationId xmlns:p14="http://schemas.microsoft.com/office/powerpoint/2010/main" val="3352990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10">
            <a:extLst>
              <a:ext uri="{FF2B5EF4-FFF2-40B4-BE49-F238E27FC236}">
                <a16:creationId xmlns:a16="http://schemas.microsoft.com/office/drawing/2014/main" id="{3E239521-4E27-466E-9087-5C3D9CD1C9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F0939603-6562-4246-A9A6-CE0657B91F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4088B391-2267-4070-940E-1DFC16029F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843D276-7F19-4B7B-A3C9-E92CF98257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F8BF858F-F5FD-4A7D-A74C-4DB4D07E1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1F6D2125-7D86-4D93-A5CB-0BCFE524B8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12A20C10-8367-4EE7-84F1-DA8FC32011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7D2F7B40-09B0-4DD4-B504-7BE155EED6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0FFDC92C-6387-4BF1-9976-A0B078CE82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2D368DE5-EE93-47F4-A759-0D6F94E1FC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Rectangle 20">
              <a:extLst>
                <a:ext uri="{FF2B5EF4-FFF2-40B4-BE49-F238E27FC236}">
                  <a16:creationId xmlns:a16="http://schemas.microsoft.com/office/drawing/2014/main" id="{C6AD4D91-560B-4DF8-B52B-A6BF83A6E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F12BC828-FAAE-455F-91DC-7ADCAC9DA87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Τίτλος 1">
            <a:extLst>
              <a:ext uri="{FF2B5EF4-FFF2-40B4-BE49-F238E27FC236}">
                <a16:creationId xmlns:a16="http://schemas.microsoft.com/office/drawing/2014/main" id="{127DDD58-AA10-4A8A-8BCF-FED9074DF8A9}"/>
              </a:ext>
            </a:extLst>
          </p:cNvPr>
          <p:cNvSpPr>
            <a:spLocks noGrp="1"/>
          </p:cNvSpPr>
          <p:nvPr>
            <p:ph type="title"/>
          </p:nvPr>
        </p:nvSpPr>
        <p:spPr>
          <a:xfrm>
            <a:off x="1154955" y="973668"/>
            <a:ext cx="3133726" cy="1020232"/>
          </a:xfrm>
        </p:spPr>
        <p:txBody>
          <a:bodyPr>
            <a:normAutofit/>
          </a:bodyPr>
          <a:lstStyle/>
          <a:p>
            <a:pPr>
              <a:lnSpc>
                <a:spcPct val="90000"/>
              </a:lnSpc>
            </a:pPr>
            <a:r>
              <a:rPr lang="el-GR" sz="1700"/>
              <a:t>ΜΕΛΕΤΗ ΠΕΡΙΠΤΩΣΗΣ: Οι κρίσεις πετρελαίου της δεκαετίας του 1970, </a:t>
            </a:r>
            <a:r>
              <a:rPr lang="en-US" sz="1700"/>
              <a:t>M</a:t>
            </a:r>
            <a:r>
              <a:rPr lang="el-GR" sz="1700"/>
              <a:t>έρος 2 </a:t>
            </a:r>
          </a:p>
        </p:txBody>
      </p:sp>
      <p:sp>
        <p:nvSpPr>
          <p:cNvPr id="3" name="Θέση περιεχομένου 2">
            <a:extLst>
              <a:ext uri="{FF2B5EF4-FFF2-40B4-BE49-F238E27FC236}">
                <a16:creationId xmlns:a16="http://schemas.microsoft.com/office/drawing/2014/main" id="{16B7BA1A-327D-42FC-A416-4B8F21ED8A66}"/>
              </a:ext>
            </a:extLst>
          </p:cNvPr>
          <p:cNvSpPr>
            <a:spLocks noGrp="1"/>
          </p:cNvSpPr>
          <p:nvPr>
            <p:ph idx="1"/>
          </p:nvPr>
        </p:nvSpPr>
        <p:spPr>
          <a:xfrm>
            <a:off x="1154955" y="2120900"/>
            <a:ext cx="3133726" cy="3898900"/>
          </a:xfrm>
        </p:spPr>
        <p:txBody>
          <a:bodyPr>
            <a:normAutofit/>
          </a:bodyPr>
          <a:lstStyle/>
          <a:p>
            <a:pPr>
              <a:lnSpc>
                <a:spcPct val="90000"/>
              </a:lnSpc>
            </a:pPr>
            <a:r>
              <a:rPr lang="el-GR" sz="1500" dirty="0">
                <a:solidFill>
                  <a:schemeClr val="bg1"/>
                </a:solidFill>
              </a:rPr>
              <a:t>Η διαταραχή της τιμής του πετρελαίου μετατόπισε την καμπύλη της βραχυχρόνιας συνολικής προσφοράς (</a:t>
            </a:r>
            <a:r>
              <a:rPr lang="en-US" sz="1500" dirty="0">
                <a:solidFill>
                  <a:schemeClr val="bg1"/>
                </a:solidFill>
              </a:rPr>
              <a:t>SRAS</a:t>
            </a:r>
            <a:r>
              <a:rPr lang="el-GR" sz="1500" dirty="0">
                <a:solidFill>
                  <a:schemeClr val="bg1"/>
                </a:solidFill>
              </a:rPr>
              <a:t>), προκαλώντας τη μείωση της παραγωγής και της απασχόλησης (</a:t>
            </a:r>
            <a:r>
              <a:rPr lang="en-US" sz="1500" dirty="0">
                <a:solidFill>
                  <a:schemeClr val="bg1"/>
                </a:solidFill>
              </a:rPr>
              <a:t>B</a:t>
            </a:r>
            <a:r>
              <a:rPr lang="el-GR" sz="1500" dirty="0">
                <a:solidFill>
                  <a:schemeClr val="bg1"/>
                </a:solidFill>
              </a:rPr>
              <a:t>).</a:t>
            </a:r>
          </a:p>
          <a:p>
            <a:pPr>
              <a:lnSpc>
                <a:spcPct val="90000"/>
              </a:lnSpc>
            </a:pPr>
            <a:r>
              <a:rPr lang="el-GR" sz="1500" dirty="0">
                <a:solidFill>
                  <a:schemeClr val="bg1"/>
                </a:solidFill>
              </a:rPr>
              <a:t>Αν δεν σημειωθούν και άλλες διαταραχές τιμών, οι τιμές θα μειωθούν με την πάροδο του χρόνου και η οικονομία θα επανέλθει στο επίπεδο της πλήρους απασχόλησης (</a:t>
            </a:r>
            <a:r>
              <a:rPr lang="en-US" sz="1500" dirty="0">
                <a:solidFill>
                  <a:schemeClr val="bg1"/>
                </a:solidFill>
              </a:rPr>
              <a:t>A</a:t>
            </a:r>
            <a:r>
              <a:rPr lang="el-GR" sz="1500" dirty="0">
                <a:solidFill>
                  <a:schemeClr val="bg1"/>
                </a:solidFill>
              </a:rPr>
              <a:t>).</a:t>
            </a:r>
          </a:p>
        </p:txBody>
      </p:sp>
      <p:pic>
        <p:nvPicPr>
          <p:cNvPr id="6" name="Picture 5">
            <a:extLst>
              <a:ext uri="{FF2B5EF4-FFF2-40B4-BE49-F238E27FC236}">
                <a16:creationId xmlns:a16="http://schemas.microsoft.com/office/drawing/2014/main" id="{F2354B07-0431-5B48-B262-0F3BA10A19DD}"/>
              </a:ext>
            </a:extLst>
          </p:cNvPr>
          <p:cNvPicPr>
            <a:picLocks noChangeAspect="1"/>
          </p:cNvPicPr>
          <p:nvPr/>
        </p:nvPicPr>
        <p:blipFill>
          <a:blip r:embed="rId3"/>
          <a:stretch>
            <a:fillRect/>
          </a:stretch>
        </p:blipFill>
        <p:spPr>
          <a:xfrm>
            <a:off x="5246362" y="803751"/>
            <a:ext cx="6288022" cy="5250498"/>
          </a:xfrm>
          <a:prstGeom prst="rect">
            <a:avLst/>
          </a:prstGeom>
        </p:spPr>
      </p:pic>
      <p:sp>
        <p:nvSpPr>
          <p:cNvPr id="9" name="Rectangle 23">
            <a:extLst>
              <a:ext uri="{FF2B5EF4-FFF2-40B4-BE49-F238E27FC236}">
                <a16:creationId xmlns:a16="http://schemas.microsoft.com/office/drawing/2014/main" id="{BFD3DF8A-480D-4BB4-B603-B70596CFD6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Θέση αριθμού διαφάνειας 3">
            <a:extLst>
              <a:ext uri="{FF2B5EF4-FFF2-40B4-BE49-F238E27FC236}">
                <a16:creationId xmlns:a16="http://schemas.microsoft.com/office/drawing/2014/main" id="{1B93ACA4-33CD-45D3-AE27-29E73DE27823}"/>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smtClean="0"/>
              <a:pPr>
                <a:spcAft>
                  <a:spcPts val="600"/>
                </a:spcAft>
              </a:pPr>
              <a:t>31</a:t>
            </a:fld>
            <a:endParaRPr lang="en-US"/>
          </a:p>
        </p:txBody>
      </p:sp>
    </p:spTree>
    <p:extLst>
      <p:ext uri="{BB962C8B-B14F-4D97-AF65-F5344CB8AC3E}">
        <p14:creationId xmlns:p14="http://schemas.microsoft.com/office/powerpoint/2010/main" val="3764047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B500F9-389F-4103-A1EE-522EDB63B793}"/>
              </a:ext>
            </a:extLst>
          </p:cNvPr>
          <p:cNvSpPr>
            <a:spLocks noGrp="1"/>
          </p:cNvSpPr>
          <p:nvPr>
            <p:ph type="title"/>
          </p:nvPr>
        </p:nvSpPr>
        <p:spPr/>
        <p:txBody>
          <a:bodyPr/>
          <a:lstStyle/>
          <a:p>
            <a:r>
              <a:rPr lang="el-GR" sz="3200" dirty="0"/>
              <a:t>ΜΕΛΕΤΗ ΠΕΡΙΠΤΩΣΗΣ: Οι κρίσεις πετρελαίου της δεκαετίας του 1970, </a:t>
            </a:r>
            <a:r>
              <a:rPr lang="en-US" sz="3200" dirty="0"/>
              <a:t>M</a:t>
            </a:r>
            <a:r>
              <a:rPr lang="el-GR" sz="3200" dirty="0" err="1"/>
              <a:t>έρος</a:t>
            </a:r>
            <a:r>
              <a:rPr lang="el-GR" sz="3200" dirty="0"/>
              <a:t> 3 </a:t>
            </a:r>
          </a:p>
        </p:txBody>
      </p:sp>
      <p:sp>
        <p:nvSpPr>
          <p:cNvPr id="3" name="Θέση περιεχομένου 2">
            <a:extLst>
              <a:ext uri="{FF2B5EF4-FFF2-40B4-BE49-F238E27FC236}">
                <a16:creationId xmlns:a16="http://schemas.microsoft.com/office/drawing/2014/main" id="{06F12971-4E90-4661-8D91-9E006A5DC254}"/>
              </a:ext>
            </a:extLst>
          </p:cNvPr>
          <p:cNvSpPr>
            <a:spLocks noGrp="1"/>
          </p:cNvSpPr>
          <p:nvPr>
            <p:ph idx="1"/>
          </p:nvPr>
        </p:nvSpPr>
        <p:spPr>
          <a:xfrm>
            <a:off x="441276" y="2575312"/>
            <a:ext cx="3640070" cy="3872456"/>
          </a:xfrm>
        </p:spPr>
        <p:txBody>
          <a:bodyPr>
            <a:normAutofit/>
          </a:bodyPr>
          <a:lstStyle/>
          <a:p>
            <a:pPr marL="0" indent="0">
              <a:buNone/>
            </a:pPr>
            <a:r>
              <a:rPr lang="el-GR" dirty="0"/>
              <a:t>Προβλεπόμενα αποτελέσματα της κρίσης πετρελαίου:</a:t>
            </a:r>
          </a:p>
          <a:p>
            <a:r>
              <a:rPr lang="el-GR" dirty="0"/>
              <a:t>στον ρυθμό πληθωρισμού</a:t>
            </a:r>
          </a:p>
          <a:p>
            <a:r>
              <a:rPr lang="el-GR" dirty="0"/>
              <a:t>στην παραγωγή ($)</a:t>
            </a:r>
          </a:p>
          <a:p>
            <a:r>
              <a:rPr lang="el-GR" dirty="0"/>
              <a:t> στην ανεργία</a:t>
            </a:r>
          </a:p>
          <a:p>
            <a:endParaRPr lang="el-GR" dirty="0"/>
          </a:p>
          <a:p>
            <a:pPr marL="0" indent="0">
              <a:buNone/>
            </a:pPr>
            <a:r>
              <a:rPr lang="el-GR" dirty="0"/>
              <a:t>… και ακολούθως, η βαθμιαία ανάκαμψη         </a:t>
            </a:r>
            <a:r>
              <a:rPr lang="el-GR" sz="2800" b="1" dirty="0">
                <a:solidFill>
                  <a:srgbClr val="C00000"/>
                </a:solidFill>
              </a:rPr>
              <a:t> </a:t>
            </a:r>
          </a:p>
          <a:p>
            <a:pPr marL="0" indent="0">
              <a:buNone/>
            </a:pPr>
            <a:endParaRPr lang="el-GR" b="1" dirty="0">
              <a:solidFill>
                <a:srgbClr val="FF0000"/>
              </a:solidFill>
            </a:endParaRPr>
          </a:p>
        </p:txBody>
      </p:sp>
      <p:sp>
        <p:nvSpPr>
          <p:cNvPr id="4" name="Θέση αριθμού διαφάνειας 3">
            <a:extLst>
              <a:ext uri="{FF2B5EF4-FFF2-40B4-BE49-F238E27FC236}">
                <a16:creationId xmlns:a16="http://schemas.microsoft.com/office/drawing/2014/main" id="{3CB8630F-1BA2-4118-8771-8000BAD6D39E}"/>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
        <p:nvSpPr>
          <p:cNvPr id="5" name="Ορθογώνιο 4">
            <a:extLst>
              <a:ext uri="{FF2B5EF4-FFF2-40B4-BE49-F238E27FC236}">
                <a16:creationId xmlns:a16="http://schemas.microsoft.com/office/drawing/2014/main" id="{371FE056-748A-4BCB-BA79-48F8BA8D74E9}"/>
              </a:ext>
            </a:extLst>
          </p:cNvPr>
          <p:cNvSpPr/>
          <p:nvPr/>
        </p:nvSpPr>
        <p:spPr>
          <a:xfrm>
            <a:off x="5060887" y="5874462"/>
            <a:ext cx="6962115" cy="9080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Μεταβολή των τιμών πετρελαίου (αριστερή κλίμακα)</a:t>
            </a:r>
          </a:p>
          <a:p>
            <a:r>
              <a:rPr lang="el-GR" dirty="0">
                <a:solidFill>
                  <a:srgbClr val="0070C0"/>
                </a:solidFill>
              </a:rPr>
              <a:t>Ρυθμός πληθωρισμού – </a:t>
            </a:r>
            <a:r>
              <a:rPr lang="en-US" dirty="0">
                <a:solidFill>
                  <a:srgbClr val="0070C0"/>
                </a:solidFill>
              </a:rPr>
              <a:t>CPI </a:t>
            </a:r>
            <a:r>
              <a:rPr lang="el-GR" dirty="0">
                <a:solidFill>
                  <a:srgbClr val="0070C0"/>
                </a:solidFill>
              </a:rPr>
              <a:t>(δεξιά κλίμακα)</a:t>
            </a:r>
          </a:p>
          <a:p>
            <a:r>
              <a:rPr lang="el-GR" dirty="0">
                <a:solidFill>
                  <a:srgbClr val="00B050"/>
                </a:solidFill>
              </a:rPr>
              <a:t>Ποσοστό ανεργίας (δεξιά κλίμακα) </a:t>
            </a:r>
          </a:p>
        </p:txBody>
      </p:sp>
      <p:pic>
        <p:nvPicPr>
          <p:cNvPr id="7" name="Picture 6">
            <a:extLst>
              <a:ext uri="{FF2B5EF4-FFF2-40B4-BE49-F238E27FC236}">
                <a16:creationId xmlns:a16="http://schemas.microsoft.com/office/drawing/2014/main" id="{0D39B3AA-4F8C-A348-A541-D39FB698BDD0}"/>
              </a:ext>
            </a:extLst>
          </p:cNvPr>
          <p:cNvPicPr>
            <a:picLocks noChangeAspect="1"/>
          </p:cNvPicPr>
          <p:nvPr/>
        </p:nvPicPr>
        <p:blipFill>
          <a:blip r:embed="rId2"/>
          <a:stretch>
            <a:fillRect/>
          </a:stretch>
        </p:blipFill>
        <p:spPr>
          <a:xfrm>
            <a:off x="5330282" y="2268133"/>
            <a:ext cx="5196038" cy="3309688"/>
          </a:xfrm>
          <a:prstGeom prst="rect">
            <a:avLst/>
          </a:prstGeom>
        </p:spPr>
      </p:pic>
    </p:spTree>
    <p:extLst>
      <p:ext uri="{BB962C8B-B14F-4D97-AF65-F5344CB8AC3E}">
        <p14:creationId xmlns:p14="http://schemas.microsoft.com/office/powerpoint/2010/main" val="1970683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0BF183-57BE-4BA1-910B-D0BC01789B8C}"/>
              </a:ext>
            </a:extLst>
          </p:cNvPr>
          <p:cNvSpPr>
            <a:spLocks noGrp="1"/>
          </p:cNvSpPr>
          <p:nvPr>
            <p:ph type="title"/>
          </p:nvPr>
        </p:nvSpPr>
        <p:spPr/>
        <p:txBody>
          <a:bodyPr/>
          <a:lstStyle/>
          <a:p>
            <a:r>
              <a:rPr lang="el-GR" sz="3200" dirty="0"/>
              <a:t>ΜΕΛΕΤΗ ΠΕΡΙΠΤΩΣΗΣ: Οι κρίσεις πετρελαίου της δεκαετίας του 1970, </a:t>
            </a:r>
            <a:r>
              <a:rPr lang="en-US" sz="3200" dirty="0"/>
              <a:t>M</a:t>
            </a:r>
            <a:r>
              <a:rPr lang="el-GR" sz="3200" dirty="0" err="1"/>
              <a:t>έρος</a:t>
            </a:r>
            <a:r>
              <a:rPr lang="el-GR" sz="3200" dirty="0"/>
              <a:t> 4 </a:t>
            </a:r>
          </a:p>
        </p:txBody>
      </p:sp>
      <p:sp>
        <p:nvSpPr>
          <p:cNvPr id="3" name="Θέση περιεχομένου 2">
            <a:extLst>
              <a:ext uri="{FF2B5EF4-FFF2-40B4-BE49-F238E27FC236}">
                <a16:creationId xmlns:a16="http://schemas.microsoft.com/office/drawing/2014/main" id="{55F91719-DD72-4920-BDED-4CA956886C92}"/>
              </a:ext>
            </a:extLst>
          </p:cNvPr>
          <p:cNvSpPr>
            <a:spLocks noGrp="1"/>
          </p:cNvSpPr>
          <p:nvPr>
            <p:ph idx="1"/>
          </p:nvPr>
        </p:nvSpPr>
        <p:spPr>
          <a:xfrm>
            <a:off x="602166" y="3434576"/>
            <a:ext cx="5731727" cy="3204218"/>
          </a:xfrm>
        </p:spPr>
        <p:txBody>
          <a:bodyPr>
            <a:normAutofit/>
          </a:bodyPr>
          <a:lstStyle/>
          <a:p>
            <a:r>
              <a:rPr lang="el-GR" dirty="0"/>
              <a:t>Τέλη της δεκαετίας του 1970: Καθώς η οικονομία ανέκαμπτε, οι τιμές του πετρελαίου ανέβηκαν ξανά, προκαλώντας άλλη μία μεγάλη διαταραχή της προσφοράς! </a:t>
            </a:r>
          </a:p>
        </p:txBody>
      </p:sp>
      <p:sp>
        <p:nvSpPr>
          <p:cNvPr id="4" name="Θέση αριθμού διαφάνειας 3">
            <a:extLst>
              <a:ext uri="{FF2B5EF4-FFF2-40B4-BE49-F238E27FC236}">
                <a16:creationId xmlns:a16="http://schemas.microsoft.com/office/drawing/2014/main" id="{17D8FA07-21FA-489C-8C88-14BAE8276958}"/>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9" name="Picture 8">
            <a:extLst>
              <a:ext uri="{FF2B5EF4-FFF2-40B4-BE49-F238E27FC236}">
                <a16:creationId xmlns:a16="http://schemas.microsoft.com/office/drawing/2014/main" id="{AEFC4E3D-BB23-5E4C-8EA1-9B420C25CE9E}"/>
              </a:ext>
            </a:extLst>
          </p:cNvPr>
          <p:cNvPicPr>
            <a:picLocks noChangeAspect="1"/>
          </p:cNvPicPr>
          <p:nvPr/>
        </p:nvPicPr>
        <p:blipFill>
          <a:blip r:embed="rId2"/>
          <a:stretch>
            <a:fillRect/>
          </a:stretch>
        </p:blipFill>
        <p:spPr>
          <a:xfrm>
            <a:off x="6503999" y="2518858"/>
            <a:ext cx="5533128" cy="3544384"/>
          </a:xfrm>
          <a:prstGeom prst="rect">
            <a:avLst/>
          </a:prstGeom>
        </p:spPr>
      </p:pic>
      <p:sp>
        <p:nvSpPr>
          <p:cNvPr id="7" name="Ορθογώνιο 4">
            <a:extLst>
              <a:ext uri="{FF2B5EF4-FFF2-40B4-BE49-F238E27FC236}">
                <a16:creationId xmlns:a16="http://schemas.microsoft.com/office/drawing/2014/main" id="{0CCAB98D-2CEB-6F4B-AA6C-6859232FBC24}"/>
              </a:ext>
            </a:extLst>
          </p:cNvPr>
          <p:cNvSpPr/>
          <p:nvPr/>
        </p:nvSpPr>
        <p:spPr>
          <a:xfrm>
            <a:off x="434605" y="5446242"/>
            <a:ext cx="5984341" cy="9080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Μεταβολή των τιμών πετρελαίου (αριστερή κλίμακα)</a:t>
            </a:r>
          </a:p>
          <a:p>
            <a:r>
              <a:rPr lang="el-GR" dirty="0">
                <a:solidFill>
                  <a:srgbClr val="0070C0"/>
                </a:solidFill>
              </a:rPr>
              <a:t>Ρυθμός πληθωρισμού – </a:t>
            </a:r>
            <a:r>
              <a:rPr lang="en-US" dirty="0">
                <a:solidFill>
                  <a:srgbClr val="0070C0"/>
                </a:solidFill>
              </a:rPr>
              <a:t>CPI </a:t>
            </a:r>
            <a:r>
              <a:rPr lang="el-GR" dirty="0">
                <a:solidFill>
                  <a:srgbClr val="0070C0"/>
                </a:solidFill>
              </a:rPr>
              <a:t>(δεξιά κλίμακα)</a:t>
            </a:r>
          </a:p>
          <a:p>
            <a:r>
              <a:rPr lang="el-GR" dirty="0">
                <a:solidFill>
                  <a:srgbClr val="00B050"/>
                </a:solidFill>
              </a:rPr>
              <a:t>Ποσοστό ανεργίας (δεξιά κλίμακα) </a:t>
            </a:r>
          </a:p>
        </p:txBody>
      </p:sp>
    </p:spTree>
    <p:extLst>
      <p:ext uri="{BB962C8B-B14F-4D97-AF65-F5344CB8AC3E}">
        <p14:creationId xmlns:p14="http://schemas.microsoft.com/office/powerpoint/2010/main" val="638007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1BE9DE-F20D-43EC-B357-7A081F15D992}"/>
              </a:ext>
            </a:extLst>
          </p:cNvPr>
          <p:cNvSpPr>
            <a:spLocks noGrp="1"/>
          </p:cNvSpPr>
          <p:nvPr>
            <p:ph type="title"/>
          </p:nvPr>
        </p:nvSpPr>
        <p:spPr/>
        <p:txBody>
          <a:bodyPr/>
          <a:lstStyle/>
          <a:p>
            <a:r>
              <a:rPr lang="el-GR" dirty="0"/>
              <a:t>ΜΕΛΕΤΗ ΠΕΡΙΠΤΩΣΗΣ: Οι κρίσεις πετρελαίου της δεκαετίας του 1980</a:t>
            </a:r>
          </a:p>
        </p:txBody>
      </p:sp>
      <p:sp>
        <p:nvSpPr>
          <p:cNvPr id="3" name="Θέση περιεχομένου 2">
            <a:extLst>
              <a:ext uri="{FF2B5EF4-FFF2-40B4-BE49-F238E27FC236}">
                <a16:creationId xmlns:a16="http://schemas.microsoft.com/office/drawing/2014/main" id="{C6A665DA-9971-4AAC-A59B-E16868FB9453}"/>
              </a:ext>
            </a:extLst>
          </p:cNvPr>
          <p:cNvSpPr>
            <a:spLocks noGrp="1"/>
          </p:cNvSpPr>
          <p:nvPr>
            <p:ph idx="1"/>
          </p:nvPr>
        </p:nvSpPr>
        <p:spPr>
          <a:xfrm>
            <a:off x="216084" y="2442575"/>
            <a:ext cx="4728117" cy="3770335"/>
          </a:xfrm>
        </p:spPr>
        <p:txBody>
          <a:bodyPr>
            <a:normAutofit/>
          </a:bodyPr>
          <a:lstStyle/>
          <a:p>
            <a:pPr marL="0" indent="0">
              <a:buNone/>
            </a:pPr>
            <a:r>
              <a:rPr lang="el-GR" dirty="0"/>
              <a:t>Δεκαετία του 1980: Μια ευνοϊκή διαταραχή της προσφοράς – το αποτέλεσμα ήταν η σημαντική πτώση των τιμών πετρελαίου.  </a:t>
            </a:r>
          </a:p>
          <a:p>
            <a:pPr marL="0" indent="0">
              <a:buNone/>
            </a:pPr>
            <a:r>
              <a:rPr lang="el-GR" dirty="0"/>
              <a:t>Όπως το υπόδειγμα προβλέπει, ο πληθωρισμός και η ανεργία μειώθηκαν. </a:t>
            </a:r>
            <a:endParaRPr lang="en-US" dirty="0"/>
          </a:p>
        </p:txBody>
      </p:sp>
      <p:sp>
        <p:nvSpPr>
          <p:cNvPr id="4" name="Θέση αριθμού διαφάνειας 3">
            <a:extLst>
              <a:ext uri="{FF2B5EF4-FFF2-40B4-BE49-F238E27FC236}">
                <a16:creationId xmlns:a16="http://schemas.microsoft.com/office/drawing/2014/main" id="{4402235A-7CD7-4B79-8B9C-AF62EB196433}"/>
              </a:ext>
            </a:extLst>
          </p:cNvPr>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6" name="Picture 5">
            <a:extLst>
              <a:ext uri="{FF2B5EF4-FFF2-40B4-BE49-F238E27FC236}">
                <a16:creationId xmlns:a16="http://schemas.microsoft.com/office/drawing/2014/main" id="{6E92F135-D537-6D45-88D8-75EF7D500E9D}"/>
              </a:ext>
            </a:extLst>
          </p:cNvPr>
          <p:cNvPicPr>
            <a:picLocks noChangeAspect="1"/>
          </p:cNvPicPr>
          <p:nvPr/>
        </p:nvPicPr>
        <p:blipFill>
          <a:blip r:embed="rId2"/>
          <a:stretch>
            <a:fillRect/>
          </a:stretch>
        </p:blipFill>
        <p:spPr>
          <a:xfrm>
            <a:off x="6616884" y="2552452"/>
            <a:ext cx="5408339" cy="3550579"/>
          </a:xfrm>
          <a:prstGeom prst="rect">
            <a:avLst/>
          </a:prstGeom>
        </p:spPr>
      </p:pic>
      <p:sp>
        <p:nvSpPr>
          <p:cNvPr id="7" name="Ορθογώνιο 4">
            <a:extLst>
              <a:ext uri="{FF2B5EF4-FFF2-40B4-BE49-F238E27FC236}">
                <a16:creationId xmlns:a16="http://schemas.microsoft.com/office/drawing/2014/main" id="{C89AA6ED-3ADC-1541-988C-FC5F07032DF1}"/>
              </a:ext>
            </a:extLst>
          </p:cNvPr>
          <p:cNvSpPr/>
          <p:nvPr/>
        </p:nvSpPr>
        <p:spPr>
          <a:xfrm>
            <a:off x="216084" y="5050597"/>
            <a:ext cx="5904059" cy="9080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Μεταβολή των τιμών πετρελαίου (αριστερή κλίμακα)</a:t>
            </a:r>
          </a:p>
          <a:p>
            <a:r>
              <a:rPr lang="el-GR" dirty="0">
                <a:solidFill>
                  <a:srgbClr val="0070C0"/>
                </a:solidFill>
              </a:rPr>
              <a:t>Ρυθμός πληθωρισμού – </a:t>
            </a:r>
            <a:r>
              <a:rPr lang="en-US" dirty="0">
                <a:solidFill>
                  <a:srgbClr val="0070C0"/>
                </a:solidFill>
              </a:rPr>
              <a:t>CPI </a:t>
            </a:r>
            <a:r>
              <a:rPr lang="el-GR" dirty="0">
                <a:solidFill>
                  <a:srgbClr val="0070C0"/>
                </a:solidFill>
              </a:rPr>
              <a:t>(δεξιά κλίμακα)</a:t>
            </a:r>
          </a:p>
          <a:p>
            <a:r>
              <a:rPr lang="el-GR" dirty="0">
                <a:solidFill>
                  <a:srgbClr val="00B050"/>
                </a:solidFill>
              </a:rPr>
              <a:t>Ποσοστό ανεργίας (δεξιά κλίμακα) </a:t>
            </a:r>
          </a:p>
        </p:txBody>
      </p:sp>
    </p:spTree>
    <p:extLst>
      <p:ext uri="{BB962C8B-B14F-4D97-AF65-F5344CB8AC3E}">
        <p14:creationId xmlns:p14="http://schemas.microsoft.com/office/powerpoint/2010/main" val="16827798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056CF6-B385-451F-96A3-AE888C4F8764}"/>
              </a:ext>
            </a:extLst>
          </p:cNvPr>
          <p:cNvSpPr>
            <a:spLocks noGrp="1"/>
          </p:cNvSpPr>
          <p:nvPr>
            <p:ph type="title"/>
          </p:nvPr>
        </p:nvSpPr>
        <p:spPr/>
        <p:txBody>
          <a:bodyPr/>
          <a:lstStyle/>
          <a:p>
            <a:r>
              <a:rPr lang="el-GR" dirty="0"/>
              <a:t>Πολιτική σταθεροποίησης </a:t>
            </a:r>
          </a:p>
        </p:txBody>
      </p:sp>
      <p:sp>
        <p:nvSpPr>
          <p:cNvPr id="3" name="Θέση περιεχομένου 2">
            <a:extLst>
              <a:ext uri="{FF2B5EF4-FFF2-40B4-BE49-F238E27FC236}">
                <a16:creationId xmlns:a16="http://schemas.microsoft.com/office/drawing/2014/main" id="{F7F4CBC7-09FD-468B-A388-251DD5E206FE}"/>
              </a:ext>
            </a:extLst>
          </p:cNvPr>
          <p:cNvSpPr>
            <a:spLocks noGrp="1"/>
          </p:cNvSpPr>
          <p:nvPr>
            <p:ph idx="1"/>
          </p:nvPr>
        </p:nvSpPr>
        <p:spPr>
          <a:xfrm>
            <a:off x="1154954" y="2960483"/>
            <a:ext cx="8761413" cy="3728415"/>
          </a:xfrm>
        </p:spPr>
        <p:txBody>
          <a:bodyPr>
            <a:normAutofit/>
          </a:bodyPr>
          <a:lstStyle/>
          <a:p>
            <a:pPr marL="0" indent="0">
              <a:buNone/>
            </a:pPr>
            <a:r>
              <a:rPr lang="el-GR" b="1" dirty="0"/>
              <a:t>Πολιτική σταθεροποίησης</a:t>
            </a:r>
            <a:r>
              <a:rPr lang="el-GR" dirty="0"/>
              <a:t>: μέτρα οικονομικής πολιτικής που αποσκοπούν στη μείωση της σοβαρότητας των βραχυχρόνιων οικονομικών διακυμάνσεων. </a:t>
            </a:r>
          </a:p>
          <a:p>
            <a:pPr marL="0" indent="0">
              <a:buNone/>
            </a:pPr>
            <a:r>
              <a:rPr lang="el-GR" dirty="0"/>
              <a:t>Παράδειγμα: η χρησιμοποίηση της νομισματικής πολιτικής για την αντιμετώπιση των αποτελεσμάτων των δυσμενών διαταραχών. </a:t>
            </a:r>
          </a:p>
          <a:p>
            <a:pPr marL="0" indent="0">
              <a:buNone/>
            </a:pPr>
            <a:endParaRPr lang="el-GR" dirty="0">
              <a:solidFill>
                <a:srgbClr val="C00000"/>
              </a:solidFill>
            </a:endParaRPr>
          </a:p>
        </p:txBody>
      </p:sp>
      <p:sp>
        <p:nvSpPr>
          <p:cNvPr id="4" name="Θέση αριθμού διαφάνειας 3">
            <a:extLst>
              <a:ext uri="{FF2B5EF4-FFF2-40B4-BE49-F238E27FC236}">
                <a16:creationId xmlns:a16="http://schemas.microsoft.com/office/drawing/2014/main" id="{EDEE343D-A3BB-4CA3-A19C-C695FAC35D3E}"/>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8752970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E239521-4E27-466E-9087-5C3D9CD1C9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7" name="Rectangle 26">
              <a:extLst>
                <a:ext uri="{FF2B5EF4-FFF2-40B4-BE49-F238E27FC236}">
                  <a16:creationId xmlns:a16="http://schemas.microsoft.com/office/drawing/2014/main" id="{F0939603-6562-4246-A9A6-CE0657B91F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Oval 27">
              <a:extLst>
                <a:ext uri="{FF2B5EF4-FFF2-40B4-BE49-F238E27FC236}">
                  <a16:creationId xmlns:a16="http://schemas.microsoft.com/office/drawing/2014/main" id="{4088B391-2267-4070-940E-1DFC16029F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C843D276-7F19-4B7B-A3C9-E92CF98257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F8BF858F-F5FD-4A7D-A74C-4DB4D07E1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1F6D2125-7D86-4D93-A5CB-0BCFE524B8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12A20C10-8367-4EE7-84F1-DA8FC32011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7D2F7B40-09B0-4DD4-B504-7BE155EED6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a:extLst>
                <a:ext uri="{FF2B5EF4-FFF2-40B4-BE49-F238E27FC236}">
                  <a16:creationId xmlns:a16="http://schemas.microsoft.com/office/drawing/2014/main" id="{0FFDC92C-6387-4BF1-9976-A0B078CE82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5" name="Freeform 5">
              <a:extLst>
                <a:ext uri="{FF2B5EF4-FFF2-40B4-BE49-F238E27FC236}">
                  <a16:creationId xmlns:a16="http://schemas.microsoft.com/office/drawing/2014/main" id="{2D368DE5-EE93-47F4-A759-0D6F94E1FC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Rectangle 35">
              <a:extLst>
                <a:ext uri="{FF2B5EF4-FFF2-40B4-BE49-F238E27FC236}">
                  <a16:creationId xmlns:a16="http://schemas.microsoft.com/office/drawing/2014/main" id="{C6AD4D91-560B-4DF8-B52B-A6BF83A6E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5">
              <a:extLst>
                <a:ext uri="{FF2B5EF4-FFF2-40B4-BE49-F238E27FC236}">
                  <a16:creationId xmlns:a16="http://schemas.microsoft.com/office/drawing/2014/main" id="{F12BC828-FAAE-455F-91DC-7ADCAC9DA87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Τίτλος 1">
            <a:extLst>
              <a:ext uri="{FF2B5EF4-FFF2-40B4-BE49-F238E27FC236}">
                <a16:creationId xmlns:a16="http://schemas.microsoft.com/office/drawing/2014/main" id="{74876CB8-67D5-4787-AE5B-CD5C04272A44}"/>
              </a:ext>
            </a:extLst>
          </p:cNvPr>
          <p:cNvSpPr>
            <a:spLocks noGrp="1"/>
          </p:cNvSpPr>
          <p:nvPr>
            <p:ph type="title"/>
          </p:nvPr>
        </p:nvSpPr>
        <p:spPr>
          <a:xfrm>
            <a:off x="1154955" y="973668"/>
            <a:ext cx="3133726" cy="1020232"/>
          </a:xfrm>
        </p:spPr>
        <p:txBody>
          <a:bodyPr vert="horz" lIns="91440" tIns="45720" rIns="91440" bIns="45720" rtlCol="0">
            <a:normAutofit/>
          </a:bodyPr>
          <a:lstStyle/>
          <a:p>
            <a:pPr>
              <a:lnSpc>
                <a:spcPct val="90000"/>
              </a:lnSpc>
            </a:pPr>
            <a:r>
              <a:rPr lang="en-US" sz="1400" b="0" i="0" kern="1200">
                <a:latin typeface="+mj-lt"/>
                <a:ea typeface="+mj-ea"/>
                <a:cs typeface="+mj-cs"/>
              </a:rPr>
              <a:t>Σταθεροποίηση της παραγωγής με τη νομισματική πολιτική, Mέρος 1 </a:t>
            </a:r>
          </a:p>
        </p:txBody>
      </p:sp>
      <p:sp>
        <p:nvSpPr>
          <p:cNvPr id="3" name="Θέση περιεχομένου 2">
            <a:extLst>
              <a:ext uri="{FF2B5EF4-FFF2-40B4-BE49-F238E27FC236}">
                <a16:creationId xmlns:a16="http://schemas.microsoft.com/office/drawing/2014/main" id="{C9279B6D-CDD4-4D60-88C2-5E4A59772FF7}"/>
              </a:ext>
            </a:extLst>
          </p:cNvPr>
          <p:cNvSpPr>
            <a:spLocks noGrp="1"/>
          </p:cNvSpPr>
          <p:nvPr>
            <p:ph idx="1"/>
          </p:nvPr>
        </p:nvSpPr>
        <p:spPr>
          <a:xfrm>
            <a:off x="1154955" y="2120900"/>
            <a:ext cx="3133726" cy="3898900"/>
          </a:xfrm>
        </p:spPr>
        <p:txBody>
          <a:bodyPr vert="horz" lIns="91440" tIns="45720" rIns="91440" bIns="45720" rtlCol="0">
            <a:normAutofit/>
          </a:bodyPr>
          <a:lstStyle/>
          <a:p>
            <a:pPr marL="0" indent="0">
              <a:buNone/>
            </a:pPr>
            <a:r>
              <a:rPr lang="el-GR" b="0" i="0" kern="1200">
                <a:solidFill>
                  <a:schemeClr val="bg1"/>
                </a:solidFill>
                <a:latin typeface="+mn-lt"/>
                <a:ea typeface="+mn-ea"/>
                <a:cs typeface="+mn-cs"/>
              </a:rPr>
              <a:t>Η δυσμενής διαταραχή της προσφοράς κινεί την οικονομία στο σημείο Β. </a:t>
            </a:r>
          </a:p>
        </p:txBody>
      </p:sp>
      <p:pic>
        <p:nvPicPr>
          <p:cNvPr id="6" name="Picture 5">
            <a:extLst>
              <a:ext uri="{FF2B5EF4-FFF2-40B4-BE49-F238E27FC236}">
                <a16:creationId xmlns:a16="http://schemas.microsoft.com/office/drawing/2014/main" id="{FF60F310-0081-F848-84D5-FA7EAEC7653C}"/>
              </a:ext>
            </a:extLst>
          </p:cNvPr>
          <p:cNvPicPr>
            <a:picLocks noChangeAspect="1"/>
          </p:cNvPicPr>
          <p:nvPr/>
        </p:nvPicPr>
        <p:blipFill>
          <a:blip r:embed="rId3"/>
          <a:stretch>
            <a:fillRect/>
          </a:stretch>
        </p:blipFill>
        <p:spPr>
          <a:xfrm>
            <a:off x="5194607" y="1160006"/>
            <a:ext cx="6391533" cy="4537988"/>
          </a:xfrm>
          <a:prstGeom prst="rect">
            <a:avLst/>
          </a:prstGeom>
        </p:spPr>
      </p:pic>
      <p:sp>
        <p:nvSpPr>
          <p:cNvPr id="39" name="Rectangle 38">
            <a:extLst>
              <a:ext uri="{FF2B5EF4-FFF2-40B4-BE49-F238E27FC236}">
                <a16:creationId xmlns:a16="http://schemas.microsoft.com/office/drawing/2014/main" id="{BFD3DF8A-480D-4BB4-B603-B70596CFD6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Θέση αριθμού διαφάνειας 3">
            <a:extLst>
              <a:ext uri="{FF2B5EF4-FFF2-40B4-BE49-F238E27FC236}">
                <a16:creationId xmlns:a16="http://schemas.microsoft.com/office/drawing/2014/main" id="{6EF85481-8CBB-4194-9113-86C874FAF3DE}"/>
              </a:ext>
            </a:extLst>
          </p:cNvPr>
          <p:cNvSpPr>
            <a:spLocks noGrp="1"/>
          </p:cNvSpPr>
          <p:nvPr>
            <p:ph type="sldNum" sz="quarter" idx="12"/>
          </p:nvPr>
        </p:nvSpPr>
        <p:spPr>
          <a:xfrm>
            <a:off x="10352540" y="295729"/>
            <a:ext cx="838199" cy="767687"/>
          </a:xfrm>
        </p:spPr>
        <p:txBody>
          <a:bodyPr vert="horz" lIns="91440" tIns="45720" rIns="91440" bIns="45720" rtlCol="0">
            <a:normAutofit/>
          </a:bodyPr>
          <a:lstStyle/>
          <a:p>
            <a:pPr defTabSz="914400">
              <a:spcAft>
                <a:spcPts val="600"/>
              </a:spcAft>
            </a:pPr>
            <a:fld id="{D57F1E4F-1CFF-5643-939E-217C01CDF565}" type="slidenum">
              <a:rPr lang="en-US" smtClean="0"/>
              <a:pPr defTabSz="914400">
                <a:spcAft>
                  <a:spcPts val="600"/>
                </a:spcAft>
              </a:pPr>
              <a:t>36</a:t>
            </a:fld>
            <a:endParaRPr lang="en-US"/>
          </a:p>
        </p:txBody>
      </p:sp>
    </p:spTree>
    <p:extLst>
      <p:ext uri="{BB962C8B-B14F-4D97-AF65-F5344CB8AC3E}">
        <p14:creationId xmlns:p14="http://schemas.microsoft.com/office/powerpoint/2010/main" val="24946199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10">
            <a:extLst>
              <a:ext uri="{FF2B5EF4-FFF2-40B4-BE49-F238E27FC236}">
                <a16:creationId xmlns:a16="http://schemas.microsoft.com/office/drawing/2014/main" id="{3E239521-4E27-466E-9087-5C3D9CD1C9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F0939603-6562-4246-A9A6-CE0657B91F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4088B391-2267-4070-940E-1DFC16029F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843D276-7F19-4B7B-A3C9-E92CF98257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F8BF858F-F5FD-4A7D-A74C-4DB4D07E1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1F6D2125-7D86-4D93-A5CB-0BCFE524B8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12A20C10-8367-4EE7-84F1-DA8FC32011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7D2F7B40-09B0-4DD4-B504-7BE155EED6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0FFDC92C-6387-4BF1-9976-A0B078CE82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2D368DE5-EE93-47F4-A759-0D6F94E1FC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Rectangle 20">
              <a:extLst>
                <a:ext uri="{FF2B5EF4-FFF2-40B4-BE49-F238E27FC236}">
                  <a16:creationId xmlns:a16="http://schemas.microsoft.com/office/drawing/2014/main" id="{C6AD4D91-560B-4DF8-B52B-A6BF83A6E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F12BC828-FAAE-455F-91DC-7ADCAC9DA87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Τίτλος 1">
            <a:extLst>
              <a:ext uri="{FF2B5EF4-FFF2-40B4-BE49-F238E27FC236}">
                <a16:creationId xmlns:a16="http://schemas.microsoft.com/office/drawing/2014/main" id="{F8442B4F-6C6E-40BD-A5D5-E73430AEB3EA}"/>
              </a:ext>
            </a:extLst>
          </p:cNvPr>
          <p:cNvSpPr>
            <a:spLocks noGrp="1"/>
          </p:cNvSpPr>
          <p:nvPr>
            <p:ph type="title"/>
          </p:nvPr>
        </p:nvSpPr>
        <p:spPr>
          <a:xfrm>
            <a:off x="1154955" y="973667"/>
            <a:ext cx="3133726" cy="1434995"/>
          </a:xfrm>
        </p:spPr>
        <p:txBody>
          <a:bodyPr>
            <a:noAutofit/>
          </a:bodyPr>
          <a:lstStyle/>
          <a:p>
            <a:pPr>
              <a:lnSpc>
                <a:spcPct val="90000"/>
              </a:lnSpc>
            </a:pPr>
            <a:r>
              <a:rPr lang="el-GR" sz="2200" dirty="0"/>
              <a:t>Σταθεροποίηση της παραγωγής με τη νομισματική πολιτική, Μέρος 2 </a:t>
            </a:r>
          </a:p>
        </p:txBody>
      </p:sp>
      <p:sp>
        <p:nvSpPr>
          <p:cNvPr id="3" name="Θέση περιεχομένου 2">
            <a:extLst>
              <a:ext uri="{FF2B5EF4-FFF2-40B4-BE49-F238E27FC236}">
                <a16:creationId xmlns:a16="http://schemas.microsoft.com/office/drawing/2014/main" id="{D33BEA62-E57E-43C0-BB0E-D3C0B677CB47}"/>
              </a:ext>
            </a:extLst>
          </p:cNvPr>
          <p:cNvSpPr>
            <a:spLocks noGrp="1"/>
          </p:cNvSpPr>
          <p:nvPr>
            <p:ph idx="1"/>
          </p:nvPr>
        </p:nvSpPr>
        <p:spPr>
          <a:xfrm>
            <a:off x="1154955" y="2667000"/>
            <a:ext cx="3133726" cy="3352800"/>
          </a:xfrm>
        </p:spPr>
        <p:txBody>
          <a:bodyPr>
            <a:normAutofit/>
          </a:bodyPr>
          <a:lstStyle/>
          <a:p>
            <a:pPr>
              <a:lnSpc>
                <a:spcPct val="90000"/>
              </a:lnSpc>
            </a:pPr>
            <a:r>
              <a:rPr lang="el-GR" sz="1400" dirty="0">
                <a:solidFill>
                  <a:schemeClr val="bg1"/>
                </a:solidFill>
              </a:rPr>
              <a:t>Ωστόσο, η Ομοσπονδιακή Τράπεζα αντιμετωπίζει τη διαταραχή αυξάνοντας τη συνολική ζήτηση (</a:t>
            </a:r>
            <a:r>
              <a:rPr lang="en-US" sz="1400" dirty="0">
                <a:solidFill>
                  <a:schemeClr val="bg1"/>
                </a:solidFill>
              </a:rPr>
              <a:t>C</a:t>
            </a:r>
            <a:r>
              <a:rPr lang="el-GR" sz="1400" dirty="0">
                <a:solidFill>
                  <a:schemeClr val="bg1"/>
                </a:solidFill>
              </a:rPr>
              <a:t>).</a:t>
            </a:r>
          </a:p>
          <a:p>
            <a:pPr>
              <a:lnSpc>
                <a:spcPct val="90000"/>
              </a:lnSpc>
            </a:pPr>
            <a:r>
              <a:rPr lang="el-GR" sz="1400" dirty="0">
                <a:solidFill>
                  <a:schemeClr val="bg1"/>
                </a:solidFill>
              </a:rPr>
              <a:t>Αποτελέσματα: </a:t>
            </a:r>
            <a:r>
              <a:rPr lang="en-US" sz="1400" dirty="0">
                <a:solidFill>
                  <a:schemeClr val="bg1"/>
                </a:solidFill>
              </a:rPr>
              <a:t/>
            </a:r>
            <a:br>
              <a:rPr lang="en-US" sz="1400" dirty="0">
                <a:solidFill>
                  <a:schemeClr val="bg1"/>
                </a:solidFill>
              </a:rPr>
            </a:br>
            <a:r>
              <a:rPr lang="el-GR" sz="1400" dirty="0">
                <a:solidFill>
                  <a:schemeClr val="bg1"/>
                </a:solidFill>
              </a:rPr>
              <a:t>Το </a:t>
            </a:r>
            <a:r>
              <a:rPr lang="en-US" sz="1400" i="1" dirty="0">
                <a:solidFill>
                  <a:schemeClr val="bg1"/>
                </a:solidFill>
              </a:rPr>
              <a:t>P</a:t>
            </a:r>
            <a:r>
              <a:rPr lang="en-US" sz="1400" dirty="0">
                <a:solidFill>
                  <a:schemeClr val="bg1"/>
                </a:solidFill>
              </a:rPr>
              <a:t> </a:t>
            </a:r>
            <a:r>
              <a:rPr lang="el-GR" sz="1400" dirty="0">
                <a:solidFill>
                  <a:schemeClr val="bg1"/>
                </a:solidFill>
              </a:rPr>
              <a:t>είναι σταθερά υψηλότερο, αλλά το </a:t>
            </a:r>
            <a:r>
              <a:rPr lang="en-US" sz="1400" i="1" dirty="0">
                <a:solidFill>
                  <a:schemeClr val="bg1"/>
                </a:solidFill>
              </a:rPr>
              <a:t>Y</a:t>
            </a:r>
            <a:r>
              <a:rPr lang="en-US" sz="1400" dirty="0">
                <a:solidFill>
                  <a:schemeClr val="bg1"/>
                </a:solidFill>
              </a:rPr>
              <a:t> </a:t>
            </a:r>
            <a:r>
              <a:rPr lang="el-GR" sz="1400" dirty="0">
                <a:solidFill>
                  <a:schemeClr val="bg1"/>
                </a:solidFill>
              </a:rPr>
              <a:t>παραμένει στο επίπεδο της πλήρους απασχόλησης. </a:t>
            </a:r>
          </a:p>
          <a:p>
            <a:pPr>
              <a:lnSpc>
                <a:spcPct val="90000"/>
              </a:lnSpc>
            </a:pPr>
            <a:endParaRPr lang="el-GR" sz="1400" dirty="0">
              <a:solidFill>
                <a:schemeClr val="bg1"/>
              </a:solidFill>
            </a:endParaRPr>
          </a:p>
        </p:txBody>
      </p:sp>
      <p:pic>
        <p:nvPicPr>
          <p:cNvPr id="6" name="Picture 5">
            <a:extLst>
              <a:ext uri="{FF2B5EF4-FFF2-40B4-BE49-F238E27FC236}">
                <a16:creationId xmlns:a16="http://schemas.microsoft.com/office/drawing/2014/main" id="{136E0072-D1F1-B249-BADB-35B0CA25D93D}"/>
              </a:ext>
            </a:extLst>
          </p:cNvPr>
          <p:cNvPicPr>
            <a:picLocks noChangeAspect="1"/>
          </p:cNvPicPr>
          <p:nvPr/>
        </p:nvPicPr>
        <p:blipFill>
          <a:blip r:embed="rId3"/>
          <a:stretch>
            <a:fillRect/>
          </a:stretch>
        </p:blipFill>
        <p:spPr>
          <a:xfrm>
            <a:off x="5194607" y="1040164"/>
            <a:ext cx="6391533" cy="4777671"/>
          </a:xfrm>
          <a:prstGeom prst="rect">
            <a:avLst/>
          </a:prstGeom>
        </p:spPr>
      </p:pic>
      <p:sp>
        <p:nvSpPr>
          <p:cNvPr id="9" name="Rectangle 23">
            <a:extLst>
              <a:ext uri="{FF2B5EF4-FFF2-40B4-BE49-F238E27FC236}">
                <a16:creationId xmlns:a16="http://schemas.microsoft.com/office/drawing/2014/main" id="{BFD3DF8A-480D-4BB4-B603-B70596CFD6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Θέση αριθμού διαφάνειας 3">
            <a:extLst>
              <a:ext uri="{FF2B5EF4-FFF2-40B4-BE49-F238E27FC236}">
                <a16:creationId xmlns:a16="http://schemas.microsoft.com/office/drawing/2014/main" id="{E8283403-D7DD-4D76-A98C-58444D0F0BBC}"/>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smtClean="0"/>
              <a:pPr>
                <a:spcAft>
                  <a:spcPts val="600"/>
                </a:spcAft>
              </a:pPr>
              <a:t>37</a:t>
            </a:fld>
            <a:endParaRPr lang="en-US"/>
          </a:p>
        </p:txBody>
      </p:sp>
    </p:spTree>
    <p:extLst>
      <p:ext uri="{BB962C8B-B14F-4D97-AF65-F5344CB8AC3E}">
        <p14:creationId xmlns:p14="http://schemas.microsoft.com/office/powerpoint/2010/main" val="1415213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FA95A4-F98D-4FA5-89A1-604794996A37}"/>
              </a:ext>
            </a:extLst>
          </p:cNvPr>
          <p:cNvSpPr>
            <a:spLocks noGrp="1"/>
          </p:cNvSpPr>
          <p:nvPr>
            <p:ph type="title"/>
          </p:nvPr>
        </p:nvSpPr>
        <p:spPr/>
        <p:txBody>
          <a:bodyPr/>
          <a:lstStyle/>
          <a:p>
            <a:r>
              <a:rPr lang="el-GR" dirty="0"/>
              <a:t>ΠΕΡΙΛΗΨΗ ΚΕΦΑΛΑΛΙΟΥ, ΜΕΡΟΣ 1 </a:t>
            </a:r>
          </a:p>
        </p:txBody>
      </p:sp>
      <p:sp>
        <p:nvSpPr>
          <p:cNvPr id="3" name="Θέση περιεχομένου 2">
            <a:extLst>
              <a:ext uri="{FF2B5EF4-FFF2-40B4-BE49-F238E27FC236}">
                <a16:creationId xmlns:a16="http://schemas.microsoft.com/office/drawing/2014/main" id="{5BBB2534-C01B-424E-9C93-43CA58865AC5}"/>
              </a:ext>
            </a:extLst>
          </p:cNvPr>
          <p:cNvSpPr>
            <a:spLocks noGrp="1"/>
          </p:cNvSpPr>
          <p:nvPr>
            <p:ph idx="1"/>
          </p:nvPr>
        </p:nvSpPr>
        <p:spPr>
          <a:xfrm>
            <a:off x="1154954" y="3023856"/>
            <a:ext cx="8761413" cy="2995943"/>
          </a:xfrm>
        </p:spPr>
        <p:txBody>
          <a:bodyPr/>
          <a:lstStyle/>
          <a:p>
            <a:r>
              <a:rPr lang="el-GR" dirty="0"/>
              <a:t>Στη μακροχρόνια περίοδο: οι τιμές είναι εύκαμπτες, η παραγωγή και απασχόληση βρίσκονται πάντοτε στα φυσικά τους επίπεδα, και η κλασική θεωρία ισχύει. </a:t>
            </a:r>
            <a:r>
              <a:rPr lang="en-US" dirty="0"/>
              <a:t/>
            </a:r>
            <a:br>
              <a:rPr lang="en-US" dirty="0"/>
            </a:br>
            <a:r>
              <a:rPr lang="el-GR" dirty="0"/>
              <a:t>Στη βραχυχρόνια περίοδο: οι τιμές είναι άκαμπτες και οι διαταραχές μπορούν να απομακρύνουν την παραγωγή και την απασχόληση από τα φυσικά τους επίπεδα.</a:t>
            </a:r>
          </a:p>
          <a:p>
            <a:r>
              <a:rPr lang="el-GR" dirty="0"/>
              <a:t>Η συνολική ζήτηση και η συνολική προσφορά: είναι ένα πλαίσιο για την ανάλυση των οικονομικών διακυμάνσεων.</a:t>
            </a:r>
          </a:p>
          <a:p>
            <a:endParaRPr lang="el-GR" dirty="0">
              <a:solidFill>
                <a:srgbClr val="FF0000"/>
              </a:solidFill>
            </a:endParaRPr>
          </a:p>
        </p:txBody>
      </p:sp>
      <p:sp>
        <p:nvSpPr>
          <p:cNvPr id="4" name="Θέση αριθμού διαφάνειας 3">
            <a:extLst>
              <a:ext uri="{FF2B5EF4-FFF2-40B4-BE49-F238E27FC236}">
                <a16:creationId xmlns:a16="http://schemas.microsoft.com/office/drawing/2014/main" id="{1E631C80-DA66-482B-81B5-1B19C40C471B}"/>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18905062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ABE51D-1A84-4F5A-AA4D-970D14380826}"/>
              </a:ext>
            </a:extLst>
          </p:cNvPr>
          <p:cNvSpPr>
            <a:spLocks noGrp="1"/>
          </p:cNvSpPr>
          <p:nvPr>
            <p:ph type="title"/>
          </p:nvPr>
        </p:nvSpPr>
        <p:spPr/>
        <p:txBody>
          <a:bodyPr/>
          <a:lstStyle/>
          <a:p>
            <a:r>
              <a:rPr lang="el-GR" dirty="0"/>
              <a:t>ΠΕΡΙΛΗΨΗ ΚΕΦΑΛΑΛΙΟΥ, ΜΕΡΟΣ 2 </a:t>
            </a:r>
          </a:p>
        </p:txBody>
      </p:sp>
      <p:sp>
        <p:nvSpPr>
          <p:cNvPr id="3" name="Θέση περιεχομένου 2">
            <a:extLst>
              <a:ext uri="{FF2B5EF4-FFF2-40B4-BE49-F238E27FC236}">
                <a16:creationId xmlns:a16="http://schemas.microsoft.com/office/drawing/2014/main" id="{98431C8F-8D1F-407B-9E69-B6741DC14840}"/>
              </a:ext>
            </a:extLst>
          </p:cNvPr>
          <p:cNvSpPr>
            <a:spLocks noGrp="1"/>
          </p:cNvSpPr>
          <p:nvPr>
            <p:ph idx="1"/>
          </p:nvPr>
        </p:nvSpPr>
        <p:spPr>
          <a:xfrm>
            <a:off x="1154954" y="3150606"/>
            <a:ext cx="8761413" cy="2869194"/>
          </a:xfrm>
        </p:spPr>
        <p:txBody>
          <a:bodyPr>
            <a:normAutofit/>
          </a:bodyPr>
          <a:lstStyle/>
          <a:p>
            <a:r>
              <a:rPr lang="el-GR" dirty="0"/>
              <a:t>Η καμπύλη συνολικής ζήτησης είναι κατερχόμενη (έχει αρνητική κλίση).</a:t>
            </a:r>
          </a:p>
          <a:p>
            <a:r>
              <a:rPr lang="el-GR" dirty="0"/>
              <a:t>Η μακροχρόνια καμπύλη συνολικής προσφοράς είναι κάθετη, επειδή η παραγωγή εξαρτάται από την τεχνολογία και από τις προσφερόμενες ποσότητες συντελεστών της παραγωγής, και όχι από τις τιμές.</a:t>
            </a:r>
          </a:p>
          <a:p>
            <a:r>
              <a:rPr lang="el-GR" dirty="0"/>
              <a:t>Η βραχυχρόνια καμπύλη συνολικής προσφοράς είναι οριζόντια, επειδή οι τιμές είναι άκαμπτες, παραμένοντας σε ένα προκαθορισμένο επίπεδο. </a:t>
            </a:r>
          </a:p>
          <a:p>
            <a:endParaRPr lang="el-GR" sz="2400" dirty="0"/>
          </a:p>
        </p:txBody>
      </p:sp>
      <p:sp>
        <p:nvSpPr>
          <p:cNvPr id="4" name="Θέση αριθμού διαφάνειας 3">
            <a:extLst>
              <a:ext uri="{FF2B5EF4-FFF2-40B4-BE49-F238E27FC236}">
                <a16:creationId xmlns:a16="http://schemas.microsoft.com/office/drawing/2014/main" id="{8BDDD300-EA61-4DD2-B306-3D736EF83061}"/>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1344917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B8DC92-FDA9-4D5E-A5C7-8E34BC9E8E22}"/>
              </a:ext>
            </a:extLst>
          </p:cNvPr>
          <p:cNvSpPr>
            <a:spLocks noGrp="1"/>
          </p:cNvSpPr>
          <p:nvPr>
            <p:ph type="title"/>
          </p:nvPr>
        </p:nvSpPr>
        <p:spPr/>
        <p:txBody>
          <a:bodyPr/>
          <a:lstStyle/>
          <a:p>
            <a:r>
              <a:rPr lang="el-GR" dirty="0"/>
              <a:t>Ρυθμοί αύξησης του πραγματικού ΑΕΠ </a:t>
            </a:r>
          </a:p>
        </p:txBody>
      </p:sp>
      <p:sp>
        <p:nvSpPr>
          <p:cNvPr id="4" name="Θέση αριθμού διαφάνειας 3">
            <a:extLst>
              <a:ext uri="{FF2B5EF4-FFF2-40B4-BE49-F238E27FC236}">
                <a16:creationId xmlns:a16="http://schemas.microsoft.com/office/drawing/2014/main" id="{12DCE48F-5E30-482A-9555-4036592D2F3D}"/>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10" name="Content Placeholder 9">
            <a:extLst>
              <a:ext uri="{FF2B5EF4-FFF2-40B4-BE49-F238E27FC236}">
                <a16:creationId xmlns:a16="http://schemas.microsoft.com/office/drawing/2014/main" id="{CD2D7615-541F-5A42-BBF4-1D19264FFB79}"/>
              </a:ext>
            </a:extLst>
          </p:cNvPr>
          <p:cNvPicPr>
            <a:picLocks noGrp="1" noChangeAspect="1"/>
          </p:cNvPicPr>
          <p:nvPr>
            <p:ph idx="1"/>
          </p:nvPr>
        </p:nvPicPr>
        <p:blipFill>
          <a:blip r:embed="rId2"/>
          <a:stretch>
            <a:fillRect/>
          </a:stretch>
        </p:blipFill>
        <p:spPr>
          <a:xfrm>
            <a:off x="2049795" y="2603500"/>
            <a:ext cx="6973222" cy="3416300"/>
          </a:xfrm>
        </p:spPr>
      </p:pic>
    </p:spTree>
    <p:extLst>
      <p:ext uri="{BB962C8B-B14F-4D97-AF65-F5344CB8AC3E}">
        <p14:creationId xmlns:p14="http://schemas.microsoft.com/office/powerpoint/2010/main" val="2344237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CF319F-FDBE-42D2-A32C-548A09F98E26}"/>
              </a:ext>
            </a:extLst>
          </p:cNvPr>
          <p:cNvSpPr>
            <a:spLocks noGrp="1"/>
          </p:cNvSpPr>
          <p:nvPr>
            <p:ph type="title"/>
          </p:nvPr>
        </p:nvSpPr>
        <p:spPr>
          <a:xfrm>
            <a:off x="1355371" y="931219"/>
            <a:ext cx="8761413" cy="728480"/>
          </a:xfrm>
        </p:spPr>
        <p:txBody>
          <a:bodyPr/>
          <a:lstStyle/>
          <a:p>
            <a:r>
              <a:rPr lang="el-GR" dirty="0"/>
              <a:t>ΠΕΡΙΛΗΨΗ ΚΕΦΑΛΑΛΙΟΥ, ΜΕΡΟΣ 3 </a:t>
            </a:r>
          </a:p>
        </p:txBody>
      </p:sp>
      <p:sp>
        <p:nvSpPr>
          <p:cNvPr id="3" name="Θέση περιεχομένου 2">
            <a:extLst>
              <a:ext uri="{FF2B5EF4-FFF2-40B4-BE49-F238E27FC236}">
                <a16:creationId xmlns:a16="http://schemas.microsoft.com/office/drawing/2014/main" id="{703A786D-E473-436E-B6DB-5C6C1CC2E0E7}"/>
              </a:ext>
            </a:extLst>
          </p:cNvPr>
          <p:cNvSpPr>
            <a:spLocks noGrp="1"/>
          </p:cNvSpPr>
          <p:nvPr>
            <p:ph idx="1"/>
          </p:nvPr>
        </p:nvSpPr>
        <p:spPr>
          <a:xfrm>
            <a:off x="1154954" y="2996696"/>
            <a:ext cx="8761413" cy="3379051"/>
          </a:xfrm>
        </p:spPr>
        <p:txBody>
          <a:bodyPr>
            <a:normAutofit/>
          </a:bodyPr>
          <a:lstStyle/>
          <a:p>
            <a:r>
              <a:rPr lang="el-GR" dirty="0"/>
              <a:t>Οι διαταραχές της συνολικής ζήτησης και της συνολικής προσφοράς προκαλούν διακυμάνσεις στο ΑΕΠ και την απασχόληση στη βραχυχρόνια περίοδο. </a:t>
            </a:r>
          </a:p>
          <a:p>
            <a:r>
              <a:rPr lang="el-GR" dirty="0"/>
              <a:t>Η Ομοσπονδιακή Τράπεζα προσπαθεί να σταθεροποιήσει την οικονομία με τη νομισματική πολιτική.  </a:t>
            </a:r>
          </a:p>
          <a:p>
            <a:endParaRPr lang="el-GR" dirty="0"/>
          </a:p>
        </p:txBody>
      </p:sp>
      <p:sp>
        <p:nvSpPr>
          <p:cNvPr id="4" name="Θέση αριθμού διαφάνειας 3">
            <a:extLst>
              <a:ext uri="{FF2B5EF4-FFF2-40B4-BE49-F238E27FC236}">
                <a16:creationId xmlns:a16="http://schemas.microsoft.com/office/drawing/2014/main" id="{3B6D7B34-F49A-4732-9250-343E3C60700D}"/>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1627545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DCF6162-C90D-43BF-B7E4-A7B29A1619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A6895F9A-4951-41A7-988E-E4426D51CF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973CCBF7-E635-45F0-9262-B1378FECE0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95F2453-17DE-4864-ADA2-6D234F95CF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044DD539-16E2-48D1-9557-24281434BA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025EA950-BF18-4722-B2FD-04D357983F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7E71AB5E-77FB-4315-8B22-845D24C707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27ED4165-1756-4A80-90B1-FFF8AD7F2B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3F4860A4-6A75-4E92-905D-FA03EEDB86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72D12D38-9F22-48AF-A811-5CAC896976C1}"/>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3000" b="0" i="0" kern="1200" dirty="0">
                <a:solidFill>
                  <a:schemeClr val="bg2"/>
                </a:solidFill>
                <a:latin typeface="+mj-lt"/>
                <a:ea typeface="+mj-ea"/>
                <a:cs typeface="+mj-cs"/>
              </a:rPr>
              <a:t>Ρυθμοί αύξησης του πραγματικού ΑΕΠ, της κατανάλωσης, της επένδυσης</a:t>
            </a:r>
          </a:p>
        </p:txBody>
      </p:sp>
      <p:grpSp>
        <p:nvGrpSpPr>
          <p:cNvPr id="25" name="Group 24">
            <a:extLst>
              <a:ext uri="{FF2B5EF4-FFF2-40B4-BE49-F238E27FC236}">
                <a16:creationId xmlns:a16="http://schemas.microsoft.com/office/drawing/2014/main" id="{1BCDA284-4169-467B-80C1-BBDF26B202F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6" name="Rectangle 25">
              <a:extLst>
                <a:ext uri="{FF2B5EF4-FFF2-40B4-BE49-F238E27FC236}">
                  <a16:creationId xmlns:a16="http://schemas.microsoft.com/office/drawing/2014/main" id="{CD5268F1-2FCC-42C8-B308-9F87447966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5">
              <a:extLst>
                <a:ext uri="{FF2B5EF4-FFF2-40B4-BE49-F238E27FC236}">
                  <a16:creationId xmlns:a16="http://schemas.microsoft.com/office/drawing/2014/main" id="{71C38273-377C-4D45-98FA-F4BAFBCA8B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8" name="Freeform 5">
              <a:extLst>
                <a:ext uri="{FF2B5EF4-FFF2-40B4-BE49-F238E27FC236}">
                  <a16:creationId xmlns:a16="http://schemas.microsoft.com/office/drawing/2014/main" id="{A4617A93-13E2-4F76-AB78-7A02103918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4" name="Θέση αριθμού διαφάνειας 3">
            <a:extLst>
              <a:ext uri="{FF2B5EF4-FFF2-40B4-BE49-F238E27FC236}">
                <a16:creationId xmlns:a16="http://schemas.microsoft.com/office/drawing/2014/main" id="{BF05CADE-8237-4D4F-A979-6552CD8810DC}"/>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mtClean="0"/>
              <a:pPr defTabSz="914400">
                <a:spcAft>
                  <a:spcPts val="600"/>
                </a:spcAft>
              </a:pPr>
              <a:t>5</a:t>
            </a:fld>
            <a:endParaRPr lang="en-US"/>
          </a:p>
        </p:txBody>
      </p:sp>
      <p:pic>
        <p:nvPicPr>
          <p:cNvPr id="8" name="Content Placeholder 7">
            <a:extLst>
              <a:ext uri="{FF2B5EF4-FFF2-40B4-BE49-F238E27FC236}">
                <a16:creationId xmlns:a16="http://schemas.microsoft.com/office/drawing/2014/main" id="{0A2162A1-C7A4-F149-9176-897EC7B47FAA}"/>
              </a:ext>
            </a:extLst>
          </p:cNvPr>
          <p:cNvPicPr>
            <a:picLocks noGrp="1" noChangeAspect="1"/>
          </p:cNvPicPr>
          <p:nvPr>
            <p:ph idx="1"/>
          </p:nvPr>
        </p:nvPicPr>
        <p:blipFill>
          <a:blip r:embed="rId3"/>
          <a:stretch>
            <a:fillRect/>
          </a:stretch>
        </p:blipFill>
        <p:spPr>
          <a:xfrm>
            <a:off x="1512098" y="1114621"/>
            <a:ext cx="6213099" cy="4628758"/>
          </a:xfrm>
          <a:prstGeom prst="rect">
            <a:avLst/>
          </a:prstGeom>
        </p:spPr>
      </p:pic>
      <p:sp>
        <p:nvSpPr>
          <p:cNvPr id="10" name="TextBox 9">
            <a:extLst>
              <a:ext uri="{FF2B5EF4-FFF2-40B4-BE49-F238E27FC236}">
                <a16:creationId xmlns:a16="http://schemas.microsoft.com/office/drawing/2014/main" id="{C1238434-C522-3A4E-9BAA-BF46F6A69BA0}"/>
              </a:ext>
            </a:extLst>
          </p:cNvPr>
          <p:cNvSpPr txBox="1"/>
          <p:nvPr/>
        </p:nvSpPr>
        <p:spPr>
          <a:xfrm>
            <a:off x="270598" y="1809856"/>
            <a:ext cx="1394234" cy="1200329"/>
          </a:xfrm>
          <a:prstGeom prst="rect">
            <a:avLst/>
          </a:prstGeom>
          <a:noFill/>
        </p:spPr>
        <p:txBody>
          <a:bodyPr wrap="square" rtlCol="0">
            <a:spAutoFit/>
          </a:bodyPr>
          <a:lstStyle/>
          <a:p>
            <a:r>
              <a:rPr lang="el-GR" sz="1200" dirty="0"/>
              <a:t>Ποσοστιαία (%) μεταβολή έναντι των προηγούμενων τεσσάρων τριμήνων</a:t>
            </a:r>
            <a:endParaRPr lang="en-US" sz="1200" dirty="0"/>
          </a:p>
        </p:txBody>
      </p:sp>
      <p:sp>
        <p:nvSpPr>
          <p:cNvPr id="29" name="TextBox 28">
            <a:extLst>
              <a:ext uri="{FF2B5EF4-FFF2-40B4-BE49-F238E27FC236}">
                <a16:creationId xmlns:a16="http://schemas.microsoft.com/office/drawing/2014/main" id="{71CAE957-AA69-0849-B555-66455BAAB0F7}"/>
              </a:ext>
            </a:extLst>
          </p:cNvPr>
          <p:cNvSpPr txBox="1"/>
          <p:nvPr/>
        </p:nvSpPr>
        <p:spPr>
          <a:xfrm>
            <a:off x="3935467" y="1545931"/>
            <a:ext cx="1342703" cy="461665"/>
          </a:xfrm>
          <a:prstGeom prst="rect">
            <a:avLst/>
          </a:prstGeom>
          <a:solidFill>
            <a:schemeClr val="bg1"/>
          </a:solidFill>
        </p:spPr>
        <p:txBody>
          <a:bodyPr wrap="square" rtlCol="0">
            <a:spAutoFit/>
          </a:bodyPr>
          <a:lstStyle/>
          <a:p>
            <a:r>
              <a:rPr lang="el-GR" sz="1200" dirty="0"/>
              <a:t>Δείκτης επενδύσεων</a:t>
            </a:r>
            <a:endParaRPr lang="en-US" sz="1200" dirty="0"/>
          </a:p>
        </p:txBody>
      </p:sp>
      <p:sp>
        <p:nvSpPr>
          <p:cNvPr id="30" name="TextBox 29">
            <a:extLst>
              <a:ext uri="{FF2B5EF4-FFF2-40B4-BE49-F238E27FC236}">
                <a16:creationId xmlns:a16="http://schemas.microsoft.com/office/drawing/2014/main" id="{8CDCC76B-5F85-8547-901F-E4D145E168A8}"/>
              </a:ext>
            </a:extLst>
          </p:cNvPr>
          <p:cNvSpPr txBox="1"/>
          <p:nvPr/>
        </p:nvSpPr>
        <p:spPr>
          <a:xfrm>
            <a:off x="3942980" y="2666999"/>
            <a:ext cx="1342703" cy="646331"/>
          </a:xfrm>
          <a:prstGeom prst="rect">
            <a:avLst/>
          </a:prstGeom>
          <a:solidFill>
            <a:schemeClr val="bg1"/>
          </a:solidFill>
        </p:spPr>
        <p:txBody>
          <a:bodyPr wrap="square" rtlCol="0">
            <a:spAutoFit/>
          </a:bodyPr>
          <a:lstStyle/>
          <a:p>
            <a:r>
              <a:rPr lang="el-GR" sz="1200" dirty="0"/>
              <a:t>Δείκτης πραγματικού ΑΕΠ</a:t>
            </a:r>
            <a:endParaRPr lang="en-US" sz="1200" dirty="0"/>
          </a:p>
        </p:txBody>
      </p:sp>
      <p:sp>
        <p:nvSpPr>
          <p:cNvPr id="31" name="TextBox 30">
            <a:extLst>
              <a:ext uri="{FF2B5EF4-FFF2-40B4-BE49-F238E27FC236}">
                <a16:creationId xmlns:a16="http://schemas.microsoft.com/office/drawing/2014/main" id="{BE44D3AC-1C1D-404A-A973-B49ED47A0000}"/>
              </a:ext>
            </a:extLst>
          </p:cNvPr>
          <p:cNvSpPr txBox="1"/>
          <p:nvPr/>
        </p:nvSpPr>
        <p:spPr>
          <a:xfrm>
            <a:off x="4888667" y="4172634"/>
            <a:ext cx="1514646" cy="646331"/>
          </a:xfrm>
          <a:prstGeom prst="rect">
            <a:avLst/>
          </a:prstGeom>
          <a:solidFill>
            <a:schemeClr val="bg1"/>
          </a:solidFill>
        </p:spPr>
        <p:txBody>
          <a:bodyPr wrap="square" rtlCol="0">
            <a:spAutoFit/>
          </a:bodyPr>
          <a:lstStyle/>
          <a:p>
            <a:r>
              <a:rPr lang="el-GR" sz="1200" dirty="0"/>
              <a:t>Δείκτης κατανάλωσης</a:t>
            </a:r>
          </a:p>
          <a:p>
            <a:endParaRPr lang="en-US" sz="1200" dirty="0"/>
          </a:p>
        </p:txBody>
      </p:sp>
    </p:spTree>
    <p:extLst>
      <p:ext uri="{BB962C8B-B14F-4D97-AF65-F5344CB8AC3E}">
        <p14:creationId xmlns:p14="http://schemas.microsoft.com/office/powerpoint/2010/main" val="2453567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1D0D06-A450-4288-AAF8-4644038B794C}"/>
              </a:ext>
            </a:extLst>
          </p:cNvPr>
          <p:cNvSpPr>
            <a:spLocks noGrp="1"/>
          </p:cNvSpPr>
          <p:nvPr>
            <p:ph type="title"/>
          </p:nvPr>
        </p:nvSpPr>
        <p:spPr/>
        <p:txBody>
          <a:bodyPr/>
          <a:lstStyle/>
          <a:p>
            <a:r>
              <a:rPr lang="el-GR" dirty="0"/>
              <a:t>Ανεργία</a:t>
            </a:r>
          </a:p>
        </p:txBody>
      </p:sp>
      <p:sp>
        <p:nvSpPr>
          <p:cNvPr id="4" name="Θέση αριθμού διαφάνειας 3">
            <a:extLst>
              <a:ext uri="{FF2B5EF4-FFF2-40B4-BE49-F238E27FC236}">
                <a16:creationId xmlns:a16="http://schemas.microsoft.com/office/drawing/2014/main" id="{1F5FDE89-7D80-44F8-B382-4941A136B613}"/>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10" name="Content Placeholder 9">
            <a:extLst>
              <a:ext uri="{FF2B5EF4-FFF2-40B4-BE49-F238E27FC236}">
                <a16:creationId xmlns:a16="http://schemas.microsoft.com/office/drawing/2014/main" id="{4F554331-5CC3-2B4D-A72E-5EB76DBC1236}"/>
              </a:ext>
            </a:extLst>
          </p:cNvPr>
          <p:cNvPicPr>
            <a:picLocks noGrp="1" noChangeAspect="1"/>
          </p:cNvPicPr>
          <p:nvPr>
            <p:ph idx="1"/>
          </p:nvPr>
        </p:nvPicPr>
        <p:blipFill>
          <a:blip r:embed="rId2"/>
          <a:stretch>
            <a:fillRect/>
          </a:stretch>
        </p:blipFill>
        <p:spPr>
          <a:xfrm>
            <a:off x="2221736" y="2603500"/>
            <a:ext cx="6629341" cy="3416300"/>
          </a:xfrm>
        </p:spPr>
      </p:pic>
    </p:spTree>
    <p:extLst>
      <p:ext uri="{BB962C8B-B14F-4D97-AF65-F5344CB8AC3E}">
        <p14:creationId xmlns:p14="http://schemas.microsoft.com/office/powerpoint/2010/main" val="2349423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96E4B6-2B19-473B-BA2D-6CD78F28BC2E}"/>
              </a:ext>
            </a:extLst>
          </p:cNvPr>
          <p:cNvSpPr>
            <a:spLocks noGrp="1"/>
          </p:cNvSpPr>
          <p:nvPr>
            <p:ph type="title"/>
          </p:nvPr>
        </p:nvSpPr>
        <p:spPr/>
        <p:txBody>
          <a:bodyPr/>
          <a:lstStyle/>
          <a:p>
            <a:r>
              <a:rPr lang="el-GR" dirty="0"/>
              <a:t>Νόμος του </a:t>
            </a:r>
            <a:r>
              <a:rPr lang="en-US" dirty="0"/>
              <a:t>Okun </a:t>
            </a:r>
            <a:endParaRPr lang="el-GR" dirty="0"/>
          </a:p>
        </p:txBody>
      </p:sp>
      <p:sp>
        <p:nvSpPr>
          <p:cNvPr id="4" name="Θέση αριθμού διαφάνειας 3">
            <a:extLst>
              <a:ext uri="{FF2B5EF4-FFF2-40B4-BE49-F238E27FC236}">
                <a16:creationId xmlns:a16="http://schemas.microsoft.com/office/drawing/2014/main" id="{067CC7E8-76E7-4EE9-9248-7BB5C730BCC1}"/>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8" name="Content Placeholder 7">
            <a:extLst>
              <a:ext uri="{FF2B5EF4-FFF2-40B4-BE49-F238E27FC236}">
                <a16:creationId xmlns:a16="http://schemas.microsoft.com/office/drawing/2014/main" id="{7AF88A18-A36D-0C46-B978-D21990D333EB}"/>
              </a:ext>
            </a:extLst>
          </p:cNvPr>
          <p:cNvPicPr>
            <a:picLocks noGrp="1" noChangeAspect="1"/>
          </p:cNvPicPr>
          <p:nvPr>
            <p:ph idx="1"/>
          </p:nvPr>
        </p:nvPicPr>
        <p:blipFill>
          <a:blip r:embed="rId2"/>
          <a:stretch>
            <a:fillRect/>
          </a:stretch>
        </p:blipFill>
        <p:spPr>
          <a:xfrm>
            <a:off x="2408495" y="2603500"/>
            <a:ext cx="6255822" cy="3416300"/>
          </a:xfrm>
        </p:spPr>
      </p:pic>
    </p:spTree>
    <p:extLst>
      <p:ext uri="{BB962C8B-B14F-4D97-AF65-F5344CB8AC3E}">
        <p14:creationId xmlns:p14="http://schemas.microsoft.com/office/powerpoint/2010/main" val="1544636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B7B49C-62EC-4804-9EBA-73C1CCAED521}"/>
              </a:ext>
            </a:extLst>
          </p:cNvPr>
          <p:cNvSpPr>
            <a:spLocks noGrp="1"/>
          </p:cNvSpPr>
          <p:nvPr>
            <p:ph type="title"/>
          </p:nvPr>
        </p:nvSpPr>
        <p:spPr/>
        <p:txBody>
          <a:bodyPr/>
          <a:lstStyle/>
          <a:p>
            <a:r>
              <a:rPr lang="el-GR" dirty="0"/>
              <a:t>Σύνθετος δείκτης προπορευόμενων οικονομικών δεικτών </a:t>
            </a:r>
          </a:p>
        </p:txBody>
      </p:sp>
      <p:sp>
        <p:nvSpPr>
          <p:cNvPr id="3" name="Θέση περιεχομένου 2">
            <a:extLst>
              <a:ext uri="{FF2B5EF4-FFF2-40B4-BE49-F238E27FC236}">
                <a16:creationId xmlns:a16="http://schemas.microsoft.com/office/drawing/2014/main" id="{7075725B-E821-4F82-A8E8-776C40ACBED6}"/>
              </a:ext>
            </a:extLst>
          </p:cNvPr>
          <p:cNvSpPr>
            <a:spLocks noGrp="1"/>
          </p:cNvSpPr>
          <p:nvPr>
            <p:ph idx="1"/>
          </p:nvPr>
        </p:nvSpPr>
        <p:spPr/>
        <p:txBody>
          <a:bodyPr>
            <a:normAutofit/>
          </a:bodyPr>
          <a:lstStyle/>
          <a:p>
            <a:r>
              <a:rPr lang="el-GR" dirty="0"/>
              <a:t>Δημοσιεύεται κάθε μήνα από την </a:t>
            </a:r>
            <a:r>
              <a:rPr lang="en-US" dirty="0"/>
              <a:t>Conference</a:t>
            </a:r>
            <a:r>
              <a:rPr lang="el-GR" dirty="0"/>
              <a:t> Board, μια ιδιωτική ομάδα οικονομικών ερευνών.</a:t>
            </a:r>
          </a:p>
          <a:p>
            <a:r>
              <a:rPr lang="el-GR" dirty="0"/>
              <a:t>Σκοπός του είναι η πρόβλεψη των μελλοντικών μεταβολών της οικονομικής δραστηριότητας κατά τους επόμενους 6 έως 9 μήνες.</a:t>
            </a:r>
          </a:p>
          <a:p>
            <a:r>
              <a:rPr lang="el-GR" dirty="0"/>
              <a:t>Χρησιμοποιείται από επιχειρήσεις και την κυβέρνηση κατά την κατάρτιση των σχεδίων τους, παρά το γεγονός ότι δεν αποτελεί ακριβή πρόβλεψη του μέλλοντος. </a:t>
            </a:r>
          </a:p>
          <a:p>
            <a:endParaRPr lang="el-GR" dirty="0"/>
          </a:p>
        </p:txBody>
      </p:sp>
      <p:sp>
        <p:nvSpPr>
          <p:cNvPr id="4" name="Θέση αριθμού διαφάνειας 3">
            <a:extLst>
              <a:ext uri="{FF2B5EF4-FFF2-40B4-BE49-F238E27FC236}">
                <a16:creationId xmlns:a16="http://schemas.microsoft.com/office/drawing/2014/main" id="{47F14254-589D-4E8E-BA3E-3FC780A92C96}"/>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619642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F9E85F-C7BE-4B88-8B3E-35725546B09B}"/>
              </a:ext>
            </a:extLst>
          </p:cNvPr>
          <p:cNvSpPr>
            <a:spLocks noGrp="1"/>
          </p:cNvSpPr>
          <p:nvPr>
            <p:ph type="title"/>
          </p:nvPr>
        </p:nvSpPr>
        <p:spPr/>
        <p:txBody>
          <a:bodyPr/>
          <a:lstStyle/>
          <a:p>
            <a:r>
              <a:rPr lang="el-GR" dirty="0"/>
              <a:t>Στοιχεία του σύνθετου δείκτη προπορευόμενων οικονομικών δεικτών </a:t>
            </a:r>
          </a:p>
        </p:txBody>
      </p:sp>
      <p:sp>
        <p:nvSpPr>
          <p:cNvPr id="3" name="Θέση περιεχομένου 2">
            <a:extLst>
              <a:ext uri="{FF2B5EF4-FFF2-40B4-BE49-F238E27FC236}">
                <a16:creationId xmlns:a16="http://schemas.microsoft.com/office/drawing/2014/main" id="{E570C90E-EE62-4EDC-9C66-A9109B628871}"/>
              </a:ext>
            </a:extLst>
          </p:cNvPr>
          <p:cNvSpPr>
            <a:spLocks noGrp="1"/>
          </p:cNvSpPr>
          <p:nvPr>
            <p:ph idx="1"/>
          </p:nvPr>
        </p:nvSpPr>
        <p:spPr>
          <a:xfrm>
            <a:off x="1154954" y="2392471"/>
            <a:ext cx="8761413" cy="4233797"/>
          </a:xfrm>
        </p:spPr>
        <p:txBody>
          <a:bodyPr>
            <a:normAutofit lnSpcReduction="10000"/>
          </a:bodyPr>
          <a:lstStyle/>
          <a:p>
            <a:r>
              <a:rPr lang="el-GR" dirty="0"/>
              <a:t>Μέσες εβδομαδιαίες ώρες εργασίας στη μεταποίηση </a:t>
            </a:r>
          </a:p>
          <a:p>
            <a:r>
              <a:rPr lang="el-GR" dirty="0"/>
              <a:t>Οι μέσες εβδομαδιαίες αρχικές αιτήσεις για επιδόματα ανεργίας</a:t>
            </a:r>
          </a:p>
          <a:p>
            <a:r>
              <a:rPr lang="el-GR" dirty="0"/>
              <a:t>Οι νέες παραγγελίες για καταναλωτικά αγαθά και υλικά.</a:t>
            </a:r>
          </a:p>
          <a:p>
            <a:r>
              <a:rPr lang="el-GR" dirty="0"/>
              <a:t>Οι νέες παραγγελίες για μη στρατιωτικά κεφαλαιουχικά αγαθά </a:t>
            </a:r>
          </a:p>
          <a:p>
            <a:r>
              <a:rPr lang="el-GR" dirty="0"/>
              <a:t>Δείκτης νέων παραγγελιών του ISM</a:t>
            </a:r>
          </a:p>
          <a:p>
            <a:r>
              <a:rPr lang="el-GR" dirty="0"/>
              <a:t>Οι άδειες κατασκευής νέων ιδιωτικών κατοικιών</a:t>
            </a:r>
          </a:p>
          <a:p>
            <a:r>
              <a:rPr lang="el-GR" dirty="0"/>
              <a:t>Δείκτης τιμών χρηματιστηριακών αξιών.</a:t>
            </a:r>
          </a:p>
          <a:p>
            <a:r>
              <a:rPr lang="el-GR" dirty="0"/>
              <a:t>Δείκτης της πιστοληπτικής ικανότητας</a:t>
            </a:r>
          </a:p>
          <a:p>
            <a:r>
              <a:rPr lang="el-GR" dirty="0"/>
              <a:t>Περιθώριο επιτοκίου (απόδοση 10ετούς κρατικού ομολόγου μείον το επιτόκιο ομοσπονδιακών κεφαλαίων)</a:t>
            </a:r>
          </a:p>
          <a:p>
            <a:r>
              <a:rPr lang="el-GR" dirty="0"/>
              <a:t>Δείκτης των προσδοκιών των καταναλωτών </a:t>
            </a:r>
          </a:p>
        </p:txBody>
      </p:sp>
      <p:sp>
        <p:nvSpPr>
          <p:cNvPr id="4" name="Θέση αριθμού διαφάνειας 3">
            <a:extLst>
              <a:ext uri="{FF2B5EF4-FFF2-40B4-BE49-F238E27FC236}">
                <a16:creationId xmlns:a16="http://schemas.microsoft.com/office/drawing/2014/main" id="{7100CC02-64F6-4927-B083-01FC6DDBA68B}"/>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4491565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{591DDD3E-659A-8E43-BA66-548E771B5E4B}tf10001076</Template>
  <TotalTime>3088</TotalTime>
  <Words>1906</Words>
  <Application>Microsoft Office PowerPoint</Application>
  <PresentationFormat>Widescreen</PresentationFormat>
  <Paragraphs>217</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Cambria Math</vt:lpstr>
      <vt:lpstr>Century Gothic</vt:lpstr>
      <vt:lpstr>Symbol</vt:lpstr>
      <vt:lpstr>Wingdings 3</vt:lpstr>
      <vt:lpstr>Ion Boardroom</vt:lpstr>
      <vt:lpstr>ΚΕΦΑΛΑΙΟ 10 Εισαγωγή στις οικονομικές διακυμάνσεις</vt:lpstr>
      <vt:lpstr>ΣΤΟ ΠΑΡΟΝ ΚΕΦΑΛΑΙΟ ΘΑ ΜΑΘΟΥΜΕ </vt:lpstr>
      <vt:lpstr>Γεγονότα σχετικά με τον οικονομικό κύκλο </vt:lpstr>
      <vt:lpstr>Ρυθμοί αύξησης του πραγματικού ΑΕΠ </vt:lpstr>
      <vt:lpstr>Ρυθμοί αύξησης του πραγματικού ΑΕΠ, της κατανάλωσης, της επένδυσης</vt:lpstr>
      <vt:lpstr>Ανεργία</vt:lpstr>
      <vt:lpstr>Νόμος του Okun </vt:lpstr>
      <vt:lpstr>Σύνθετος δείκτης προπορευόμενων οικονομικών δεικτών </vt:lpstr>
      <vt:lpstr>Στοιχεία του σύνθετου δείκτη προπορευόμενων οικονομικών δεικτών </vt:lpstr>
      <vt:lpstr>Σύνθετος δείκτης προπορευόμενων οικονομικών δεικτών, 1970-2012 </vt:lpstr>
      <vt:lpstr>Χρονικοί ορίζοντες στη μακροοικονομική </vt:lpstr>
      <vt:lpstr>Ανακεφαλαίωση της κλασικής μακροοικονομικής θεωρίας (Κεφάλαια 3-9)</vt:lpstr>
      <vt:lpstr>Όταν οι τιμές είναι άκαμπτες</vt:lpstr>
      <vt:lpstr>Το υπόδειγμα της συνολικής ζήτησης και της συνολικής προσφοράς </vt:lpstr>
      <vt:lpstr>Συνολική ζήτηση </vt:lpstr>
      <vt:lpstr>Η ποσοτική εξίσωση ως συνολική ζήτηση </vt:lpstr>
      <vt:lpstr>Η κατερχόμενη καμπύλη AD</vt:lpstr>
      <vt:lpstr>Μετατόπιση της καμπύλης AD </vt:lpstr>
      <vt:lpstr>Η συνολική προσφορά στη μακροχρόνια περίοδο </vt:lpstr>
      <vt:lpstr>Η μακροχρόνια καμπύλη συνολικής προσφοράς </vt:lpstr>
      <vt:lpstr>Μακροχρόνια αποτελέσματα μιας μείωσης στο M </vt:lpstr>
      <vt:lpstr>Συνολική προσφορά στη βραχυχρόνια περίοδο </vt:lpstr>
      <vt:lpstr>Η βραχυχρόνια καμπύλη συνολικής προσφοράς </vt:lpstr>
      <vt:lpstr>Βραχυχρόνια αποτελέσματα μιας μείωσης στο M </vt:lpstr>
      <vt:lpstr>Από τη βραχυχρόνια στη μακροχρόνια περίοδο </vt:lpstr>
      <vt:lpstr>Βραχυχρόνια και μακροχρόνια αποτελέσματα του ΔM &gt; 0 </vt:lpstr>
      <vt:lpstr>Διαταραχές!</vt:lpstr>
      <vt:lpstr>Τα αποτελέσματα μιας αρνητικής διαταραχής της ζήτησης </vt:lpstr>
      <vt:lpstr>Διαταραχές της προσφοράς </vt:lpstr>
      <vt:lpstr>ΜΕΛΕΤΗ ΠΕΡΙΠΤΩΣΗΣ: Οι κρίσεις πετρελαίου της δεκαετίας του 1970, Μέρος 1 </vt:lpstr>
      <vt:lpstr>ΜΕΛΕΤΗ ΠΕΡΙΠΤΩΣΗΣ: Οι κρίσεις πετρελαίου της δεκαετίας του 1970, Mέρος 2 </vt:lpstr>
      <vt:lpstr>ΜΕΛΕΤΗ ΠΕΡΙΠΤΩΣΗΣ: Οι κρίσεις πετρελαίου της δεκαετίας του 1970, Mέρος 3 </vt:lpstr>
      <vt:lpstr>ΜΕΛΕΤΗ ΠΕΡΙΠΤΩΣΗΣ: Οι κρίσεις πετρελαίου της δεκαετίας του 1970, Mέρος 4 </vt:lpstr>
      <vt:lpstr>ΜΕΛΕΤΗ ΠΕΡΙΠΤΩΣΗΣ: Οι κρίσεις πετρελαίου της δεκαετίας του 1980</vt:lpstr>
      <vt:lpstr>Πολιτική σταθεροποίησης </vt:lpstr>
      <vt:lpstr>Σταθεροποίηση της παραγωγής με τη νομισματική πολιτική, Mέρος 1 </vt:lpstr>
      <vt:lpstr>Σταθεροποίηση της παραγωγής με τη νομισματική πολιτική, Μέρος 2 </vt:lpstr>
      <vt:lpstr>ΠΕΡΙΛΗΨΗ ΚΕΦΑΛΑΛΙΟΥ, ΜΕΡΟΣ 1 </vt:lpstr>
      <vt:lpstr>ΠΕΡΙΛΗΨΗ ΚΕΦΑΛΑΛΙΟΥ, ΜΕΡΟΣ 2 </vt:lpstr>
      <vt:lpstr>ΠΕΡΙΛΗΨΗ ΚΕΦΑΛΑΛΙΟΥ, ΜΕΡΟΣ 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ΚΕΦΑΛΑΙΟ 1 Η επιστήμη της Μακροοικονομικής</dc:title>
  <dc:creator>Danae Dardanou</dc:creator>
  <cp:lastModifiedBy>Windows User</cp:lastModifiedBy>
  <cp:revision>170</cp:revision>
  <dcterms:created xsi:type="dcterms:W3CDTF">2019-09-06T07:23:08Z</dcterms:created>
  <dcterms:modified xsi:type="dcterms:W3CDTF">2020-12-04T08:25:08Z</dcterms:modified>
</cp:coreProperties>
</file>