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7" r:id="rId2"/>
    <p:sldId id="306" r:id="rId3"/>
    <p:sldId id="307" r:id="rId4"/>
    <p:sldId id="304" r:id="rId5"/>
    <p:sldId id="305" r:id="rId6"/>
    <p:sldId id="308" r:id="rId7"/>
    <p:sldId id="309" r:id="rId8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4900"/>
    <a:srgbClr val="CC0066"/>
    <a:srgbClr val="66085F"/>
    <a:srgbClr val="6A0457"/>
    <a:srgbClr val="0066FF"/>
    <a:srgbClr val="993366"/>
    <a:srgbClr val="FF9933"/>
    <a:srgbClr val="2249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076" autoAdjust="0"/>
    <p:restoredTop sz="96279" autoAdjust="0"/>
  </p:normalViewPr>
  <p:slideViewPr>
    <p:cSldViewPr snapToGrid="0">
      <p:cViewPr>
        <p:scale>
          <a:sx n="100" d="100"/>
          <a:sy n="100" d="100"/>
        </p:scale>
        <p:origin x="1218" y="4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30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18873C7-ACCD-488A-A166-C0C53EAAEC6B}" type="datetimeFigureOut">
              <a:rPr lang="el-GR"/>
              <a:pPr>
                <a:defRPr/>
              </a:pPr>
              <a:t>20/1/2021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D7C5BA0-5114-44A3-8796-D9130C0243B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007058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941C2-94F6-4DDE-AB4B-F8245FB1223E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43323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446088" y="3086100"/>
            <a:ext cx="11263312" cy="33051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/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9A61E91B-5B1E-41B6-A30C-32ECEDE469E8}" type="datetimeFigureOut">
              <a:rPr lang="en-US"/>
              <a:pPr>
                <a:defRPr/>
              </a:pPr>
              <a:t>1/20/2021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463" y="5956300"/>
            <a:ext cx="10160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EF83F1C4-C05B-4614-AB13-AB29FD0FA2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spect="1"/>
          </p:cNvSpPr>
          <p:nvPr/>
        </p:nvSpPr>
        <p:spPr>
          <a:xfrm>
            <a:off x="439738" y="614363"/>
            <a:ext cx="11309350" cy="11890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12FF0-ECB3-45B1-89FB-4CB42B3B01AD}" type="datetimeFigureOut">
              <a:rPr lang="en-US"/>
              <a:pPr>
                <a:defRPr/>
              </a:pPr>
              <a:t>1/20/2021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DA2F9-4AE1-4B2D-A972-FEF59790EE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spect="1"/>
          </p:cNvSpPr>
          <p:nvPr/>
        </p:nvSpPr>
        <p:spPr>
          <a:xfrm>
            <a:off x="8839200" y="600075"/>
            <a:ext cx="2906713" cy="5816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188" y="5956300"/>
            <a:ext cx="1328737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15714E51-6C15-4576-82E3-4ECA5DE06BA1}" type="datetimeFigureOut">
              <a:rPr lang="en-US"/>
              <a:pPr>
                <a:defRPr/>
              </a:pPr>
              <a:t>1/20/2021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700" y="5951538"/>
            <a:ext cx="78962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7338" y="5956300"/>
            <a:ext cx="1163637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30812AEF-22DE-439F-88F6-FFE456D808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spect="1"/>
          </p:cNvSpPr>
          <p:nvPr/>
        </p:nvSpPr>
        <p:spPr>
          <a:xfrm>
            <a:off x="439738" y="614363"/>
            <a:ext cx="11309350" cy="11890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C76EA-ACB2-42E4-8BB6-49C44BDD1AF1}" type="datetimeFigureOut">
              <a:rPr lang="en-US"/>
              <a:pPr>
                <a:defRPr/>
              </a:pPr>
              <a:t>1/20/2021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1A0AF-5F3D-4A71-A3C5-F57A533976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spect="1"/>
          </p:cNvSpPr>
          <p:nvPr/>
        </p:nvSpPr>
        <p:spPr>
          <a:xfrm>
            <a:off x="447675" y="5141913"/>
            <a:ext cx="11290300" cy="12588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/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D8E3F3A2-BB7A-420D-9A0D-3339160DCA5B}" type="datetimeFigureOut">
              <a:rPr lang="en-US"/>
              <a:pPr>
                <a:defRPr/>
              </a:pPr>
              <a:t>1/20/2021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36D7C55E-F0A5-4FCE-971D-118C95AD53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spect="1"/>
          </p:cNvSpPr>
          <p:nvPr/>
        </p:nvSpPr>
        <p:spPr>
          <a:xfrm>
            <a:off x="446088" y="606425"/>
            <a:ext cx="11299825" cy="12588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4CF70-FFAF-4EF6-8ABA-7AC44697D581}" type="datetimeFigureOut">
              <a:rPr lang="en-US"/>
              <a:pPr>
                <a:defRPr/>
              </a:pPr>
              <a:t>1/20/2021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E2A73-3756-4891-8991-BDFCF3B8F2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ChangeAspect="1"/>
          </p:cNvSpPr>
          <p:nvPr/>
        </p:nvSpPr>
        <p:spPr>
          <a:xfrm>
            <a:off x="446088" y="606425"/>
            <a:ext cx="11299825" cy="12588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58689-219D-4B26-B207-A0B7F378BB92}" type="datetimeFigureOut">
              <a:rPr lang="en-US"/>
              <a:pPr>
                <a:defRPr/>
              </a:pPr>
              <a:t>1/20/2021</a:t>
            </a:fld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420BF-D890-4A9B-B7F8-EF6192B91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ChangeAspect="1"/>
          </p:cNvSpPr>
          <p:nvPr/>
        </p:nvSpPr>
        <p:spPr>
          <a:xfrm>
            <a:off x="441325" y="606425"/>
            <a:ext cx="11299825" cy="12588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4A5F6-4123-46F0-A2B6-1B0BA311AF0D}" type="datetimeFigureOut">
              <a:rPr lang="en-US"/>
              <a:pPr>
                <a:defRPr/>
              </a:pPr>
              <a:t>1/20/2021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A2D4F-08F7-4CB3-ADE3-3908261C20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FDFA9-80AD-4524-B3CE-C3F2422EDA4B}" type="datetimeFigureOut">
              <a:rPr lang="en-US"/>
              <a:pPr>
                <a:defRPr/>
              </a:pPr>
              <a:t>1/20/2021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3AABE-1D0B-47C1-B6B7-A61D2E946F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spect="1"/>
          </p:cNvSpPr>
          <p:nvPr/>
        </p:nvSpPr>
        <p:spPr>
          <a:xfrm>
            <a:off x="447675" y="5141913"/>
            <a:ext cx="11298238" cy="127476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C69BF3E1-18F5-4B08-9F13-7B00D3AA0153}" type="datetimeFigureOut">
              <a:rPr lang="en-US"/>
              <a:pPr>
                <a:defRPr/>
              </a:pPr>
              <a:t>1/20/2021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5998153A-62C6-47D1-A33E-FC5D93254F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/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l-GR" noProof="0" smtClean="0"/>
              <a:t>Κάντε κλικ στο εικονίδιο για να προσθέσετε εικόνα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7101D-C360-4522-8DD3-5C6408C22E80}" type="datetimeFigureOut">
              <a:rPr lang="en-US"/>
              <a:pPr>
                <a:defRPr/>
              </a:pPr>
              <a:t>1/20/2021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BBC8C-2C59-45FF-8855-1EC3D8A735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025" y="704850"/>
            <a:ext cx="11029950" cy="11890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81025" y="2335213"/>
            <a:ext cx="11029950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713" y="595630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6C6A0DBB-38BA-4E82-8D0A-9E753FB781E8}" type="datetimeFigureOut">
              <a:rPr lang="en-US"/>
              <a:pPr>
                <a:defRPr/>
              </a:pPr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025" y="5951538"/>
            <a:ext cx="69167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cap="all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463" y="5956300"/>
            <a:ext cx="10525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A26FCCEC-8184-4457-8EE2-53EAD6D87D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088" y="457200"/>
            <a:ext cx="3703637" cy="952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275" y="454025"/>
            <a:ext cx="3703638" cy="98425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00" y="457200"/>
            <a:ext cx="3703638" cy="9207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59" r:id="rId7"/>
    <p:sldLayoutId id="2147483666" r:id="rId8"/>
    <p:sldLayoutId id="2147483658" r:id="rId9"/>
    <p:sldLayoutId id="2147483667" r:id="rId10"/>
    <p:sldLayoutId id="2147483668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800" kern="1200" cap="all">
          <a:solidFill>
            <a:schemeClr val="bg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Gill Sans MT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Gill Sans MT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Gill Sans MT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Gill Sans MT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4800" indent="-304800" algn="l" defTabSz="457200" rtl="0" eaLnBrk="0" fontAlgn="base" hangingPunct="0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itchFamily="18" charset="2"/>
        <a:buChar char=""/>
        <a:defRPr kern="1200">
          <a:solidFill>
            <a:schemeClr val="tx2"/>
          </a:solidFill>
          <a:latin typeface="+mn-lt"/>
          <a:ea typeface="+mn-ea"/>
          <a:cs typeface="+mn-cs"/>
        </a:defRPr>
      </a:lvl1pPr>
      <a:lvl2pPr marL="628650" indent="-304800" algn="l" defTabSz="457200" rtl="0" eaLnBrk="0" fontAlgn="base" hangingPunct="0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898525" indent="-269875" algn="l" defTabSz="457200" rtl="0" eaLnBrk="0" fontAlgn="base" hangingPunct="0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1425" indent="-233363" algn="l" defTabSz="457200" rtl="0" eaLnBrk="0" fontAlgn="base" hangingPunct="0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1788" indent="-233363" algn="l" defTabSz="457200" rtl="0" eaLnBrk="0" fontAlgn="base" hangingPunct="0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70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581025" y="1020763"/>
            <a:ext cx="11123613" cy="1474787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el-GR" sz="4000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ΟΙΚΟΝΟΜΙΚΕΣ ΔΙΑΚΥΜΑΝΣΕΙΣ ΚΑΙ ΥΠΟΔΕΙΓΜΑ</a:t>
            </a:r>
            <a:r>
              <a:rPr lang="en-US" sz="4000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IS – LM</a:t>
            </a:r>
            <a:endParaRPr lang="el-GR" sz="3200" cap="none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4338" name="Υπότιτλος 2"/>
          <p:cNvSpPr>
            <a:spLocks noGrp="1"/>
          </p:cNvSpPr>
          <p:nvPr>
            <p:ph type="subTitle" idx="1"/>
          </p:nvPr>
        </p:nvSpPr>
        <p:spPr>
          <a:xfrm>
            <a:off x="581025" y="2495550"/>
            <a:ext cx="10993438" cy="590550"/>
          </a:xfrm>
        </p:spPr>
        <p:txBody>
          <a:bodyPr/>
          <a:lstStyle/>
          <a:p>
            <a:pPr algn="r" eaLnBrk="1" hangingPunct="1"/>
            <a:r>
              <a:rPr lang="el-GR" cap="none" dirty="0" smtClean="0">
                <a:latin typeface="Calibri" pitchFamily="34" charset="0"/>
                <a:cs typeface="Calibri" pitchFamily="34" charset="0"/>
              </a:rPr>
              <a:t>20-1-202</a:t>
            </a:r>
            <a:r>
              <a:rPr lang="en-US" cap="none" dirty="0" smtClean="0">
                <a:latin typeface="Calibri" pitchFamily="34" charset="0"/>
                <a:cs typeface="Calibri" pitchFamily="34" charset="0"/>
              </a:rPr>
              <a:t>1</a:t>
            </a:r>
            <a:endParaRPr lang="el-GR" cap="none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81193" y="3016586"/>
                <a:ext cx="5044104" cy="2842214"/>
              </a:xfrm>
            </p:spPr>
            <p:txBody>
              <a:bodyPr/>
              <a:lstStyle/>
              <a:p>
                <a:pPr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C 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= a + b</a:t>
                </a:r>
                <a:r>
                  <a:rPr lang="el-GR" sz="2400" baseline="-10000" dirty="0">
                    <a:latin typeface="Times New Roman" pitchFamily="18" charset="0"/>
                    <a:cs typeface="Times New Roman" pitchFamily="18" charset="0"/>
                  </a:rPr>
                  <a:t> *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Y</a:t>
                </a:r>
                <a:r>
                  <a:rPr lang="en-US" sz="2400" baseline="-10000" dirty="0" err="1" smtClean="0"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T =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lang="en-US" sz="2400" baseline="-10000" dirty="0" smtClean="0"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+ t</a:t>
                </a:r>
                <a:r>
                  <a:rPr lang="el-GR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l-GR" sz="2400" baseline="-10000" dirty="0">
                    <a:latin typeface="Times New Roman" pitchFamily="18" charset="0"/>
                    <a:cs typeface="Times New Roman" pitchFamily="18" charset="0"/>
                  </a:rPr>
                  <a:t>*</a:t>
                </a:r>
                <a:r>
                  <a:rPr lang="el-GR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Y</a:t>
                </a:r>
                <a:endParaRPr lang="en-US" sz="24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sz="2400" baseline="-10000" dirty="0" smtClean="0">
                    <a:latin typeface="Times New Roman" pitchFamily="18" charset="0"/>
                    <a:cs typeface="Times New Roman" pitchFamily="18" charset="0"/>
                  </a:rPr>
                  <a:t>P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= e – i</a:t>
                </a:r>
                <a:r>
                  <a:rPr lang="el-GR" sz="2400" baseline="-10000" dirty="0">
                    <a:latin typeface="Times New Roman" pitchFamily="18" charset="0"/>
                    <a:cs typeface="Times New Roman" pitchFamily="18" charset="0"/>
                  </a:rPr>
                  <a:t> *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r</a:t>
                </a:r>
              </a:p>
              <a:p>
                <a:pPr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ID" sz="2400" dirty="0" smtClean="0">
                    <a:latin typeface="Times New Roman" pitchFamily="18" charset="0"/>
                    <a:cs typeface="Times New Roman" pitchFamily="18" charset="0"/>
                  </a:rPr>
                  <a:t>G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ID" sz="240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en-ID" sz="2400" dirty="0">
                            <a:latin typeface="Times New Roman" pitchFamily="18" charset="0"/>
                            <a:cs typeface="Times New Roman" pitchFamily="18" charset="0"/>
                          </a:rPr>
                          <m:t>G</m:t>
                        </m:r>
                      </m:e>
                    </m:acc>
                  </m:oMath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M</a:t>
                </a:r>
                <a:r>
                  <a:rPr lang="en-US" sz="2400" baseline="-10000" dirty="0"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M</a:t>
                </a:r>
                <a:r>
                  <a:rPr lang="en-US" sz="2400" baseline="-10000" dirty="0" smtClean="0"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en-US" sz="24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M</a:t>
                </a:r>
                <a:r>
                  <a:rPr lang="en-US" sz="2400" baseline="-10000" dirty="0" smtClean="0"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= h</a:t>
                </a:r>
                <a:r>
                  <a:rPr lang="el-GR" sz="2400" baseline="-10000" dirty="0">
                    <a:latin typeface="Times New Roman" pitchFamily="18" charset="0"/>
                    <a:cs typeface="Times New Roman" pitchFamily="18" charset="0"/>
                  </a:rPr>
                  <a:t> *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Y</a:t>
                </a:r>
              </a:p>
              <a:p>
                <a:pPr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M</a:t>
                </a:r>
                <a:r>
                  <a:rPr lang="en-US" sz="2400" baseline="-10000" dirty="0" err="1" smtClean="0">
                    <a:latin typeface="Times New Roman" pitchFamily="18" charset="0"/>
                    <a:cs typeface="Times New Roman" pitchFamily="18" charset="0"/>
                  </a:rPr>
                  <a:t>sp</a:t>
                </a:r>
                <a:r>
                  <a:rPr lang="el-GR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l-GR" sz="2400" dirty="0"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k</a:t>
                </a:r>
                <a:r>
                  <a:rPr lang="el-GR" sz="2400" dirty="0">
                    <a:latin typeface="Times New Roman" pitchFamily="18" charset="0"/>
                    <a:cs typeface="Times New Roman" pitchFamily="18" charset="0"/>
                  </a:rPr>
                  <a:t> – 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m</a:t>
                </a:r>
                <a:r>
                  <a:rPr lang="el-GR" sz="2400" baseline="-10000" dirty="0">
                    <a:latin typeface="Times New Roman" pitchFamily="18" charset="0"/>
                    <a:cs typeface="Times New Roman" pitchFamily="18" charset="0"/>
                  </a:rPr>
                  <a:t> *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r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81193" y="3016586"/>
                <a:ext cx="5044104" cy="2842214"/>
              </a:xfrm>
              <a:blipFill rotWithShape="1">
                <a:blip r:embed="rId2"/>
                <a:stretch>
                  <a:fillRect l="-1087" b="-17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2"/>
          <p:cNvSpPr>
            <a:spLocks noGrp="1"/>
          </p:cNvSpPr>
          <p:nvPr>
            <p:ph type="title"/>
          </p:nvPr>
        </p:nvSpPr>
        <p:spPr bwMode="auto">
          <a:xfrm>
            <a:off x="581193" y="672484"/>
            <a:ext cx="11029616" cy="1013800"/>
          </a:xfrm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l-GR" sz="3600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Βραχυχρόνια Ισορροπία</a:t>
            </a:r>
          </a:p>
        </p:txBody>
      </p:sp>
      <p:grpSp>
        <p:nvGrpSpPr>
          <p:cNvPr id="4" name="Ομάδα 3"/>
          <p:cNvGrpSpPr/>
          <p:nvPr/>
        </p:nvGrpSpPr>
        <p:grpSpPr>
          <a:xfrm>
            <a:off x="6098875" y="2144147"/>
            <a:ext cx="4673994" cy="3824000"/>
            <a:chOff x="6098875" y="2144147"/>
            <a:chExt cx="4673994" cy="3824000"/>
          </a:xfrm>
        </p:grpSpPr>
        <p:sp>
          <p:nvSpPr>
            <p:cNvPr id="20" name="TextBox 36"/>
            <p:cNvSpPr txBox="1">
              <a:spLocks noChangeArrowheads="1"/>
            </p:cNvSpPr>
            <p:nvPr/>
          </p:nvSpPr>
          <p:spPr bwMode="auto">
            <a:xfrm>
              <a:off x="7828094" y="2624864"/>
              <a:ext cx="51389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4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IS</a:t>
              </a:r>
              <a:endParaRPr lang="en-US" sz="1400" baseline="-10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grpSp>
          <p:nvGrpSpPr>
            <p:cNvPr id="2" name="Ομάδα 1"/>
            <p:cNvGrpSpPr/>
            <p:nvPr/>
          </p:nvGrpSpPr>
          <p:grpSpPr>
            <a:xfrm>
              <a:off x="6098875" y="2144147"/>
              <a:ext cx="4673994" cy="3824000"/>
              <a:chOff x="6098875" y="2144147"/>
              <a:chExt cx="4673994" cy="3824000"/>
            </a:xfrm>
          </p:grpSpPr>
          <p:grpSp>
            <p:nvGrpSpPr>
              <p:cNvPr id="6" name="Group 29"/>
              <p:cNvGrpSpPr>
                <a:grpSpLocks/>
              </p:cNvGrpSpPr>
              <p:nvPr/>
            </p:nvGrpSpPr>
            <p:grpSpPr bwMode="auto">
              <a:xfrm>
                <a:off x="6098875" y="2144147"/>
                <a:ext cx="4673994" cy="3824000"/>
                <a:chOff x="1041250" y="2220646"/>
                <a:chExt cx="4673867" cy="3824864"/>
              </a:xfrm>
            </p:grpSpPr>
            <p:grpSp>
              <p:nvGrpSpPr>
                <p:cNvPr id="7" name="Group 24"/>
                <p:cNvGrpSpPr>
                  <a:grpSpLocks/>
                </p:cNvGrpSpPr>
                <p:nvPr/>
              </p:nvGrpSpPr>
              <p:grpSpPr bwMode="auto">
                <a:xfrm>
                  <a:off x="1041250" y="2220646"/>
                  <a:ext cx="4673867" cy="3501603"/>
                  <a:chOff x="1041250" y="2220646"/>
                  <a:chExt cx="4673867" cy="3501603"/>
                </a:xfrm>
              </p:grpSpPr>
              <p:grpSp>
                <p:nvGrpSpPr>
                  <p:cNvPr id="13" name="Group 3"/>
                  <p:cNvGrpSpPr>
                    <a:grpSpLocks/>
                  </p:cNvGrpSpPr>
                  <p:nvPr/>
                </p:nvGrpSpPr>
                <p:grpSpPr bwMode="auto">
                  <a:xfrm>
                    <a:off x="1731522" y="2220646"/>
                    <a:ext cx="3983595" cy="3325243"/>
                    <a:chOff x="2314937" y="2843581"/>
                    <a:chExt cx="3983595" cy="3325243"/>
                  </a:xfrm>
                </p:grpSpPr>
                <p:cxnSp>
                  <p:nvCxnSpPr>
                    <p:cNvPr id="15" name="Straight Connector 2"/>
                    <p:cNvCxnSpPr>
                      <a:cxnSpLocks noChangeShapeType="1"/>
                    </p:cNvCxnSpPr>
                    <p:nvPr/>
                  </p:nvCxnSpPr>
                  <p:spPr bwMode="auto">
                    <a:xfrm flipH="1">
                      <a:off x="2315256" y="2843581"/>
                      <a:ext cx="11112" cy="3312274"/>
                    </a:xfrm>
                    <a:prstGeom prst="line">
                      <a:avLst/>
                    </a:prstGeom>
                    <a:noFill/>
                    <a:ln w="31750" cap="rnd" algn="ctr">
                      <a:solidFill>
                        <a:srgbClr val="172D56"/>
                      </a:solidFill>
                      <a:round/>
                      <a:headEnd type="triangle" w="med" len="med"/>
                      <a:tailEnd/>
                    </a:ln>
                  </p:spPr>
                </p:cxnSp>
                <p:cxnSp>
                  <p:nvCxnSpPr>
                    <p:cNvPr id="16" name="Straight Connector 5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>
                      <a:off x="4301956" y="4172330"/>
                      <a:ext cx="11116" cy="3981342"/>
                    </a:xfrm>
                    <a:prstGeom prst="line">
                      <a:avLst/>
                    </a:prstGeom>
                    <a:noFill/>
                    <a:ln w="31750" cap="rnd" algn="ctr">
                      <a:solidFill>
                        <a:srgbClr val="172D56"/>
                      </a:solidFill>
                      <a:round/>
                      <a:headEnd type="triangle" w="med" len="med"/>
                      <a:tailEnd/>
                    </a:ln>
                  </p:spPr>
                </p:cxnSp>
              </p:grpSp>
              <p:sp>
                <p:nvSpPr>
                  <p:cNvPr id="11" name="TextBox 3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41250" y="2270487"/>
                    <a:ext cx="728608" cy="43098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 algn="r"/>
                    <a:r>
                      <a:rPr lang="en-US" sz="1100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r</a:t>
                    </a:r>
                    <a:r>
                      <a:rPr lang="el-GR" sz="1100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,</a:t>
                    </a:r>
                    <a:endParaRPr lang="en-US" sz="1100" i="1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  <a:p>
                    <a:pPr algn="r"/>
                    <a:r>
                      <a:rPr lang="el-GR" sz="1100" dirty="0" smtClean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Επιτόκιο</a:t>
                    </a:r>
                    <a:endParaRPr lang="en-US" sz="1100" dirty="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12" name="TextBox 3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39210" y="5506805"/>
                    <a:ext cx="297180" cy="21544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r"/>
                    <a:r>
                      <a:rPr lang="el-GR" sz="80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0</a:t>
                    </a:r>
                    <a:endParaRPr lang="en-US" sz="80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</p:grpSp>
            <p:sp>
              <p:nvSpPr>
                <p:cNvPr id="8" name="TextBox 35"/>
                <p:cNvSpPr txBox="1">
                  <a:spLocks noChangeArrowheads="1"/>
                </p:cNvSpPr>
                <p:nvPr/>
              </p:nvSpPr>
              <p:spPr bwMode="auto">
                <a:xfrm>
                  <a:off x="5069677" y="5614526"/>
                  <a:ext cx="645093" cy="4309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algn="r"/>
                  <a:r>
                    <a:rPr lang="en-US" sz="1100" i="1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alibri" panose="020F0502020204030204" pitchFamily="34" charset="0"/>
                      <a:cs typeface="Calibri" panose="020F0502020204030204" pitchFamily="34" charset="0"/>
                    </a:rPr>
                    <a:t>Y, </a:t>
                  </a:r>
                  <a:r>
                    <a:rPr lang="el-GR" sz="1100" dirty="0" smtClea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Προϊόν</a:t>
                  </a:r>
                  <a:endParaRPr lang="en-US" sz="1100" baseline="-300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9" name="TextBox 36"/>
                <p:cNvSpPr txBox="1">
                  <a:spLocks noChangeArrowheads="1"/>
                </p:cNvSpPr>
                <p:nvPr/>
              </p:nvSpPr>
              <p:spPr bwMode="auto">
                <a:xfrm>
                  <a:off x="4850201" y="2939359"/>
                  <a:ext cx="521679" cy="3078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en-US" sz="1400" dirty="0" smtClea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LM</a:t>
                  </a:r>
                  <a:endParaRPr lang="en-US" sz="14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cxnSp>
            <p:nvCxnSpPr>
              <p:cNvPr id="18" name="Straight Connector 17"/>
              <p:cNvCxnSpPr/>
              <p:nvPr/>
            </p:nvCxnSpPr>
            <p:spPr>
              <a:xfrm flipV="1">
                <a:off x="7442522" y="2862698"/>
                <a:ext cx="2465407" cy="2091267"/>
              </a:xfrm>
              <a:prstGeom prst="line">
                <a:avLst/>
              </a:prstGeom>
              <a:ln w="5080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7781992" y="2828028"/>
                <a:ext cx="2475725" cy="2125937"/>
              </a:xfrm>
              <a:prstGeom prst="line">
                <a:avLst/>
              </a:prstGeom>
              <a:ln w="508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6792033" y="3758905"/>
                <a:ext cx="2052000" cy="0"/>
              </a:xfrm>
              <a:prstGeom prst="line">
                <a:avLst/>
              </a:prstGeom>
              <a:ln w="635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rot="5400000">
                <a:off x="8002953" y="4613005"/>
                <a:ext cx="1702800" cy="0"/>
              </a:xfrm>
              <a:prstGeom prst="line">
                <a:avLst/>
              </a:prstGeom>
              <a:ln w="635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TextBox 30"/>
              <p:cNvSpPr txBox="1">
                <a:spLocks noChangeArrowheads="1"/>
              </p:cNvSpPr>
              <p:nvPr/>
            </p:nvSpPr>
            <p:spPr bwMode="auto">
              <a:xfrm>
                <a:off x="6462256" y="3625725"/>
                <a:ext cx="330812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r"/>
                <a:r>
                  <a:rPr lang="en-US" sz="14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cs typeface="Calibri" panose="020F0502020204030204" pitchFamily="34" charset="0"/>
                  </a:rPr>
                  <a:t>r</a:t>
                </a:r>
                <a:r>
                  <a:rPr lang="en-US" sz="1400" baseline="-250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  <a:endParaRPr lang="en-US" sz="1400" baseline="-25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5" name="TextBox 30"/>
              <p:cNvSpPr txBox="1">
                <a:spLocks noChangeArrowheads="1"/>
              </p:cNvSpPr>
              <p:nvPr/>
            </p:nvSpPr>
            <p:spPr bwMode="auto">
              <a:xfrm>
                <a:off x="8637285" y="5489337"/>
                <a:ext cx="466533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4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cs typeface="Calibri" panose="020F0502020204030204" pitchFamily="34" charset="0"/>
                  </a:rPr>
                  <a:t>Y</a:t>
                </a:r>
                <a:r>
                  <a:rPr lang="en-US" sz="1400" baseline="-250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  <a:endParaRPr lang="en-US" sz="1400" baseline="-25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  <p:sp>
        <p:nvSpPr>
          <p:cNvPr id="26" name="Content Placeholder 2"/>
          <p:cNvSpPr txBox="1">
            <a:spLocks/>
          </p:cNvSpPr>
          <p:nvPr/>
        </p:nvSpPr>
        <p:spPr bwMode="auto">
          <a:xfrm>
            <a:off x="581193" y="1892418"/>
            <a:ext cx="5077927" cy="1040224"/>
          </a:xfrm>
          <a:prstGeom prst="rect">
            <a:avLst/>
          </a:prstGeom>
          <a:noFill/>
          <a:ln w="12700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04800" indent="-304800" algn="l" defTabSz="457200" rtl="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itchFamily="18" charset="2"/>
              <a:buChar char="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28650" indent="-304800" algn="l" defTabSz="457200" rtl="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98525" indent="-269875" algn="l" defTabSz="457200" rtl="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1425" indent="-233363" algn="l" defTabSz="457200" rtl="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1788" indent="-233363" algn="l" defTabSz="457200" rtl="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) +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) +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			 (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 2" pitchFamily="18" charset="2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  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) 		</a:t>
            </a:r>
            <a:r>
              <a:rPr lang="en-ID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		(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LM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ID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12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1"/>
          <p:cNvSpPr>
            <a:spLocks noGrp="1"/>
          </p:cNvSpPr>
          <p:nvPr>
            <p:ph type="title"/>
          </p:nvPr>
        </p:nvSpPr>
        <p:spPr>
          <a:xfrm>
            <a:off x="581025" y="627063"/>
            <a:ext cx="11029950" cy="795337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l-GR" sz="3600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Υπόδειγμα </a:t>
            </a:r>
            <a:r>
              <a:rPr lang="en-US" sz="3600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IS - LM =&gt; </a:t>
            </a:r>
            <a:r>
              <a:rPr lang="el-GR" sz="3600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Καμπύλη </a:t>
            </a:r>
            <a:r>
              <a:rPr lang="en-US" sz="3600" cap="none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AgD</a:t>
            </a:r>
            <a:endParaRPr lang="el-GR" sz="3600" cap="none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27518" y="1895608"/>
            <a:ext cx="4944536" cy="3742412"/>
            <a:chOff x="507198" y="2200408"/>
            <a:chExt cx="4944536" cy="3742412"/>
          </a:xfrm>
        </p:grpSpPr>
        <p:grpSp>
          <p:nvGrpSpPr>
            <p:cNvPr id="9" name="Ομάδα 8"/>
            <p:cNvGrpSpPr/>
            <p:nvPr/>
          </p:nvGrpSpPr>
          <p:grpSpPr>
            <a:xfrm>
              <a:off x="507198" y="2200408"/>
              <a:ext cx="4750470" cy="3742412"/>
              <a:chOff x="250166" y="1988871"/>
              <a:chExt cx="4750470" cy="3742412"/>
            </a:xfrm>
          </p:grpSpPr>
          <p:cxnSp>
            <p:nvCxnSpPr>
              <p:cNvPr id="10" name="Ευθεία γραμμή σύνδεσης 9"/>
              <p:cNvCxnSpPr/>
              <p:nvPr/>
            </p:nvCxnSpPr>
            <p:spPr>
              <a:xfrm flipH="1">
                <a:off x="2205039" y="2656905"/>
                <a:ext cx="2324099" cy="1443905"/>
              </a:xfrm>
              <a:prstGeom prst="line">
                <a:avLst/>
              </a:prstGeom>
              <a:ln w="5080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" name="Ομάδα 11"/>
              <p:cNvGrpSpPr/>
              <p:nvPr/>
            </p:nvGrpSpPr>
            <p:grpSpPr>
              <a:xfrm>
                <a:off x="250166" y="1988871"/>
                <a:ext cx="4750470" cy="3742412"/>
                <a:chOff x="250166" y="1988871"/>
                <a:chExt cx="4750470" cy="3742412"/>
              </a:xfrm>
            </p:grpSpPr>
            <p:grpSp>
              <p:nvGrpSpPr>
                <p:cNvPr id="13" name="Ομάδα 12"/>
                <p:cNvGrpSpPr/>
                <p:nvPr/>
              </p:nvGrpSpPr>
              <p:grpSpPr>
                <a:xfrm>
                  <a:off x="250166" y="1988871"/>
                  <a:ext cx="4750470" cy="3742412"/>
                  <a:chOff x="6098875" y="2144147"/>
                  <a:chExt cx="4750470" cy="3742412"/>
                </a:xfrm>
              </p:grpSpPr>
              <p:sp>
                <p:nvSpPr>
                  <p:cNvPr id="20" name="TextBox 3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518113" y="2412662"/>
                    <a:ext cx="513895" cy="30777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sz="1400" dirty="0" smtClean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IS</a:t>
                    </a:r>
                    <a:endParaRPr lang="en-US" sz="1400" baseline="-10000" dirty="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grpSp>
                <p:nvGrpSpPr>
                  <p:cNvPr id="21" name="Ομάδα 20"/>
                  <p:cNvGrpSpPr/>
                  <p:nvPr/>
                </p:nvGrpSpPr>
                <p:grpSpPr>
                  <a:xfrm>
                    <a:off x="6098875" y="2144147"/>
                    <a:ext cx="4750470" cy="3742412"/>
                    <a:chOff x="6098875" y="2144147"/>
                    <a:chExt cx="4750470" cy="3742412"/>
                  </a:xfrm>
                </p:grpSpPr>
                <p:grpSp>
                  <p:nvGrpSpPr>
                    <p:cNvPr id="22" name="Group 2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098875" y="2144147"/>
                      <a:ext cx="4750470" cy="3742412"/>
                      <a:chOff x="1041250" y="2220646"/>
                      <a:chExt cx="4750341" cy="3743258"/>
                    </a:xfrm>
                  </p:grpSpPr>
                  <p:grpSp>
                    <p:nvGrpSpPr>
                      <p:cNvPr id="28" name="Group 2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041250" y="2220646"/>
                        <a:ext cx="4673867" cy="3501603"/>
                        <a:chOff x="1041250" y="2220646"/>
                        <a:chExt cx="4673867" cy="3501603"/>
                      </a:xfrm>
                    </p:grpSpPr>
                    <p:grpSp>
                      <p:nvGrpSpPr>
                        <p:cNvPr id="31" name="Group 3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731522" y="2220646"/>
                          <a:ext cx="3983595" cy="3325243"/>
                          <a:chOff x="2314937" y="2843581"/>
                          <a:chExt cx="3983595" cy="3325243"/>
                        </a:xfrm>
                      </p:grpSpPr>
                      <p:cxnSp>
                        <p:nvCxnSpPr>
                          <p:cNvPr id="34" name="Straight Connector 2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 flipH="1">
                            <a:off x="2315256" y="2843581"/>
                            <a:ext cx="11112" cy="3312274"/>
                          </a:xfrm>
                          <a:prstGeom prst="line">
                            <a:avLst/>
                          </a:prstGeom>
                          <a:noFill/>
                          <a:ln w="31750" cap="rnd" algn="ctr">
                            <a:solidFill>
                              <a:srgbClr val="172D56"/>
                            </a:solidFill>
                            <a:round/>
                            <a:headEnd type="triangle" w="med" len="med"/>
                            <a:tailEnd/>
                          </a:ln>
                        </p:spPr>
                      </p:cxnSp>
                      <p:cxnSp>
                        <p:nvCxnSpPr>
                          <p:cNvPr id="35" name="Straight Connector 5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 rot="5400000" flipH="1">
                            <a:off x="4301956" y="4172330"/>
                            <a:ext cx="11116" cy="3981342"/>
                          </a:xfrm>
                          <a:prstGeom prst="line">
                            <a:avLst/>
                          </a:prstGeom>
                          <a:noFill/>
                          <a:ln w="31750" cap="rnd" algn="ctr">
                            <a:solidFill>
                              <a:srgbClr val="172D56"/>
                            </a:solidFill>
                            <a:round/>
                            <a:headEnd type="triangle" w="med" len="med"/>
                            <a:tailEnd/>
                          </a:ln>
                        </p:spPr>
                      </p:cxnSp>
                    </p:grpSp>
                    <p:sp>
                      <p:nvSpPr>
                        <p:cNvPr id="32" name="TextBox 30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041250" y="2270487"/>
                          <a:ext cx="728608" cy="430984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wrap="square">
                          <a:spAutoFit/>
                        </a:bodyPr>
                        <a:lstStyle/>
                        <a:p>
                          <a:pPr algn="r"/>
                          <a:r>
                            <a:rPr lang="en-US" sz="1100" i="1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r</a:t>
                          </a:r>
                          <a:r>
                            <a:rPr lang="el-GR" sz="1100" i="1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,</a:t>
                          </a:r>
                          <a:endParaRPr lang="en-US" sz="1100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  <a:p>
                          <a:pPr algn="r"/>
                          <a:r>
                            <a:rPr lang="el-GR" sz="1100" dirty="0" smtClean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Επιτόκιο</a:t>
                          </a:r>
                          <a:endParaRPr lang="en-US" sz="11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p:txBody>
                    </p:sp>
                    <p:sp>
                      <p:nvSpPr>
                        <p:cNvPr id="33" name="TextBox 32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539210" y="5506805"/>
                          <a:ext cx="297180" cy="215444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>
                          <a:spAutoFit/>
                        </a:bodyPr>
                        <a:lstStyle/>
                        <a:p>
                          <a:pPr algn="r"/>
                          <a:r>
                            <a:rPr lang="el-GR" sz="80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</a:t>
                          </a:r>
                          <a:endParaRPr lang="en-US" sz="80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p:txBody>
                    </p:sp>
                  </p:grpSp>
                  <p:sp>
                    <p:nvSpPr>
                      <p:cNvPr id="29" name="TextBox 35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5069677" y="5532920"/>
                        <a:ext cx="645093" cy="43098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wrap="square">
                        <a:spAutoFit/>
                      </a:bodyPr>
                      <a:lstStyle/>
                      <a:p>
                        <a:pPr algn="r"/>
                        <a:r>
                          <a:rPr lang="en-US" sz="1100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libri" panose="020F0502020204030204" pitchFamily="34" charset="0"/>
                            <a:cs typeface="Calibri" panose="020F0502020204030204" pitchFamily="34" charset="0"/>
                          </a:rPr>
                          <a:t>Y, </a:t>
                        </a:r>
                        <a:r>
                          <a:rPr lang="el-GR" sz="1100" dirty="0" smtClean="0">
                            <a:latin typeface="Calibri" panose="020F0502020204030204" pitchFamily="34" charset="0"/>
                            <a:cs typeface="Calibri" panose="020F0502020204030204" pitchFamily="34" charset="0"/>
                          </a:rPr>
                          <a:t>Προϊόν</a:t>
                        </a:r>
                        <a:endParaRPr lang="en-US" sz="1100" baseline="-30000" dirty="0">
                          <a:latin typeface="Calibri" panose="020F0502020204030204" pitchFamily="34" charset="0"/>
                          <a:cs typeface="Calibri" panose="020F0502020204030204" pitchFamily="34" charset="0"/>
                        </a:endParaRPr>
                      </a:p>
                    </p:txBody>
                  </p:sp>
                  <p:sp>
                    <p:nvSpPr>
                      <p:cNvPr id="30" name="TextBox 36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5269912" y="2867863"/>
                        <a:ext cx="521679" cy="307846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wrap="square">
                        <a:spAutoFit/>
                      </a:bodyPr>
                      <a:lstStyle/>
                      <a:p>
                        <a:r>
                          <a:rPr lang="en-US" sz="1400" dirty="0" smtClean="0">
                            <a:latin typeface="Calibri" panose="020F0502020204030204" pitchFamily="34" charset="0"/>
                            <a:cs typeface="Calibri" panose="020F0502020204030204" pitchFamily="34" charset="0"/>
                          </a:rPr>
                          <a:t>LM</a:t>
                        </a:r>
                        <a:endPara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endParaRPr>
                      </a:p>
                    </p:txBody>
                  </p:sp>
                </p:grpSp>
                <p:cxnSp>
                  <p:nvCxnSpPr>
                    <p:cNvPr id="23" name="Straight Connector 18"/>
                    <p:cNvCxnSpPr/>
                    <p:nvPr/>
                  </p:nvCxnSpPr>
                  <p:spPr>
                    <a:xfrm>
                      <a:off x="7518113" y="2697749"/>
                      <a:ext cx="2609298" cy="2083464"/>
                    </a:xfrm>
                    <a:prstGeom prst="line">
                      <a:avLst/>
                    </a:prstGeom>
                    <a:ln w="50800">
                      <a:solidFill>
                        <a:srgbClr val="FFFF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" name="Straight Connector 22"/>
                    <p:cNvCxnSpPr/>
                    <p:nvPr/>
                  </p:nvCxnSpPr>
                  <p:spPr>
                    <a:xfrm rot="5400000">
                      <a:off x="8002953" y="4613005"/>
                      <a:ext cx="1702800" cy="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5" name="TextBox 3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482628" y="3625725"/>
                      <a:ext cx="310439" cy="307777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>
                      <a:spAutoFit/>
                    </a:bodyPr>
                    <a:lstStyle/>
                    <a:p>
                      <a:pPr algn="r"/>
                      <a:r>
                        <a:rPr lang="en-U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</a:t>
                      </a:r>
                      <a:r>
                        <a:rPr lang="en-US" sz="1400" baseline="-25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26" name="TextBox 3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687047" y="5466681"/>
                      <a:ext cx="338398" cy="307777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>
                      <a:spAutoFit/>
                    </a:bodyPr>
                    <a:lstStyle/>
                    <a:p>
                      <a:pPr algn="ctr"/>
                      <a:r>
                        <a:rPr lang="en-U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</a:t>
                      </a:r>
                      <a:r>
                        <a:rPr lang="en-US" sz="1400" baseline="-25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l-GR" sz="1400" baseline="-250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  <p:cxnSp>
                  <p:nvCxnSpPr>
                    <p:cNvPr id="27" name="Straight Connector 21"/>
                    <p:cNvCxnSpPr/>
                    <p:nvPr/>
                  </p:nvCxnSpPr>
                  <p:spPr>
                    <a:xfrm>
                      <a:off x="6792033" y="3758905"/>
                      <a:ext cx="2062800" cy="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sp>
              <p:nvSpPr>
                <p:cNvPr id="16" name="TextBox 36"/>
                <p:cNvSpPr txBox="1">
                  <a:spLocks noChangeArrowheads="1"/>
                </p:cNvSpPr>
                <p:nvPr/>
              </p:nvSpPr>
              <p:spPr bwMode="auto">
                <a:xfrm>
                  <a:off x="2870603" y="3316560"/>
                  <a:ext cx="270079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en-ID" sz="14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A</a:t>
                  </a:r>
                  <a:endParaRPr lang="en-US" sz="14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</p:grpSp>
        <p:cxnSp>
          <p:nvCxnSpPr>
            <p:cNvPr id="94" name="Ευθεία γραμμή σύνδεσης 93"/>
            <p:cNvCxnSpPr/>
            <p:nvPr/>
          </p:nvCxnSpPr>
          <p:spPr>
            <a:xfrm flipH="1">
              <a:off x="2614471" y="3426422"/>
              <a:ext cx="2324099" cy="1443905"/>
            </a:xfrm>
            <a:prstGeom prst="line">
              <a:avLst/>
            </a:prstGeom>
            <a:ln w="50800">
              <a:solidFill>
                <a:schemeClr val="accent3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TextBox 36"/>
            <p:cNvSpPr txBox="1">
              <a:spLocks noChangeArrowheads="1"/>
            </p:cNvSpPr>
            <p:nvPr/>
          </p:nvSpPr>
          <p:spPr bwMode="auto">
            <a:xfrm>
              <a:off x="4930041" y="3374209"/>
              <a:ext cx="521693" cy="307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4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LM</a:t>
              </a:r>
              <a:r>
                <a:rPr lang="el-GR" sz="14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΄</a:t>
              </a:r>
              <a:endParaRPr lang="en-US" sz="1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96" name="Straight Connector 21"/>
            <p:cNvCxnSpPr/>
            <p:nvPr/>
          </p:nvCxnSpPr>
          <p:spPr>
            <a:xfrm>
              <a:off x="1201084" y="4188793"/>
              <a:ext cx="2502000" cy="0"/>
            </a:xfrm>
            <a:prstGeom prst="line">
              <a:avLst/>
            </a:prstGeom>
            <a:ln w="63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22"/>
            <p:cNvCxnSpPr/>
            <p:nvPr/>
          </p:nvCxnSpPr>
          <p:spPr>
            <a:xfrm rot="5400000">
              <a:off x="3038780" y="4853753"/>
              <a:ext cx="1332000" cy="0"/>
            </a:xfrm>
            <a:prstGeom prst="line">
              <a:avLst/>
            </a:prstGeom>
            <a:ln w="63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TextBox 30"/>
            <p:cNvSpPr txBox="1">
              <a:spLocks noChangeArrowheads="1"/>
            </p:cNvSpPr>
            <p:nvPr/>
          </p:nvSpPr>
          <p:spPr bwMode="auto">
            <a:xfrm>
              <a:off x="3538284" y="5522942"/>
              <a:ext cx="33839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rPr>
                <a:t>Y</a:t>
              </a:r>
              <a:r>
                <a:rPr lang="el-GR" sz="1400" baseline="-25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  <a:endParaRPr lang="el-GR" sz="14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9" name="TextBox 30"/>
            <p:cNvSpPr txBox="1">
              <a:spLocks noChangeArrowheads="1"/>
            </p:cNvSpPr>
            <p:nvPr/>
          </p:nvSpPr>
          <p:spPr bwMode="auto">
            <a:xfrm>
              <a:off x="890950" y="4047552"/>
              <a:ext cx="31043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/>
              <a:r>
                <a:rPr lang="en-US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rPr>
                <a:t>r</a:t>
              </a:r>
              <a:r>
                <a:rPr lang="el-GR" sz="1400" baseline="-25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  <a:endPara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0" name="TextBox 36"/>
            <p:cNvSpPr txBox="1">
              <a:spLocks noChangeArrowheads="1"/>
            </p:cNvSpPr>
            <p:nvPr/>
          </p:nvSpPr>
          <p:spPr bwMode="auto">
            <a:xfrm>
              <a:off x="3591349" y="3875265"/>
              <a:ext cx="27007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l-GR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Β</a:t>
              </a:r>
              <a:endParaRPr lang="en-US" sz="1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5332355" y="489241"/>
            <a:ext cx="6641856" cy="5158939"/>
            <a:chOff x="5332355" y="489241"/>
            <a:chExt cx="6641856" cy="5158939"/>
          </a:xfrm>
        </p:grpSpPr>
        <p:grpSp>
          <p:nvGrpSpPr>
            <p:cNvPr id="18434" name="Ομάδα 18433"/>
            <p:cNvGrpSpPr/>
            <p:nvPr/>
          </p:nvGrpSpPr>
          <p:grpSpPr>
            <a:xfrm>
              <a:off x="5332355" y="489241"/>
              <a:ext cx="6641856" cy="5158939"/>
              <a:chOff x="5666679" y="788797"/>
              <a:chExt cx="6641856" cy="5158939"/>
            </a:xfrm>
          </p:grpSpPr>
          <p:sp>
            <p:nvSpPr>
              <p:cNvPr id="102" name="TextBox 30"/>
              <p:cNvSpPr txBox="1">
                <a:spLocks noChangeArrowheads="1"/>
              </p:cNvSpPr>
              <p:nvPr/>
            </p:nvSpPr>
            <p:spPr bwMode="auto">
              <a:xfrm>
                <a:off x="8737766" y="5532583"/>
                <a:ext cx="33839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4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cs typeface="Calibri" panose="020F0502020204030204" pitchFamily="34" charset="0"/>
                  </a:rPr>
                  <a:t>Y</a:t>
                </a:r>
                <a:r>
                  <a:rPr lang="el-GR" sz="1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  <a:endParaRPr lang="el-GR" sz="1400" baseline="-25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grpSp>
            <p:nvGrpSpPr>
              <p:cNvPr id="18432" name="Ομάδα 18431"/>
              <p:cNvGrpSpPr/>
              <p:nvPr/>
            </p:nvGrpSpPr>
            <p:grpSpPr>
              <a:xfrm>
                <a:off x="5666679" y="788797"/>
                <a:ext cx="6641856" cy="5158939"/>
                <a:chOff x="5666679" y="788797"/>
                <a:chExt cx="6641856" cy="5158939"/>
              </a:xfrm>
            </p:grpSpPr>
            <p:grpSp>
              <p:nvGrpSpPr>
                <p:cNvPr id="41" name="Ομάδα 40"/>
                <p:cNvGrpSpPr/>
                <p:nvPr/>
              </p:nvGrpSpPr>
              <p:grpSpPr>
                <a:xfrm>
                  <a:off x="5666679" y="2205324"/>
                  <a:ext cx="4673994" cy="3742412"/>
                  <a:chOff x="250166" y="1988871"/>
                  <a:chExt cx="4673994" cy="3742412"/>
                </a:xfrm>
              </p:grpSpPr>
              <p:grpSp>
                <p:nvGrpSpPr>
                  <p:cNvPr id="45" name="Ομάδα 44"/>
                  <p:cNvGrpSpPr/>
                  <p:nvPr/>
                </p:nvGrpSpPr>
                <p:grpSpPr>
                  <a:xfrm>
                    <a:off x="250166" y="1988871"/>
                    <a:ext cx="4673994" cy="3742412"/>
                    <a:chOff x="6098875" y="2144147"/>
                    <a:chExt cx="4673994" cy="3742412"/>
                  </a:xfrm>
                </p:grpSpPr>
                <p:grpSp>
                  <p:nvGrpSpPr>
                    <p:cNvPr id="46" name="Group 2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098875" y="2144147"/>
                      <a:ext cx="4673994" cy="3742412"/>
                      <a:chOff x="1041250" y="2220646"/>
                      <a:chExt cx="4673867" cy="3743258"/>
                    </a:xfrm>
                  </p:grpSpPr>
                  <p:grpSp>
                    <p:nvGrpSpPr>
                      <p:cNvPr id="52" name="Group 2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041250" y="2220646"/>
                        <a:ext cx="4673867" cy="3501603"/>
                        <a:chOff x="1041250" y="2220646"/>
                        <a:chExt cx="4673867" cy="3501603"/>
                      </a:xfrm>
                    </p:grpSpPr>
                    <p:grpSp>
                      <p:nvGrpSpPr>
                        <p:cNvPr id="55" name="Group 3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731522" y="2220646"/>
                          <a:ext cx="3983595" cy="3325243"/>
                          <a:chOff x="2314937" y="2843581"/>
                          <a:chExt cx="3983595" cy="3325243"/>
                        </a:xfrm>
                      </p:grpSpPr>
                      <p:cxnSp>
                        <p:nvCxnSpPr>
                          <p:cNvPr id="58" name="Straight Connector 2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 flipH="1">
                            <a:off x="2315256" y="2843581"/>
                            <a:ext cx="11112" cy="3312274"/>
                          </a:xfrm>
                          <a:prstGeom prst="line">
                            <a:avLst/>
                          </a:prstGeom>
                          <a:noFill/>
                          <a:ln w="31750" cap="rnd" algn="ctr">
                            <a:solidFill>
                              <a:srgbClr val="172D56"/>
                            </a:solidFill>
                            <a:round/>
                            <a:headEnd type="triangle" w="med" len="med"/>
                            <a:tailEnd/>
                          </a:ln>
                        </p:spPr>
                      </p:cxnSp>
                      <p:cxnSp>
                        <p:nvCxnSpPr>
                          <p:cNvPr id="59" name="Straight Connector 5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 rot="5400000" flipH="1">
                            <a:off x="4301956" y="4172330"/>
                            <a:ext cx="11116" cy="3981342"/>
                          </a:xfrm>
                          <a:prstGeom prst="line">
                            <a:avLst/>
                          </a:prstGeom>
                          <a:noFill/>
                          <a:ln w="31750" cap="rnd" algn="ctr">
                            <a:solidFill>
                              <a:srgbClr val="172D56"/>
                            </a:solidFill>
                            <a:round/>
                            <a:headEnd type="triangle" w="med" len="med"/>
                            <a:tailEnd/>
                          </a:ln>
                        </p:spPr>
                      </p:cxnSp>
                    </p:grpSp>
                    <p:sp>
                      <p:nvSpPr>
                        <p:cNvPr id="56" name="TextBox 30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041250" y="2270487"/>
                          <a:ext cx="728608" cy="430984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wrap="square">
                          <a:spAutoFit/>
                        </a:bodyPr>
                        <a:lstStyle/>
                        <a:p>
                          <a:pPr algn="r"/>
                          <a:r>
                            <a:rPr lang="en-US" sz="1100" i="1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P</a:t>
                          </a:r>
                          <a:r>
                            <a:rPr lang="el-GR" sz="1100" i="1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,</a:t>
                          </a:r>
                          <a:endParaRPr lang="en-US" sz="1100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  <a:p>
                          <a:pPr algn="r"/>
                          <a:r>
                            <a:rPr lang="el-GR" sz="1100" dirty="0" smtClean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τιμή</a:t>
                          </a:r>
                          <a:endParaRPr lang="en-US" sz="11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p:txBody>
                    </p:sp>
                    <p:sp>
                      <p:nvSpPr>
                        <p:cNvPr id="57" name="TextBox 56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539210" y="5506805"/>
                          <a:ext cx="297180" cy="215444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>
                          <a:spAutoFit/>
                        </a:bodyPr>
                        <a:lstStyle/>
                        <a:p>
                          <a:pPr algn="r"/>
                          <a:r>
                            <a:rPr lang="el-GR" sz="80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</a:t>
                          </a:r>
                          <a:endParaRPr lang="en-US" sz="80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p:txBody>
                    </p:sp>
                  </p:grpSp>
                  <p:sp>
                    <p:nvSpPr>
                      <p:cNvPr id="53" name="TextBox 35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5069677" y="5532920"/>
                        <a:ext cx="645093" cy="43098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wrap="square">
                        <a:spAutoFit/>
                      </a:bodyPr>
                      <a:lstStyle/>
                      <a:p>
                        <a:pPr algn="r"/>
                        <a:r>
                          <a:rPr lang="en-US" sz="1100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libri" panose="020F0502020204030204" pitchFamily="34" charset="0"/>
                            <a:cs typeface="Calibri" panose="020F0502020204030204" pitchFamily="34" charset="0"/>
                          </a:rPr>
                          <a:t>Y, </a:t>
                        </a:r>
                        <a:r>
                          <a:rPr lang="el-GR" sz="1100" dirty="0" smtClean="0">
                            <a:latin typeface="Calibri" panose="020F0502020204030204" pitchFamily="34" charset="0"/>
                            <a:cs typeface="Calibri" panose="020F0502020204030204" pitchFamily="34" charset="0"/>
                          </a:rPr>
                          <a:t>Προϊόν</a:t>
                        </a:r>
                        <a:endParaRPr lang="en-US" sz="1100" baseline="-30000" dirty="0">
                          <a:latin typeface="Calibri" panose="020F0502020204030204" pitchFamily="34" charset="0"/>
                          <a:cs typeface="Calibri" panose="020F0502020204030204" pitchFamily="34" charset="0"/>
                        </a:endParaRPr>
                      </a:p>
                    </p:txBody>
                  </p:sp>
                </p:grpSp>
                <p:cxnSp>
                  <p:nvCxnSpPr>
                    <p:cNvPr id="48" name="Straight Connector 22"/>
                    <p:cNvCxnSpPr/>
                    <p:nvPr/>
                  </p:nvCxnSpPr>
                  <p:spPr>
                    <a:xfrm rot="5400000">
                      <a:off x="8002953" y="4613005"/>
                      <a:ext cx="1702800" cy="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9" name="TextBox 3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433728" y="3625725"/>
                      <a:ext cx="359339" cy="307777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>
                      <a:spAutoFit/>
                    </a:bodyPr>
                    <a:lstStyle/>
                    <a:p>
                      <a:pPr algn="r"/>
                      <a:r>
                        <a:rPr lang="en-US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</a:t>
                      </a:r>
                      <a:r>
                        <a:rPr lang="en-US" sz="1400" baseline="-25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50" name="TextBox 3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456062" y="5478573"/>
                      <a:ext cx="796581" cy="307777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>
                      <a:spAutoFit/>
                    </a:bodyPr>
                    <a:lstStyle/>
                    <a:p>
                      <a:pPr algn="ctr"/>
                      <a:r>
                        <a:rPr lang="en-U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</a:t>
                      </a:r>
                      <a:r>
                        <a:rPr lang="en-US" sz="1400" baseline="-25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l-GR" sz="1400" baseline="-250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  <p:cxnSp>
                  <p:nvCxnSpPr>
                    <p:cNvPr id="51" name="Straight Connector 21"/>
                    <p:cNvCxnSpPr/>
                    <p:nvPr/>
                  </p:nvCxnSpPr>
                  <p:spPr>
                    <a:xfrm>
                      <a:off x="6792033" y="3758905"/>
                      <a:ext cx="2062800" cy="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43" name="TextBox 3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1717" y="3375552"/>
                    <a:ext cx="369536" cy="30777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ID" sz="1400" dirty="0" smtClean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A</a:t>
                    </a:r>
                    <a:r>
                      <a:rPr lang="el-GR" sz="1400" dirty="0" smtClean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΄</a:t>
                    </a:r>
                    <a:endParaRPr lang="en-US" sz="1400" dirty="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</p:grpSp>
            <p:sp>
              <p:nvSpPr>
                <p:cNvPr id="93" name="Arc 29"/>
                <p:cNvSpPr/>
                <p:nvPr/>
              </p:nvSpPr>
              <p:spPr>
                <a:xfrm rot="10800000">
                  <a:off x="7919701" y="788797"/>
                  <a:ext cx="4388834" cy="3686878"/>
                </a:xfrm>
                <a:prstGeom prst="arc">
                  <a:avLst>
                    <a:gd name="adj1" fmla="val 16208551"/>
                    <a:gd name="adj2" fmla="val 0"/>
                  </a:avLst>
                </a:prstGeom>
                <a:ln w="31750">
                  <a:solidFill>
                    <a:srgbClr val="CC006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01" name="Straight Connector 22"/>
                <p:cNvCxnSpPr/>
                <p:nvPr/>
              </p:nvCxnSpPr>
              <p:spPr>
                <a:xfrm rot="5400000">
                  <a:off x="8206790" y="4844617"/>
                  <a:ext cx="1332000" cy="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6" name="TextBox 36"/>
                <p:cNvSpPr txBox="1">
                  <a:spLocks noChangeArrowheads="1"/>
                </p:cNvSpPr>
                <p:nvPr/>
              </p:nvSpPr>
              <p:spPr bwMode="auto">
                <a:xfrm>
                  <a:off x="8798711" y="3923483"/>
                  <a:ext cx="337915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el-GR" sz="1400" dirty="0" smtClea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Β΄</a:t>
                  </a:r>
                  <a:endParaRPr lang="en-US" sz="14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cxnSp>
              <p:nvCxnSpPr>
                <p:cNvPr id="107" name="Straight Connector 21"/>
                <p:cNvCxnSpPr/>
                <p:nvPr/>
              </p:nvCxnSpPr>
              <p:spPr>
                <a:xfrm>
                  <a:off x="6358437" y="4155284"/>
                  <a:ext cx="2509200" cy="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8" name="TextBox 30"/>
                <p:cNvSpPr txBox="1">
                  <a:spLocks noChangeArrowheads="1"/>
                </p:cNvSpPr>
                <p:nvPr/>
              </p:nvSpPr>
              <p:spPr bwMode="auto">
                <a:xfrm>
                  <a:off x="5991699" y="4008909"/>
                  <a:ext cx="359339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algn="r"/>
                  <a:r>
                    <a:rPr lang="en-US" sz="1400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alibri" panose="020F0502020204030204" pitchFamily="34" charset="0"/>
                      <a:cs typeface="Calibri" panose="020F0502020204030204" pitchFamily="34" charset="0"/>
                    </a:rPr>
                    <a:t>P</a:t>
                  </a:r>
                  <a:r>
                    <a:rPr lang="el-GR" sz="1400" baseline="-250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alibri" panose="020F0502020204030204" pitchFamily="34" charset="0"/>
                      <a:cs typeface="Calibri" panose="020F0502020204030204" pitchFamily="34" charset="0"/>
                    </a:rPr>
                    <a:t>1</a:t>
                  </a:r>
                  <a:endParaRPr lang="en-US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</p:grpSp>
        <p:sp>
          <p:nvSpPr>
            <p:cNvPr id="111" name="TextBox 110"/>
            <p:cNvSpPr txBox="1"/>
            <p:nvPr/>
          </p:nvSpPr>
          <p:spPr bwMode="auto">
            <a:xfrm>
              <a:off x="9779794" y="4210577"/>
              <a:ext cx="532173" cy="30777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1400" dirty="0" err="1" smtClean="0">
                  <a:latin typeface="Calibri" panose="020F0502020204030204" pitchFamily="34" charset="0"/>
                  <a:cs typeface="Calibri" panose="020F0502020204030204" pitchFamily="34" charset="0"/>
                </a:rPr>
                <a:t>Ag</a:t>
              </a:r>
              <a:r>
                <a:rPr lang="en-US" sz="14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rPr>
                <a:t>D</a:t>
              </a:r>
              <a:endParaRPr lang="el-GR" sz="14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60" name="Content Placeholder 2"/>
          <p:cNvSpPr txBox="1">
            <a:spLocks/>
          </p:cNvSpPr>
          <p:nvPr/>
        </p:nvSpPr>
        <p:spPr bwMode="auto">
          <a:xfrm>
            <a:off x="581025" y="5638020"/>
            <a:ext cx="11266944" cy="1098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04800" indent="-304800" algn="l" defTabSz="457200" rtl="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itchFamily="18" charset="2"/>
              <a:buChar char="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28650" indent="-304800" algn="l" defTabSz="457200" rtl="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98525" indent="-269875" algn="l" defTabSz="457200" rtl="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1425" indent="-233363" algn="l" defTabSz="457200" rtl="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1788" indent="-233363" algn="l" defTabSz="457200" rtl="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itchFamily="2" charset="2"/>
              <a:buChar char="Ø"/>
            </a:pP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Μια μεταβολή του Υ που οφείλεται σε μια μεταβολή του </a:t>
            </a:r>
            <a:r>
              <a:rPr lang="en-ID" sz="2000" dirty="0" smtClean="0"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προκαλεί μια κίνηση επί της καμπύλης </a:t>
            </a:r>
            <a:r>
              <a:rPr lang="en-ID" sz="2000" dirty="0" err="1" smtClean="0">
                <a:latin typeface="Times New Roman" pitchFamily="18" charset="0"/>
                <a:cs typeface="Times New Roman" pitchFamily="18" charset="0"/>
              </a:rPr>
              <a:t>AgD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ID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Μια μεταβολή του Υ για δεδομένο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 P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προκαλεί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μια μετατόπιση της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καμπύλης </a:t>
            </a:r>
            <a:r>
              <a:rPr lang="en-ID" sz="2000" dirty="0" err="1">
                <a:latin typeface="Times New Roman" pitchFamily="18" charset="0"/>
                <a:cs typeface="Times New Roman" pitchFamily="18" charset="0"/>
              </a:rPr>
              <a:t>AgD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074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ontent Placeholder 2"/>
          <p:cNvSpPr txBox="1">
            <a:spLocks/>
          </p:cNvSpPr>
          <p:nvPr/>
        </p:nvSpPr>
        <p:spPr bwMode="auto">
          <a:xfrm>
            <a:off x="581025" y="4740145"/>
            <a:ext cx="11266944" cy="1805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04800" indent="-304800" algn="l" defTabSz="457200" rtl="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itchFamily="18" charset="2"/>
              <a:buChar char="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28650" indent="-304800" algn="l" defTabSz="457200" rtl="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98525" indent="-269875" algn="l" defTabSz="457200" rtl="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1425" indent="-233363" algn="l" defTabSz="457200" rtl="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1788" indent="-233363" algn="l" defTabSz="457200" rtl="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Η ακαμψία των τιμών συνεπάγεται ότι η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βραχυχρόνια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καμπύλη συναθροιστικής προσφοράς είναι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οριζόντια και κατά συνέπεια οικονομικές διακυμάνσεις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μπορούν να προκληθούν από εξωγενείς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διαταραχές της </a:t>
            </a:r>
            <a:r>
              <a:rPr lang="el-GR" sz="2000" dirty="0" err="1">
                <a:latin typeface="Times New Roman" pitchFamily="18" charset="0"/>
                <a:cs typeface="Times New Roman" pitchFamily="18" charset="0"/>
              </a:rPr>
              <a:t>συναθροιστικής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ζήτησης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ή της </a:t>
            </a:r>
            <a:r>
              <a:rPr lang="el-GR" sz="2000" dirty="0" err="1" smtClean="0">
                <a:latin typeface="Times New Roman" pitchFamily="18" charset="0"/>
                <a:cs typeface="Times New Roman" pitchFamily="18" charset="0"/>
              </a:rPr>
              <a:t>συναθροιστικής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 προσφοράς.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Ομάδα 2"/>
          <p:cNvGrpSpPr/>
          <p:nvPr/>
        </p:nvGrpSpPr>
        <p:grpSpPr>
          <a:xfrm>
            <a:off x="3070197" y="272261"/>
            <a:ext cx="6051605" cy="4277450"/>
            <a:chOff x="3070197" y="272261"/>
            <a:chExt cx="6051605" cy="4277450"/>
          </a:xfrm>
        </p:grpSpPr>
        <p:grpSp>
          <p:nvGrpSpPr>
            <p:cNvPr id="38" name="Group 37"/>
            <p:cNvGrpSpPr/>
            <p:nvPr/>
          </p:nvGrpSpPr>
          <p:grpSpPr>
            <a:xfrm>
              <a:off x="3070197" y="272261"/>
              <a:ext cx="6051605" cy="4277450"/>
              <a:chOff x="5859271" y="1835373"/>
              <a:chExt cx="6445801" cy="4277450"/>
            </a:xfrm>
          </p:grpSpPr>
          <p:sp>
            <p:nvSpPr>
              <p:cNvPr id="32" name="Arc 31"/>
              <p:cNvSpPr/>
              <p:nvPr/>
            </p:nvSpPr>
            <p:spPr>
              <a:xfrm rot="10800000">
                <a:off x="7387083" y="1835373"/>
                <a:ext cx="4541520" cy="3838813"/>
              </a:xfrm>
              <a:prstGeom prst="arc">
                <a:avLst/>
              </a:prstGeom>
              <a:ln w="31750">
                <a:solidFill>
                  <a:srgbClr val="CC006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Arc 32"/>
              <p:cNvSpPr/>
              <p:nvPr/>
            </p:nvSpPr>
            <p:spPr>
              <a:xfrm rot="11157424">
                <a:off x="7763552" y="2483325"/>
                <a:ext cx="4541520" cy="2963194"/>
              </a:xfrm>
              <a:prstGeom prst="arc">
                <a:avLst/>
              </a:prstGeom>
              <a:ln w="31750">
                <a:solidFill>
                  <a:srgbClr val="CC0066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0" name="Group 19"/>
              <p:cNvGrpSpPr/>
              <p:nvPr/>
            </p:nvGrpSpPr>
            <p:grpSpPr>
              <a:xfrm>
                <a:off x="5859271" y="3654512"/>
                <a:ext cx="4771884" cy="2458311"/>
                <a:chOff x="5859271" y="3654512"/>
                <a:chExt cx="4771884" cy="2458311"/>
              </a:xfrm>
            </p:grpSpPr>
            <p:grpSp>
              <p:nvGrpSpPr>
                <p:cNvPr id="27" name="Group 26"/>
                <p:cNvGrpSpPr/>
                <p:nvPr/>
              </p:nvGrpSpPr>
              <p:grpSpPr>
                <a:xfrm>
                  <a:off x="5859271" y="3654512"/>
                  <a:ext cx="4265676" cy="2458311"/>
                  <a:chOff x="5859271" y="3654512"/>
                  <a:chExt cx="4265676" cy="2458311"/>
                </a:xfrm>
              </p:grpSpPr>
              <p:grpSp>
                <p:nvGrpSpPr>
                  <p:cNvPr id="5" name="Ομάδα 16"/>
                  <p:cNvGrpSpPr>
                    <a:grpSpLocks/>
                  </p:cNvGrpSpPr>
                  <p:nvPr/>
                </p:nvGrpSpPr>
                <p:grpSpPr bwMode="auto">
                  <a:xfrm>
                    <a:off x="5859271" y="3654512"/>
                    <a:ext cx="4265676" cy="2180431"/>
                    <a:chOff x="4381173" y="1892598"/>
                    <a:chExt cx="4354370" cy="1982603"/>
                  </a:xfrm>
                </p:grpSpPr>
                <p:cxnSp>
                  <p:nvCxnSpPr>
                    <p:cNvPr id="6" name="Ευθεία γραμμή σύνδεσης 136"/>
                    <p:cNvCxnSpPr/>
                    <p:nvPr/>
                  </p:nvCxnSpPr>
                  <p:spPr>
                    <a:xfrm rot="5400000">
                      <a:off x="6761920" y="1708366"/>
                      <a:ext cx="10104" cy="2425403"/>
                    </a:xfrm>
                    <a:prstGeom prst="line">
                      <a:avLst/>
                    </a:prstGeom>
                    <a:ln w="50800">
                      <a:solidFill>
                        <a:srgbClr val="604900"/>
                      </a:solidFill>
                      <a:prstDash val="soli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7" name="TextBox 6"/>
                    <p:cNvSpPr txBox="1"/>
                    <p:nvPr/>
                  </p:nvSpPr>
                  <p:spPr>
                    <a:xfrm>
                      <a:off x="7993221" y="2793838"/>
                      <a:ext cx="742322" cy="279853"/>
                    </a:xfrm>
                    <a:prstGeom prst="rect">
                      <a:avLst/>
                    </a:prstGeom>
                    <a:noFill/>
                  </p:spPr>
                  <p:txBody>
                    <a:bodyPr wrap="square">
                      <a:spAutoFit/>
                    </a:bodyPr>
                    <a:lstStyle/>
                    <a:p>
                      <a:pPr>
                        <a:defRPr/>
                      </a:pPr>
                      <a:r>
                        <a:rPr lang="en-US" sz="1400" dirty="0"/>
                        <a:t>S</a:t>
                      </a:r>
                      <a:r>
                        <a:rPr lang="en-US" sz="1400" dirty="0" smtClean="0"/>
                        <a:t>RA</a:t>
                      </a:r>
                      <a:r>
                        <a:rPr lang="en-U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</a:t>
                      </a:r>
                      <a:endParaRPr lang="el-GR" sz="1400" baseline="-25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p:txBody>
                </p:sp>
                <p:grpSp>
                  <p:nvGrpSpPr>
                    <p:cNvPr id="8" name="Ομάδα 12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173" y="1892598"/>
                      <a:ext cx="3957280" cy="1982603"/>
                      <a:chOff x="2302133" y="2299078"/>
                      <a:chExt cx="5399859" cy="3063785"/>
                    </a:xfrm>
                  </p:grpSpPr>
                  <p:grpSp>
                    <p:nvGrpSpPr>
                      <p:cNvPr id="9" name="Ομάδα 12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302133" y="2299078"/>
                        <a:ext cx="5399859" cy="3063785"/>
                        <a:chOff x="784941" y="2803078"/>
                        <a:chExt cx="5399859" cy="3063785"/>
                      </a:xfrm>
                    </p:grpSpPr>
                    <p:grpSp>
                      <p:nvGrpSpPr>
                        <p:cNvPr id="11" name="Ομάδα 127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379249" y="2803078"/>
                          <a:ext cx="3805551" cy="3063785"/>
                          <a:chOff x="3502449" y="2335078"/>
                          <a:chExt cx="3805551" cy="3063785"/>
                        </a:xfrm>
                      </p:grpSpPr>
                      <p:cxnSp>
                        <p:nvCxnSpPr>
                          <p:cNvPr id="13" name="Ευθεία γραμμή σύνδεσης 130"/>
                          <p:cNvCxnSpPr/>
                          <p:nvPr/>
                        </p:nvCxnSpPr>
                        <p:spPr>
                          <a:xfrm flipH="1">
                            <a:off x="3502449" y="2335078"/>
                            <a:ext cx="8845" cy="3060440"/>
                          </a:xfrm>
                          <a:prstGeom prst="line">
                            <a:avLst/>
                          </a:prstGeom>
                          <a:ln w="31750">
                            <a:headEnd type="triangle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4" name="Ευθεία γραμμή σύνδεσης 131"/>
                          <p:cNvCxnSpPr/>
                          <p:nvPr/>
                        </p:nvCxnSpPr>
                        <p:spPr>
                          <a:xfrm flipH="1" flipV="1">
                            <a:off x="3506871" y="5396632"/>
                            <a:ext cx="3801129" cy="2231"/>
                          </a:xfrm>
                          <a:prstGeom prst="line">
                            <a:avLst/>
                          </a:prstGeom>
                          <a:ln w="31750">
                            <a:solidFill>
                              <a:schemeClr val="accent1">
                                <a:lumMod val="90000"/>
                              </a:schemeClr>
                            </a:solidFill>
                            <a:headEnd type="triangle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sp>
                      <p:nvSpPr>
                        <p:cNvPr id="12" name="TextBox 11"/>
                        <p:cNvSpPr txBox="1"/>
                        <p:nvPr/>
                      </p:nvSpPr>
                      <p:spPr>
                        <a:xfrm>
                          <a:off x="784941" y="2845459"/>
                          <a:ext cx="1607575" cy="430514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>
                          <a:spAutoFit/>
                        </a:bodyPr>
                        <a:lstStyle/>
                        <a:p>
                          <a:pPr algn="r">
                            <a:defRPr/>
                          </a:pPr>
                          <a:r>
                            <a:rPr lang="en-US" sz="1100" i="1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P</a:t>
                          </a:r>
                          <a:r>
                            <a:rPr lang="el-GR" sz="11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, </a:t>
                          </a:r>
                        </a:p>
                        <a:p>
                          <a:pPr algn="r">
                            <a:defRPr/>
                          </a:pPr>
                          <a:r>
                            <a:rPr lang="el-GR" sz="11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Τιμή</a:t>
                          </a:r>
                        </a:p>
                      </p:txBody>
                    </p:sp>
                  </p:grpSp>
                  <p:sp>
                    <p:nvSpPr>
                      <p:cNvPr id="10" name="TextBox 125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3321285" y="3676151"/>
                        <a:ext cx="548973" cy="432463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>
                        <a:spAutoFit/>
                      </a:bodyPr>
                      <a:lstStyle/>
                      <a:p>
                        <a:r>
                          <a:rPr lang="en-US" sz="1400" dirty="0"/>
                          <a:t>P</a:t>
                        </a:r>
                        <a:r>
                          <a:rPr lang="en-US" sz="1400" baseline="-10000" dirty="0"/>
                          <a:t>0</a:t>
                        </a:r>
                        <a:endParaRPr lang="el-GR" sz="1400" baseline="-10000" dirty="0"/>
                      </a:p>
                    </p:txBody>
                  </p:sp>
                </p:grpSp>
              </p:grpSp>
              <p:sp>
                <p:nvSpPr>
                  <p:cNvPr id="26" name="TextBox 25"/>
                  <p:cNvSpPr txBox="1"/>
                  <p:nvPr/>
                </p:nvSpPr>
                <p:spPr>
                  <a:xfrm>
                    <a:off x="8838629" y="5850886"/>
                    <a:ext cx="911225" cy="261937"/>
                  </a:xfrm>
                  <a:prstGeom prst="rect">
                    <a:avLst/>
                  </a:prstGeom>
                  <a:noFill/>
                </p:spPr>
                <p:txBody>
                  <a:bodyPr>
                    <a:spAutoFit/>
                  </a:bodyPr>
                  <a:lstStyle/>
                  <a:p>
                    <a:pPr algn="r">
                      <a:defRPr/>
                    </a:pPr>
                    <a:r>
                      <a:rPr lang="el-GR" sz="1100" dirty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Προϊόν, </a:t>
                    </a:r>
                    <a:r>
                      <a:rPr lang="en-US" sz="11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Y</a:t>
                    </a:r>
                    <a:endParaRPr lang="el-GR" sz="1100" i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</p:grpSp>
            <p:sp>
              <p:nvSpPr>
                <p:cNvPr id="36" name="TextBox 35"/>
                <p:cNvSpPr txBox="1"/>
                <p:nvPr/>
              </p:nvSpPr>
              <p:spPr bwMode="auto">
                <a:xfrm>
                  <a:off x="9696619" y="5503870"/>
                  <a:ext cx="881301" cy="307778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r>
                    <a:rPr lang="en-US" sz="1400" dirty="0" err="1" smtClean="0"/>
                    <a:t>Ag</a:t>
                  </a:r>
                  <a:r>
                    <a:rPr lang="en-US" sz="1400" dirty="0" err="1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D</a:t>
                  </a:r>
                  <a:endParaRPr lang="el-GR" sz="1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 bwMode="auto">
                <a:xfrm>
                  <a:off x="9749854" y="5112565"/>
                  <a:ext cx="881301" cy="307778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r>
                    <a:rPr lang="en-US" sz="1400" dirty="0" err="1" smtClean="0"/>
                    <a:t>Ag</a:t>
                  </a:r>
                  <a:r>
                    <a:rPr lang="en-US" sz="1400" dirty="0" err="1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D</a:t>
                  </a:r>
                  <a:r>
                    <a:rPr lang="el-GR" sz="14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΄</a:t>
                  </a:r>
                  <a:endParaRPr lang="el-GR" sz="1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</p:grpSp>
        <p:sp>
          <p:nvSpPr>
            <p:cNvPr id="41" name="TextBox 146"/>
            <p:cNvSpPr txBox="1">
              <a:spLocks noChangeArrowheads="1"/>
            </p:cNvSpPr>
            <p:nvPr/>
          </p:nvSpPr>
          <p:spPr bwMode="auto">
            <a:xfrm>
              <a:off x="3977821" y="4203672"/>
              <a:ext cx="149839" cy="246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r"/>
              <a:r>
                <a:rPr lang="el-GR" sz="1000" dirty="0"/>
                <a:t>0</a:t>
              </a:r>
              <a:endParaRPr lang="el-GR" sz="1000" baseline="-25000" dirty="0"/>
            </a:p>
          </p:txBody>
        </p:sp>
      </p:grpSp>
      <p:sp>
        <p:nvSpPr>
          <p:cNvPr id="43" name="Τίτλος 1"/>
          <p:cNvSpPr txBox="1">
            <a:spLocks/>
          </p:cNvSpPr>
          <p:nvPr/>
        </p:nvSpPr>
        <p:spPr>
          <a:xfrm>
            <a:off x="581025" y="627063"/>
            <a:ext cx="11029950" cy="795337"/>
          </a:xfrm>
          <a:prstGeom prst="rect">
            <a:avLst/>
          </a:prstGeom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Gill Sans MT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Gill Sans MT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Gill Sans MT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Gill Sans MT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r>
              <a:rPr lang="el-GR" sz="36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Βραχυχρόνιες </a:t>
            </a:r>
            <a:r>
              <a:rPr lang="el-GR" sz="36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Οικονομικές </a:t>
            </a:r>
            <a:r>
              <a:rPr lang="el-GR" sz="36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διακυμάνσεις</a:t>
            </a:r>
            <a:endParaRPr lang="el-GR" sz="36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16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8312" y="1855376"/>
            <a:ext cx="11346648" cy="3678303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Ποιά είναι τα αποτελέσματα μιας αύξησης της προσφοράς χρήματος επί του επιτοκίου και του εισοδήματος σύμφωνα με το Κλασικό και το Κεϋνσιανό υπόδειγμα;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315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Ομάδα 4"/>
          <p:cNvGrpSpPr/>
          <p:nvPr/>
        </p:nvGrpSpPr>
        <p:grpSpPr>
          <a:xfrm>
            <a:off x="-82440" y="1853177"/>
            <a:ext cx="9829806" cy="2812086"/>
            <a:chOff x="0" y="2443899"/>
            <a:chExt cx="13413098" cy="3948187"/>
          </a:xfrm>
        </p:grpSpPr>
        <p:sp>
          <p:nvSpPr>
            <p:cNvPr id="62" name="TextBox 61"/>
            <p:cNvSpPr txBox="1"/>
            <p:nvPr/>
          </p:nvSpPr>
          <p:spPr>
            <a:xfrm>
              <a:off x="4247312" y="5555462"/>
              <a:ext cx="665182" cy="4321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M</a:t>
              </a:r>
              <a:r>
                <a:rPr lang="el-GR" sz="1400" dirty="0" smtClean="0"/>
                <a:t>΄</a:t>
              </a:r>
              <a:endParaRPr lang="el-GR" sz="1400" baseline="-25000" dirty="0"/>
            </a:p>
          </p:txBody>
        </p:sp>
        <p:grpSp>
          <p:nvGrpSpPr>
            <p:cNvPr id="3" name="Ομάδα 2"/>
            <p:cNvGrpSpPr/>
            <p:nvPr/>
          </p:nvGrpSpPr>
          <p:grpSpPr>
            <a:xfrm>
              <a:off x="0" y="2443899"/>
              <a:ext cx="13413098" cy="3948187"/>
              <a:chOff x="0" y="2443899"/>
              <a:chExt cx="13413098" cy="3948187"/>
            </a:xfrm>
          </p:grpSpPr>
          <p:grpSp>
            <p:nvGrpSpPr>
              <p:cNvPr id="8" name="Ομάδα 7"/>
              <p:cNvGrpSpPr/>
              <p:nvPr/>
            </p:nvGrpSpPr>
            <p:grpSpPr>
              <a:xfrm>
                <a:off x="0" y="2443899"/>
                <a:ext cx="13413098" cy="3948187"/>
                <a:chOff x="2175776" y="2375319"/>
                <a:chExt cx="13413098" cy="3948187"/>
              </a:xfrm>
            </p:grpSpPr>
            <p:cxnSp>
              <p:nvCxnSpPr>
                <p:cNvPr id="25" name="Ευθεία γραμμή σύνδεσης 24"/>
                <p:cNvCxnSpPr/>
                <p:nvPr/>
              </p:nvCxnSpPr>
              <p:spPr>
                <a:xfrm>
                  <a:off x="6659880" y="2462337"/>
                  <a:ext cx="15240" cy="3018536"/>
                </a:xfrm>
                <a:prstGeom prst="line">
                  <a:avLst/>
                </a:prstGeom>
                <a:ln w="31750">
                  <a:solidFill>
                    <a:srgbClr val="FF0000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Ευθεία γραμμή σύνδεσης 26"/>
                <p:cNvCxnSpPr/>
                <p:nvPr/>
              </p:nvCxnSpPr>
              <p:spPr>
                <a:xfrm rot="16200000">
                  <a:off x="9680189" y="-2585081"/>
                  <a:ext cx="0" cy="11804305"/>
                </a:xfrm>
                <a:prstGeom prst="line">
                  <a:avLst/>
                </a:prstGeom>
                <a:ln w="3175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9" name="Ομάδα 28"/>
                <p:cNvGrpSpPr/>
                <p:nvPr/>
              </p:nvGrpSpPr>
              <p:grpSpPr>
                <a:xfrm>
                  <a:off x="2175776" y="2375319"/>
                  <a:ext cx="13413098" cy="3948187"/>
                  <a:chOff x="546424" y="2177199"/>
                  <a:chExt cx="13413098" cy="3948187"/>
                </a:xfrm>
              </p:grpSpPr>
              <p:grpSp>
                <p:nvGrpSpPr>
                  <p:cNvPr id="30" name="Ομάδα 29"/>
                  <p:cNvGrpSpPr/>
                  <p:nvPr/>
                </p:nvGrpSpPr>
                <p:grpSpPr>
                  <a:xfrm>
                    <a:off x="546424" y="2177199"/>
                    <a:ext cx="13413098" cy="3948187"/>
                    <a:chOff x="1395353" y="2230539"/>
                    <a:chExt cx="13413098" cy="3948187"/>
                  </a:xfrm>
                </p:grpSpPr>
                <p:grpSp>
                  <p:nvGrpSpPr>
                    <p:cNvPr id="32" name="Ομάδα 31"/>
                    <p:cNvGrpSpPr/>
                    <p:nvPr/>
                  </p:nvGrpSpPr>
                  <p:grpSpPr>
                    <a:xfrm>
                      <a:off x="1395353" y="2291458"/>
                      <a:ext cx="13413098" cy="3887268"/>
                      <a:chOff x="1806833" y="2108578"/>
                      <a:chExt cx="13413098" cy="3887268"/>
                    </a:xfrm>
                  </p:grpSpPr>
                  <p:grpSp>
                    <p:nvGrpSpPr>
                      <p:cNvPr id="35" name="Ομάδα 34"/>
                      <p:cNvGrpSpPr/>
                      <p:nvPr/>
                    </p:nvGrpSpPr>
                    <p:grpSpPr>
                      <a:xfrm>
                        <a:off x="1806833" y="2108578"/>
                        <a:ext cx="13413098" cy="3887268"/>
                        <a:chOff x="2302133" y="2299078"/>
                        <a:chExt cx="13413098" cy="3887268"/>
                      </a:xfrm>
                    </p:grpSpPr>
                    <p:sp>
                      <p:nvSpPr>
                        <p:cNvPr id="38" name="TextBox 37"/>
                        <p:cNvSpPr txBox="1"/>
                        <p:nvPr/>
                      </p:nvSpPr>
                      <p:spPr>
                        <a:xfrm>
                          <a:off x="3562785" y="5241836"/>
                          <a:ext cx="592161" cy="345696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l-GR" sz="1000" dirty="0" smtClean="0"/>
                            <a:t>0</a:t>
                          </a:r>
                          <a:endParaRPr lang="el-GR" sz="1000" baseline="-25000" dirty="0"/>
                        </a:p>
                      </p:txBody>
                    </p:sp>
                    <p:grpSp>
                      <p:nvGrpSpPr>
                        <p:cNvPr id="39" name="Ομάδα 38"/>
                        <p:cNvGrpSpPr/>
                        <p:nvPr/>
                      </p:nvGrpSpPr>
                      <p:grpSpPr>
                        <a:xfrm>
                          <a:off x="2302133" y="2299078"/>
                          <a:ext cx="13413098" cy="3887268"/>
                          <a:chOff x="2302133" y="2299078"/>
                          <a:chExt cx="13413098" cy="3887268"/>
                        </a:xfrm>
                      </p:grpSpPr>
                      <p:cxnSp>
                        <p:nvCxnSpPr>
                          <p:cNvPr id="40" name="Ευθεία γραμμή σύνδεσης 39"/>
                          <p:cNvCxnSpPr/>
                          <p:nvPr/>
                        </p:nvCxnSpPr>
                        <p:spPr>
                          <a:xfrm rot="16200000">
                            <a:off x="9786225" y="-2217625"/>
                            <a:ext cx="19321" cy="11838691"/>
                          </a:xfrm>
                          <a:prstGeom prst="line">
                            <a:avLst/>
                          </a:prstGeom>
                          <a:ln w="3175">
                            <a:prstDash val="sysDash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grpSp>
                        <p:nvGrpSpPr>
                          <p:cNvPr id="43" name="Ομάδα 42"/>
                          <p:cNvGrpSpPr/>
                          <p:nvPr/>
                        </p:nvGrpSpPr>
                        <p:grpSpPr>
                          <a:xfrm>
                            <a:off x="2302133" y="2299078"/>
                            <a:ext cx="5937720" cy="3887268"/>
                            <a:chOff x="2302133" y="2299078"/>
                            <a:chExt cx="5937720" cy="3887268"/>
                          </a:xfrm>
                        </p:grpSpPr>
                        <p:grpSp>
                          <p:nvGrpSpPr>
                            <p:cNvPr id="44" name="Ομάδα 43"/>
                            <p:cNvGrpSpPr/>
                            <p:nvPr/>
                          </p:nvGrpSpPr>
                          <p:grpSpPr>
                            <a:xfrm>
                              <a:off x="2302133" y="2299078"/>
                              <a:ext cx="5937720" cy="3887268"/>
                              <a:chOff x="784941" y="2803078"/>
                              <a:chExt cx="5937720" cy="3887268"/>
                            </a:xfrm>
                          </p:grpSpPr>
                          <p:grpSp>
                            <p:nvGrpSpPr>
                              <p:cNvPr id="48" name="Ομάδα 47"/>
                              <p:cNvGrpSpPr/>
                              <p:nvPr/>
                            </p:nvGrpSpPr>
                            <p:grpSpPr>
                              <a:xfrm>
                                <a:off x="2378278" y="2803078"/>
                                <a:ext cx="3806522" cy="3060440"/>
                                <a:chOff x="3501478" y="2335078"/>
                                <a:chExt cx="3806522" cy="3060440"/>
                              </a:xfrm>
                            </p:grpSpPr>
                            <p:cxnSp>
                              <p:nvCxnSpPr>
                                <p:cNvPr id="53" name="Ευθεία γραμμή σύνδεσης 52"/>
                                <p:cNvCxnSpPr/>
                                <p:nvPr/>
                              </p:nvCxnSpPr>
                              <p:spPr>
                                <a:xfrm flipH="1">
                                  <a:off x="3501478" y="2335078"/>
                                  <a:ext cx="9330" cy="3060440"/>
                                </a:xfrm>
                                <a:prstGeom prst="line">
                                  <a:avLst/>
                                </a:prstGeom>
                                <a:ln w="31750">
                                  <a:headEnd type="triangle"/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54" name="Ευθεία γραμμή σύνδεσης 53"/>
                                <p:cNvCxnSpPr/>
                                <p:nvPr/>
                              </p:nvCxnSpPr>
                              <p:spPr>
                                <a:xfrm flipH="1" flipV="1">
                                  <a:off x="3506708" y="5394388"/>
                                  <a:ext cx="3801292" cy="1130"/>
                                </a:xfrm>
                                <a:prstGeom prst="line">
                                  <a:avLst/>
                                </a:prstGeom>
                                <a:ln w="31750">
                                  <a:solidFill>
                                    <a:schemeClr val="accent1">
                                      <a:lumMod val="90000"/>
                                    </a:schemeClr>
                                  </a:solidFill>
                                  <a:headEnd type="triangle"/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</p:grpSp>
                          <p:sp>
                            <p:nvSpPr>
                              <p:cNvPr id="50" name="TextBox 49"/>
                              <p:cNvSpPr txBox="1"/>
                              <p:nvPr/>
                            </p:nvSpPr>
                            <p:spPr>
                              <a:xfrm>
                                <a:off x="784941" y="2844417"/>
                                <a:ext cx="1607132" cy="430887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square" rtlCol="0">
                                <a:spAutoFit/>
                              </a:bodyPr>
                              <a:lstStyle/>
                              <a:p>
                                <a:pPr algn="r"/>
                                <a:r>
                                  <a:rPr lang="en-US" sz="1100" i="1" dirty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a:t>P</a:t>
                                </a:r>
                                <a:r>
                                  <a:rPr lang="el-GR" sz="1100" dirty="0" smtClean="0">
                                    <a:latin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a:t>, </a:t>
                                </a:r>
                              </a:p>
                              <a:p>
                                <a:pPr algn="r"/>
                                <a:r>
                                  <a:rPr lang="el-GR" sz="1100" dirty="0" smtClean="0">
                                    <a:latin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a:t>Τιμή</a:t>
                                </a:r>
                                <a:endParaRPr lang="el-GR" sz="1100" dirty="0">
                                  <a:latin typeface="Calibri" panose="020F0502020204030204" pitchFamily="34" charset="0"/>
                                  <a:cs typeface="Calibri" panose="020F050202020403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52" name="TextBox 51"/>
                              <p:cNvSpPr txBox="1"/>
                              <p:nvPr/>
                            </p:nvSpPr>
                            <p:spPr>
                              <a:xfrm>
                                <a:off x="5408417" y="5847712"/>
                                <a:ext cx="1314244" cy="842634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square" rtlCol="0">
                                <a:spAutoFit/>
                              </a:bodyPr>
                              <a:lstStyle/>
                              <a:p>
                                <a:pPr algn="ctr"/>
                                <a:r>
                                  <a:rPr lang="el-GR" sz="1100" i="1" dirty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a:t>Μ</a:t>
                                </a:r>
                              </a:p>
                              <a:p>
                                <a:pPr algn="r"/>
                                <a:r>
                                  <a:rPr lang="el-GR" sz="1100" dirty="0" smtClean="0">
                                    <a:latin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a:t>Ποσότητα Χρήματος</a:t>
                                </a:r>
                                <a:endParaRPr lang="el-GR" sz="1100" i="1" dirty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libri" panose="020F0502020204030204" pitchFamily="34" charset="0"/>
                                  <a:cs typeface="Calibri" panose="020F0502020204030204" pitchFamily="34" charset="0"/>
                                </a:endParaRPr>
                              </a:p>
                            </p:txBody>
                          </p:sp>
                        </p:grpSp>
                        <p:sp>
                          <p:nvSpPr>
                            <p:cNvPr id="45" name="TextBox 44"/>
                            <p:cNvSpPr txBox="1"/>
                            <p:nvPr/>
                          </p:nvSpPr>
                          <p:spPr>
                            <a:xfrm>
                              <a:off x="5946587" y="5343712"/>
                              <a:ext cx="453446" cy="307777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r>
                                <a:rPr lang="en-US" sz="1400" dirty="0" smtClean="0"/>
                                <a:t>M</a:t>
                              </a:r>
                              <a:endParaRPr lang="el-GR" sz="1400" baseline="-25000" dirty="0"/>
                            </a:p>
                          </p:txBody>
                        </p:sp>
                        <p:sp>
                          <p:nvSpPr>
                            <p:cNvPr id="46" name="TextBox 45"/>
                            <p:cNvSpPr txBox="1"/>
                            <p:nvPr/>
                          </p:nvSpPr>
                          <p:spPr>
                            <a:xfrm>
                              <a:off x="3477950" y="3591688"/>
                              <a:ext cx="548973" cy="432121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r>
                                <a:rPr lang="en-US" sz="1400" dirty="0" smtClean="0"/>
                                <a:t>P</a:t>
                              </a:r>
                              <a:r>
                                <a:rPr lang="en-US" sz="1400" baseline="-10000" dirty="0" smtClean="0"/>
                                <a:t>0</a:t>
                              </a:r>
                              <a:endParaRPr lang="el-GR" sz="1400" baseline="-10000" dirty="0"/>
                            </a:p>
                          </p:txBody>
                        </p:sp>
                        <p:cxnSp>
                          <p:nvCxnSpPr>
                            <p:cNvPr id="47" name="Ευθεία γραμμή σύνδεσης 46"/>
                            <p:cNvCxnSpPr/>
                            <p:nvPr/>
                          </p:nvCxnSpPr>
                          <p:spPr>
                            <a:xfrm flipV="1">
                              <a:off x="3904228" y="2701290"/>
                              <a:ext cx="3506222" cy="2651088"/>
                            </a:xfrm>
                            <a:prstGeom prst="line">
                              <a:avLst/>
                            </a:prstGeom>
                            <a:ln w="34925">
                              <a:solidFill>
                                <a:srgbClr val="92D05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</p:grpSp>
                  </p:grpSp>
                  <p:sp>
                    <p:nvSpPr>
                      <p:cNvPr id="36" name="Τόξο 35"/>
                      <p:cNvSpPr/>
                      <p:nvPr/>
                    </p:nvSpPr>
                    <p:spPr>
                      <a:xfrm rot="1566240">
                        <a:off x="3476945" y="4893441"/>
                        <a:ext cx="333728" cy="398083"/>
                      </a:xfrm>
                      <a:prstGeom prst="arc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mc:AlternateContent xmlns:mc="http://schemas.openxmlformats.org/markup-compatibility/2006" xmlns:a14="http://schemas.microsoft.com/office/drawing/2010/main">
                    <mc:Choice Requires="a14">
                      <p:sp>
                        <p:nvSpPr>
                          <p:cNvPr id="37" name="Επεξήγηση με γραμμή 1 (χωρίς περίγραμμα) 36"/>
                          <p:cNvSpPr/>
                          <p:nvPr/>
                        </p:nvSpPr>
                        <p:spPr>
                          <a:xfrm>
                            <a:off x="3802174" y="5340766"/>
                            <a:ext cx="679626" cy="354166"/>
                          </a:xfrm>
                          <a:prstGeom prst="callout1">
                            <a:avLst>
                              <a:gd name="adj1" fmla="val 23140"/>
                              <a:gd name="adj2" fmla="val 21418"/>
                              <a:gd name="adj3" fmla="val -78639"/>
                              <a:gd name="adj4" fmla="val -11202"/>
                            </a:avLst>
                          </a:prstGeom>
                          <a:solidFill>
                            <a:schemeClr val="bg1"/>
                          </a:solidFill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f>
                                    <m:fPr>
                                      <m:ctrlPr>
                                        <a:rPr lang="el-GR" sz="120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m:rPr>
                                          <m:sty m:val="p"/>
                                        </m:rPr>
                                        <a:rPr lang="en-US" sz="12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V</m:t>
                                      </m:r>
                                    </m:num>
                                    <m:den>
                                      <m:r>
                                        <m:rPr>
                                          <m:sty m:val="p"/>
                                        </m:rPr>
                                        <a:rPr lang="en-US" sz="12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Y</m:t>
                                      </m:r>
                                      <m:r>
                                        <a:rPr lang="en-US" sz="1200" b="0" i="0" baseline="-1000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0</m:t>
                                      </m:r>
                                    </m:den>
                                  </m:f>
                                </m:oMath>
                              </m:oMathPara>
                            </a14:m>
                            <a:endParaRPr lang="el-GR" sz="12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</mc:Choice>
                    <mc:Fallback xmlns="">
                      <p:sp>
                        <p:nvSpPr>
                          <p:cNvPr id="37" name="Επεξήγηση με γραμμή 1 (χωρίς περίγραμμα) 36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3802174" y="5340766"/>
                            <a:ext cx="679626" cy="354166"/>
                          </a:xfrm>
                          <a:prstGeom prst="callout1">
                            <a:avLst>
                              <a:gd name="adj1" fmla="val 23140"/>
                              <a:gd name="adj2" fmla="val 21418"/>
                              <a:gd name="adj3" fmla="val -78639"/>
                              <a:gd name="adj4" fmla="val -11202"/>
                            </a:avLst>
                          </a:prstGeom>
                          <a:blipFill>
                            <a:blip r:embed="rId3"/>
                            <a:stretch>
                              <a:fillRect b="-21053"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el-GR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</p:grpSp>
                <p:cxnSp>
                  <p:nvCxnSpPr>
                    <p:cNvPr id="33" name="Ευθεία γραμμή σύνδεσης 32"/>
                    <p:cNvCxnSpPr/>
                    <p:nvPr/>
                  </p:nvCxnSpPr>
                  <p:spPr>
                    <a:xfrm>
                      <a:off x="5173980" y="2332797"/>
                      <a:ext cx="15240" cy="3018536"/>
                    </a:xfrm>
                    <a:prstGeom prst="line">
                      <a:avLst/>
                    </a:prstGeom>
                    <a:ln w="317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34" name="TextBox 33"/>
                    <p:cNvSpPr txBox="1"/>
                    <p:nvPr/>
                  </p:nvSpPr>
                  <p:spPr>
                    <a:xfrm>
                      <a:off x="5189219" y="2230539"/>
                      <a:ext cx="599675" cy="388908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200" dirty="0" smtClean="0"/>
                        <a:t>M</a:t>
                      </a:r>
                      <a:r>
                        <a:rPr lang="en-US" sz="1200" baseline="-25000" dirty="0" smtClean="0"/>
                        <a:t>S</a:t>
                      </a:r>
                      <a:endParaRPr lang="el-GR" sz="1200" baseline="-25000" dirty="0"/>
                    </a:p>
                  </p:txBody>
                </p:sp>
              </p:grpSp>
              <p:sp>
                <p:nvSpPr>
                  <p:cNvPr id="31" name="TextBox 30"/>
                  <p:cNvSpPr txBox="1"/>
                  <p:nvPr/>
                </p:nvSpPr>
                <p:spPr>
                  <a:xfrm>
                    <a:off x="5593404" y="2634320"/>
                    <a:ext cx="640607" cy="38890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M</a:t>
                    </a:r>
                    <a:r>
                      <a:rPr lang="en-US" sz="1200" baseline="-25000" dirty="0"/>
                      <a:t>D</a:t>
                    </a:r>
                    <a:endParaRPr lang="el-GR" sz="1200" baseline="-25000" dirty="0"/>
                  </a:p>
                </p:txBody>
              </p:sp>
            </p:grpSp>
          </p:grpSp>
          <p:sp>
            <p:nvSpPr>
              <p:cNvPr id="55" name="TextBox 54"/>
              <p:cNvSpPr txBox="1"/>
              <p:nvPr/>
            </p:nvSpPr>
            <p:spPr>
              <a:xfrm>
                <a:off x="4525486" y="2443899"/>
                <a:ext cx="686611" cy="3889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M</a:t>
                </a:r>
                <a:r>
                  <a:rPr lang="en-US" sz="1200" baseline="-25000" dirty="0" smtClean="0"/>
                  <a:t>S</a:t>
                </a:r>
                <a:r>
                  <a:rPr lang="el-GR" sz="1200" baseline="-25000" dirty="0" smtClean="0"/>
                  <a:t>΄</a:t>
                </a:r>
                <a:endParaRPr lang="el-GR" sz="1200" baseline="-25000" dirty="0"/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1154154" y="3251441"/>
                <a:ext cx="583961" cy="4321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</a:t>
                </a:r>
                <a:r>
                  <a:rPr lang="el-GR" sz="1400" dirty="0" smtClean="0"/>
                  <a:t>΄</a:t>
                </a:r>
                <a:endParaRPr lang="el-GR" sz="1400" baseline="-25000" dirty="0"/>
              </a:p>
            </p:txBody>
          </p:sp>
        </p:grpSp>
      </p:grpSp>
      <p:sp>
        <p:nvSpPr>
          <p:cNvPr id="98" name="TextBox 97"/>
          <p:cNvSpPr txBox="1"/>
          <p:nvPr/>
        </p:nvSpPr>
        <p:spPr>
          <a:xfrm>
            <a:off x="6177913" y="4077327"/>
            <a:ext cx="4874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Y</a:t>
            </a:r>
            <a:r>
              <a:rPr lang="en-US" sz="1400" baseline="-10000" dirty="0" smtClean="0"/>
              <a:t>0</a:t>
            </a:r>
            <a:endParaRPr lang="el-GR" sz="1400" baseline="-10000" dirty="0"/>
          </a:p>
        </p:txBody>
      </p:sp>
      <p:sp>
        <p:nvSpPr>
          <p:cNvPr id="133" name="TextBox 132"/>
          <p:cNvSpPr txBox="1"/>
          <p:nvPr/>
        </p:nvSpPr>
        <p:spPr>
          <a:xfrm>
            <a:off x="7024604" y="4109637"/>
            <a:ext cx="9112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Προϊόν, </a:t>
            </a:r>
            <a:r>
              <a:rPr lang="en-US" sz="11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endParaRPr lang="el-GR" sz="11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4678273" y="2480771"/>
            <a:ext cx="427954" cy="316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</a:t>
            </a:r>
            <a:r>
              <a:rPr lang="el-GR" sz="1400" dirty="0" smtClean="0"/>
              <a:t>΄</a:t>
            </a:r>
            <a:endParaRPr lang="el-GR" sz="1400" baseline="-25000" dirty="0"/>
          </a:p>
        </p:txBody>
      </p:sp>
      <p:sp>
        <p:nvSpPr>
          <p:cNvPr id="120" name="TextBox 119"/>
          <p:cNvSpPr txBox="1"/>
          <p:nvPr/>
        </p:nvSpPr>
        <p:spPr>
          <a:xfrm>
            <a:off x="4759174" y="3989905"/>
            <a:ext cx="3323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00" dirty="0" smtClean="0"/>
              <a:t>0</a:t>
            </a:r>
            <a:endParaRPr lang="el-GR" sz="1000" baseline="-25000" dirty="0"/>
          </a:p>
        </p:txBody>
      </p:sp>
      <p:grpSp>
        <p:nvGrpSpPr>
          <p:cNvPr id="20" name="Ομάδα 19"/>
          <p:cNvGrpSpPr/>
          <p:nvPr/>
        </p:nvGrpSpPr>
        <p:grpSpPr>
          <a:xfrm>
            <a:off x="2859771" y="1965184"/>
            <a:ext cx="4934324" cy="4838104"/>
            <a:chOff x="3304808" y="1942714"/>
            <a:chExt cx="4934324" cy="4838104"/>
          </a:xfrm>
        </p:grpSpPr>
        <p:grpSp>
          <p:nvGrpSpPr>
            <p:cNvPr id="139" name="Ομάδα 138"/>
            <p:cNvGrpSpPr/>
            <p:nvPr/>
          </p:nvGrpSpPr>
          <p:grpSpPr>
            <a:xfrm>
              <a:off x="3304808" y="1942714"/>
              <a:ext cx="4934324" cy="4838104"/>
              <a:chOff x="978919" y="-760725"/>
              <a:chExt cx="6817873" cy="6506902"/>
            </a:xfrm>
          </p:grpSpPr>
          <p:grpSp>
            <p:nvGrpSpPr>
              <p:cNvPr id="155" name="Ομάδα 154"/>
              <p:cNvGrpSpPr/>
              <p:nvPr/>
            </p:nvGrpSpPr>
            <p:grpSpPr>
              <a:xfrm>
                <a:off x="978919" y="-760725"/>
                <a:ext cx="6817873" cy="6380723"/>
                <a:chOff x="-538273" y="-256725"/>
                <a:chExt cx="6817873" cy="6380723"/>
              </a:xfrm>
            </p:grpSpPr>
            <p:grpSp>
              <p:nvGrpSpPr>
                <p:cNvPr id="159" name="Ομάδα 158"/>
                <p:cNvGrpSpPr/>
                <p:nvPr/>
              </p:nvGrpSpPr>
              <p:grpSpPr>
                <a:xfrm>
                  <a:off x="-538273" y="-256725"/>
                  <a:ext cx="6723073" cy="6122805"/>
                  <a:chOff x="584927" y="-724725"/>
                  <a:chExt cx="6723073" cy="6122805"/>
                </a:xfrm>
              </p:grpSpPr>
              <p:grpSp>
                <p:nvGrpSpPr>
                  <p:cNvPr id="162" name="Ομάδα 161"/>
                  <p:cNvGrpSpPr/>
                  <p:nvPr/>
                </p:nvGrpSpPr>
                <p:grpSpPr>
                  <a:xfrm>
                    <a:off x="3501478" y="2335078"/>
                    <a:ext cx="3806522" cy="3063002"/>
                    <a:chOff x="3501478" y="2335078"/>
                    <a:chExt cx="3806522" cy="3063002"/>
                  </a:xfrm>
                </p:grpSpPr>
                <p:cxnSp>
                  <p:nvCxnSpPr>
                    <p:cNvPr id="164" name="Ευθεία γραμμή σύνδεσης 163"/>
                    <p:cNvCxnSpPr/>
                    <p:nvPr/>
                  </p:nvCxnSpPr>
                  <p:spPr>
                    <a:xfrm flipH="1">
                      <a:off x="3501478" y="2335078"/>
                      <a:ext cx="9330" cy="3060440"/>
                    </a:xfrm>
                    <a:prstGeom prst="line">
                      <a:avLst/>
                    </a:prstGeom>
                    <a:ln w="31750">
                      <a:head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5" name="Ευθεία γραμμή σύνδεσης 164"/>
                    <p:cNvCxnSpPr/>
                    <p:nvPr/>
                  </p:nvCxnSpPr>
                  <p:spPr>
                    <a:xfrm flipH="1" flipV="1">
                      <a:off x="3506708" y="5396950"/>
                      <a:ext cx="3801292" cy="1130"/>
                    </a:xfrm>
                    <a:prstGeom prst="line">
                      <a:avLst/>
                    </a:prstGeom>
                    <a:ln w="31750">
                      <a:solidFill>
                        <a:schemeClr val="accent1">
                          <a:lumMod val="90000"/>
                        </a:schemeClr>
                      </a:solidFill>
                      <a:head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63" name="Τόξο 162"/>
                  <p:cNvSpPr/>
                  <p:nvPr/>
                </p:nvSpPr>
                <p:spPr>
                  <a:xfrm rot="5400000">
                    <a:off x="145729" y="-285527"/>
                    <a:ext cx="6119113" cy="5240717"/>
                  </a:xfrm>
                  <a:prstGeom prst="arc">
                    <a:avLst>
                      <a:gd name="adj1" fmla="val 16364938"/>
                      <a:gd name="adj2" fmla="val 21236851"/>
                    </a:avLst>
                  </a:prstGeom>
                  <a:ln w="31750">
                    <a:solidFill>
                      <a:srgbClr val="CC006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sp>
              <p:nvSpPr>
                <p:cNvPr id="160" name="TextBox 159"/>
                <p:cNvSpPr txBox="1"/>
                <p:nvPr/>
              </p:nvSpPr>
              <p:spPr>
                <a:xfrm>
                  <a:off x="1279962" y="2863617"/>
                  <a:ext cx="1080000" cy="430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1100" i="1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alibri" panose="020F0502020204030204" pitchFamily="34" charset="0"/>
                      <a:cs typeface="Calibri" panose="020F0502020204030204" pitchFamily="34" charset="0"/>
                    </a:rPr>
                    <a:t>L</a:t>
                  </a:r>
                  <a:endParaRPr lang="el-GR" sz="1100" i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  <a:p>
                  <a:pPr algn="r"/>
                  <a:r>
                    <a:rPr lang="el-GR" sz="11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Εργασία</a:t>
                  </a:r>
                  <a:endParaRPr lang="el-GR" sz="1100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61" name="TextBox 160"/>
                <p:cNvSpPr txBox="1"/>
                <p:nvPr/>
              </p:nvSpPr>
              <p:spPr>
                <a:xfrm>
                  <a:off x="5199600" y="5862388"/>
                  <a:ext cx="1080000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l-GR" sz="1100" dirty="0" smtClea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Προϊόν, </a:t>
                  </a:r>
                  <a:r>
                    <a:rPr lang="en-US" sz="1100" i="1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alibri" panose="020F0502020204030204" pitchFamily="34" charset="0"/>
                      <a:cs typeface="Calibri" panose="020F0502020204030204" pitchFamily="34" charset="0"/>
                    </a:rPr>
                    <a:t>Y</a:t>
                  </a:r>
                  <a:endParaRPr lang="el-GR" sz="1100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sp>
            <p:nvSpPr>
              <p:cNvPr id="142" name="TextBox 141"/>
              <p:cNvSpPr txBox="1"/>
              <p:nvPr/>
            </p:nvSpPr>
            <p:spPr>
              <a:xfrm>
                <a:off x="3461947" y="4139044"/>
                <a:ext cx="681512" cy="4139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L</a:t>
                </a:r>
                <a:r>
                  <a:rPr lang="el-GR" sz="1400" baseline="-25000" dirty="0" smtClean="0"/>
                  <a:t>0</a:t>
                </a:r>
                <a:endParaRPr lang="el-GR" sz="1400" baseline="-25000" dirty="0"/>
              </a:p>
            </p:txBody>
          </p:sp>
          <p:sp>
            <p:nvSpPr>
              <p:cNvPr id="145" name="TextBox 144"/>
              <p:cNvSpPr txBox="1"/>
              <p:nvPr/>
            </p:nvSpPr>
            <p:spPr>
              <a:xfrm>
                <a:off x="5322080" y="5332239"/>
                <a:ext cx="948012" cy="4139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1400" dirty="0" smtClean="0"/>
                  <a:t>Υ</a:t>
                </a:r>
                <a:r>
                  <a:rPr lang="el-GR" sz="1400" baseline="-25000" dirty="0"/>
                  <a:t>0</a:t>
                </a:r>
              </a:p>
            </p:txBody>
          </p:sp>
          <p:sp>
            <p:nvSpPr>
              <p:cNvPr id="147" name="TextBox 146"/>
              <p:cNvSpPr txBox="1"/>
              <p:nvPr/>
            </p:nvSpPr>
            <p:spPr>
              <a:xfrm>
                <a:off x="3650834" y="5302848"/>
                <a:ext cx="453446" cy="3311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1000" dirty="0" smtClean="0"/>
                  <a:t>0</a:t>
                </a:r>
                <a:endParaRPr lang="el-GR" sz="1000" baseline="-25000" dirty="0"/>
              </a:p>
            </p:txBody>
          </p:sp>
        </p:grpSp>
        <p:cxnSp>
          <p:nvCxnSpPr>
            <p:cNvPr id="166" name="Ευθεία γραμμή σύνδεσης 165"/>
            <p:cNvCxnSpPr/>
            <p:nvPr/>
          </p:nvCxnSpPr>
          <p:spPr>
            <a:xfrm rot="10800000">
              <a:off x="6603295" y="4076287"/>
              <a:ext cx="10942" cy="2376000"/>
            </a:xfrm>
            <a:prstGeom prst="line">
              <a:avLst/>
            </a:prstGeom>
            <a:ln w="50800">
              <a:solidFill>
                <a:srgbClr val="FFC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7" name="TextBox 166"/>
            <p:cNvSpPr txBox="1"/>
            <p:nvPr/>
          </p:nvSpPr>
          <p:spPr>
            <a:xfrm>
              <a:off x="7054443" y="4326697"/>
              <a:ext cx="112665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Y = F (K, L)</a:t>
              </a:r>
              <a:endParaRPr lang="el-GR" sz="1200" baseline="-25000" dirty="0"/>
            </a:p>
          </p:txBody>
        </p:sp>
      </p:grpSp>
      <p:cxnSp>
        <p:nvCxnSpPr>
          <p:cNvPr id="22" name="Ευθεία γραμμή σύνδεσης 21"/>
          <p:cNvCxnSpPr/>
          <p:nvPr/>
        </p:nvCxnSpPr>
        <p:spPr>
          <a:xfrm>
            <a:off x="4977835" y="5754993"/>
            <a:ext cx="4770000" cy="0"/>
          </a:xfrm>
          <a:prstGeom prst="line">
            <a:avLst/>
          </a:prstGeom>
          <a:ln w="31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Ευθεία γραμμή σύνδεσης 6"/>
          <p:cNvCxnSpPr/>
          <p:nvPr/>
        </p:nvCxnSpPr>
        <p:spPr>
          <a:xfrm flipV="1">
            <a:off x="9043882" y="4522122"/>
            <a:ext cx="2065247" cy="1867363"/>
          </a:xfrm>
          <a:prstGeom prst="line">
            <a:avLst/>
          </a:prstGeom>
          <a:ln w="317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Ευθεία γραμμή σύνδεσης 93"/>
          <p:cNvCxnSpPr/>
          <p:nvPr/>
        </p:nvCxnSpPr>
        <p:spPr>
          <a:xfrm rot="16200000">
            <a:off x="7755235" y="4516486"/>
            <a:ext cx="3985200" cy="0"/>
          </a:xfrm>
          <a:prstGeom prst="line">
            <a:avLst/>
          </a:prstGeom>
          <a:ln w="31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8" name="Ομάδα 87"/>
          <p:cNvGrpSpPr/>
          <p:nvPr/>
        </p:nvGrpSpPr>
        <p:grpSpPr>
          <a:xfrm>
            <a:off x="7642789" y="4232632"/>
            <a:ext cx="3890068" cy="2652248"/>
            <a:chOff x="4620726" y="4217782"/>
            <a:chExt cx="3890068" cy="2652248"/>
          </a:xfrm>
        </p:grpSpPr>
        <p:grpSp>
          <p:nvGrpSpPr>
            <p:cNvPr id="91" name="Ομάδα 90"/>
            <p:cNvGrpSpPr/>
            <p:nvPr/>
          </p:nvGrpSpPr>
          <p:grpSpPr>
            <a:xfrm>
              <a:off x="4620726" y="4217782"/>
              <a:ext cx="3618406" cy="2652248"/>
              <a:chOff x="2797154" y="2299078"/>
              <a:chExt cx="4999638" cy="3567083"/>
            </a:xfrm>
          </p:grpSpPr>
          <p:grpSp>
            <p:nvGrpSpPr>
              <p:cNvPr id="97" name="Ομάδα 96"/>
              <p:cNvGrpSpPr/>
              <p:nvPr/>
            </p:nvGrpSpPr>
            <p:grpSpPr>
              <a:xfrm>
                <a:off x="2797154" y="2299078"/>
                <a:ext cx="4999638" cy="3567083"/>
                <a:chOff x="1279962" y="2803078"/>
                <a:chExt cx="4999638" cy="3567083"/>
              </a:xfrm>
            </p:grpSpPr>
            <p:grpSp>
              <p:nvGrpSpPr>
                <p:cNvPr id="105" name="Ομάδα 104"/>
                <p:cNvGrpSpPr/>
                <p:nvPr/>
              </p:nvGrpSpPr>
              <p:grpSpPr>
                <a:xfrm>
                  <a:off x="2378278" y="2803078"/>
                  <a:ext cx="3806522" cy="3063002"/>
                  <a:chOff x="3501478" y="2335078"/>
                  <a:chExt cx="3806522" cy="3063002"/>
                </a:xfrm>
              </p:grpSpPr>
              <p:cxnSp>
                <p:nvCxnSpPr>
                  <p:cNvPr id="107" name="Ευθεία γραμμή σύνδεσης 106"/>
                  <p:cNvCxnSpPr/>
                  <p:nvPr/>
                </p:nvCxnSpPr>
                <p:spPr>
                  <a:xfrm flipH="1">
                    <a:off x="3501478" y="2335078"/>
                    <a:ext cx="9330" cy="3060440"/>
                  </a:xfrm>
                  <a:prstGeom prst="line">
                    <a:avLst/>
                  </a:prstGeom>
                  <a:ln w="31750">
                    <a:head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" name="Ευθεία γραμμή σύνδεσης 107"/>
                  <p:cNvCxnSpPr/>
                  <p:nvPr/>
                </p:nvCxnSpPr>
                <p:spPr>
                  <a:xfrm flipH="1" flipV="1">
                    <a:off x="3506708" y="5396950"/>
                    <a:ext cx="3801292" cy="1130"/>
                  </a:xfrm>
                  <a:prstGeom prst="line">
                    <a:avLst/>
                  </a:prstGeom>
                  <a:ln w="31750">
                    <a:solidFill>
                      <a:schemeClr val="accent1">
                        <a:lumMod val="90000"/>
                      </a:schemeClr>
                    </a:solidFill>
                    <a:head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03" name="TextBox 102"/>
                <p:cNvSpPr txBox="1"/>
                <p:nvPr/>
              </p:nvSpPr>
              <p:spPr>
                <a:xfrm>
                  <a:off x="1279962" y="2863617"/>
                  <a:ext cx="1080000" cy="430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1100" i="1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alibri" panose="020F0502020204030204" pitchFamily="34" charset="0"/>
                      <a:cs typeface="Calibri" panose="020F0502020204030204" pitchFamily="34" charset="0"/>
                    </a:rPr>
                    <a:t>L</a:t>
                  </a:r>
                  <a:endParaRPr lang="el-GR" sz="1100" i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  <a:p>
                  <a:pPr algn="r"/>
                  <a:r>
                    <a:rPr lang="el-GR" sz="11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Εργασία</a:t>
                  </a:r>
                  <a:endParaRPr lang="el-GR" sz="1100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04" name="TextBox 103"/>
                <p:cNvSpPr txBox="1"/>
                <p:nvPr/>
              </p:nvSpPr>
              <p:spPr>
                <a:xfrm>
                  <a:off x="4642687" y="5790649"/>
                  <a:ext cx="1636913" cy="57951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l-GR" sz="1100" dirty="0" smtClea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Πραγματικός μισθός </a:t>
                  </a:r>
                  <a:r>
                    <a:rPr lang="en-US" sz="1100" i="1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alibri" panose="020F0502020204030204" pitchFamily="34" charset="0"/>
                      <a:cs typeface="Calibri" panose="020F0502020204030204" pitchFamily="34" charset="0"/>
                    </a:rPr>
                    <a:t>W/P</a:t>
                  </a:r>
                  <a:endParaRPr lang="el-GR" sz="1100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sp>
            <p:nvSpPr>
              <p:cNvPr id="99" name="TextBox 98"/>
              <p:cNvSpPr txBox="1"/>
              <p:nvPr/>
            </p:nvSpPr>
            <p:spPr>
              <a:xfrm>
                <a:off x="3494420" y="4308064"/>
                <a:ext cx="681512" cy="4139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L</a:t>
                </a:r>
                <a:r>
                  <a:rPr lang="el-GR" sz="1400" baseline="-25000" dirty="0" smtClean="0"/>
                  <a:t>0</a:t>
                </a:r>
                <a:endParaRPr lang="el-GR" sz="1400" baseline="-25000" dirty="0"/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5322080" y="5332239"/>
                <a:ext cx="948012" cy="3173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l-GR" sz="1400" baseline="-25000" dirty="0"/>
              </a:p>
            </p:txBody>
          </p:sp>
          <p:sp>
            <p:nvSpPr>
              <p:cNvPr id="101" name="TextBox 100"/>
              <p:cNvSpPr txBox="1"/>
              <p:nvPr/>
            </p:nvSpPr>
            <p:spPr>
              <a:xfrm>
                <a:off x="3650834" y="5302848"/>
                <a:ext cx="453446" cy="3311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1000" dirty="0" smtClean="0"/>
                  <a:t>0</a:t>
                </a:r>
                <a:endParaRPr lang="el-GR" sz="1000" baseline="-25000" dirty="0"/>
              </a:p>
            </p:txBody>
          </p: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6" name="TextBox 95"/>
                <p:cNvSpPr txBox="1"/>
                <p:nvPr/>
              </p:nvSpPr>
              <p:spPr>
                <a:xfrm>
                  <a:off x="7806841" y="4660528"/>
                  <a:ext cx="703953" cy="35734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L</a:t>
                  </a:r>
                  <a:r>
                    <a:rPr lang="en-US" sz="1200" baseline="-10000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S</a:t>
                  </a:r>
                  <a:r>
                    <a:rPr lang="en-US" sz="1200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 (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1200" b="0" i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W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1200" b="0" i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P</m:t>
                          </m:r>
                        </m:den>
                      </m:f>
                    </m:oMath>
                  </a14:m>
                  <a:r>
                    <a:rPr lang="en-US" sz="1200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)</a:t>
                  </a:r>
                  <a:endParaRPr lang="el-GR" sz="12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96" name="TextBox 9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06841" y="4660528"/>
                  <a:ext cx="703953" cy="35734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110" name="Ευθεία γραμμή σύνδεσης 109"/>
          <p:cNvCxnSpPr/>
          <p:nvPr/>
        </p:nvCxnSpPr>
        <p:spPr>
          <a:xfrm>
            <a:off x="8808377" y="4807422"/>
            <a:ext cx="1421074" cy="1426723"/>
          </a:xfrm>
          <a:prstGeom prst="line">
            <a:avLst/>
          </a:prstGeom>
          <a:ln w="3175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TextBox 110"/>
              <p:cNvSpPr txBox="1"/>
              <p:nvPr/>
            </p:nvSpPr>
            <p:spPr>
              <a:xfrm>
                <a:off x="10156271" y="5926796"/>
                <a:ext cx="1126652" cy="3573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L</a:t>
                </a:r>
                <a:r>
                  <a:rPr lang="en-US" sz="1200" baseline="-10000" dirty="0">
                    <a:latin typeface="Arial" panose="020B0604020202020204" pitchFamily="34" charset="0"/>
                    <a:cs typeface="Arial" panose="020B0604020202020204" pitchFamily="34" charset="0"/>
                  </a:rPr>
                  <a:t>D</a:t>
                </a:r>
                <a:r>
                  <a:rPr lang="en-US" sz="1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12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W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12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P</m:t>
                        </m:r>
                      </m:den>
                    </m:f>
                  </m:oMath>
                </a14:m>
                <a:r>
                  <a:rPr lang="en-US" sz="1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endParaRPr lang="el-GR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1" name="TextBox 1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56271" y="5926796"/>
                <a:ext cx="1126652" cy="35734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6" name="Ομάδα 115"/>
          <p:cNvGrpSpPr/>
          <p:nvPr/>
        </p:nvGrpSpPr>
        <p:grpSpPr>
          <a:xfrm>
            <a:off x="7280622" y="1897357"/>
            <a:ext cx="3916800" cy="2178064"/>
            <a:chOff x="2302133" y="2299078"/>
            <a:chExt cx="5399859" cy="3060440"/>
          </a:xfrm>
        </p:grpSpPr>
        <p:grpSp>
          <p:nvGrpSpPr>
            <p:cNvPr id="117" name="Ομάδα 116"/>
            <p:cNvGrpSpPr/>
            <p:nvPr/>
          </p:nvGrpSpPr>
          <p:grpSpPr>
            <a:xfrm>
              <a:off x="2302133" y="2299078"/>
              <a:ext cx="5399859" cy="3060440"/>
              <a:chOff x="784941" y="2803078"/>
              <a:chExt cx="5399859" cy="3060440"/>
            </a:xfrm>
          </p:grpSpPr>
          <p:grpSp>
            <p:nvGrpSpPr>
              <p:cNvPr id="119" name="Ομάδα 118"/>
              <p:cNvGrpSpPr/>
              <p:nvPr/>
            </p:nvGrpSpPr>
            <p:grpSpPr>
              <a:xfrm>
                <a:off x="2378278" y="2803078"/>
                <a:ext cx="3806522" cy="3060440"/>
                <a:chOff x="3501478" y="2335078"/>
                <a:chExt cx="3806522" cy="3060440"/>
              </a:xfrm>
            </p:grpSpPr>
            <p:cxnSp>
              <p:nvCxnSpPr>
                <p:cNvPr id="122" name="Ευθεία γραμμή σύνδεσης 121"/>
                <p:cNvCxnSpPr/>
                <p:nvPr/>
              </p:nvCxnSpPr>
              <p:spPr>
                <a:xfrm flipH="1">
                  <a:off x="3501478" y="2335078"/>
                  <a:ext cx="9330" cy="3060440"/>
                </a:xfrm>
                <a:prstGeom prst="line">
                  <a:avLst/>
                </a:prstGeom>
                <a:ln w="31750">
                  <a:head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Ευθεία γραμμή σύνδεσης 124"/>
                <p:cNvCxnSpPr/>
                <p:nvPr/>
              </p:nvCxnSpPr>
              <p:spPr>
                <a:xfrm flipH="1" flipV="1">
                  <a:off x="3506708" y="5394388"/>
                  <a:ext cx="3801292" cy="1130"/>
                </a:xfrm>
                <a:prstGeom prst="line">
                  <a:avLst/>
                </a:prstGeom>
                <a:ln w="31750">
                  <a:solidFill>
                    <a:schemeClr val="accent1">
                      <a:lumMod val="90000"/>
                    </a:schemeClr>
                  </a:solidFill>
                  <a:head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21" name="TextBox 120"/>
              <p:cNvSpPr txBox="1"/>
              <p:nvPr/>
            </p:nvSpPr>
            <p:spPr>
              <a:xfrm>
                <a:off x="784941" y="2844417"/>
                <a:ext cx="1607132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1100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cs typeface="Calibri" panose="020F0502020204030204" pitchFamily="34" charset="0"/>
                  </a:rPr>
                  <a:t>P</a:t>
                </a:r>
                <a:r>
                  <a:rPr lang="el-GR" sz="11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, </a:t>
                </a:r>
              </a:p>
              <a:p>
                <a:pPr algn="r"/>
                <a:r>
                  <a:rPr lang="el-GR" sz="11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Τιμή</a:t>
                </a:r>
                <a:endParaRPr lang="el-GR" sz="11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118" name="TextBox 117"/>
            <p:cNvSpPr txBox="1"/>
            <p:nvPr/>
          </p:nvSpPr>
          <p:spPr>
            <a:xfrm>
              <a:off x="3485392" y="3634706"/>
              <a:ext cx="548973" cy="4324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P</a:t>
              </a:r>
              <a:r>
                <a:rPr lang="en-US" sz="1400" baseline="-10000" dirty="0" smtClean="0"/>
                <a:t>0</a:t>
              </a:r>
              <a:endParaRPr lang="el-GR" sz="1400" baseline="-10000" dirty="0"/>
            </a:p>
          </p:txBody>
        </p:sp>
      </p:grpSp>
      <p:sp>
        <p:nvSpPr>
          <p:cNvPr id="12" name="Ορθογώνιο 11"/>
          <p:cNvSpPr/>
          <p:nvPr/>
        </p:nvSpPr>
        <p:spPr>
          <a:xfrm>
            <a:off x="10509741" y="3477134"/>
            <a:ext cx="38824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sz="1200" baseline="-10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l-GR" sz="1200" dirty="0"/>
          </a:p>
        </p:txBody>
      </p:sp>
      <p:sp>
        <p:nvSpPr>
          <p:cNvPr id="130" name="TextBox 129"/>
          <p:cNvSpPr txBox="1"/>
          <p:nvPr/>
        </p:nvSpPr>
        <p:spPr>
          <a:xfrm>
            <a:off x="10007896" y="4041242"/>
            <a:ext cx="118468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Πραγματικός μισθός </a:t>
            </a:r>
            <a:r>
              <a:rPr lang="en-US" sz="11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W/P</a:t>
            </a:r>
            <a:endParaRPr lang="el-GR" sz="11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6" name="Ορθογώνιο 135"/>
              <p:cNvSpPr/>
              <p:nvPr/>
            </p:nvSpPr>
            <p:spPr>
              <a:xfrm>
                <a:off x="9313928" y="4028514"/>
                <a:ext cx="760144" cy="4023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r"/>
                <a14:m>
                  <m:oMath xmlns:m="http://schemas.openxmlformats.org/officeDocument/2006/math">
                    <m:f>
                      <m:fPr>
                        <m:ctrlPr>
                          <a:rPr lang="el-GR" sz="1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14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W</m:t>
                        </m:r>
                        <m:r>
                          <a:rPr lang="en-US" sz="1400" b="0" i="0" baseline="-1000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14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P</m:t>
                        </m:r>
                        <m:r>
                          <a:rPr lang="en-US" sz="1400" b="0" i="0" baseline="-1000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den>
                    </m:f>
                  </m:oMath>
                </a14:m>
                <a:r>
                  <a:rPr lang="en-US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1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14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W</m:t>
                        </m:r>
                        <m:r>
                          <a:rPr lang="en-US" sz="1400" b="0" i="0" baseline="-1000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14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P</m:t>
                        </m:r>
                        <m:r>
                          <a:rPr lang="en-US" sz="1400" b="0" i="0" baseline="-1000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den>
                    </m:f>
                  </m:oMath>
                </a14:m>
                <a:endParaRPr lang="el-GR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6" name="Ορθογώνιο 1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13928" y="4028514"/>
                <a:ext cx="760144" cy="402354"/>
              </a:xfrm>
              <a:prstGeom prst="rect">
                <a:avLst/>
              </a:prstGeom>
              <a:blipFill>
                <a:blip r:embed="rId6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0" name="Ευθεία γραμμή σύνδεσης 139"/>
          <p:cNvCxnSpPr/>
          <p:nvPr/>
        </p:nvCxnSpPr>
        <p:spPr>
          <a:xfrm>
            <a:off x="9093531" y="2232908"/>
            <a:ext cx="1421074" cy="1426723"/>
          </a:xfrm>
          <a:prstGeom prst="line">
            <a:avLst/>
          </a:prstGeom>
          <a:ln w="3175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1" name="Ομάδα 140"/>
          <p:cNvGrpSpPr/>
          <p:nvPr/>
        </p:nvGrpSpPr>
        <p:grpSpPr>
          <a:xfrm>
            <a:off x="223537" y="4567910"/>
            <a:ext cx="3699598" cy="2208654"/>
            <a:chOff x="635017" y="4567910"/>
            <a:chExt cx="3699598" cy="2208654"/>
          </a:xfrm>
        </p:grpSpPr>
        <p:grpSp>
          <p:nvGrpSpPr>
            <p:cNvPr id="152" name="Ομάδα 151"/>
            <p:cNvGrpSpPr/>
            <p:nvPr/>
          </p:nvGrpSpPr>
          <p:grpSpPr>
            <a:xfrm>
              <a:off x="635017" y="4567910"/>
              <a:ext cx="3699598" cy="2208654"/>
              <a:chOff x="2684969" y="2739753"/>
              <a:chExt cx="5111823" cy="2970482"/>
            </a:xfrm>
          </p:grpSpPr>
          <p:grpSp>
            <p:nvGrpSpPr>
              <p:cNvPr id="154" name="Ομάδα 153"/>
              <p:cNvGrpSpPr/>
              <p:nvPr/>
            </p:nvGrpSpPr>
            <p:grpSpPr>
              <a:xfrm>
                <a:off x="2684969" y="2739753"/>
                <a:ext cx="5111823" cy="2970482"/>
                <a:chOff x="1167777" y="3243753"/>
                <a:chExt cx="5111823" cy="2970482"/>
              </a:xfrm>
            </p:grpSpPr>
            <p:grpSp>
              <p:nvGrpSpPr>
                <p:cNvPr id="168" name="Ομάδα 167"/>
                <p:cNvGrpSpPr/>
                <p:nvPr/>
              </p:nvGrpSpPr>
              <p:grpSpPr>
                <a:xfrm>
                  <a:off x="2378278" y="3243753"/>
                  <a:ext cx="3806522" cy="2622327"/>
                  <a:chOff x="3501478" y="2775753"/>
                  <a:chExt cx="3806522" cy="2622327"/>
                </a:xfrm>
              </p:grpSpPr>
              <p:cxnSp>
                <p:nvCxnSpPr>
                  <p:cNvPr id="171" name="Ευθεία γραμμή σύνδεσης 170"/>
                  <p:cNvCxnSpPr/>
                  <p:nvPr/>
                </p:nvCxnSpPr>
                <p:spPr>
                  <a:xfrm flipH="1">
                    <a:off x="3501478" y="2775753"/>
                    <a:ext cx="9329" cy="2614537"/>
                  </a:xfrm>
                  <a:prstGeom prst="line">
                    <a:avLst/>
                  </a:prstGeom>
                  <a:ln w="31750">
                    <a:head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2" name="Ευθεία γραμμή σύνδεσης 171"/>
                  <p:cNvCxnSpPr/>
                  <p:nvPr/>
                </p:nvCxnSpPr>
                <p:spPr>
                  <a:xfrm flipH="1" flipV="1">
                    <a:off x="3506708" y="5396950"/>
                    <a:ext cx="3801292" cy="1130"/>
                  </a:xfrm>
                  <a:prstGeom prst="line">
                    <a:avLst/>
                  </a:prstGeom>
                  <a:ln w="31750">
                    <a:solidFill>
                      <a:schemeClr val="accent1">
                        <a:lumMod val="90000"/>
                      </a:schemeClr>
                    </a:solidFill>
                    <a:head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69" name="TextBox 168"/>
                <p:cNvSpPr txBox="1"/>
                <p:nvPr/>
              </p:nvSpPr>
              <p:spPr>
                <a:xfrm>
                  <a:off x="1167777" y="3313665"/>
                  <a:ext cx="1080000" cy="57951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1100" i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alibri" panose="020F0502020204030204" pitchFamily="34" charset="0"/>
                      <a:cs typeface="Calibri" panose="020F0502020204030204" pitchFamily="34" charset="0"/>
                    </a:rPr>
                    <a:t>r</a:t>
                  </a:r>
                  <a:endParaRPr lang="el-GR" sz="1100" i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  <a:p>
                  <a:pPr algn="r"/>
                  <a:r>
                    <a:rPr lang="el-GR" sz="1100" dirty="0" smtClea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Επιτόκιο</a:t>
                  </a:r>
                  <a:endParaRPr lang="el-GR" sz="1100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70" name="TextBox 169"/>
                <p:cNvSpPr txBox="1"/>
                <p:nvPr/>
              </p:nvSpPr>
              <p:spPr>
                <a:xfrm>
                  <a:off x="5199600" y="5862388"/>
                  <a:ext cx="1080000" cy="35184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1100" i="1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alibri" panose="020F0502020204030204" pitchFamily="34" charset="0"/>
                      <a:cs typeface="Calibri" panose="020F0502020204030204" pitchFamily="34" charset="0"/>
                    </a:rPr>
                    <a:t>S, I</a:t>
                  </a:r>
                  <a:endParaRPr lang="el-GR" sz="1100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sp>
            <p:nvSpPr>
              <p:cNvPr id="156" name="TextBox 155"/>
              <p:cNvSpPr txBox="1"/>
              <p:nvPr/>
            </p:nvSpPr>
            <p:spPr>
              <a:xfrm>
                <a:off x="3483766" y="3814332"/>
                <a:ext cx="681512" cy="4139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r</a:t>
                </a:r>
                <a:r>
                  <a:rPr lang="el-GR" sz="1400" baseline="-25000" dirty="0" smtClean="0"/>
                  <a:t>0</a:t>
                </a:r>
                <a:endParaRPr lang="el-GR" sz="1400" baseline="-25000" dirty="0"/>
              </a:p>
            </p:txBody>
          </p:sp>
          <p:sp>
            <p:nvSpPr>
              <p:cNvPr id="157" name="TextBox 156"/>
              <p:cNvSpPr txBox="1"/>
              <p:nvPr/>
            </p:nvSpPr>
            <p:spPr>
              <a:xfrm>
                <a:off x="5378806" y="5273346"/>
                <a:ext cx="948012" cy="3173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aseline="-25000" dirty="0" smtClean="0"/>
                  <a:t>S = I</a:t>
                </a:r>
                <a:endParaRPr lang="el-GR" sz="1400" baseline="-25000" dirty="0"/>
              </a:p>
            </p:txBody>
          </p:sp>
          <p:sp>
            <p:nvSpPr>
              <p:cNvPr id="158" name="TextBox 157"/>
              <p:cNvSpPr txBox="1"/>
              <p:nvPr/>
            </p:nvSpPr>
            <p:spPr>
              <a:xfrm>
                <a:off x="3650834" y="5302848"/>
                <a:ext cx="453446" cy="3311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1000" dirty="0" smtClean="0"/>
                  <a:t>0</a:t>
                </a:r>
                <a:endParaRPr lang="el-GR" sz="1000" baseline="-25000" dirty="0"/>
              </a:p>
            </p:txBody>
          </p:sp>
        </p:grpSp>
        <p:cxnSp>
          <p:nvCxnSpPr>
            <p:cNvPr id="144" name="Ευθεία γραμμή σύνδεσης 143"/>
            <p:cNvCxnSpPr/>
            <p:nvPr/>
          </p:nvCxnSpPr>
          <p:spPr>
            <a:xfrm flipV="1">
              <a:off x="1665986" y="4944996"/>
              <a:ext cx="2083430" cy="1345590"/>
            </a:xfrm>
            <a:prstGeom prst="line">
              <a:avLst/>
            </a:prstGeom>
            <a:ln w="3175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6" name="TextBox 145"/>
            <p:cNvSpPr txBox="1"/>
            <p:nvPr/>
          </p:nvSpPr>
          <p:spPr>
            <a:xfrm>
              <a:off x="3815276" y="4875257"/>
              <a:ext cx="51389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S(r)</a:t>
              </a:r>
              <a:endParaRPr lang="el-GR" sz="1200" baseline="-25000" dirty="0"/>
            </a:p>
          </p:txBody>
        </p:sp>
        <p:cxnSp>
          <p:nvCxnSpPr>
            <p:cNvPr id="148" name="Ευθεία γραμμή σύνδεσης 147"/>
            <p:cNvCxnSpPr/>
            <p:nvPr/>
          </p:nvCxnSpPr>
          <p:spPr>
            <a:xfrm>
              <a:off x="1943205" y="4788313"/>
              <a:ext cx="1740351" cy="1530493"/>
            </a:xfrm>
            <a:prstGeom prst="line">
              <a:avLst/>
            </a:prstGeom>
            <a:ln w="31750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9" name="TextBox 148"/>
            <p:cNvSpPr txBox="1"/>
            <p:nvPr/>
          </p:nvSpPr>
          <p:spPr>
            <a:xfrm>
              <a:off x="3712574" y="5993667"/>
              <a:ext cx="51389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I</a:t>
              </a:r>
              <a:r>
                <a:rPr lang="en-US" sz="1200" dirty="0" smtClean="0"/>
                <a:t>(r)</a:t>
              </a:r>
              <a:endParaRPr lang="el-GR" sz="1200" baseline="-25000" dirty="0"/>
            </a:p>
          </p:txBody>
        </p:sp>
        <p:cxnSp>
          <p:nvCxnSpPr>
            <p:cNvPr id="150" name="Ευθεία γραμμή σύνδεσης 149"/>
            <p:cNvCxnSpPr/>
            <p:nvPr/>
          </p:nvCxnSpPr>
          <p:spPr>
            <a:xfrm>
              <a:off x="1511097" y="5553559"/>
              <a:ext cx="1296000" cy="0"/>
            </a:xfrm>
            <a:prstGeom prst="line">
              <a:avLst/>
            </a:prstGeom>
            <a:ln w="3175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Ευθεία γραμμή σύνδεσης 150"/>
            <p:cNvCxnSpPr/>
            <p:nvPr/>
          </p:nvCxnSpPr>
          <p:spPr>
            <a:xfrm rot="5400000">
              <a:off x="2329134" y="6034159"/>
              <a:ext cx="961200" cy="0"/>
            </a:xfrm>
            <a:prstGeom prst="line">
              <a:avLst/>
            </a:prstGeom>
            <a:ln w="3175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3" name="TextBox 172"/>
          <p:cNvSpPr txBox="1"/>
          <p:nvPr/>
        </p:nvSpPr>
        <p:spPr>
          <a:xfrm>
            <a:off x="8222103" y="4030891"/>
            <a:ext cx="32817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00" dirty="0" smtClean="0"/>
              <a:t>0</a:t>
            </a:r>
            <a:endParaRPr lang="el-GR" sz="1000" baseline="-25000" dirty="0"/>
          </a:p>
        </p:txBody>
      </p:sp>
      <p:sp>
        <p:nvSpPr>
          <p:cNvPr id="174" name="Τίτλος 1"/>
          <p:cNvSpPr>
            <a:spLocks noGrp="1"/>
          </p:cNvSpPr>
          <p:nvPr>
            <p:ph type="title"/>
          </p:nvPr>
        </p:nvSpPr>
        <p:spPr>
          <a:xfrm>
            <a:off x="581192" y="627316"/>
            <a:ext cx="11029616" cy="1092448"/>
          </a:xfrm>
        </p:spPr>
        <p:txBody>
          <a:bodyPr>
            <a:normAutofit fontScale="90000"/>
          </a:bodyPr>
          <a:lstStyle/>
          <a:p>
            <a:pPr algn="ctr"/>
            <a:r>
              <a:rPr lang="el-GR" sz="40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Παράδειγμα λειτουργίας του Κλασικού Υποδείγματος</a:t>
            </a:r>
            <a:r>
              <a:rPr lang="en-US" sz="36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27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Αύξηση της Προσφοράς Χρήματος</a:t>
            </a:r>
            <a:endParaRPr lang="el-GR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5" name="Ευθεία γραμμή σύνδεσης 174"/>
          <p:cNvCxnSpPr/>
          <p:nvPr/>
        </p:nvCxnSpPr>
        <p:spPr>
          <a:xfrm>
            <a:off x="9245931" y="2019548"/>
            <a:ext cx="1421074" cy="1426723"/>
          </a:xfrm>
          <a:prstGeom prst="line">
            <a:avLst/>
          </a:prstGeom>
          <a:ln w="31750">
            <a:solidFill>
              <a:srgbClr val="0066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Ορθογώνιο 175"/>
          <p:cNvSpPr/>
          <p:nvPr/>
        </p:nvSpPr>
        <p:spPr>
          <a:xfrm>
            <a:off x="10662141" y="3273885"/>
            <a:ext cx="38824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l-GR" sz="1200" baseline="-1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l-GR" sz="1200" dirty="0"/>
          </a:p>
        </p:txBody>
      </p:sp>
      <p:sp>
        <p:nvSpPr>
          <p:cNvPr id="177" name="TextBox 176"/>
          <p:cNvSpPr txBox="1"/>
          <p:nvPr/>
        </p:nvSpPr>
        <p:spPr>
          <a:xfrm>
            <a:off x="8124024" y="2467196"/>
            <a:ext cx="427954" cy="316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</a:t>
            </a:r>
            <a:r>
              <a:rPr lang="el-GR" sz="1400" dirty="0" smtClean="0"/>
              <a:t>΄</a:t>
            </a:r>
            <a:endParaRPr lang="el-GR" sz="1400" baseline="-2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8" name="Ορθογώνιο 177"/>
              <p:cNvSpPr/>
              <p:nvPr/>
            </p:nvSpPr>
            <p:spPr>
              <a:xfrm>
                <a:off x="9406583" y="6462505"/>
                <a:ext cx="760144" cy="4023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r"/>
                <a14:m>
                  <m:oMath xmlns:m="http://schemas.openxmlformats.org/officeDocument/2006/math">
                    <m:f>
                      <m:fPr>
                        <m:ctrlPr>
                          <a:rPr lang="el-GR" sz="1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14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W</m:t>
                        </m:r>
                        <m:r>
                          <a:rPr lang="en-US" sz="1400" b="0" i="0" baseline="-1000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14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P</m:t>
                        </m:r>
                        <m:r>
                          <a:rPr lang="en-US" sz="1400" b="0" i="0" baseline="-1000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den>
                    </m:f>
                  </m:oMath>
                </a14:m>
                <a:r>
                  <a:rPr lang="en-US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1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14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W</m:t>
                        </m:r>
                        <m:r>
                          <a:rPr lang="en-US" sz="1400" b="0" i="0" baseline="-1000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14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P</m:t>
                        </m:r>
                        <m:r>
                          <a:rPr lang="en-US" sz="1400" b="0" i="0" baseline="-1000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den>
                    </m:f>
                  </m:oMath>
                </a14:m>
                <a:endParaRPr lang="el-GR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8" name="Ορθογώνιο 17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6583" y="6462505"/>
                <a:ext cx="760144" cy="402354"/>
              </a:xfrm>
              <a:prstGeom prst="rect">
                <a:avLst/>
              </a:prstGeom>
              <a:blipFill>
                <a:blip r:embed="rId7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Ομάδα 1"/>
          <p:cNvGrpSpPr/>
          <p:nvPr/>
        </p:nvGrpSpPr>
        <p:grpSpPr>
          <a:xfrm>
            <a:off x="3828763" y="598"/>
            <a:ext cx="6395360" cy="4074823"/>
            <a:chOff x="3828763" y="598"/>
            <a:chExt cx="6395360" cy="4074823"/>
          </a:xfrm>
        </p:grpSpPr>
        <p:grpSp>
          <p:nvGrpSpPr>
            <p:cNvPr id="17" name="Ομάδα 16"/>
            <p:cNvGrpSpPr/>
            <p:nvPr/>
          </p:nvGrpSpPr>
          <p:grpSpPr>
            <a:xfrm>
              <a:off x="3828763" y="1897357"/>
              <a:ext cx="3876781" cy="2178064"/>
              <a:chOff x="4381173" y="1892598"/>
              <a:chExt cx="3957280" cy="1980438"/>
            </a:xfrm>
          </p:grpSpPr>
          <p:cxnSp>
            <p:nvCxnSpPr>
              <p:cNvPr id="137" name="Ευθεία γραμμή σύνδεσης 136"/>
              <p:cNvCxnSpPr/>
              <p:nvPr/>
            </p:nvCxnSpPr>
            <p:spPr>
              <a:xfrm>
                <a:off x="6752689" y="1985168"/>
                <a:ext cx="11169" cy="1872000"/>
              </a:xfrm>
              <a:prstGeom prst="line">
                <a:avLst/>
              </a:prstGeom>
              <a:ln w="50800">
                <a:solidFill>
                  <a:srgbClr val="FFC00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8" name="TextBox 137"/>
              <p:cNvSpPr txBox="1"/>
              <p:nvPr/>
            </p:nvSpPr>
            <p:spPr>
              <a:xfrm>
                <a:off x="6754400" y="1898354"/>
                <a:ext cx="686438" cy="2518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err="1" smtClean="0"/>
                  <a:t>Ag</a:t>
                </a:r>
                <a:r>
                  <a:rPr lang="en-US" sz="1200" dirty="0" err="1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</a:t>
                </a:r>
                <a:endParaRPr lang="el-GR" sz="1200" baseline="-25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grpSp>
            <p:nvGrpSpPr>
              <p:cNvPr id="123" name="Ομάδα 122"/>
              <p:cNvGrpSpPr/>
              <p:nvPr/>
            </p:nvGrpSpPr>
            <p:grpSpPr>
              <a:xfrm>
                <a:off x="4381173" y="1892598"/>
                <a:ext cx="3957280" cy="1980438"/>
                <a:chOff x="2302133" y="2299078"/>
                <a:chExt cx="5399859" cy="3060440"/>
              </a:xfrm>
            </p:grpSpPr>
            <p:grpSp>
              <p:nvGrpSpPr>
                <p:cNvPr id="124" name="Ομάδα 123"/>
                <p:cNvGrpSpPr/>
                <p:nvPr/>
              </p:nvGrpSpPr>
              <p:grpSpPr>
                <a:xfrm>
                  <a:off x="2302133" y="2299078"/>
                  <a:ext cx="5399859" cy="3060440"/>
                  <a:chOff x="784941" y="2803078"/>
                  <a:chExt cx="5399859" cy="3060440"/>
                </a:xfrm>
              </p:grpSpPr>
              <p:grpSp>
                <p:nvGrpSpPr>
                  <p:cNvPr id="128" name="Ομάδα 127"/>
                  <p:cNvGrpSpPr/>
                  <p:nvPr/>
                </p:nvGrpSpPr>
                <p:grpSpPr>
                  <a:xfrm>
                    <a:off x="2378278" y="2803078"/>
                    <a:ext cx="3806522" cy="3060440"/>
                    <a:chOff x="3501478" y="2335078"/>
                    <a:chExt cx="3806522" cy="3060440"/>
                  </a:xfrm>
                </p:grpSpPr>
                <p:cxnSp>
                  <p:nvCxnSpPr>
                    <p:cNvPr id="131" name="Ευθεία γραμμή σύνδεσης 130"/>
                    <p:cNvCxnSpPr/>
                    <p:nvPr/>
                  </p:nvCxnSpPr>
                  <p:spPr>
                    <a:xfrm flipH="1">
                      <a:off x="3501478" y="2335078"/>
                      <a:ext cx="9330" cy="3060440"/>
                    </a:xfrm>
                    <a:prstGeom prst="line">
                      <a:avLst/>
                    </a:prstGeom>
                    <a:ln w="31750">
                      <a:head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2" name="Ευθεία γραμμή σύνδεσης 131"/>
                    <p:cNvCxnSpPr/>
                    <p:nvPr/>
                  </p:nvCxnSpPr>
                  <p:spPr>
                    <a:xfrm flipH="1" flipV="1">
                      <a:off x="3506708" y="5394388"/>
                      <a:ext cx="3801292" cy="1130"/>
                    </a:xfrm>
                    <a:prstGeom prst="line">
                      <a:avLst/>
                    </a:prstGeom>
                    <a:ln w="31750">
                      <a:solidFill>
                        <a:schemeClr val="accent1">
                          <a:lumMod val="90000"/>
                        </a:schemeClr>
                      </a:solidFill>
                      <a:head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29" name="TextBox 128"/>
                  <p:cNvSpPr txBox="1"/>
                  <p:nvPr/>
                </p:nvSpPr>
                <p:spPr>
                  <a:xfrm>
                    <a:off x="784941" y="2844417"/>
                    <a:ext cx="1607132" cy="43088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r"/>
                    <a:r>
                      <a:rPr lang="en-US" sz="11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P</a:t>
                    </a:r>
                    <a:r>
                      <a:rPr lang="el-GR" sz="1100" dirty="0" smtClean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, </a:t>
                    </a:r>
                  </a:p>
                  <a:p>
                    <a:pPr algn="r"/>
                    <a:r>
                      <a:rPr lang="el-GR" sz="1100" dirty="0" smtClean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Τιμή</a:t>
                    </a:r>
                    <a:endParaRPr lang="el-GR" sz="1100" dirty="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</p:grpSp>
            <p:sp>
              <p:nvSpPr>
                <p:cNvPr id="126" name="TextBox 125"/>
                <p:cNvSpPr txBox="1"/>
                <p:nvPr/>
              </p:nvSpPr>
              <p:spPr>
                <a:xfrm>
                  <a:off x="3485392" y="3634706"/>
                  <a:ext cx="548973" cy="43246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/>
                    <a:t>P</a:t>
                  </a:r>
                  <a:r>
                    <a:rPr lang="en-US" sz="1400" baseline="-10000" dirty="0" smtClean="0"/>
                    <a:t>0</a:t>
                  </a:r>
                  <a:endParaRPr lang="el-GR" sz="1400" baseline="-10000" dirty="0"/>
                </a:p>
              </p:txBody>
            </p:sp>
          </p:grpSp>
        </p:grpSp>
        <p:sp>
          <p:nvSpPr>
            <p:cNvPr id="112" name="Arc 29"/>
            <p:cNvSpPr/>
            <p:nvPr/>
          </p:nvSpPr>
          <p:spPr>
            <a:xfrm rot="10800000">
              <a:off x="5848594" y="149686"/>
              <a:ext cx="4225954" cy="3599663"/>
            </a:xfrm>
            <a:prstGeom prst="arc">
              <a:avLst>
                <a:gd name="adj1" fmla="val 16208551"/>
                <a:gd name="adj2" fmla="val 0"/>
              </a:avLst>
            </a:prstGeom>
            <a:ln w="31750">
              <a:solidFill>
                <a:srgbClr val="CC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Arc 29"/>
            <p:cNvSpPr/>
            <p:nvPr/>
          </p:nvSpPr>
          <p:spPr>
            <a:xfrm rot="10539372">
              <a:off x="5998169" y="598"/>
              <a:ext cx="4225954" cy="3599663"/>
            </a:xfrm>
            <a:prstGeom prst="arc">
              <a:avLst>
                <a:gd name="adj1" fmla="val 16771090"/>
                <a:gd name="adj2" fmla="val 0"/>
              </a:avLst>
            </a:prstGeom>
            <a:ln w="31750">
              <a:solidFill>
                <a:srgbClr val="CC0066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TextBox 114"/>
            <p:cNvSpPr txBox="1"/>
            <p:nvPr/>
          </p:nvSpPr>
          <p:spPr bwMode="auto">
            <a:xfrm>
              <a:off x="7741554" y="3726080"/>
              <a:ext cx="532173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12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Ag</a:t>
              </a:r>
              <a:r>
                <a:rPr lang="en-US" sz="12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endParaRPr lang="el-GR" sz="12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7" name="TextBox 126"/>
            <p:cNvSpPr txBox="1"/>
            <p:nvPr/>
          </p:nvSpPr>
          <p:spPr bwMode="auto">
            <a:xfrm>
              <a:off x="7808386" y="3326270"/>
              <a:ext cx="627967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12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Ag</a:t>
              </a:r>
              <a:r>
                <a:rPr lang="en-US" sz="12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el-GR" sz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΄</a:t>
              </a:r>
              <a:endParaRPr lang="el-GR" sz="12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1164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sz="40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Παράδειγμα λειτουργίας του Κεϋνσιανού Υποδείγματος</a:t>
            </a:r>
            <a:r>
              <a:rPr lang="en-US" sz="36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27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Αύξηση της Προσφοράς Χρήματος</a:t>
            </a:r>
            <a:endParaRPr lang="el-GR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284889" y="1895276"/>
            <a:ext cx="4944536" cy="3742412"/>
            <a:chOff x="507198" y="2200408"/>
            <a:chExt cx="4944536" cy="3742412"/>
          </a:xfrm>
        </p:grpSpPr>
        <p:grpSp>
          <p:nvGrpSpPr>
            <p:cNvPr id="6" name="Ομάδα 8"/>
            <p:cNvGrpSpPr/>
            <p:nvPr/>
          </p:nvGrpSpPr>
          <p:grpSpPr>
            <a:xfrm>
              <a:off x="507198" y="2200408"/>
              <a:ext cx="4750470" cy="3742412"/>
              <a:chOff x="250166" y="1988871"/>
              <a:chExt cx="4750470" cy="3742412"/>
            </a:xfrm>
          </p:grpSpPr>
          <p:cxnSp>
            <p:nvCxnSpPr>
              <p:cNvPr id="14" name="Ευθεία γραμμή σύνδεσης 9"/>
              <p:cNvCxnSpPr/>
              <p:nvPr/>
            </p:nvCxnSpPr>
            <p:spPr>
              <a:xfrm flipH="1">
                <a:off x="2205039" y="2656905"/>
                <a:ext cx="2324099" cy="1443905"/>
              </a:xfrm>
              <a:prstGeom prst="line">
                <a:avLst/>
              </a:prstGeom>
              <a:ln w="5080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5" name="Ομάδα 11"/>
              <p:cNvGrpSpPr/>
              <p:nvPr/>
            </p:nvGrpSpPr>
            <p:grpSpPr>
              <a:xfrm>
                <a:off x="250166" y="1988871"/>
                <a:ext cx="4750470" cy="3742412"/>
                <a:chOff x="250166" y="1988871"/>
                <a:chExt cx="4750470" cy="3742412"/>
              </a:xfrm>
            </p:grpSpPr>
            <p:grpSp>
              <p:nvGrpSpPr>
                <p:cNvPr id="16" name="Ομάδα 12"/>
                <p:cNvGrpSpPr/>
                <p:nvPr/>
              </p:nvGrpSpPr>
              <p:grpSpPr>
                <a:xfrm>
                  <a:off x="250166" y="1988871"/>
                  <a:ext cx="4750470" cy="3742412"/>
                  <a:chOff x="6098875" y="2144147"/>
                  <a:chExt cx="4750470" cy="3742412"/>
                </a:xfrm>
              </p:grpSpPr>
              <p:sp>
                <p:nvSpPr>
                  <p:cNvPr id="18" name="TextBox 3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518113" y="2412662"/>
                    <a:ext cx="513895" cy="30777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sz="1400" dirty="0" smtClean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IS</a:t>
                    </a:r>
                    <a:endParaRPr lang="en-US" sz="1400" baseline="-10000" dirty="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grpSp>
                <p:nvGrpSpPr>
                  <p:cNvPr id="19" name="Ομάδα 20"/>
                  <p:cNvGrpSpPr/>
                  <p:nvPr/>
                </p:nvGrpSpPr>
                <p:grpSpPr>
                  <a:xfrm>
                    <a:off x="6098875" y="2144147"/>
                    <a:ext cx="4750470" cy="3742412"/>
                    <a:chOff x="6098875" y="2144147"/>
                    <a:chExt cx="4750470" cy="3742412"/>
                  </a:xfrm>
                </p:grpSpPr>
                <p:grpSp>
                  <p:nvGrpSpPr>
                    <p:cNvPr id="20" name="Group 2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098875" y="2144147"/>
                      <a:ext cx="4750470" cy="3742412"/>
                      <a:chOff x="1041250" y="2220646"/>
                      <a:chExt cx="4750341" cy="3743258"/>
                    </a:xfrm>
                  </p:grpSpPr>
                  <p:grpSp>
                    <p:nvGrpSpPr>
                      <p:cNvPr id="26" name="Group 2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041250" y="2220646"/>
                        <a:ext cx="4673867" cy="3501603"/>
                        <a:chOff x="1041250" y="2220646"/>
                        <a:chExt cx="4673867" cy="3501603"/>
                      </a:xfrm>
                    </p:grpSpPr>
                    <p:grpSp>
                      <p:nvGrpSpPr>
                        <p:cNvPr id="29" name="Group 3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731522" y="2220646"/>
                          <a:ext cx="3983595" cy="3325243"/>
                          <a:chOff x="2314937" y="2843581"/>
                          <a:chExt cx="3983595" cy="3325243"/>
                        </a:xfrm>
                      </p:grpSpPr>
                      <p:cxnSp>
                        <p:nvCxnSpPr>
                          <p:cNvPr id="32" name="Straight Connector 2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 flipH="1">
                            <a:off x="2315256" y="2843581"/>
                            <a:ext cx="11112" cy="3312274"/>
                          </a:xfrm>
                          <a:prstGeom prst="line">
                            <a:avLst/>
                          </a:prstGeom>
                          <a:noFill/>
                          <a:ln w="31750" cap="rnd" algn="ctr">
                            <a:solidFill>
                              <a:srgbClr val="172D56"/>
                            </a:solidFill>
                            <a:round/>
                            <a:headEnd type="triangle" w="med" len="med"/>
                            <a:tailEnd/>
                          </a:ln>
                        </p:spPr>
                      </p:cxnSp>
                      <p:cxnSp>
                        <p:nvCxnSpPr>
                          <p:cNvPr id="33" name="Straight Connector 5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 rot="5400000" flipH="1">
                            <a:off x="4301956" y="4172330"/>
                            <a:ext cx="11116" cy="3981342"/>
                          </a:xfrm>
                          <a:prstGeom prst="line">
                            <a:avLst/>
                          </a:prstGeom>
                          <a:noFill/>
                          <a:ln w="31750" cap="rnd" algn="ctr">
                            <a:solidFill>
                              <a:srgbClr val="172D56"/>
                            </a:solidFill>
                            <a:round/>
                            <a:headEnd type="triangle" w="med" len="med"/>
                            <a:tailEnd/>
                          </a:ln>
                        </p:spPr>
                      </p:cxnSp>
                    </p:grpSp>
                    <p:sp>
                      <p:nvSpPr>
                        <p:cNvPr id="30" name="TextBox 30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041250" y="2270487"/>
                          <a:ext cx="728608" cy="430984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wrap="square">
                          <a:spAutoFit/>
                        </a:bodyPr>
                        <a:lstStyle/>
                        <a:p>
                          <a:pPr algn="r"/>
                          <a:r>
                            <a:rPr lang="en-US" sz="1100" i="1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r</a:t>
                          </a:r>
                          <a:r>
                            <a:rPr lang="el-GR" sz="1100" i="1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,</a:t>
                          </a:r>
                          <a:endParaRPr lang="en-US" sz="1100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  <a:p>
                          <a:pPr algn="r"/>
                          <a:r>
                            <a:rPr lang="el-GR" sz="1100" dirty="0" smtClean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Επιτόκιο</a:t>
                          </a:r>
                          <a:endParaRPr lang="en-US" sz="11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p:txBody>
                    </p:sp>
                    <p:sp>
                      <p:nvSpPr>
                        <p:cNvPr id="31" name="TextBox 30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539210" y="5506805"/>
                          <a:ext cx="297180" cy="215444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>
                          <a:spAutoFit/>
                        </a:bodyPr>
                        <a:lstStyle/>
                        <a:p>
                          <a:pPr algn="r"/>
                          <a:r>
                            <a:rPr lang="el-GR" sz="80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</a:t>
                          </a:r>
                          <a:endParaRPr lang="en-US" sz="80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p:txBody>
                    </p:sp>
                  </p:grpSp>
                  <p:sp>
                    <p:nvSpPr>
                      <p:cNvPr id="27" name="TextBox 35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5069677" y="5532920"/>
                        <a:ext cx="645093" cy="43098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wrap="square">
                        <a:spAutoFit/>
                      </a:bodyPr>
                      <a:lstStyle/>
                      <a:p>
                        <a:pPr algn="r"/>
                        <a:r>
                          <a:rPr lang="en-US" sz="1100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libri" panose="020F0502020204030204" pitchFamily="34" charset="0"/>
                            <a:cs typeface="Calibri" panose="020F0502020204030204" pitchFamily="34" charset="0"/>
                          </a:rPr>
                          <a:t>Y, </a:t>
                        </a:r>
                        <a:r>
                          <a:rPr lang="el-GR" sz="1100" dirty="0" smtClean="0">
                            <a:latin typeface="Calibri" panose="020F0502020204030204" pitchFamily="34" charset="0"/>
                            <a:cs typeface="Calibri" panose="020F0502020204030204" pitchFamily="34" charset="0"/>
                          </a:rPr>
                          <a:t>Προϊόν</a:t>
                        </a:r>
                        <a:endParaRPr lang="en-US" sz="1100" baseline="-30000" dirty="0">
                          <a:latin typeface="Calibri" panose="020F0502020204030204" pitchFamily="34" charset="0"/>
                          <a:cs typeface="Calibri" panose="020F0502020204030204" pitchFamily="34" charset="0"/>
                        </a:endParaRPr>
                      </a:p>
                    </p:txBody>
                  </p:sp>
                  <p:sp>
                    <p:nvSpPr>
                      <p:cNvPr id="28" name="TextBox 36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5269912" y="2867863"/>
                        <a:ext cx="521679" cy="307846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wrap="square">
                        <a:spAutoFit/>
                      </a:bodyPr>
                      <a:lstStyle/>
                      <a:p>
                        <a:r>
                          <a:rPr lang="en-US" sz="1400" dirty="0" smtClean="0">
                            <a:latin typeface="Calibri" panose="020F0502020204030204" pitchFamily="34" charset="0"/>
                            <a:cs typeface="Calibri" panose="020F0502020204030204" pitchFamily="34" charset="0"/>
                          </a:rPr>
                          <a:t>LM</a:t>
                        </a:r>
                        <a:endPara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endParaRPr>
                      </a:p>
                    </p:txBody>
                  </p:sp>
                </p:grpSp>
                <p:cxnSp>
                  <p:nvCxnSpPr>
                    <p:cNvPr id="21" name="Straight Connector 18"/>
                    <p:cNvCxnSpPr/>
                    <p:nvPr/>
                  </p:nvCxnSpPr>
                  <p:spPr>
                    <a:xfrm>
                      <a:off x="7518113" y="2697749"/>
                      <a:ext cx="2609298" cy="2083464"/>
                    </a:xfrm>
                    <a:prstGeom prst="line">
                      <a:avLst/>
                    </a:prstGeom>
                    <a:ln w="50800">
                      <a:solidFill>
                        <a:srgbClr val="FFFF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" name="Straight Connector 22"/>
                    <p:cNvCxnSpPr/>
                    <p:nvPr/>
                  </p:nvCxnSpPr>
                  <p:spPr>
                    <a:xfrm rot="5400000">
                      <a:off x="8002953" y="4613005"/>
                      <a:ext cx="1702800" cy="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3" name="TextBox 3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482628" y="3625725"/>
                      <a:ext cx="310439" cy="307777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>
                      <a:spAutoFit/>
                    </a:bodyPr>
                    <a:lstStyle/>
                    <a:p>
                      <a:pPr algn="r"/>
                      <a:r>
                        <a:rPr lang="en-U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</a:t>
                      </a:r>
                      <a:r>
                        <a:rPr lang="en-US" sz="1400" baseline="-25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24" name="TextBox 3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687047" y="5466681"/>
                      <a:ext cx="338398" cy="307777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>
                      <a:spAutoFit/>
                    </a:bodyPr>
                    <a:lstStyle/>
                    <a:p>
                      <a:pPr algn="ctr"/>
                      <a:r>
                        <a:rPr lang="en-U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</a:t>
                      </a:r>
                      <a:r>
                        <a:rPr lang="en-US" sz="1400" baseline="-25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l-GR" sz="1400" baseline="-250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  <p:cxnSp>
                  <p:nvCxnSpPr>
                    <p:cNvPr id="25" name="Straight Connector 21"/>
                    <p:cNvCxnSpPr/>
                    <p:nvPr/>
                  </p:nvCxnSpPr>
                  <p:spPr>
                    <a:xfrm>
                      <a:off x="6792033" y="3758905"/>
                      <a:ext cx="2062800" cy="0"/>
                    </a:xfrm>
                    <a:prstGeom prst="line">
                      <a:avLst/>
                    </a:prstGeom>
                    <a:ln w="6350">
                      <a:solidFill>
                        <a:schemeClr val="tx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sp>
              <p:nvSpPr>
                <p:cNvPr id="17" name="TextBox 36"/>
                <p:cNvSpPr txBox="1">
                  <a:spLocks noChangeArrowheads="1"/>
                </p:cNvSpPr>
                <p:nvPr/>
              </p:nvSpPr>
              <p:spPr bwMode="auto">
                <a:xfrm>
                  <a:off x="2870603" y="3316560"/>
                  <a:ext cx="270079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en-ID" sz="14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A</a:t>
                  </a:r>
                  <a:endParaRPr lang="en-US" sz="14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</p:grpSp>
        <p:cxnSp>
          <p:nvCxnSpPr>
            <p:cNvPr id="7" name="Ευθεία γραμμή σύνδεσης 93"/>
            <p:cNvCxnSpPr/>
            <p:nvPr/>
          </p:nvCxnSpPr>
          <p:spPr>
            <a:xfrm flipH="1">
              <a:off x="2614471" y="3426422"/>
              <a:ext cx="2324099" cy="1443905"/>
            </a:xfrm>
            <a:prstGeom prst="line">
              <a:avLst/>
            </a:prstGeom>
            <a:ln w="50800">
              <a:solidFill>
                <a:schemeClr val="accent3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36"/>
            <p:cNvSpPr txBox="1">
              <a:spLocks noChangeArrowheads="1"/>
            </p:cNvSpPr>
            <p:nvPr/>
          </p:nvSpPr>
          <p:spPr bwMode="auto">
            <a:xfrm>
              <a:off x="4930041" y="3374209"/>
              <a:ext cx="521693" cy="307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4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LM</a:t>
              </a:r>
              <a:r>
                <a:rPr lang="el-GR" sz="14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΄</a:t>
              </a:r>
              <a:endParaRPr lang="en-US" sz="1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9" name="Straight Connector 21"/>
            <p:cNvCxnSpPr/>
            <p:nvPr/>
          </p:nvCxnSpPr>
          <p:spPr>
            <a:xfrm>
              <a:off x="1201084" y="4188793"/>
              <a:ext cx="2502000" cy="0"/>
            </a:xfrm>
            <a:prstGeom prst="line">
              <a:avLst/>
            </a:prstGeom>
            <a:ln w="63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22"/>
            <p:cNvCxnSpPr/>
            <p:nvPr/>
          </p:nvCxnSpPr>
          <p:spPr>
            <a:xfrm rot="5400000">
              <a:off x="3038780" y="4853753"/>
              <a:ext cx="1332000" cy="0"/>
            </a:xfrm>
            <a:prstGeom prst="line">
              <a:avLst/>
            </a:prstGeom>
            <a:ln w="63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30"/>
            <p:cNvSpPr txBox="1">
              <a:spLocks noChangeArrowheads="1"/>
            </p:cNvSpPr>
            <p:nvPr/>
          </p:nvSpPr>
          <p:spPr bwMode="auto">
            <a:xfrm>
              <a:off x="3538284" y="5522942"/>
              <a:ext cx="33839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rPr>
                <a:t>Y</a:t>
              </a:r>
              <a:r>
                <a:rPr lang="el-GR" sz="1400" baseline="-25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  <a:endParaRPr lang="el-GR" sz="14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" name="TextBox 30"/>
            <p:cNvSpPr txBox="1">
              <a:spLocks noChangeArrowheads="1"/>
            </p:cNvSpPr>
            <p:nvPr/>
          </p:nvSpPr>
          <p:spPr bwMode="auto">
            <a:xfrm>
              <a:off x="890950" y="4047552"/>
              <a:ext cx="31043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/>
              <a:r>
                <a:rPr lang="en-US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rPr>
                <a:t>r</a:t>
              </a:r>
              <a:r>
                <a:rPr lang="el-GR" sz="1400" baseline="-25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  <a:endPara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" name="TextBox 36"/>
            <p:cNvSpPr txBox="1">
              <a:spLocks noChangeArrowheads="1"/>
            </p:cNvSpPr>
            <p:nvPr/>
          </p:nvSpPr>
          <p:spPr bwMode="auto">
            <a:xfrm>
              <a:off x="3591349" y="3875265"/>
              <a:ext cx="27007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l-GR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Β</a:t>
              </a:r>
              <a:endParaRPr lang="en-US" sz="1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30852032"/>
      </p:ext>
    </p:extLst>
  </p:cSld>
  <p:clrMapOvr>
    <a:masterClrMapping/>
  </p:clrMapOvr>
</p:sld>
</file>

<file path=ppt/theme/theme1.xml><?xml version="1.0" encoding="utf-8"?>
<a:theme xmlns:a="http://schemas.openxmlformats.org/drawingml/2006/main" name="Μέρισμα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TM03457464[[fn=Μέρισμα]]</Template>
  <TotalTime>2379</TotalTime>
  <Words>421</Words>
  <Application>Microsoft Office PowerPoint</Application>
  <PresentationFormat>Ευρεία οθόνη</PresentationFormat>
  <Paragraphs>129</Paragraphs>
  <Slides>7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8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6" baseType="lpstr">
      <vt:lpstr>Arial</vt:lpstr>
      <vt:lpstr>Calibri</vt:lpstr>
      <vt:lpstr>Cambria Math</vt:lpstr>
      <vt:lpstr>Corbel</vt:lpstr>
      <vt:lpstr>Gill Sans MT</vt:lpstr>
      <vt:lpstr>Times New Roman</vt:lpstr>
      <vt:lpstr>Wingdings</vt:lpstr>
      <vt:lpstr>Wingdings 2</vt:lpstr>
      <vt:lpstr>Μέρισμα</vt:lpstr>
      <vt:lpstr>ΟΙΚΟΝΟΜΙΚΕΣ ΔΙΑΚΥΜΑΝΣΕΙΣ ΚΑΙ ΥΠΟΔΕΙΓΜΑ IS – LM</vt:lpstr>
      <vt:lpstr>Βραχυχρόνια Ισορροπία</vt:lpstr>
      <vt:lpstr>Υπόδειγμα IS - LM =&gt; Καμπύλη AgD</vt:lpstr>
      <vt:lpstr>Παρουσίαση του PowerPoint</vt:lpstr>
      <vt:lpstr>Παρουσίαση του PowerPoint</vt:lpstr>
      <vt:lpstr>Παράδειγμα λειτουργίας του Κλασικού Υποδείγματος Αύξηση της Προσφοράς Χρήματος</vt:lpstr>
      <vt:lpstr>Παράδειγμα λειτουργίας του Κεϋνσιανού Υποδείγματος Αύξηση της Προσφοράς Χρήματος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Ακαθαριστο εγχωριο προϊον</dc:title>
  <dc:creator>Windows User</dc:creator>
  <cp:lastModifiedBy>Windows User</cp:lastModifiedBy>
  <cp:revision>234</cp:revision>
  <dcterms:created xsi:type="dcterms:W3CDTF">2020-10-15T08:21:46Z</dcterms:created>
  <dcterms:modified xsi:type="dcterms:W3CDTF">2021-01-20T08:49:50Z</dcterms:modified>
</cp:coreProperties>
</file>