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7" r:id="rId2"/>
    <p:sldId id="287" r:id="rId3"/>
    <p:sldId id="286" r:id="rId4"/>
    <p:sldId id="293" r:id="rId5"/>
    <p:sldId id="285" r:id="rId6"/>
    <p:sldId id="295" r:id="rId7"/>
    <p:sldId id="282" r:id="rId8"/>
    <p:sldId id="288" r:id="rId9"/>
    <p:sldId id="290" r:id="rId10"/>
    <p:sldId id="291" r:id="rId11"/>
    <p:sldId id="294" r:id="rId12"/>
    <p:sldId id="292" r:id="rId13"/>
    <p:sldId id="289" r:id="rId14"/>
  </p:sldIdLst>
  <p:sldSz cx="12192000" cy="6858000"/>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604900"/>
    <a:srgbClr val="CC0066"/>
    <a:srgbClr val="66085F"/>
    <a:srgbClr val="6A0457"/>
    <a:srgbClr val="993366"/>
    <a:srgbClr val="FF9933"/>
    <a:srgbClr val="2249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76" autoAdjust="0"/>
    <p:restoredTop sz="96395" autoAdjust="0"/>
  </p:normalViewPr>
  <p:slideViewPr>
    <p:cSldViewPr snapToGrid="0">
      <p:cViewPr varScale="1">
        <p:scale>
          <a:sx n="111" d="100"/>
          <a:sy n="111" d="100"/>
        </p:scale>
        <p:origin x="816" y="102"/>
      </p:cViewPr>
      <p:guideLst>
        <p:guide orient="horz" pos="2160"/>
        <p:guide pos="3840"/>
      </p:guideLst>
    </p:cSldViewPr>
  </p:slideViewPr>
  <p:outlineViewPr>
    <p:cViewPr>
      <p:scale>
        <a:sx n="33" d="100"/>
        <a:sy n="33" d="100"/>
      </p:scale>
      <p:origin x="0" y="-330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118873C7-ACCD-488A-A166-C0C53EAAEC6B}" type="datetimeFigureOut">
              <a:rPr lang="el-GR"/>
              <a:pPr>
                <a:defRPr/>
              </a:pPr>
              <a:t>20/12/2023</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noProof="0" smtClean="0"/>
              <a:t>Επεξεργασία 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8D7C5BA0-5114-44A3-8796-D9130C0243B7}"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4" name="Rectangle 6"/>
          <p:cNvSpPr/>
          <p:nvPr/>
        </p:nvSpPr>
        <p:spPr>
          <a:xfrm>
            <a:off x="446088" y="3086100"/>
            <a:ext cx="11263312" cy="330517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lstStyle>
            <a:lvl1pPr>
              <a:defRPr sz="3600">
                <a:solidFill>
                  <a:schemeClr val="accent1"/>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n-US" dirty="0"/>
          </a:p>
        </p:txBody>
      </p:sp>
      <p:sp>
        <p:nvSpPr>
          <p:cNvPr id="5" name="Date Placeholder 3"/>
          <p:cNvSpPr>
            <a:spLocks noGrp="1"/>
          </p:cNvSpPr>
          <p:nvPr>
            <p:ph type="dt" sz="half" idx="10"/>
          </p:nvPr>
        </p:nvSpPr>
        <p:spPr/>
        <p:txBody>
          <a:bodyPr/>
          <a:lstStyle>
            <a:lvl1pPr>
              <a:defRPr>
                <a:solidFill>
                  <a:schemeClr val="accent1">
                    <a:lumMod val="75000"/>
                    <a:lumOff val="25000"/>
                  </a:schemeClr>
                </a:solidFill>
              </a:defRPr>
            </a:lvl1pPr>
          </a:lstStyle>
          <a:p>
            <a:pPr>
              <a:defRPr/>
            </a:pPr>
            <a:fld id="{9A61E91B-5B1E-41B6-A30C-32ECEDE469E8}" type="datetimeFigureOut">
              <a:rPr lang="en-US"/>
              <a:pPr>
                <a:defRPr/>
              </a:pPr>
              <a:t>12/20/2023</a:t>
            </a:fld>
            <a:endParaRPr lang="en-US"/>
          </a:p>
        </p:txBody>
      </p:sp>
      <p:sp>
        <p:nvSpPr>
          <p:cNvPr id="6" name="Footer Placeholder 4"/>
          <p:cNvSpPr>
            <a:spLocks noGrp="1"/>
          </p:cNvSpPr>
          <p:nvPr>
            <p:ph type="ftr" sz="quarter" idx="11"/>
          </p:nvPr>
        </p:nvSpPr>
        <p:spPr/>
        <p:txBody>
          <a:bodyPr/>
          <a:lstStyle>
            <a:lvl1pPr>
              <a:defRPr>
                <a:solidFill>
                  <a:schemeClr val="accent1">
                    <a:lumMod val="75000"/>
                    <a:lumOff val="25000"/>
                  </a:schemeClr>
                </a:solidFill>
              </a:defRPr>
            </a:lvl1pPr>
          </a:lstStyle>
          <a:p>
            <a:pPr>
              <a:defRPr/>
            </a:pPr>
            <a:endParaRPr lang="en-US"/>
          </a:p>
        </p:txBody>
      </p:sp>
      <p:sp>
        <p:nvSpPr>
          <p:cNvPr id="7" name="Slide Number Placeholder 5"/>
          <p:cNvSpPr>
            <a:spLocks noGrp="1"/>
          </p:cNvSpPr>
          <p:nvPr>
            <p:ph type="sldNum" sz="quarter" idx="12"/>
          </p:nvPr>
        </p:nvSpPr>
        <p:spPr>
          <a:xfrm>
            <a:off x="10558463" y="5956300"/>
            <a:ext cx="1016000" cy="365125"/>
          </a:xfrm>
        </p:spPr>
        <p:txBody>
          <a:bodyPr/>
          <a:lstStyle>
            <a:lvl1pPr>
              <a:defRPr>
                <a:solidFill>
                  <a:schemeClr val="accent1">
                    <a:lumMod val="75000"/>
                    <a:lumOff val="25000"/>
                  </a:schemeClr>
                </a:solidFill>
              </a:defRPr>
            </a:lvl1pPr>
          </a:lstStyle>
          <a:p>
            <a:pPr>
              <a:defRPr/>
            </a:pPr>
            <a:fld id="{EF83F1C4-C05B-4614-AB13-AB29FD0FA20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4" name="Rectangle 7"/>
          <p:cNvSpPr>
            <a:spLocks noChangeAspect="1"/>
          </p:cNvSpPr>
          <p:nvPr/>
        </p:nvSpPr>
        <p:spPr>
          <a:xfrm>
            <a:off x="439738" y="614363"/>
            <a:ext cx="11309350" cy="118903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3"/>
          <p:cNvSpPr>
            <a:spLocks noGrp="1"/>
          </p:cNvSpPr>
          <p:nvPr>
            <p:ph type="dt" sz="half" idx="10"/>
          </p:nvPr>
        </p:nvSpPr>
        <p:spPr/>
        <p:txBody>
          <a:bodyPr/>
          <a:lstStyle>
            <a:lvl1pPr>
              <a:defRPr/>
            </a:lvl1pPr>
          </a:lstStyle>
          <a:p>
            <a:pPr>
              <a:defRPr/>
            </a:pPr>
            <a:fld id="{30512FF0-ECB3-45B1-89FB-4CB42B3B01AD}" type="datetimeFigureOut">
              <a:rPr lang="en-US"/>
              <a:pPr>
                <a:defRPr/>
              </a:pPr>
              <a:t>12/20/2023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41DA2F9-4AE1-4B2D-A972-FEF59790EE6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4" name="Rectangle 6"/>
          <p:cNvSpPr>
            <a:spLocks noChangeAspect="1"/>
          </p:cNvSpPr>
          <p:nvPr/>
        </p:nvSpPr>
        <p:spPr>
          <a:xfrm>
            <a:off x="8839200" y="600075"/>
            <a:ext cx="2906713" cy="58166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3"/>
          <p:cNvSpPr>
            <a:spLocks noGrp="1"/>
          </p:cNvSpPr>
          <p:nvPr>
            <p:ph type="dt" sz="half" idx="10"/>
          </p:nvPr>
        </p:nvSpPr>
        <p:spPr>
          <a:xfrm>
            <a:off x="8993188" y="5956300"/>
            <a:ext cx="1328737" cy="365125"/>
          </a:xfrm>
        </p:spPr>
        <p:txBody>
          <a:bodyPr/>
          <a:lstStyle>
            <a:lvl1pPr>
              <a:defRPr>
                <a:solidFill>
                  <a:schemeClr val="accent1">
                    <a:lumMod val="75000"/>
                    <a:lumOff val="25000"/>
                  </a:schemeClr>
                </a:solidFill>
              </a:defRPr>
            </a:lvl1pPr>
          </a:lstStyle>
          <a:p>
            <a:pPr>
              <a:defRPr/>
            </a:pPr>
            <a:fld id="{15714E51-6C15-4576-82E3-4ECA5DE06BA1}" type="datetimeFigureOut">
              <a:rPr lang="en-US"/>
              <a:pPr>
                <a:defRPr/>
              </a:pPr>
              <a:t>12/20/2023</a:t>
            </a:fld>
            <a:endParaRPr lang="en-US"/>
          </a:p>
        </p:txBody>
      </p:sp>
      <p:sp>
        <p:nvSpPr>
          <p:cNvPr id="6" name="Footer Placeholder 4"/>
          <p:cNvSpPr>
            <a:spLocks noGrp="1"/>
          </p:cNvSpPr>
          <p:nvPr>
            <p:ph type="ftr" sz="quarter" idx="11"/>
          </p:nvPr>
        </p:nvSpPr>
        <p:spPr>
          <a:xfrm>
            <a:off x="774700" y="5951538"/>
            <a:ext cx="7896225" cy="365125"/>
          </a:xfr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10447338" y="5956300"/>
            <a:ext cx="1163637" cy="365125"/>
          </a:xfrm>
        </p:spPr>
        <p:txBody>
          <a:bodyPr/>
          <a:lstStyle>
            <a:lvl1pPr>
              <a:defRPr>
                <a:solidFill>
                  <a:schemeClr val="accent1">
                    <a:lumMod val="75000"/>
                    <a:lumOff val="25000"/>
                  </a:schemeClr>
                </a:solidFill>
              </a:defRPr>
            </a:lvl1pPr>
          </a:lstStyle>
          <a:p>
            <a:pPr>
              <a:defRPr/>
            </a:pPr>
            <a:fld id="{30812AEF-22DE-439F-88F6-FFE456D8082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4" name="Rectangle 6"/>
          <p:cNvSpPr>
            <a:spLocks noChangeAspect="1"/>
          </p:cNvSpPr>
          <p:nvPr/>
        </p:nvSpPr>
        <p:spPr>
          <a:xfrm>
            <a:off x="439738" y="614363"/>
            <a:ext cx="11309350" cy="118903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l-GR" smtClean="0"/>
              <a:t>Στυλ κύριου τίτλου</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3"/>
          <p:cNvSpPr>
            <a:spLocks noGrp="1"/>
          </p:cNvSpPr>
          <p:nvPr>
            <p:ph type="dt" sz="half" idx="10"/>
          </p:nvPr>
        </p:nvSpPr>
        <p:spPr/>
        <p:txBody>
          <a:bodyPr/>
          <a:lstStyle>
            <a:lvl1pPr>
              <a:defRPr/>
            </a:lvl1pPr>
          </a:lstStyle>
          <a:p>
            <a:pPr>
              <a:defRPr/>
            </a:pPr>
            <a:fld id="{F1BC76EA-ACB2-42E4-8BB6-49C44BDD1AF1}" type="datetimeFigureOut">
              <a:rPr lang="en-US"/>
              <a:pPr>
                <a:defRPr/>
              </a:pPr>
              <a:t>12/20/2023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E91A0AF-5F3D-4A71-A3C5-F57A533976F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4" name="Rectangle 7"/>
          <p:cNvSpPr>
            <a:spLocks noChangeAspect="1"/>
          </p:cNvSpPr>
          <p:nvPr/>
        </p:nvSpPr>
        <p:spPr>
          <a:xfrm>
            <a:off x="447675" y="5141913"/>
            <a:ext cx="11290300" cy="125888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lstStyle>
            <a:lvl1pPr algn="l">
              <a:defRPr sz="3600" b="0" cap="all">
                <a:solidFill>
                  <a:schemeClr val="accent1"/>
                </a:solidFill>
              </a:defRPr>
            </a:lvl1pPr>
          </a:lstStyle>
          <a:p>
            <a:r>
              <a:rPr lang="el-GR" smtClean="0"/>
              <a:t>Στυλ κύριου τίτλου</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5" name="Date Placeholder 3"/>
          <p:cNvSpPr>
            <a:spLocks noGrp="1"/>
          </p:cNvSpPr>
          <p:nvPr>
            <p:ph type="dt" sz="half" idx="10"/>
          </p:nvPr>
        </p:nvSpPr>
        <p:spPr/>
        <p:txBody>
          <a:bodyPr/>
          <a:lstStyle>
            <a:lvl1pPr>
              <a:defRPr>
                <a:solidFill>
                  <a:schemeClr val="accent1">
                    <a:lumMod val="75000"/>
                    <a:lumOff val="25000"/>
                  </a:schemeClr>
                </a:solidFill>
              </a:defRPr>
            </a:lvl1pPr>
          </a:lstStyle>
          <a:p>
            <a:pPr>
              <a:defRPr/>
            </a:pPr>
            <a:fld id="{D8E3F3A2-BB7A-420D-9A0D-3339160DCA5B}" type="datetimeFigureOut">
              <a:rPr lang="en-US"/>
              <a:pPr>
                <a:defRPr/>
              </a:pPr>
              <a:t>12/20/2023</a:t>
            </a:fld>
            <a:endParaRPr lang="en-US"/>
          </a:p>
        </p:txBody>
      </p:sp>
      <p:sp>
        <p:nvSpPr>
          <p:cNvPr id="6" name="Footer Placeholder 4"/>
          <p:cNvSpPr>
            <a:spLocks noGrp="1"/>
          </p:cNvSpPr>
          <p:nvPr>
            <p:ph type="ftr" sz="quarter" idx="11"/>
          </p:nvPr>
        </p:nvSpPr>
        <p:spPr/>
        <p:txBody>
          <a:bodyPr/>
          <a:lstStyle>
            <a:lvl1pPr>
              <a:defRPr>
                <a:solidFill>
                  <a:schemeClr val="accent1">
                    <a:lumMod val="75000"/>
                    <a:lumOff val="25000"/>
                  </a:schemeClr>
                </a:solidFill>
              </a:defRPr>
            </a:lvl1pPr>
          </a:lstStyle>
          <a:p>
            <a:pPr>
              <a:defRPr/>
            </a:pPr>
            <a:endParaRPr lang="en-US"/>
          </a:p>
        </p:txBody>
      </p:sp>
      <p:sp>
        <p:nvSpPr>
          <p:cNvPr id="7"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a:defRPr/>
            </a:pPr>
            <a:fld id="{36D7C55E-F0A5-4FCE-971D-118C95AD536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Rectangle 7"/>
          <p:cNvSpPr>
            <a:spLocks noChangeAspect="1"/>
          </p:cNvSpPr>
          <p:nvPr/>
        </p:nvSpPr>
        <p:spPr>
          <a:xfrm>
            <a:off x="446088" y="606425"/>
            <a:ext cx="11299825" cy="125888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 name="Date Placeholder 4"/>
          <p:cNvSpPr>
            <a:spLocks noGrp="1"/>
          </p:cNvSpPr>
          <p:nvPr>
            <p:ph type="dt" sz="half" idx="10"/>
          </p:nvPr>
        </p:nvSpPr>
        <p:spPr/>
        <p:txBody>
          <a:bodyPr/>
          <a:lstStyle>
            <a:lvl1pPr>
              <a:defRPr/>
            </a:lvl1pPr>
          </a:lstStyle>
          <a:p>
            <a:pPr>
              <a:defRPr/>
            </a:pPr>
            <a:fld id="{9BE4CF70-FFAF-4EF6-8ABA-7AC44697D581}" type="datetimeFigureOut">
              <a:rPr lang="en-US"/>
              <a:pPr>
                <a:defRPr/>
              </a:pPr>
              <a:t>12/20/2023</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BAEE2A73-3756-4891-8991-BDFCF3B8F29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7" name="Rectangle 10"/>
          <p:cNvSpPr>
            <a:spLocks noChangeAspect="1"/>
          </p:cNvSpPr>
          <p:nvPr/>
        </p:nvSpPr>
        <p:spPr>
          <a:xfrm>
            <a:off x="446088" y="606425"/>
            <a:ext cx="11299825" cy="125888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8" name="Date Placeholder 6"/>
          <p:cNvSpPr>
            <a:spLocks noGrp="1"/>
          </p:cNvSpPr>
          <p:nvPr>
            <p:ph type="dt" sz="half" idx="10"/>
          </p:nvPr>
        </p:nvSpPr>
        <p:spPr/>
        <p:txBody>
          <a:bodyPr/>
          <a:lstStyle>
            <a:lvl1pPr>
              <a:defRPr/>
            </a:lvl1pPr>
          </a:lstStyle>
          <a:p>
            <a:pPr>
              <a:defRPr/>
            </a:pPr>
            <a:fld id="{F2D58689-219D-4B26-B207-A0B7F378BB92}" type="datetimeFigureOut">
              <a:rPr lang="en-US"/>
              <a:pPr>
                <a:defRPr/>
              </a:pPr>
              <a:t>12/20/2023</a:t>
            </a:fld>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AC4420BF-D890-4A9B-B7F8-EF6192B91C3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Rectangle 6"/>
          <p:cNvSpPr>
            <a:spLocks noChangeAspect="1"/>
          </p:cNvSpPr>
          <p:nvPr/>
        </p:nvSpPr>
        <p:spPr>
          <a:xfrm>
            <a:off x="441325" y="606425"/>
            <a:ext cx="11299825" cy="125888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l-GR" smtClean="0"/>
              <a:t>Στυλ κύριου τίτλου</a:t>
            </a:r>
            <a:endParaRPr lang="en-US" dirty="0"/>
          </a:p>
        </p:txBody>
      </p:sp>
      <p:sp>
        <p:nvSpPr>
          <p:cNvPr id="4" name="Date Placeholder 2"/>
          <p:cNvSpPr>
            <a:spLocks noGrp="1"/>
          </p:cNvSpPr>
          <p:nvPr>
            <p:ph type="dt" sz="half" idx="10"/>
          </p:nvPr>
        </p:nvSpPr>
        <p:spPr/>
        <p:txBody>
          <a:bodyPr/>
          <a:lstStyle>
            <a:lvl1pPr>
              <a:defRPr/>
            </a:lvl1pPr>
          </a:lstStyle>
          <a:p>
            <a:pPr>
              <a:defRPr/>
            </a:pPr>
            <a:fld id="{0074A5F6-4123-46F0-A2B6-1B0BA311AF0D}" type="datetimeFigureOut">
              <a:rPr lang="en-US"/>
              <a:pPr>
                <a:defRPr/>
              </a:pPr>
              <a:t>12/20/2023</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7C7A2D4F-08F7-4CB3-ADE3-3908261C201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6CFDFA9-80AD-4524-B3CE-C3F2422EDA4B}" type="datetimeFigureOut">
              <a:rPr lang="en-US"/>
              <a:pPr>
                <a:defRPr/>
              </a:pPr>
              <a:t>12/20/2023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8F3AABE-1D0B-47C1-B6B7-A61D2E946FA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5" name="Rectangle 8"/>
          <p:cNvSpPr>
            <a:spLocks noChangeAspect="1"/>
          </p:cNvSpPr>
          <p:nvPr/>
        </p:nvSpPr>
        <p:spPr>
          <a:xfrm>
            <a:off x="447675" y="5141913"/>
            <a:ext cx="11298238" cy="127476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l-GR" smtClean="0"/>
              <a:t>Στυλ κύριου τίτλου</a:t>
            </a:r>
            <a:endParaRPr lang="en-US" dirty="0"/>
          </a:p>
        </p:txBody>
      </p:sp>
      <p:sp>
        <p:nvSpPr>
          <p:cNvPr id="3" name="Content Placeholder 2"/>
          <p:cNvSpPr>
            <a:spLocks noGrp="1"/>
          </p:cNvSpPr>
          <p:nvPr>
            <p:ph idx="1"/>
          </p:nvPr>
        </p:nvSpPr>
        <p:spPr>
          <a:xfrm>
            <a:off x="447816" y="601200"/>
            <a:ext cx="11292840" cy="4204800"/>
          </a:xfrm>
        </p:spPr>
        <p:txBody>
          <a:bodyP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5740823" y="5262296"/>
            <a:ext cx="5869987" cy="689515"/>
          </a:xfrm>
        </p:spPr>
        <p:txBody>
          <a:bodyP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6" name="Date Placeholder 4"/>
          <p:cNvSpPr>
            <a:spLocks noGrp="1"/>
          </p:cNvSpPr>
          <p:nvPr>
            <p:ph type="dt" sz="half" idx="10"/>
          </p:nvPr>
        </p:nvSpPr>
        <p:spPr/>
        <p:txBody>
          <a:bodyPr/>
          <a:lstStyle>
            <a:lvl1pPr>
              <a:defRPr>
                <a:solidFill>
                  <a:schemeClr val="accent1">
                    <a:lumMod val="75000"/>
                    <a:lumOff val="25000"/>
                  </a:schemeClr>
                </a:solidFill>
              </a:defRPr>
            </a:lvl1pPr>
          </a:lstStyle>
          <a:p>
            <a:pPr>
              <a:defRPr/>
            </a:pPr>
            <a:fld id="{C69BF3E1-18F5-4B08-9F13-7B00D3AA0153}" type="datetimeFigureOut">
              <a:rPr lang="en-US"/>
              <a:pPr>
                <a:defRPr/>
              </a:pPr>
              <a:t>12/20/2023</a:t>
            </a:fld>
            <a:endParaRPr lang="en-US"/>
          </a:p>
        </p:txBody>
      </p:sp>
      <p:sp>
        <p:nvSpPr>
          <p:cNvPr id="7" name="Footer Placeholder 5"/>
          <p:cNvSpPr>
            <a:spLocks noGrp="1"/>
          </p:cNvSpPr>
          <p:nvPr>
            <p:ph type="ftr" sz="quarter" idx="11"/>
          </p:nvPr>
        </p:nvSpPr>
        <p:spPr/>
        <p:txBody>
          <a:bodyPr/>
          <a:lstStyle>
            <a:lvl1pPr>
              <a:defRPr>
                <a:solidFill>
                  <a:schemeClr val="accent1">
                    <a:lumMod val="75000"/>
                    <a:lumOff val="25000"/>
                  </a:schemeClr>
                </a:solidFill>
              </a:defRPr>
            </a:lvl1pPr>
          </a:lstStyle>
          <a:p>
            <a:pPr>
              <a:defRPr/>
            </a:pPr>
            <a:endParaRPr lang="en-US"/>
          </a:p>
        </p:txBody>
      </p:sp>
      <p:sp>
        <p:nvSpPr>
          <p:cNvPr id="8"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pPr>
              <a:defRPr/>
            </a:pPr>
            <a:fld id="{5998153A-62C6-47D1-A33E-FC5D93254FD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lstStyle>
            <a:lvl1pPr algn="l">
              <a:defRPr sz="2400" b="0">
                <a:solidFill>
                  <a:schemeClr val="accent1"/>
                </a:solidFill>
              </a:defRPr>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447817" y="599725"/>
            <a:ext cx="11290859" cy="3557252"/>
          </a:xfrm>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l-GR" noProof="0" smtClean="0"/>
              <a:t>Κάντε κλικ στο εικονίδιο για να προσθέσετε εικόνα</a:t>
            </a:r>
            <a:endParaRPr lang="en-US" noProof="0"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3"/>
          <p:cNvSpPr>
            <a:spLocks noGrp="1"/>
          </p:cNvSpPr>
          <p:nvPr>
            <p:ph type="dt" sz="half" idx="10"/>
          </p:nvPr>
        </p:nvSpPr>
        <p:spPr/>
        <p:txBody>
          <a:bodyPr/>
          <a:lstStyle>
            <a:lvl1pPr>
              <a:defRPr/>
            </a:lvl1pPr>
          </a:lstStyle>
          <a:p>
            <a:pPr>
              <a:defRPr/>
            </a:pPr>
            <a:fld id="{3E87101D-C360-4522-8DD3-5C6408C22E80}" type="datetimeFigureOut">
              <a:rPr lang="en-US"/>
              <a:pPr>
                <a:defRPr/>
              </a:pPr>
              <a:t>12/20/2023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6DBBC8C-2C59-45FF-8855-1EC3D8A7358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025" y="704850"/>
            <a:ext cx="11029950" cy="1189038"/>
          </a:xfrm>
          <a:prstGeom prst="rect">
            <a:avLst/>
          </a:prstGeom>
        </p:spPr>
        <p:txBody>
          <a:bodyPr vert="horz" lIns="91440" tIns="45720" rIns="91440" bIns="45720" rtlCol="0" anchor="b">
            <a:normAutofit/>
          </a:bodyPr>
          <a:lstStyle/>
          <a:p>
            <a:r>
              <a:rPr lang="el-GR" smtClean="0"/>
              <a:t>Στυλ κύριου τίτλου</a:t>
            </a:r>
            <a:endParaRPr lang="en-US" dirty="0"/>
          </a:p>
        </p:txBody>
      </p:sp>
      <p:sp>
        <p:nvSpPr>
          <p:cNvPr id="1027" name="Text Placeholder 2"/>
          <p:cNvSpPr>
            <a:spLocks noGrp="1"/>
          </p:cNvSpPr>
          <p:nvPr>
            <p:ph type="body" idx="1"/>
          </p:nvPr>
        </p:nvSpPr>
        <p:spPr bwMode="auto">
          <a:xfrm>
            <a:off x="581025" y="2335213"/>
            <a:ext cx="11029950" cy="3524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4" name="Date Placeholder 3"/>
          <p:cNvSpPr>
            <a:spLocks noGrp="1"/>
          </p:cNvSpPr>
          <p:nvPr>
            <p:ph type="dt" sz="half" idx="2"/>
          </p:nvPr>
        </p:nvSpPr>
        <p:spPr>
          <a:xfrm>
            <a:off x="7605713" y="5956300"/>
            <a:ext cx="2844800" cy="365125"/>
          </a:xfrm>
          <a:prstGeom prst="rect">
            <a:avLst/>
          </a:prstGeom>
        </p:spPr>
        <p:txBody>
          <a:bodyPr vert="horz" lIns="91440" tIns="45720" rIns="91440" bIns="45720" rtlCol="0" anchor="ctr"/>
          <a:lstStyle>
            <a:lvl1pPr algn="r" fontAlgn="auto">
              <a:spcBef>
                <a:spcPts val="0"/>
              </a:spcBef>
              <a:spcAft>
                <a:spcPts val="0"/>
              </a:spcAft>
              <a:defRPr sz="900">
                <a:solidFill>
                  <a:schemeClr val="accent2"/>
                </a:solidFill>
                <a:latin typeface="+mn-lt"/>
              </a:defRPr>
            </a:lvl1pPr>
          </a:lstStyle>
          <a:p>
            <a:pPr>
              <a:defRPr/>
            </a:pPr>
            <a:fld id="{6C6A0DBB-38BA-4E82-8D0A-9E753FB781E8}" type="datetimeFigureOut">
              <a:rPr lang="en-US"/>
              <a:pPr>
                <a:defRPr/>
              </a:pPr>
              <a:t>12/20/2023</a:t>
            </a:fld>
            <a:endParaRPr lang="en-US"/>
          </a:p>
        </p:txBody>
      </p:sp>
      <p:sp>
        <p:nvSpPr>
          <p:cNvPr id="5" name="Footer Placeholder 4"/>
          <p:cNvSpPr>
            <a:spLocks noGrp="1"/>
          </p:cNvSpPr>
          <p:nvPr>
            <p:ph type="ftr" sz="quarter" idx="3"/>
          </p:nvPr>
        </p:nvSpPr>
        <p:spPr>
          <a:xfrm>
            <a:off x="581025" y="5951538"/>
            <a:ext cx="6916738" cy="365125"/>
          </a:xfrm>
          <a:prstGeom prst="rect">
            <a:avLst/>
          </a:prstGeom>
        </p:spPr>
        <p:txBody>
          <a:bodyPr vert="horz" lIns="91440" tIns="45720" rIns="91440" bIns="45720" rtlCol="0" anchor="ctr"/>
          <a:lstStyle>
            <a:lvl1pPr algn="l" fontAlgn="auto">
              <a:spcBef>
                <a:spcPts val="0"/>
              </a:spcBef>
              <a:spcAft>
                <a:spcPts val="0"/>
              </a:spcAft>
              <a:defRPr sz="900" cap="all">
                <a:solidFill>
                  <a:schemeClr val="accent2"/>
                </a:solidFill>
                <a:latin typeface="+mn-lt"/>
              </a:defRPr>
            </a:lvl1pPr>
          </a:lstStyle>
          <a:p>
            <a:pPr>
              <a:defRPr/>
            </a:pPr>
            <a:endParaRPr lang="en-US"/>
          </a:p>
        </p:txBody>
      </p:sp>
      <p:sp>
        <p:nvSpPr>
          <p:cNvPr id="6" name="Slide Number Placeholder 5"/>
          <p:cNvSpPr>
            <a:spLocks noGrp="1"/>
          </p:cNvSpPr>
          <p:nvPr>
            <p:ph type="sldNum" sz="quarter" idx="4"/>
          </p:nvPr>
        </p:nvSpPr>
        <p:spPr>
          <a:xfrm>
            <a:off x="10558463" y="5956300"/>
            <a:ext cx="1052512" cy="365125"/>
          </a:xfrm>
          <a:prstGeom prst="rect">
            <a:avLst/>
          </a:prstGeom>
        </p:spPr>
        <p:txBody>
          <a:bodyPr vert="horz" lIns="91440" tIns="45720" rIns="91440" bIns="45720" rtlCol="0" anchor="ctr"/>
          <a:lstStyle>
            <a:lvl1pPr algn="r" fontAlgn="auto">
              <a:spcBef>
                <a:spcPts val="0"/>
              </a:spcBef>
              <a:spcAft>
                <a:spcPts val="0"/>
              </a:spcAft>
              <a:defRPr sz="900">
                <a:solidFill>
                  <a:schemeClr val="accent2"/>
                </a:solidFill>
                <a:latin typeface="+mn-lt"/>
              </a:defRPr>
            </a:lvl1pPr>
          </a:lstStyle>
          <a:p>
            <a:pPr>
              <a:defRPr/>
            </a:pPr>
            <a:fld id="{A26FCCEC-8184-4457-8EE2-53EAD6D87D00}" type="slidenum">
              <a:rPr lang="en-US"/>
              <a:pPr>
                <a:defRPr/>
              </a:pPr>
              <a:t>‹#›</a:t>
            </a:fld>
            <a:endParaRPr lang="en-US"/>
          </a:p>
        </p:txBody>
      </p:sp>
      <p:sp>
        <p:nvSpPr>
          <p:cNvPr id="9" name="Rectangle 8"/>
          <p:cNvSpPr/>
          <p:nvPr/>
        </p:nvSpPr>
        <p:spPr>
          <a:xfrm>
            <a:off x="446088" y="457200"/>
            <a:ext cx="3703637" cy="952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275" y="454025"/>
            <a:ext cx="3703638" cy="98425"/>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00" y="457200"/>
            <a:ext cx="3703638" cy="92075"/>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59" r:id="rId7"/>
    <p:sldLayoutId id="2147483666" r:id="rId8"/>
    <p:sldLayoutId id="2147483658" r:id="rId9"/>
    <p:sldLayoutId id="2147483667" r:id="rId10"/>
    <p:sldLayoutId id="2147483668" r:id="rId11"/>
  </p:sldLayoutIdLst>
  <p:txStyles>
    <p:titleStyle>
      <a:lvl1pPr algn="l" defTabSz="457200" rtl="0" eaLnBrk="0" fontAlgn="base" hangingPunct="0">
        <a:spcBef>
          <a:spcPct val="0"/>
        </a:spcBef>
        <a:spcAft>
          <a:spcPct val="0"/>
        </a:spcAft>
        <a:defRPr sz="2800" kern="1200" cap="all">
          <a:solidFill>
            <a:schemeClr val="bg1"/>
          </a:solidFill>
          <a:latin typeface="+mj-lt"/>
          <a:ea typeface="+mj-ea"/>
          <a:cs typeface="+mj-cs"/>
        </a:defRPr>
      </a:lvl1pPr>
      <a:lvl2pPr algn="l" defTabSz="457200" rtl="0" eaLnBrk="0" fontAlgn="base" hangingPunct="0">
        <a:spcBef>
          <a:spcPct val="0"/>
        </a:spcBef>
        <a:spcAft>
          <a:spcPct val="0"/>
        </a:spcAft>
        <a:defRPr sz="2800">
          <a:solidFill>
            <a:schemeClr val="bg1"/>
          </a:solidFill>
          <a:latin typeface="Gill Sans MT" pitchFamily="34" charset="0"/>
        </a:defRPr>
      </a:lvl2pPr>
      <a:lvl3pPr algn="l" defTabSz="457200" rtl="0" eaLnBrk="0" fontAlgn="base" hangingPunct="0">
        <a:spcBef>
          <a:spcPct val="0"/>
        </a:spcBef>
        <a:spcAft>
          <a:spcPct val="0"/>
        </a:spcAft>
        <a:defRPr sz="2800">
          <a:solidFill>
            <a:schemeClr val="bg1"/>
          </a:solidFill>
          <a:latin typeface="Gill Sans MT" pitchFamily="34" charset="0"/>
        </a:defRPr>
      </a:lvl3pPr>
      <a:lvl4pPr algn="l" defTabSz="457200" rtl="0" eaLnBrk="0" fontAlgn="base" hangingPunct="0">
        <a:spcBef>
          <a:spcPct val="0"/>
        </a:spcBef>
        <a:spcAft>
          <a:spcPct val="0"/>
        </a:spcAft>
        <a:defRPr sz="2800">
          <a:solidFill>
            <a:schemeClr val="bg1"/>
          </a:solidFill>
          <a:latin typeface="Gill Sans MT" pitchFamily="34" charset="0"/>
        </a:defRPr>
      </a:lvl4pPr>
      <a:lvl5pPr algn="l" defTabSz="457200" rtl="0" eaLnBrk="0" fontAlgn="base" hangingPunct="0">
        <a:spcBef>
          <a:spcPct val="0"/>
        </a:spcBef>
        <a:spcAft>
          <a:spcPct val="0"/>
        </a:spcAft>
        <a:defRPr sz="2800">
          <a:solidFill>
            <a:schemeClr val="bg1"/>
          </a:solidFill>
          <a:latin typeface="Gill Sans MT"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4800" indent="-304800" algn="l" defTabSz="457200" rtl="0" eaLnBrk="0" fontAlgn="base" hangingPunct="0">
        <a:spcBef>
          <a:spcPct val="20000"/>
        </a:spcBef>
        <a:spcAft>
          <a:spcPts val="600"/>
        </a:spcAft>
        <a:buClr>
          <a:schemeClr val="accent2"/>
        </a:buClr>
        <a:buSzPct val="92000"/>
        <a:buFont typeface="Wingdings 2" pitchFamily="18" charset="2"/>
        <a:buChar char=""/>
        <a:defRPr kern="1200">
          <a:solidFill>
            <a:schemeClr val="tx2"/>
          </a:solidFill>
          <a:latin typeface="+mn-lt"/>
          <a:ea typeface="+mn-ea"/>
          <a:cs typeface="+mn-cs"/>
        </a:defRPr>
      </a:lvl1pPr>
      <a:lvl2pPr marL="628650" indent="-304800" algn="l" defTabSz="457200" rtl="0" eaLnBrk="0" fontAlgn="base" hangingPunct="0">
        <a:spcBef>
          <a:spcPct val="20000"/>
        </a:spcBef>
        <a:spcAft>
          <a:spcPts val="600"/>
        </a:spcAft>
        <a:buClr>
          <a:schemeClr val="accent2"/>
        </a:buClr>
        <a:buSzPct val="92000"/>
        <a:buFont typeface="Wingdings 2" pitchFamily="18" charset="2"/>
        <a:buChar char=""/>
        <a:defRPr sz="1600" kern="1200">
          <a:solidFill>
            <a:schemeClr val="tx2"/>
          </a:solidFill>
          <a:latin typeface="+mn-lt"/>
          <a:ea typeface="+mn-ea"/>
          <a:cs typeface="+mn-cs"/>
        </a:defRPr>
      </a:lvl2pPr>
      <a:lvl3pPr marL="898525" indent="-269875" algn="l" defTabSz="457200" rtl="0" eaLnBrk="0" fontAlgn="base" hangingPunct="0">
        <a:spcBef>
          <a:spcPct val="20000"/>
        </a:spcBef>
        <a:spcAft>
          <a:spcPts val="600"/>
        </a:spcAft>
        <a:buClr>
          <a:schemeClr val="accent2"/>
        </a:buClr>
        <a:buSzPct val="92000"/>
        <a:buFont typeface="Wingdings 2" pitchFamily="18" charset="2"/>
        <a:buChar char=""/>
        <a:defRPr sz="1400" kern="1200">
          <a:solidFill>
            <a:schemeClr val="tx2"/>
          </a:solidFill>
          <a:latin typeface="+mn-lt"/>
          <a:ea typeface="+mn-ea"/>
          <a:cs typeface="+mn-cs"/>
        </a:defRPr>
      </a:lvl3pPr>
      <a:lvl4pPr marL="1241425" indent="-233363" algn="l" defTabSz="457200" rtl="0" eaLnBrk="0" fontAlgn="base" hangingPunct="0">
        <a:spcBef>
          <a:spcPct val="20000"/>
        </a:spcBef>
        <a:spcAft>
          <a:spcPts val="600"/>
        </a:spcAft>
        <a:buClr>
          <a:schemeClr val="accent2"/>
        </a:buClr>
        <a:buSzPct val="92000"/>
        <a:buFont typeface="Wingdings 2" pitchFamily="18" charset="2"/>
        <a:buChar char=""/>
        <a:defRPr sz="1200" kern="1200">
          <a:solidFill>
            <a:schemeClr val="tx2"/>
          </a:solidFill>
          <a:latin typeface="+mn-lt"/>
          <a:ea typeface="+mn-ea"/>
          <a:cs typeface="+mn-cs"/>
        </a:defRPr>
      </a:lvl4pPr>
      <a:lvl5pPr marL="1601788" indent="-233363" algn="l" defTabSz="457200" rtl="0" eaLnBrk="0" fontAlgn="base" hangingPunct="0">
        <a:spcBef>
          <a:spcPct val="20000"/>
        </a:spcBef>
        <a:spcAft>
          <a:spcPts val="600"/>
        </a:spcAft>
        <a:buClr>
          <a:schemeClr val="accent2"/>
        </a:buClr>
        <a:buSzPct val="92000"/>
        <a:buFont typeface="Wingdings 2"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581025" y="1020763"/>
            <a:ext cx="11123613" cy="1474787"/>
          </a:xfrm>
        </p:spPr>
        <p:txBody>
          <a:bodyPr wrap="square" numCol="1" anchorCtr="0" compatLnSpc="1">
            <a:prstTxWarp prst="textNoShape">
              <a:avLst/>
            </a:prstTxWarp>
          </a:bodyPr>
          <a:lstStyle/>
          <a:p>
            <a:pPr eaLnBrk="1" hangingPunct="1">
              <a:defRPr/>
            </a:pPr>
            <a:r>
              <a:rPr lang="el-GR" sz="4000" cap="none" smtClean="0">
                <a:effectLst>
                  <a:outerShdw blurRad="38100" dist="38100" dir="2700000" algn="tl">
                    <a:srgbClr val="C0C0C0"/>
                  </a:outerShdw>
                </a:effectLst>
                <a:latin typeface="Arial" charset="0"/>
              </a:rPr>
              <a:t>ΥΠΟΔΕΙΓΜΑ</a:t>
            </a:r>
            <a:r>
              <a:rPr lang="en-US" sz="4000" cap="none" smtClean="0">
                <a:effectLst>
                  <a:outerShdw blurRad="38100" dist="38100" dir="2700000" algn="tl">
                    <a:srgbClr val="C0C0C0"/>
                  </a:outerShdw>
                </a:effectLst>
                <a:latin typeface="Arial" charset="0"/>
              </a:rPr>
              <a:t> IS – LM</a:t>
            </a:r>
            <a:r>
              <a:rPr lang="el-GR" sz="4000" cap="none" smtClean="0">
                <a:effectLst>
                  <a:outerShdw blurRad="38100" dist="38100" dir="2700000" algn="tl">
                    <a:srgbClr val="C0C0C0"/>
                  </a:outerShdw>
                </a:effectLst>
                <a:latin typeface="Arial" charset="0"/>
              </a:rPr>
              <a:t/>
            </a:r>
            <a:br>
              <a:rPr lang="el-GR" sz="4000" cap="none" smtClean="0">
                <a:effectLst>
                  <a:outerShdw blurRad="38100" dist="38100" dir="2700000" algn="tl">
                    <a:srgbClr val="C0C0C0"/>
                  </a:outerShdw>
                </a:effectLst>
                <a:latin typeface="Arial" charset="0"/>
              </a:rPr>
            </a:br>
            <a:r>
              <a:rPr lang="el-GR" sz="3200" cap="none" smtClean="0">
                <a:effectLst>
                  <a:outerShdw blurRad="38100" dist="38100" dir="2700000" algn="tl">
                    <a:srgbClr val="C0C0C0"/>
                  </a:outerShdw>
                </a:effectLst>
                <a:latin typeface="Arial" charset="0"/>
              </a:rPr>
              <a:t>Η ΚΑΜΠΥΛΗ </a:t>
            </a:r>
            <a:r>
              <a:rPr lang="en-US" sz="3200" cap="none" smtClean="0">
                <a:effectLst>
                  <a:outerShdw blurRad="38100" dist="38100" dir="2700000" algn="tl">
                    <a:srgbClr val="C0C0C0"/>
                  </a:outerShdw>
                </a:effectLst>
                <a:latin typeface="Arial" charset="0"/>
              </a:rPr>
              <a:t>IS</a:t>
            </a:r>
            <a:endParaRPr lang="el-GR" sz="3200" cap="none" smtClean="0">
              <a:effectLst>
                <a:outerShdw blurRad="38100" dist="38100" dir="2700000" algn="tl">
                  <a:srgbClr val="C0C0C0"/>
                </a:outerShdw>
              </a:effectLst>
              <a:latin typeface="Arial" charset="0"/>
            </a:endParaRPr>
          </a:p>
        </p:txBody>
      </p:sp>
      <p:sp>
        <p:nvSpPr>
          <p:cNvPr id="14338" name="Υπότιτλος 2"/>
          <p:cNvSpPr>
            <a:spLocks noGrp="1"/>
          </p:cNvSpPr>
          <p:nvPr>
            <p:ph type="subTitle" idx="1"/>
          </p:nvPr>
        </p:nvSpPr>
        <p:spPr>
          <a:xfrm>
            <a:off x="581025" y="2495550"/>
            <a:ext cx="10993438" cy="590550"/>
          </a:xfrm>
        </p:spPr>
        <p:txBody>
          <a:bodyPr/>
          <a:lstStyle/>
          <a:p>
            <a:pPr algn="r" eaLnBrk="1" hangingPunct="1"/>
            <a:r>
              <a:rPr lang="el-GR" cap="none" dirty="0" smtClean="0">
                <a:latin typeface="Calibri" pitchFamily="34" charset="0"/>
                <a:cs typeface="Calibri" pitchFamily="34" charset="0"/>
              </a:rPr>
              <a:t>12-1</a:t>
            </a:r>
            <a:r>
              <a:rPr lang="en-US" cap="none" dirty="0" smtClean="0">
                <a:latin typeface="Calibri" pitchFamily="34" charset="0"/>
                <a:cs typeface="Calibri" pitchFamily="34" charset="0"/>
              </a:rPr>
              <a:t>2</a:t>
            </a:r>
            <a:r>
              <a:rPr lang="el-GR" cap="none" smtClean="0">
                <a:latin typeface="Calibri" pitchFamily="34" charset="0"/>
                <a:cs typeface="Calibri" pitchFamily="34" charset="0"/>
              </a:rPr>
              <a:t>-2023</a:t>
            </a:r>
            <a:endParaRPr lang="el-GR" cap="none" dirty="0" smtClean="0">
              <a:latin typeface="Calibri" pitchFamily="34" charset="0"/>
              <a:cs typeface="Calibri" pitchFamily="34" charset="0"/>
            </a:endParaRPr>
          </a:p>
          <a:p>
            <a:pPr algn="r" eaLnBrk="1" hangingPunct="1"/>
            <a:endParaRPr lang="el-GR" cap="none"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1747" name="Rectangle 3"/>
              <p:cNvSpPr>
                <a:spLocks noGrp="1"/>
              </p:cNvSpPr>
              <p:nvPr>
                <p:ph type="body" idx="4294967295"/>
              </p:nvPr>
            </p:nvSpPr>
            <p:spPr>
              <a:xfrm>
                <a:off x="456334" y="1853740"/>
                <a:ext cx="11339425" cy="4862944"/>
              </a:xfrm>
            </p:spPr>
            <p:txBody>
              <a:bodyPr/>
              <a:lstStyle/>
              <a:p>
                <a:pPr>
                  <a:defRPr/>
                </a:pPr>
                <a:r>
                  <a:rPr lang="en-US" sz="2200" dirty="0" smtClean="0">
                    <a:latin typeface="Times New Roman" panose="02020603050405020304" pitchFamily="18" charset="0"/>
                    <a:cs typeface="Times New Roman" panose="02020603050405020304" pitchFamily="18" charset="0"/>
                  </a:rPr>
                  <a:t>Y = C + I + G = C(</a:t>
                </a:r>
                <a:r>
                  <a:rPr lang="en-US" sz="2200" dirty="0" err="1" smtClean="0">
                    <a:latin typeface="Times New Roman" panose="02020603050405020304" pitchFamily="18" charset="0"/>
                    <a:cs typeface="Times New Roman" panose="02020603050405020304" pitchFamily="18" charset="0"/>
                  </a:rPr>
                  <a:t>Y</a:t>
                </a:r>
                <a:r>
                  <a:rPr lang="en-US" sz="2200" baseline="-10000" dirty="0" err="1" smtClean="0">
                    <a:latin typeface="Times New Roman" panose="02020603050405020304" pitchFamily="18" charset="0"/>
                    <a:cs typeface="Times New Roman" panose="02020603050405020304" pitchFamily="18" charset="0"/>
                  </a:rPr>
                  <a:t>d</a:t>
                </a:r>
                <a:r>
                  <a:rPr lang="en-US" sz="2200" dirty="0" smtClean="0">
                    <a:latin typeface="Times New Roman" panose="02020603050405020304" pitchFamily="18" charset="0"/>
                    <a:cs typeface="Times New Roman" panose="02020603050405020304" pitchFamily="18" charset="0"/>
                  </a:rPr>
                  <a:t>) + I(r) + G  			</a:t>
                </a:r>
                <a:r>
                  <a:rPr lang="el-GR"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(1)</a:t>
                </a:r>
                <a:r>
                  <a:rPr lang="el-GR" sz="2200" dirty="0" smtClean="0">
                    <a:latin typeface="Times New Roman" panose="02020603050405020304" pitchFamily="18" charset="0"/>
                    <a:cs typeface="Times New Roman" panose="02020603050405020304" pitchFamily="18" charset="0"/>
                  </a:rPr>
                  <a:t> </a:t>
                </a:r>
              </a:p>
              <a:p>
                <a:pPr>
                  <a:defRPr/>
                </a:pPr>
                <a:r>
                  <a:rPr lang="en-US" sz="2200" dirty="0" smtClean="0">
                    <a:latin typeface="Times New Roman" panose="02020603050405020304" pitchFamily="18" charset="0"/>
                    <a:cs typeface="Times New Roman" panose="02020603050405020304" pitchFamily="18" charset="0"/>
                  </a:rPr>
                  <a:t>C = a + b </a:t>
                </a:r>
                <a:r>
                  <a:rPr lang="en-US" sz="2200" baseline="-10000" dirty="0" smtClean="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Y</a:t>
                </a:r>
                <a:r>
                  <a:rPr lang="en-US" sz="2200" baseline="-10000" dirty="0" err="1" smtClean="0">
                    <a:latin typeface="Times New Roman" panose="02020603050405020304" pitchFamily="18" charset="0"/>
                    <a:cs typeface="Times New Roman" panose="02020603050405020304" pitchFamily="18" charset="0"/>
                  </a:rPr>
                  <a:t>d</a:t>
                </a:r>
                <a:r>
                  <a:rPr lang="en-US" sz="2200" baseline="-10000" dirty="0" smtClean="0">
                    <a:latin typeface="Times New Roman" panose="02020603050405020304" pitchFamily="18" charset="0"/>
                    <a:cs typeface="Times New Roman" panose="02020603050405020304" pitchFamily="18" charset="0"/>
                  </a:rPr>
                  <a:t>							</a:t>
                </a:r>
                <a:r>
                  <a:rPr lang="el-GR" sz="2200" baseline="-10000" dirty="0" smtClean="0">
                    <a:latin typeface="Times New Roman" panose="02020603050405020304" pitchFamily="18" charset="0"/>
                    <a:cs typeface="Times New Roman" panose="02020603050405020304" pitchFamily="18" charset="0"/>
                  </a:rPr>
                  <a:t>		</a:t>
                </a:r>
                <a:r>
                  <a:rPr lang="en-US" sz="2200" baseline="-100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(2)</a:t>
                </a:r>
                <a:endParaRPr lang="en-US" sz="2200" baseline="-10000" dirty="0" smtClean="0">
                  <a:latin typeface="Times New Roman" panose="02020603050405020304" pitchFamily="18" charset="0"/>
                  <a:cs typeface="Times New Roman" panose="02020603050405020304" pitchFamily="18" charset="0"/>
                </a:endParaRPr>
              </a:p>
              <a:p>
                <a:pPr>
                  <a:defRPr/>
                </a:pPr>
                <a:r>
                  <a:rPr lang="en-US" sz="2200" dirty="0" smtClean="0">
                    <a:latin typeface="Times New Roman" panose="02020603050405020304" pitchFamily="18" charset="0"/>
                    <a:cs typeface="Times New Roman" panose="02020603050405020304" pitchFamily="18" charset="0"/>
                  </a:rPr>
                  <a:t>I(r) = e - g </a:t>
                </a:r>
                <a:r>
                  <a:rPr lang="en-US" sz="2200" baseline="-10000" dirty="0" smtClean="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 r						</a:t>
                </a:r>
                <a:r>
                  <a:rPr lang="el-GR"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r>
                  <a:rPr lang="el-GR"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(3)</a:t>
                </a:r>
                <a:r>
                  <a:rPr lang="el-GR" sz="2200" dirty="0" smtClean="0">
                    <a:latin typeface="Times New Roman" panose="02020603050405020304" pitchFamily="18" charset="0"/>
                    <a:cs typeface="Times New Roman" panose="02020603050405020304" pitchFamily="18" charset="0"/>
                  </a:rPr>
                  <a:t> </a:t>
                </a:r>
              </a:p>
              <a:p>
                <a:pPr>
                  <a:defRPr/>
                </a:pPr>
                <a:r>
                  <a:rPr lang="en-US" sz="2200" dirty="0" smtClean="0">
                    <a:latin typeface="Times New Roman" panose="02020603050405020304" pitchFamily="18" charset="0"/>
                    <a:cs typeface="Times New Roman" panose="02020603050405020304" pitchFamily="18" charset="0"/>
                  </a:rPr>
                  <a:t>(1) ^ (2) ^ (3) =&gt; Y = a + b </a:t>
                </a:r>
                <a:r>
                  <a:rPr lang="en-US" sz="2200" baseline="-10000" dirty="0" smtClean="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Y</a:t>
                </a:r>
                <a:r>
                  <a:rPr lang="en-US" sz="2200" baseline="-10000" dirty="0" err="1" smtClean="0">
                    <a:latin typeface="Times New Roman" panose="02020603050405020304" pitchFamily="18" charset="0"/>
                    <a:cs typeface="Times New Roman" panose="02020603050405020304" pitchFamily="18" charset="0"/>
                  </a:rPr>
                  <a:t>d</a:t>
                </a:r>
                <a:r>
                  <a:rPr lang="en-US" sz="2200" dirty="0" smtClean="0">
                    <a:latin typeface="Times New Roman" panose="02020603050405020304" pitchFamily="18" charset="0"/>
                    <a:cs typeface="Times New Roman" panose="02020603050405020304" pitchFamily="18" charset="0"/>
                  </a:rPr>
                  <a:t> + e - g </a:t>
                </a:r>
                <a:r>
                  <a:rPr lang="en-US" sz="2200" baseline="-10000" dirty="0" smtClean="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 r + G		</a:t>
                </a:r>
                <a:r>
                  <a:rPr lang="el-GR"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(4)</a:t>
                </a:r>
              </a:p>
              <a:p>
                <a:pPr>
                  <a:defRPr/>
                </a:pPr>
                <a:r>
                  <a:rPr lang="en-US" sz="2200" dirty="0" err="1" smtClean="0">
                    <a:latin typeface="Times New Roman" panose="02020603050405020304" pitchFamily="18" charset="0"/>
                    <a:cs typeface="Times New Roman" panose="02020603050405020304" pitchFamily="18" charset="0"/>
                  </a:rPr>
                  <a:t>Y</a:t>
                </a:r>
                <a:r>
                  <a:rPr lang="en-US" sz="2200" baseline="-10000" dirty="0" err="1" smtClean="0">
                    <a:latin typeface="Times New Roman" panose="02020603050405020304" pitchFamily="18" charset="0"/>
                    <a:cs typeface="Times New Roman" panose="02020603050405020304" pitchFamily="18" charset="0"/>
                  </a:rPr>
                  <a:t>d</a:t>
                </a:r>
                <a:r>
                  <a:rPr lang="en-US" sz="2200" dirty="0" smtClean="0">
                    <a:latin typeface="Times New Roman" panose="02020603050405020304" pitchFamily="18" charset="0"/>
                    <a:cs typeface="Times New Roman" panose="02020603050405020304" pitchFamily="18" charset="0"/>
                  </a:rPr>
                  <a:t> = Y – T								</a:t>
                </a:r>
                <a:r>
                  <a:rPr lang="el-GR"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(5)</a:t>
                </a:r>
              </a:p>
              <a:p>
                <a:pPr>
                  <a:defRPr/>
                </a:pPr>
                <a:r>
                  <a:rPr lang="en-US" sz="2200" dirty="0" smtClean="0">
                    <a:latin typeface="Times New Roman" panose="02020603050405020304" pitchFamily="18" charset="0"/>
                    <a:cs typeface="Times New Roman" panose="02020603050405020304" pitchFamily="18" charset="0"/>
                  </a:rPr>
                  <a:t>(4) ^ (5) =&gt; Y = a + b </a:t>
                </a:r>
                <a:r>
                  <a:rPr lang="en-US" sz="2200" baseline="-10000" dirty="0" smtClean="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 (Y – T) + e - g </a:t>
                </a:r>
                <a:r>
                  <a:rPr lang="en-US" sz="2200" baseline="-10000" dirty="0" smtClean="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 r + G = a + b </a:t>
                </a:r>
                <a:r>
                  <a:rPr lang="en-US" sz="2200" baseline="-10000" dirty="0" smtClean="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 Y - b </a:t>
                </a:r>
                <a:r>
                  <a:rPr lang="en-US" sz="2200" baseline="-10000" dirty="0" smtClean="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 T + e - g </a:t>
                </a:r>
                <a:r>
                  <a:rPr lang="en-US" sz="2200" baseline="-10000" dirty="0" smtClean="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 r + G =&gt;</a:t>
                </a:r>
              </a:p>
              <a:p>
                <a:pPr>
                  <a:buFont typeface="Symbol" panose="05050102010706020507" pitchFamily="18" charset="2"/>
                  <a:buChar char="Þ"/>
                  <a:defRPr/>
                </a:pPr>
                <a:r>
                  <a:rPr lang="en-US" sz="2200" dirty="0" smtClean="0">
                    <a:latin typeface="Times New Roman" panose="02020603050405020304" pitchFamily="18" charset="0"/>
                    <a:cs typeface="Times New Roman" panose="02020603050405020304" pitchFamily="18" charset="0"/>
                  </a:rPr>
                  <a:t>Y - b </a:t>
                </a:r>
                <a:r>
                  <a:rPr lang="en-US" sz="2200" baseline="-10000" dirty="0" smtClean="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 Y = a - b </a:t>
                </a:r>
                <a:r>
                  <a:rPr lang="en-US" sz="2200" baseline="-10000" dirty="0" smtClean="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 T + e - g </a:t>
                </a:r>
                <a:r>
                  <a:rPr lang="en-US" sz="2200" baseline="-10000" dirty="0" smtClean="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 r + G =&gt; (1 – b) </a:t>
                </a:r>
                <a:r>
                  <a:rPr lang="en-US" sz="2200" baseline="-10000" dirty="0" smtClean="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 Y = a - b </a:t>
                </a:r>
                <a:r>
                  <a:rPr lang="en-US" sz="2200" baseline="-10000" dirty="0" smtClean="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 T + e - g </a:t>
                </a:r>
                <a:r>
                  <a:rPr lang="en-US" sz="2200" baseline="-10000" dirty="0" smtClean="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 r + G</a:t>
                </a:r>
                <a:r>
                  <a:rPr lang="el-GR" sz="2200" dirty="0" smtClean="0">
                    <a:latin typeface="Times New Roman" panose="02020603050405020304" pitchFamily="18" charset="0"/>
                    <a:cs typeface="Times New Roman" panose="02020603050405020304" pitchFamily="18" charset="0"/>
                  </a:rPr>
                  <a:t> </a:t>
                </a:r>
                <a:endParaRPr lang="en-US" sz="2200" dirty="0" smtClean="0">
                  <a:latin typeface="Times New Roman" panose="02020603050405020304" pitchFamily="18" charset="0"/>
                  <a:cs typeface="Times New Roman" panose="02020603050405020304" pitchFamily="18" charset="0"/>
                </a:endParaRPr>
              </a:p>
              <a:p>
                <a:pPr>
                  <a:buFont typeface="Symbol" panose="05050102010706020507" pitchFamily="18" charset="2"/>
                  <a:buChar char="Þ"/>
                  <a:defRPr/>
                </a:pPr>
                <a:r>
                  <a:rPr lang="en-US" sz="2200" dirty="0" smtClean="0">
                    <a:effectLst>
                      <a:outerShdw blurRad="38100" dist="38100" dir="2700000" algn="tl">
                        <a:srgbClr val="C0C0C0"/>
                      </a:outerShdw>
                    </a:effectLst>
                    <a:latin typeface="Times New Roman" panose="02020603050405020304" pitchFamily="18" charset="0"/>
                    <a:cs typeface="Times New Roman" panose="02020603050405020304" pitchFamily="18" charset="0"/>
                  </a:rPr>
                  <a:t>Y = </a:t>
                </a:r>
                <a14:m>
                  <m:oMath xmlns:m="http://schemas.openxmlformats.org/officeDocument/2006/math">
                    <m:f>
                      <m:fPr>
                        <m:ctrlPr>
                          <a:rPr lang="en-US" sz="2200" i="1">
                            <a:effectLst>
                              <a:outerShdw blurRad="38100" dist="38100" dir="2700000" algn="tl">
                                <a:srgbClr val="C0C0C0"/>
                              </a:outerShdw>
                            </a:effectLst>
                            <a:latin typeface="Cambria Math" panose="02040503050406030204" pitchFamily="18" charset="0"/>
                          </a:rPr>
                        </m:ctrlPr>
                      </m:fPr>
                      <m:num>
                        <m:r>
                          <m:rPr>
                            <m:nor/>
                          </m:rPr>
                          <a:rPr lang="en-US" sz="2200" b="0" i="0" smtClean="0">
                            <a:effectLst>
                              <a:outerShdw blurRad="38100" dist="38100" dir="2700000" algn="tl">
                                <a:srgbClr val="C0C0C0"/>
                              </a:outerShdw>
                            </a:effectLst>
                            <a:latin typeface="Times New Roman" panose="02020603050405020304" pitchFamily="18" charset="0"/>
                            <a:cs typeface="Times New Roman" panose="02020603050405020304" pitchFamily="18" charset="0"/>
                          </a:rPr>
                          <m:t>a</m:t>
                        </m:r>
                        <m:r>
                          <m:rPr>
                            <m:nor/>
                          </m:rPr>
                          <a:rPr lang="el-GR" sz="2200" dirty="0">
                            <a:effectLst>
                              <a:outerShdw blurRad="38100" dist="38100" dir="2700000" algn="tl">
                                <a:srgbClr val="C0C0C0"/>
                              </a:outerShdw>
                            </a:effectLst>
                            <a:latin typeface="Times New Roman" panose="02020603050405020304" pitchFamily="18" charset="0"/>
                            <a:cs typeface="Times New Roman" panose="02020603050405020304" pitchFamily="18" charset="0"/>
                          </a:rPr>
                          <m:t> </m:t>
                        </m:r>
                      </m:num>
                      <m:den>
                        <m:r>
                          <m:rPr>
                            <m:nor/>
                          </m:rPr>
                          <a:rPr lang="en-US" sz="2200" dirty="0">
                            <a:effectLst>
                              <a:outerShdw blurRad="38100" dist="38100" dir="2700000" algn="tl">
                                <a:srgbClr val="C0C0C0"/>
                              </a:outerShdw>
                            </a:effectLst>
                            <a:latin typeface="Times New Roman" panose="02020603050405020304" pitchFamily="18" charset="0"/>
                            <a:cs typeface="Times New Roman" panose="02020603050405020304" pitchFamily="18" charset="0"/>
                          </a:rPr>
                          <m:t>1 − </m:t>
                        </m:r>
                        <m:r>
                          <m:rPr>
                            <m:nor/>
                          </m:rPr>
                          <a:rPr lang="en-US" sz="2200" dirty="0">
                            <a:effectLst>
                              <a:outerShdw blurRad="38100" dist="38100" dir="2700000" algn="tl">
                                <a:srgbClr val="C0C0C0"/>
                              </a:outerShdw>
                            </a:effectLst>
                            <a:latin typeface="Times New Roman" panose="02020603050405020304" pitchFamily="18" charset="0"/>
                            <a:cs typeface="Times New Roman" panose="02020603050405020304" pitchFamily="18" charset="0"/>
                          </a:rPr>
                          <m:t>b</m:t>
                        </m:r>
                        <m:r>
                          <m:rPr>
                            <m:nor/>
                          </m:rPr>
                          <a:rPr lang="en-US" sz="2200" dirty="0">
                            <a:effectLst>
                              <a:outerShdw blurRad="38100" dist="38100" dir="2700000" algn="tl">
                                <a:srgbClr val="C0C0C0"/>
                              </a:outerShdw>
                            </a:effectLst>
                            <a:latin typeface="Times New Roman" panose="02020603050405020304" pitchFamily="18" charset="0"/>
                            <a:cs typeface="Times New Roman" panose="02020603050405020304" pitchFamily="18" charset="0"/>
                          </a:rPr>
                          <m:t> </m:t>
                        </m:r>
                      </m:den>
                    </m:f>
                  </m:oMath>
                </a14:m>
                <a:r>
                  <a:rPr lang="en-US" sz="2200" dirty="0" smtClean="0">
                    <a:effectLst>
                      <a:outerShdw blurRad="38100" dist="38100" dir="2700000" algn="tl">
                        <a:srgbClr val="C0C0C0"/>
                      </a:outerShdw>
                    </a:effectLst>
                    <a:latin typeface="Times New Roman" panose="02020603050405020304" pitchFamily="18" charset="0"/>
                    <a:cs typeface="Times New Roman" panose="02020603050405020304" pitchFamily="18" charset="0"/>
                  </a:rPr>
                  <a:t> - </a:t>
                </a:r>
                <a14:m>
                  <m:oMath xmlns:m="http://schemas.openxmlformats.org/officeDocument/2006/math">
                    <m:f>
                      <m:fPr>
                        <m:ctrlPr>
                          <a:rPr lang="en-US" sz="2200" i="1">
                            <a:effectLst>
                              <a:outerShdw blurRad="38100" dist="38100" dir="2700000" algn="tl">
                                <a:srgbClr val="C0C0C0"/>
                              </a:outerShdw>
                            </a:effectLst>
                            <a:latin typeface="Cambria Math" panose="02040503050406030204" pitchFamily="18" charset="0"/>
                          </a:rPr>
                        </m:ctrlPr>
                      </m:fPr>
                      <m:num>
                        <m:r>
                          <m:rPr>
                            <m:nor/>
                          </m:rPr>
                          <a:rPr lang="en-US" sz="2200" dirty="0">
                            <a:effectLst>
                              <a:outerShdw blurRad="38100" dist="38100" dir="2700000" algn="tl">
                                <a:srgbClr val="C0C0C0"/>
                              </a:outerShdw>
                            </a:effectLst>
                            <a:latin typeface="Times New Roman" panose="02020603050405020304" pitchFamily="18" charset="0"/>
                            <a:cs typeface="Times New Roman" panose="02020603050405020304" pitchFamily="18" charset="0"/>
                          </a:rPr>
                          <m:t>b</m:t>
                        </m:r>
                        <m:r>
                          <m:rPr>
                            <m:nor/>
                          </m:rPr>
                          <a:rPr lang="en-US" sz="2200" dirty="0">
                            <a:effectLst>
                              <a:outerShdw blurRad="38100" dist="38100" dir="2700000" algn="tl">
                                <a:srgbClr val="C0C0C0"/>
                              </a:outerShdw>
                            </a:effectLst>
                            <a:latin typeface="Times New Roman" panose="02020603050405020304" pitchFamily="18" charset="0"/>
                            <a:cs typeface="Times New Roman" panose="02020603050405020304" pitchFamily="18" charset="0"/>
                          </a:rPr>
                          <m:t> ∗ </m:t>
                        </m:r>
                        <m:r>
                          <m:rPr>
                            <m:nor/>
                          </m:rPr>
                          <a:rPr lang="en-US" sz="2200" dirty="0">
                            <a:effectLst>
                              <a:outerShdw blurRad="38100" dist="38100" dir="2700000" algn="tl">
                                <a:srgbClr val="C0C0C0"/>
                              </a:outerShdw>
                            </a:effectLst>
                            <a:latin typeface="Times New Roman" panose="02020603050405020304" pitchFamily="18" charset="0"/>
                            <a:cs typeface="Times New Roman" panose="02020603050405020304" pitchFamily="18" charset="0"/>
                          </a:rPr>
                          <m:t>T</m:t>
                        </m:r>
                        <m:r>
                          <m:rPr>
                            <m:nor/>
                          </m:rPr>
                          <a:rPr lang="el-GR" sz="2200" dirty="0">
                            <a:effectLst>
                              <a:outerShdw blurRad="38100" dist="38100" dir="2700000" algn="tl">
                                <a:srgbClr val="C0C0C0"/>
                              </a:outerShdw>
                            </a:effectLst>
                            <a:latin typeface="Times New Roman" panose="02020603050405020304" pitchFamily="18" charset="0"/>
                            <a:cs typeface="Times New Roman" panose="02020603050405020304" pitchFamily="18" charset="0"/>
                          </a:rPr>
                          <m:t> </m:t>
                        </m:r>
                      </m:num>
                      <m:den>
                        <m:r>
                          <m:rPr>
                            <m:nor/>
                          </m:rPr>
                          <a:rPr lang="en-US" sz="2200" dirty="0">
                            <a:effectLst>
                              <a:outerShdw blurRad="38100" dist="38100" dir="2700000" algn="tl">
                                <a:srgbClr val="C0C0C0"/>
                              </a:outerShdw>
                            </a:effectLst>
                            <a:latin typeface="Times New Roman" panose="02020603050405020304" pitchFamily="18" charset="0"/>
                            <a:cs typeface="Times New Roman" panose="02020603050405020304" pitchFamily="18" charset="0"/>
                          </a:rPr>
                          <m:t>1 − </m:t>
                        </m:r>
                        <m:r>
                          <m:rPr>
                            <m:nor/>
                          </m:rPr>
                          <a:rPr lang="en-US" sz="2200" dirty="0">
                            <a:effectLst>
                              <a:outerShdw blurRad="38100" dist="38100" dir="2700000" algn="tl">
                                <a:srgbClr val="C0C0C0"/>
                              </a:outerShdw>
                            </a:effectLst>
                            <a:latin typeface="Times New Roman" panose="02020603050405020304" pitchFamily="18" charset="0"/>
                            <a:cs typeface="Times New Roman" panose="02020603050405020304" pitchFamily="18" charset="0"/>
                          </a:rPr>
                          <m:t>b</m:t>
                        </m:r>
                        <m:r>
                          <m:rPr>
                            <m:nor/>
                          </m:rPr>
                          <a:rPr lang="en-US" sz="2200" dirty="0">
                            <a:effectLst>
                              <a:outerShdw blurRad="38100" dist="38100" dir="2700000" algn="tl">
                                <a:srgbClr val="C0C0C0"/>
                              </a:outerShdw>
                            </a:effectLst>
                            <a:latin typeface="Times New Roman" panose="02020603050405020304" pitchFamily="18" charset="0"/>
                            <a:cs typeface="Times New Roman" panose="02020603050405020304" pitchFamily="18" charset="0"/>
                          </a:rPr>
                          <m:t> </m:t>
                        </m:r>
                      </m:den>
                    </m:f>
                  </m:oMath>
                </a14:m>
                <a:r>
                  <a:rPr lang="en-US" sz="2200" dirty="0" smtClean="0">
                    <a:effectLst>
                      <a:outerShdw blurRad="38100" dist="38100" dir="2700000" algn="tl">
                        <a:srgbClr val="C0C0C0"/>
                      </a:outerShdw>
                    </a:effectLst>
                    <a:latin typeface="Times New Roman" panose="02020603050405020304" pitchFamily="18" charset="0"/>
                    <a:cs typeface="Times New Roman" panose="02020603050405020304" pitchFamily="18" charset="0"/>
                  </a:rPr>
                  <a:t> + </a:t>
                </a:r>
                <a14:m>
                  <m:oMath xmlns:m="http://schemas.openxmlformats.org/officeDocument/2006/math">
                    <m:f>
                      <m:fPr>
                        <m:ctrlPr>
                          <a:rPr lang="en-US" sz="2200" i="1">
                            <a:effectLst>
                              <a:outerShdw blurRad="38100" dist="38100" dir="2700000" algn="tl">
                                <a:srgbClr val="C0C0C0"/>
                              </a:outerShdw>
                            </a:effectLst>
                            <a:latin typeface="Cambria Math" panose="02040503050406030204" pitchFamily="18" charset="0"/>
                          </a:rPr>
                        </m:ctrlPr>
                      </m:fPr>
                      <m:num>
                        <m:r>
                          <m:rPr>
                            <m:nor/>
                          </m:rPr>
                          <a:rPr lang="en-US" sz="2200" b="0" i="0" smtClean="0">
                            <a:effectLst>
                              <a:outerShdw blurRad="38100" dist="38100" dir="2700000" algn="tl">
                                <a:srgbClr val="C0C0C0"/>
                              </a:outerShdw>
                            </a:effectLst>
                            <a:latin typeface="Times New Roman" panose="02020603050405020304" pitchFamily="18" charset="0"/>
                            <a:cs typeface="Times New Roman" panose="02020603050405020304" pitchFamily="18" charset="0"/>
                          </a:rPr>
                          <m:t>e</m:t>
                        </m:r>
                        <m:r>
                          <m:rPr>
                            <m:nor/>
                          </m:rPr>
                          <a:rPr lang="el-GR" sz="2200" dirty="0">
                            <a:effectLst>
                              <a:outerShdw blurRad="38100" dist="38100" dir="2700000" algn="tl">
                                <a:srgbClr val="C0C0C0"/>
                              </a:outerShdw>
                            </a:effectLst>
                            <a:latin typeface="Times New Roman" panose="02020603050405020304" pitchFamily="18" charset="0"/>
                            <a:cs typeface="Times New Roman" panose="02020603050405020304" pitchFamily="18" charset="0"/>
                          </a:rPr>
                          <m:t> </m:t>
                        </m:r>
                      </m:num>
                      <m:den>
                        <m:r>
                          <m:rPr>
                            <m:nor/>
                          </m:rPr>
                          <a:rPr lang="en-US" sz="2200" dirty="0">
                            <a:effectLst>
                              <a:outerShdw blurRad="38100" dist="38100" dir="2700000" algn="tl">
                                <a:srgbClr val="C0C0C0"/>
                              </a:outerShdw>
                            </a:effectLst>
                            <a:latin typeface="Times New Roman" panose="02020603050405020304" pitchFamily="18" charset="0"/>
                            <a:cs typeface="Times New Roman" panose="02020603050405020304" pitchFamily="18" charset="0"/>
                          </a:rPr>
                          <m:t>1 − </m:t>
                        </m:r>
                        <m:r>
                          <m:rPr>
                            <m:nor/>
                          </m:rPr>
                          <a:rPr lang="en-US" sz="2200" dirty="0">
                            <a:effectLst>
                              <a:outerShdw blurRad="38100" dist="38100" dir="2700000" algn="tl">
                                <a:srgbClr val="C0C0C0"/>
                              </a:outerShdw>
                            </a:effectLst>
                            <a:latin typeface="Times New Roman" panose="02020603050405020304" pitchFamily="18" charset="0"/>
                            <a:cs typeface="Times New Roman" panose="02020603050405020304" pitchFamily="18" charset="0"/>
                          </a:rPr>
                          <m:t>b</m:t>
                        </m:r>
                        <m:r>
                          <m:rPr>
                            <m:nor/>
                          </m:rPr>
                          <a:rPr lang="en-US" sz="2200" dirty="0">
                            <a:effectLst>
                              <a:outerShdw blurRad="38100" dist="38100" dir="2700000" algn="tl">
                                <a:srgbClr val="C0C0C0"/>
                              </a:outerShdw>
                            </a:effectLst>
                            <a:latin typeface="Times New Roman" panose="02020603050405020304" pitchFamily="18" charset="0"/>
                            <a:cs typeface="Times New Roman" panose="02020603050405020304" pitchFamily="18" charset="0"/>
                          </a:rPr>
                          <m:t> </m:t>
                        </m:r>
                      </m:den>
                    </m:f>
                  </m:oMath>
                </a14:m>
                <a:r>
                  <a:rPr lang="en-US" sz="2200" dirty="0" smtClean="0">
                    <a:effectLst>
                      <a:outerShdw blurRad="38100" dist="38100" dir="2700000" algn="tl">
                        <a:srgbClr val="C0C0C0"/>
                      </a:outerShdw>
                    </a:effectLst>
                    <a:latin typeface="Times New Roman" panose="02020603050405020304" pitchFamily="18" charset="0"/>
                    <a:cs typeface="Times New Roman" panose="02020603050405020304" pitchFamily="18" charset="0"/>
                  </a:rPr>
                  <a:t> - </a:t>
                </a:r>
                <a14:m>
                  <m:oMath xmlns:m="http://schemas.openxmlformats.org/officeDocument/2006/math">
                    <m:f>
                      <m:fPr>
                        <m:ctrlPr>
                          <a:rPr lang="en-US" sz="2200" i="1">
                            <a:effectLst>
                              <a:outerShdw blurRad="38100" dist="38100" dir="2700000" algn="tl">
                                <a:srgbClr val="C0C0C0"/>
                              </a:outerShdw>
                            </a:effectLst>
                            <a:latin typeface="Cambria Math" panose="02040503050406030204" pitchFamily="18" charset="0"/>
                          </a:rPr>
                        </m:ctrlPr>
                      </m:fPr>
                      <m:num>
                        <m:r>
                          <m:rPr>
                            <m:nor/>
                          </m:rPr>
                          <a:rPr lang="en-US" sz="2200" dirty="0">
                            <a:effectLst>
                              <a:outerShdw blurRad="38100" dist="38100" dir="2700000" algn="tl">
                                <a:srgbClr val="C0C0C0"/>
                              </a:outerShdw>
                            </a:effectLst>
                            <a:latin typeface="Times New Roman" panose="02020603050405020304" pitchFamily="18" charset="0"/>
                            <a:cs typeface="Times New Roman" panose="02020603050405020304" pitchFamily="18" charset="0"/>
                          </a:rPr>
                          <m:t>g</m:t>
                        </m:r>
                        <m:r>
                          <m:rPr>
                            <m:nor/>
                          </m:rPr>
                          <a:rPr lang="en-US" sz="2200" dirty="0">
                            <a:effectLst>
                              <a:outerShdw blurRad="38100" dist="38100" dir="2700000" algn="tl">
                                <a:srgbClr val="C0C0C0"/>
                              </a:outerShdw>
                            </a:effectLst>
                            <a:latin typeface="Times New Roman" panose="02020603050405020304" pitchFamily="18" charset="0"/>
                            <a:cs typeface="Times New Roman" panose="02020603050405020304" pitchFamily="18" charset="0"/>
                          </a:rPr>
                          <m:t> ∗ </m:t>
                        </m:r>
                        <m:r>
                          <m:rPr>
                            <m:nor/>
                          </m:rPr>
                          <a:rPr lang="en-US" sz="2200" dirty="0">
                            <a:effectLst>
                              <a:outerShdw blurRad="38100" dist="38100" dir="2700000" algn="tl">
                                <a:srgbClr val="C0C0C0"/>
                              </a:outerShdw>
                            </a:effectLst>
                            <a:latin typeface="Times New Roman" panose="02020603050405020304" pitchFamily="18" charset="0"/>
                            <a:cs typeface="Times New Roman" panose="02020603050405020304" pitchFamily="18" charset="0"/>
                          </a:rPr>
                          <m:t>r</m:t>
                        </m:r>
                      </m:num>
                      <m:den>
                        <m:r>
                          <m:rPr>
                            <m:nor/>
                          </m:rPr>
                          <a:rPr lang="en-US" sz="2200" dirty="0">
                            <a:effectLst>
                              <a:outerShdw blurRad="38100" dist="38100" dir="2700000" algn="tl">
                                <a:srgbClr val="C0C0C0"/>
                              </a:outerShdw>
                            </a:effectLst>
                            <a:latin typeface="Times New Roman" panose="02020603050405020304" pitchFamily="18" charset="0"/>
                            <a:cs typeface="Times New Roman" panose="02020603050405020304" pitchFamily="18" charset="0"/>
                          </a:rPr>
                          <m:t>1 − </m:t>
                        </m:r>
                        <m:r>
                          <m:rPr>
                            <m:nor/>
                          </m:rPr>
                          <a:rPr lang="en-US" sz="2200" dirty="0">
                            <a:effectLst>
                              <a:outerShdw blurRad="38100" dist="38100" dir="2700000" algn="tl">
                                <a:srgbClr val="C0C0C0"/>
                              </a:outerShdw>
                            </a:effectLst>
                            <a:latin typeface="Times New Roman" panose="02020603050405020304" pitchFamily="18" charset="0"/>
                            <a:cs typeface="Times New Roman" panose="02020603050405020304" pitchFamily="18" charset="0"/>
                          </a:rPr>
                          <m:t>b</m:t>
                        </m:r>
                        <m:r>
                          <m:rPr>
                            <m:nor/>
                          </m:rPr>
                          <a:rPr lang="en-US" sz="2200" dirty="0">
                            <a:effectLst>
                              <a:outerShdw blurRad="38100" dist="38100" dir="2700000" algn="tl">
                                <a:srgbClr val="C0C0C0"/>
                              </a:outerShdw>
                            </a:effectLst>
                            <a:latin typeface="Times New Roman" panose="02020603050405020304" pitchFamily="18" charset="0"/>
                            <a:cs typeface="Times New Roman" panose="02020603050405020304" pitchFamily="18" charset="0"/>
                          </a:rPr>
                          <m:t> </m:t>
                        </m:r>
                      </m:den>
                    </m:f>
                    <m:r>
                      <a:rPr lang="en-US" sz="2200" b="0" i="1" dirty="0" smtClean="0">
                        <a:effectLst>
                          <a:outerShdw blurRad="38100" dist="38100" dir="2700000" algn="tl">
                            <a:srgbClr val="C0C0C0"/>
                          </a:outerShdw>
                        </a:effectLst>
                        <a:latin typeface="Cambria Math" panose="02040503050406030204" pitchFamily="18" charset="0"/>
                      </a:rPr>
                      <m:t>+</m:t>
                    </m:r>
                    <m:f>
                      <m:fPr>
                        <m:ctrlPr>
                          <a:rPr lang="en-US" sz="2200" i="1">
                            <a:effectLst>
                              <a:outerShdw blurRad="38100" dist="38100" dir="2700000" algn="tl">
                                <a:srgbClr val="C0C0C0"/>
                              </a:outerShdw>
                            </a:effectLst>
                            <a:latin typeface="Cambria Math" panose="02040503050406030204" pitchFamily="18" charset="0"/>
                          </a:rPr>
                        </m:ctrlPr>
                      </m:fPr>
                      <m:num>
                        <m:r>
                          <m:rPr>
                            <m:nor/>
                          </m:rPr>
                          <a:rPr lang="en-US" sz="2200" b="0" i="0" smtClean="0">
                            <a:effectLst>
                              <a:outerShdw blurRad="38100" dist="38100" dir="2700000" algn="tl">
                                <a:srgbClr val="C0C0C0"/>
                              </a:outerShdw>
                            </a:effectLst>
                            <a:latin typeface="Times New Roman" panose="02020603050405020304" pitchFamily="18" charset="0"/>
                            <a:cs typeface="Times New Roman" panose="02020603050405020304" pitchFamily="18" charset="0"/>
                          </a:rPr>
                          <m:t>G</m:t>
                        </m:r>
                        <m:r>
                          <m:rPr>
                            <m:nor/>
                          </m:rPr>
                          <a:rPr lang="el-GR" sz="2200" dirty="0">
                            <a:effectLst>
                              <a:outerShdw blurRad="38100" dist="38100" dir="2700000" algn="tl">
                                <a:srgbClr val="C0C0C0"/>
                              </a:outerShdw>
                            </a:effectLst>
                            <a:latin typeface="Times New Roman" panose="02020603050405020304" pitchFamily="18" charset="0"/>
                            <a:cs typeface="Times New Roman" panose="02020603050405020304" pitchFamily="18" charset="0"/>
                          </a:rPr>
                          <m:t> </m:t>
                        </m:r>
                      </m:num>
                      <m:den>
                        <m:r>
                          <m:rPr>
                            <m:nor/>
                          </m:rPr>
                          <a:rPr lang="en-US" sz="2200" dirty="0">
                            <a:effectLst>
                              <a:outerShdw blurRad="38100" dist="38100" dir="2700000" algn="tl">
                                <a:srgbClr val="C0C0C0"/>
                              </a:outerShdw>
                            </a:effectLst>
                            <a:latin typeface="Times New Roman" panose="02020603050405020304" pitchFamily="18" charset="0"/>
                            <a:cs typeface="Times New Roman" panose="02020603050405020304" pitchFamily="18" charset="0"/>
                          </a:rPr>
                          <m:t>1 − </m:t>
                        </m:r>
                        <m:r>
                          <m:rPr>
                            <m:nor/>
                          </m:rPr>
                          <a:rPr lang="en-US" sz="2200" dirty="0">
                            <a:effectLst>
                              <a:outerShdw blurRad="38100" dist="38100" dir="2700000" algn="tl">
                                <a:srgbClr val="C0C0C0"/>
                              </a:outerShdw>
                            </a:effectLst>
                            <a:latin typeface="Times New Roman" panose="02020603050405020304" pitchFamily="18" charset="0"/>
                            <a:cs typeface="Times New Roman" panose="02020603050405020304" pitchFamily="18" charset="0"/>
                          </a:rPr>
                          <m:t>b</m:t>
                        </m:r>
                        <m:r>
                          <m:rPr>
                            <m:nor/>
                          </m:rPr>
                          <a:rPr lang="en-US" sz="2200" dirty="0">
                            <a:effectLst>
                              <a:outerShdw blurRad="38100" dist="38100" dir="2700000" algn="tl">
                                <a:srgbClr val="C0C0C0"/>
                              </a:outerShdw>
                            </a:effectLst>
                            <a:latin typeface="Times New Roman" panose="02020603050405020304" pitchFamily="18" charset="0"/>
                            <a:cs typeface="Times New Roman" panose="02020603050405020304" pitchFamily="18" charset="0"/>
                          </a:rPr>
                          <m:t> </m:t>
                        </m:r>
                      </m:den>
                    </m:f>
                  </m:oMath>
                </a14:m>
                <a:endParaRPr lang="el-GR" sz="2200" dirty="0" smtClean="0">
                  <a:effectLst>
                    <a:outerShdw blurRad="38100" dist="38100" dir="2700000" algn="tl">
                      <a:srgbClr val="C0C0C0"/>
                    </a:outerShdw>
                  </a:effectLst>
                  <a:latin typeface="Times New Roman" panose="02020603050405020304" pitchFamily="18" charset="0"/>
                  <a:cs typeface="Times New Roman" panose="02020603050405020304" pitchFamily="18" charset="0"/>
                </a:endParaRPr>
              </a:p>
              <a:p>
                <a:pPr marL="0" indent="0">
                  <a:buNone/>
                  <a:defRPr/>
                </a:pPr>
                <a:r>
                  <a:rPr lang="el-GR" sz="2200" dirty="0" smtClean="0">
                    <a:latin typeface="Times New Roman" panose="02020603050405020304" pitchFamily="18" charset="0"/>
                    <a:cs typeface="Times New Roman" panose="02020603050405020304" pitchFamily="18" charset="0"/>
                  </a:rPr>
                  <a:t>Άρα,  									</a:t>
                </a:r>
                <a14:m>
                  <m:oMath xmlns:m="http://schemas.openxmlformats.org/officeDocument/2006/math">
                    <m:f>
                      <m:fPr>
                        <m:ctrlPr>
                          <a:rPr lang="en-US" sz="2200" i="1" smtClean="0">
                            <a:effectLst>
                              <a:outerShdw blurRad="38100" dist="38100" dir="2700000" algn="tl">
                                <a:srgbClr val="C0C0C0"/>
                              </a:outerShdw>
                            </a:effectLst>
                            <a:latin typeface="Cambria Math" panose="02040503050406030204" pitchFamily="18" charset="0"/>
                          </a:rPr>
                        </m:ctrlPr>
                      </m:fPr>
                      <m:num>
                        <m:r>
                          <m:rPr>
                            <m:nor/>
                          </m:rPr>
                          <a:rPr lang="el-GR" sz="2200" dirty="0">
                            <a:latin typeface="Times New Roman" panose="02020603050405020304" pitchFamily="18" charset="0"/>
                            <a:cs typeface="Times New Roman" panose="02020603050405020304" pitchFamily="18" charset="0"/>
                          </a:rPr>
                          <m:t>ΔΥ</m:t>
                        </m:r>
                        <m:r>
                          <m:rPr>
                            <m:nor/>
                          </m:rPr>
                          <a:rPr lang="en-US" sz="2200" dirty="0">
                            <a:latin typeface="Times New Roman" panose="02020603050405020304" pitchFamily="18" charset="0"/>
                            <a:cs typeface="Times New Roman" panose="02020603050405020304" pitchFamily="18" charset="0"/>
                          </a:rPr>
                          <m:t> </m:t>
                        </m:r>
                      </m:num>
                      <m:den>
                        <m:r>
                          <m:rPr>
                            <m:nor/>
                          </m:rPr>
                          <a:rPr lang="el-GR" sz="2200" dirty="0">
                            <a:latin typeface="Times New Roman" panose="02020603050405020304" pitchFamily="18" charset="0"/>
                            <a:cs typeface="Times New Roman" panose="02020603050405020304" pitchFamily="18" charset="0"/>
                          </a:rPr>
                          <m:t>Δ</m:t>
                        </m:r>
                        <m:r>
                          <m:rPr>
                            <m:nor/>
                          </m:rPr>
                          <a:rPr lang="en-US" sz="2200" dirty="0">
                            <a:latin typeface="Times New Roman" panose="02020603050405020304" pitchFamily="18" charset="0"/>
                            <a:cs typeface="Times New Roman" panose="02020603050405020304" pitchFamily="18" charset="0"/>
                          </a:rPr>
                          <m:t>G</m:t>
                        </m:r>
                        <m:r>
                          <m:rPr>
                            <m:nor/>
                          </m:rPr>
                          <a:rPr lang="en-US" sz="2200" dirty="0">
                            <a:latin typeface="Times New Roman" panose="02020603050405020304" pitchFamily="18" charset="0"/>
                            <a:cs typeface="Times New Roman" panose="02020603050405020304" pitchFamily="18" charset="0"/>
                          </a:rPr>
                          <m:t> </m:t>
                        </m:r>
                      </m:den>
                    </m:f>
                  </m:oMath>
                </a14:m>
                <a:r>
                  <a:rPr lang="en-US" sz="2200" dirty="0" smtClean="0">
                    <a:effectLst>
                      <a:outerShdw blurRad="38100" dist="38100" dir="2700000" algn="tl">
                        <a:srgbClr val="C0C0C0"/>
                      </a:outerShdw>
                    </a:effectLst>
                    <a:latin typeface="Times New Roman" panose="02020603050405020304" pitchFamily="18" charset="0"/>
                    <a:cs typeface="Times New Roman" panose="02020603050405020304" pitchFamily="18" charset="0"/>
                  </a:rPr>
                  <a:t> = </a:t>
                </a:r>
                <a14:m>
                  <m:oMath xmlns:m="http://schemas.openxmlformats.org/officeDocument/2006/math">
                    <m:f>
                      <m:fPr>
                        <m:ctrlPr>
                          <a:rPr lang="en-US" sz="2200" i="1" smtClean="0">
                            <a:effectLst>
                              <a:outerShdw blurRad="38100" dist="38100" dir="2700000" algn="tl">
                                <a:srgbClr val="C0C0C0"/>
                              </a:outerShdw>
                            </a:effectLst>
                            <a:latin typeface="Cambria Math" panose="02040503050406030204" pitchFamily="18" charset="0"/>
                          </a:rPr>
                        </m:ctrlPr>
                      </m:fPr>
                      <m:num>
                        <m:r>
                          <m:rPr>
                            <m:nor/>
                          </m:rPr>
                          <a:rPr lang="en-US" sz="2200" dirty="0">
                            <a:effectLst>
                              <a:outerShdw blurRad="38100" dist="38100" dir="2700000" algn="tl">
                                <a:srgbClr val="C0C0C0"/>
                              </a:outerShdw>
                            </a:effectLst>
                            <a:latin typeface="Times New Roman" panose="02020603050405020304" pitchFamily="18" charset="0"/>
                            <a:cs typeface="Times New Roman" panose="02020603050405020304" pitchFamily="18" charset="0"/>
                          </a:rPr>
                          <m:t>1</m:t>
                        </m:r>
                        <m:r>
                          <m:rPr>
                            <m:nor/>
                          </m:rPr>
                          <a:rPr lang="el-GR" sz="2200" dirty="0">
                            <a:effectLst>
                              <a:outerShdw blurRad="38100" dist="38100" dir="2700000" algn="tl">
                                <a:srgbClr val="C0C0C0"/>
                              </a:outerShdw>
                            </a:effectLst>
                            <a:latin typeface="Times New Roman" panose="02020603050405020304" pitchFamily="18" charset="0"/>
                            <a:cs typeface="Times New Roman" panose="02020603050405020304" pitchFamily="18" charset="0"/>
                          </a:rPr>
                          <m:t> </m:t>
                        </m:r>
                      </m:num>
                      <m:den>
                        <m:r>
                          <m:rPr>
                            <m:nor/>
                          </m:rPr>
                          <a:rPr lang="en-US" sz="2200" dirty="0">
                            <a:effectLst>
                              <a:outerShdw blurRad="38100" dist="38100" dir="2700000" algn="tl">
                                <a:srgbClr val="C0C0C0"/>
                              </a:outerShdw>
                            </a:effectLst>
                            <a:latin typeface="Times New Roman" panose="02020603050405020304" pitchFamily="18" charset="0"/>
                            <a:cs typeface="Times New Roman" panose="02020603050405020304" pitchFamily="18" charset="0"/>
                          </a:rPr>
                          <m:t>1 − </m:t>
                        </m:r>
                        <m:r>
                          <m:rPr>
                            <m:nor/>
                          </m:rPr>
                          <a:rPr lang="en-US" sz="2200" dirty="0">
                            <a:effectLst>
                              <a:outerShdw blurRad="38100" dist="38100" dir="2700000" algn="tl">
                                <a:srgbClr val="C0C0C0"/>
                              </a:outerShdw>
                            </a:effectLst>
                            <a:latin typeface="Times New Roman" panose="02020603050405020304" pitchFamily="18" charset="0"/>
                            <a:cs typeface="Times New Roman" panose="02020603050405020304" pitchFamily="18" charset="0"/>
                          </a:rPr>
                          <m:t>b</m:t>
                        </m:r>
                        <m:r>
                          <m:rPr>
                            <m:nor/>
                          </m:rPr>
                          <a:rPr lang="en-US" sz="2200" dirty="0">
                            <a:effectLst>
                              <a:outerShdw blurRad="38100" dist="38100" dir="2700000" algn="tl">
                                <a:srgbClr val="C0C0C0"/>
                              </a:outerShdw>
                            </a:effectLst>
                            <a:latin typeface="Times New Roman" panose="02020603050405020304" pitchFamily="18" charset="0"/>
                            <a:cs typeface="Times New Roman" panose="02020603050405020304" pitchFamily="18" charset="0"/>
                          </a:rPr>
                          <m:t> </m:t>
                        </m:r>
                      </m:den>
                    </m:f>
                  </m:oMath>
                </a14:m>
                <a:r>
                  <a:rPr lang="en-US" sz="2200" dirty="0">
                    <a:effectLst>
                      <a:outerShdw blurRad="38100" dist="38100" dir="2700000" algn="tl">
                        <a:srgbClr val="C0C0C0"/>
                      </a:outerShdw>
                    </a:effectLst>
                    <a:latin typeface="Times New Roman" panose="02020603050405020304" pitchFamily="18" charset="0"/>
                    <a:cs typeface="Times New Roman" panose="02020603050405020304" pitchFamily="18" charset="0"/>
                  </a:rPr>
                  <a:t> = </a:t>
                </a:r>
                <a14:m>
                  <m:oMath xmlns:m="http://schemas.openxmlformats.org/officeDocument/2006/math">
                    <m:f>
                      <m:fPr>
                        <m:ctrlPr>
                          <a:rPr lang="en-US" sz="2200" i="1">
                            <a:effectLst>
                              <a:outerShdw blurRad="38100" dist="38100" dir="2700000" algn="tl">
                                <a:srgbClr val="C0C0C0"/>
                              </a:outerShdw>
                            </a:effectLst>
                            <a:latin typeface="Cambria Math" panose="02040503050406030204" pitchFamily="18" charset="0"/>
                          </a:rPr>
                        </m:ctrlPr>
                      </m:fPr>
                      <m:num>
                        <m:r>
                          <m:rPr>
                            <m:nor/>
                          </m:rPr>
                          <a:rPr lang="en-US" sz="2200" dirty="0">
                            <a:effectLst>
                              <a:outerShdw blurRad="38100" dist="38100" dir="2700000" algn="tl">
                                <a:srgbClr val="C0C0C0"/>
                              </a:outerShdw>
                            </a:effectLst>
                            <a:latin typeface="Times New Roman" panose="02020603050405020304" pitchFamily="18" charset="0"/>
                            <a:cs typeface="Times New Roman" panose="02020603050405020304" pitchFamily="18" charset="0"/>
                          </a:rPr>
                          <m:t>1</m:t>
                        </m:r>
                        <m:r>
                          <m:rPr>
                            <m:nor/>
                          </m:rPr>
                          <a:rPr lang="el-GR" sz="2200" dirty="0">
                            <a:effectLst>
                              <a:outerShdw blurRad="38100" dist="38100" dir="2700000" algn="tl">
                                <a:srgbClr val="C0C0C0"/>
                              </a:outerShdw>
                            </a:effectLst>
                            <a:latin typeface="Times New Roman" panose="02020603050405020304" pitchFamily="18" charset="0"/>
                            <a:cs typeface="Times New Roman" panose="02020603050405020304" pitchFamily="18" charset="0"/>
                          </a:rPr>
                          <m:t> </m:t>
                        </m:r>
                      </m:num>
                      <m:den>
                        <m:r>
                          <m:rPr>
                            <m:nor/>
                          </m:rPr>
                          <a:rPr lang="en-US" sz="2200" dirty="0">
                            <a:effectLst>
                              <a:outerShdw blurRad="38100" dist="38100" dir="2700000" algn="tl">
                                <a:srgbClr val="C0C0C0"/>
                              </a:outerShdw>
                            </a:effectLst>
                            <a:latin typeface="Times New Roman" panose="02020603050405020304" pitchFamily="18" charset="0"/>
                            <a:cs typeface="Times New Roman" panose="02020603050405020304" pitchFamily="18" charset="0"/>
                          </a:rPr>
                          <m:t>1 − </m:t>
                        </m:r>
                        <m:r>
                          <m:rPr>
                            <m:nor/>
                          </m:rPr>
                          <a:rPr lang="en-US" sz="2200" b="0" i="0" dirty="0" smtClean="0">
                            <a:effectLst>
                              <a:outerShdw blurRad="38100" dist="38100" dir="2700000" algn="tl">
                                <a:srgbClr val="C0C0C0"/>
                              </a:outerShdw>
                            </a:effectLst>
                            <a:latin typeface="Times New Roman" panose="02020603050405020304" pitchFamily="18" charset="0"/>
                            <a:cs typeface="Times New Roman" panose="02020603050405020304" pitchFamily="18" charset="0"/>
                          </a:rPr>
                          <m:t>MPC</m:t>
                        </m:r>
                        <m:r>
                          <m:rPr>
                            <m:nor/>
                          </m:rPr>
                          <a:rPr lang="en-US" sz="2200" dirty="0">
                            <a:effectLst>
                              <a:outerShdw blurRad="38100" dist="38100" dir="2700000" algn="tl">
                                <a:srgbClr val="C0C0C0"/>
                              </a:outerShdw>
                            </a:effectLst>
                            <a:latin typeface="Times New Roman" panose="02020603050405020304" pitchFamily="18" charset="0"/>
                            <a:cs typeface="Times New Roman" panose="02020603050405020304" pitchFamily="18" charset="0"/>
                          </a:rPr>
                          <m:t> </m:t>
                        </m:r>
                      </m:den>
                    </m:f>
                  </m:oMath>
                </a14:m>
                <a:endParaRPr lang="en-US" sz="2200" dirty="0" smtClean="0">
                  <a:effectLst>
                    <a:outerShdw blurRad="38100" dist="38100" dir="2700000" algn="tl">
                      <a:srgbClr val="C0C0C0"/>
                    </a:outerShdw>
                  </a:effectLst>
                  <a:latin typeface="Times New Roman" panose="02020603050405020304" pitchFamily="18" charset="0"/>
                  <a:cs typeface="Times New Roman" panose="02020603050405020304" pitchFamily="18" charset="0"/>
                </a:endParaRPr>
              </a:p>
            </p:txBody>
          </p:sp>
        </mc:Choice>
        <mc:Fallback xmlns="">
          <p:sp>
            <p:nvSpPr>
              <p:cNvPr id="31747" name="Rectangle 3"/>
              <p:cNvSpPr>
                <a:spLocks noGrp="1" noRot="1" noChangeAspect="1" noMove="1" noResize="1" noEditPoints="1" noAdjustHandles="1" noChangeArrowheads="1" noChangeShapeType="1" noTextEdit="1"/>
              </p:cNvSpPr>
              <p:nvPr>
                <p:ph type="body" idx="4294967295"/>
              </p:nvPr>
            </p:nvSpPr>
            <p:spPr>
              <a:xfrm>
                <a:off x="456334" y="1853740"/>
                <a:ext cx="11339425" cy="4862944"/>
              </a:xfrm>
              <a:blipFill>
                <a:blip r:embed="rId2"/>
                <a:stretch>
                  <a:fillRect l="-699" b="-501"/>
                </a:stretch>
              </a:blipFill>
            </p:spPr>
            <p:txBody>
              <a:bodyPr/>
              <a:lstStyle/>
              <a:p>
                <a:r>
                  <a:rPr lang="el-GR">
                    <a:noFill/>
                  </a:rPr>
                  <a:t> </a:t>
                </a:r>
              </a:p>
            </p:txBody>
          </p:sp>
        </mc:Fallback>
      </mc:AlternateContent>
      <p:sp>
        <p:nvSpPr>
          <p:cNvPr id="4" name="Rectangle 2"/>
          <p:cNvSpPr>
            <a:spLocks noGrp="1"/>
          </p:cNvSpPr>
          <p:nvPr>
            <p:ph type="title" idx="4294967295"/>
          </p:nvPr>
        </p:nvSpPr>
        <p:spPr bwMode="auto">
          <a:xfrm>
            <a:off x="515389" y="636645"/>
            <a:ext cx="11029950" cy="954029"/>
          </a:xfrm>
        </p:spPr>
        <p:txBody>
          <a:bodyPr wrap="square" numCol="1" anchorCtr="0" compatLnSpc="1">
            <a:prstTxWarp prst="textNoShape">
              <a:avLst/>
            </a:prstTxWarp>
          </a:bodyPr>
          <a:lstStyle/>
          <a:p>
            <a:pPr algn="ctr">
              <a:defRPr/>
            </a:pPr>
            <a:r>
              <a:rPr lang="el-GR" sz="3600" cap="none" dirty="0" smtClean="0">
                <a:effectLst>
                  <a:outerShdw blurRad="38100" dist="38100" dir="2700000" algn="tl">
                    <a:srgbClr val="C0C0C0"/>
                  </a:outerShdw>
                </a:effectLst>
                <a:latin typeface="Times New Roman" pitchFamily="18" charset="0"/>
              </a:rPr>
              <a:t>Πολλαπλασιαστής δημοσίων δαπανών Ι</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2"/>
          <p:cNvSpPr>
            <a:spLocks noGrp="1"/>
          </p:cNvSpPr>
          <p:nvPr>
            <p:ph type="title" idx="4294967295"/>
          </p:nvPr>
        </p:nvSpPr>
        <p:spPr bwMode="auto">
          <a:xfrm>
            <a:off x="515389" y="636645"/>
            <a:ext cx="11029950" cy="954029"/>
          </a:xfrm>
        </p:spPr>
        <p:txBody>
          <a:bodyPr wrap="square" numCol="1" anchorCtr="0" compatLnSpc="1">
            <a:prstTxWarp prst="textNoShape">
              <a:avLst/>
            </a:prstTxWarp>
          </a:bodyPr>
          <a:lstStyle/>
          <a:p>
            <a:pPr algn="ctr">
              <a:defRPr/>
            </a:pPr>
            <a:r>
              <a:rPr lang="el-GR" sz="3600" cap="none" dirty="0" smtClean="0">
                <a:effectLst>
                  <a:outerShdw blurRad="38100" dist="38100" dir="2700000" algn="tl">
                    <a:srgbClr val="C0C0C0"/>
                  </a:outerShdw>
                </a:effectLst>
                <a:latin typeface="Times New Roman" pitchFamily="18" charset="0"/>
              </a:rPr>
              <a:t>Πολλαπλασιαστής δημοσίων δαπανών ΙΙ</a:t>
            </a:r>
          </a:p>
        </p:txBody>
      </p:sp>
      <p:grpSp>
        <p:nvGrpSpPr>
          <p:cNvPr id="5" name="Ομάδα 4"/>
          <p:cNvGrpSpPr/>
          <p:nvPr/>
        </p:nvGrpSpPr>
        <p:grpSpPr>
          <a:xfrm>
            <a:off x="2515639" y="2001838"/>
            <a:ext cx="6590261" cy="3631810"/>
            <a:chOff x="515389" y="2220913"/>
            <a:chExt cx="6111887" cy="3631810"/>
          </a:xfrm>
        </p:grpSpPr>
        <p:sp>
          <p:nvSpPr>
            <p:cNvPr id="2" name="Ορθογώνιο 1"/>
            <p:cNvSpPr/>
            <p:nvPr/>
          </p:nvSpPr>
          <p:spPr>
            <a:xfrm>
              <a:off x="4865957" y="5538788"/>
              <a:ext cx="798617" cy="261610"/>
            </a:xfrm>
            <a:prstGeom prst="rect">
              <a:avLst/>
            </a:prstGeom>
          </p:spPr>
          <p:txBody>
            <a:bodyPr wrap="none">
              <a:spAutoFit/>
            </a:bodyPr>
            <a:lstStyle/>
            <a:p>
              <a:pPr algn="r">
                <a:defRPr/>
              </a:pPr>
              <a:r>
                <a:rPr lang="el-GR" sz="1100" dirty="0">
                  <a:latin typeface="Georgia" panose="02040502050405020303" pitchFamily="18" charset="0"/>
                  <a:cs typeface="Calibri" panose="020F0502020204030204" pitchFamily="34" charset="0"/>
                </a:rPr>
                <a:t>Προϊόν, </a:t>
              </a:r>
              <a:r>
                <a:rPr lang="en-US" sz="1100" i="1" dirty="0">
                  <a:effectLst>
                    <a:outerShdw blurRad="38100" dist="38100" dir="2700000" algn="tl">
                      <a:srgbClr val="000000">
                        <a:alpha val="43137"/>
                      </a:srgbClr>
                    </a:outerShdw>
                  </a:effectLst>
                  <a:latin typeface="Georgia" panose="02040502050405020303" pitchFamily="18" charset="0"/>
                  <a:cs typeface="Calibri" panose="020F0502020204030204" pitchFamily="34" charset="0"/>
                </a:rPr>
                <a:t>Y</a:t>
              </a:r>
              <a:endParaRPr lang="el-GR" sz="1100" i="1" dirty="0">
                <a:effectLst>
                  <a:outerShdw blurRad="38100" dist="38100" dir="2700000" algn="tl">
                    <a:srgbClr val="000000">
                      <a:alpha val="43137"/>
                    </a:srgbClr>
                  </a:outerShdw>
                </a:effectLst>
                <a:latin typeface="Georgia" panose="02040502050405020303" pitchFamily="18" charset="0"/>
                <a:cs typeface="Calibri" panose="020F0502020204030204" pitchFamily="34" charset="0"/>
              </a:endParaRPr>
            </a:p>
          </p:txBody>
        </p:sp>
        <p:grpSp>
          <p:nvGrpSpPr>
            <p:cNvPr id="4" name="Ομάδα 3"/>
            <p:cNvGrpSpPr/>
            <p:nvPr/>
          </p:nvGrpSpPr>
          <p:grpSpPr>
            <a:xfrm>
              <a:off x="515389" y="2220913"/>
              <a:ext cx="6111887" cy="3631810"/>
              <a:chOff x="515389" y="2220913"/>
              <a:chExt cx="6111887" cy="3631810"/>
            </a:xfrm>
          </p:grpSpPr>
          <p:grpSp>
            <p:nvGrpSpPr>
              <p:cNvPr id="3" name="Ομάδα 2"/>
              <p:cNvGrpSpPr/>
              <p:nvPr/>
            </p:nvGrpSpPr>
            <p:grpSpPr>
              <a:xfrm>
                <a:off x="515389" y="2220913"/>
                <a:ext cx="5825026" cy="3631810"/>
                <a:chOff x="515389" y="2220913"/>
                <a:chExt cx="5825026" cy="3631810"/>
              </a:xfrm>
            </p:grpSpPr>
            <p:grpSp>
              <p:nvGrpSpPr>
                <p:cNvPr id="21506" name="Group 29"/>
                <p:cNvGrpSpPr>
                  <a:grpSpLocks/>
                </p:cNvGrpSpPr>
                <p:nvPr/>
              </p:nvGrpSpPr>
              <p:grpSpPr bwMode="auto">
                <a:xfrm>
                  <a:off x="515389" y="2220913"/>
                  <a:ext cx="5825026" cy="3631810"/>
                  <a:chOff x="515300" y="2220646"/>
                  <a:chExt cx="5824868" cy="3632631"/>
                </a:xfrm>
              </p:grpSpPr>
              <p:grpSp>
                <p:nvGrpSpPr>
                  <p:cNvPr id="21507" name="Group 24"/>
                  <p:cNvGrpSpPr>
                    <a:grpSpLocks/>
                  </p:cNvGrpSpPr>
                  <p:nvPr/>
                </p:nvGrpSpPr>
                <p:grpSpPr bwMode="auto">
                  <a:xfrm>
                    <a:off x="515300" y="2220646"/>
                    <a:ext cx="5824868" cy="3629847"/>
                    <a:chOff x="515300" y="2220646"/>
                    <a:chExt cx="5824868" cy="3629847"/>
                  </a:xfrm>
                </p:grpSpPr>
                <p:grpSp>
                  <p:nvGrpSpPr>
                    <p:cNvPr id="21511" name="Group 23"/>
                    <p:cNvGrpSpPr>
                      <a:grpSpLocks/>
                    </p:cNvGrpSpPr>
                    <p:nvPr/>
                  </p:nvGrpSpPr>
                  <p:grpSpPr bwMode="auto">
                    <a:xfrm>
                      <a:off x="1166202" y="2220646"/>
                      <a:ext cx="5173966" cy="3629847"/>
                      <a:chOff x="1166202" y="2220646"/>
                      <a:chExt cx="5173966" cy="3629847"/>
                    </a:xfrm>
                  </p:grpSpPr>
                  <p:grpSp>
                    <p:nvGrpSpPr>
                      <p:cNvPr id="21515" name="Group 20"/>
                      <p:cNvGrpSpPr>
                        <a:grpSpLocks/>
                      </p:cNvGrpSpPr>
                      <p:nvPr/>
                    </p:nvGrpSpPr>
                    <p:grpSpPr bwMode="auto">
                      <a:xfrm>
                        <a:off x="1166202" y="2220646"/>
                        <a:ext cx="4548915" cy="3629847"/>
                        <a:chOff x="1749617" y="2843581"/>
                        <a:chExt cx="4548915" cy="3629847"/>
                      </a:xfrm>
                    </p:grpSpPr>
                    <p:grpSp>
                      <p:nvGrpSpPr>
                        <p:cNvPr id="21521" name="Group 12"/>
                        <p:cNvGrpSpPr>
                          <a:grpSpLocks/>
                        </p:cNvGrpSpPr>
                        <p:nvPr/>
                      </p:nvGrpSpPr>
                      <p:grpSpPr bwMode="auto">
                        <a:xfrm>
                          <a:off x="1749617" y="2843581"/>
                          <a:ext cx="4548915" cy="3629847"/>
                          <a:chOff x="1749617" y="2843581"/>
                          <a:chExt cx="4548915" cy="3629847"/>
                        </a:xfrm>
                      </p:grpSpPr>
                      <p:grpSp>
                        <p:nvGrpSpPr>
                          <p:cNvPr id="21524" name="Group 11"/>
                          <p:cNvGrpSpPr>
                            <a:grpSpLocks/>
                          </p:cNvGrpSpPr>
                          <p:nvPr/>
                        </p:nvGrpSpPr>
                        <p:grpSpPr bwMode="auto">
                          <a:xfrm>
                            <a:off x="1749617" y="2843581"/>
                            <a:ext cx="4548915" cy="3629847"/>
                            <a:chOff x="1749617" y="2843581"/>
                            <a:chExt cx="4548915" cy="3629847"/>
                          </a:xfrm>
                        </p:grpSpPr>
                        <p:grpSp>
                          <p:nvGrpSpPr>
                            <p:cNvPr id="21528" name="Group 10"/>
                            <p:cNvGrpSpPr>
                              <a:grpSpLocks/>
                            </p:cNvGrpSpPr>
                            <p:nvPr/>
                          </p:nvGrpSpPr>
                          <p:grpSpPr bwMode="auto">
                            <a:xfrm>
                              <a:off x="1749617" y="2843581"/>
                              <a:ext cx="4548915" cy="3629847"/>
                              <a:chOff x="1749617" y="2843581"/>
                              <a:chExt cx="4548915" cy="3629847"/>
                            </a:xfrm>
                          </p:grpSpPr>
                          <p:sp>
                            <p:nvSpPr>
                              <p:cNvPr id="21532" name="TextBox 4"/>
                              <p:cNvSpPr txBox="1">
                                <a:spLocks noChangeArrowheads="1"/>
                              </p:cNvSpPr>
                              <p:nvPr/>
                            </p:nvSpPr>
                            <p:spPr bwMode="auto">
                              <a:xfrm>
                                <a:off x="4757028" y="3065630"/>
                                <a:ext cx="725999" cy="261669"/>
                              </a:xfrm>
                              <a:prstGeom prst="rect">
                                <a:avLst/>
                              </a:prstGeom>
                              <a:noFill/>
                              <a:ln w="9525">
                                <a:noFill/>
                                <a:miter lim="800000"/>
                                <a:headEnd/>
                                <a:tailEnd/>
                              </a:ln>
                            </p:spPr>
                            <p:txBody>
                              <a:bodyPr wrap="square">
                                <a:spAutoFit/>
                              </a:bodyPr>
                              <a:lstStyle/>
                              <a:p>
                                <a:r>
                                  <a:rPr lang="en-US" sz="1100" b="1" dirty="0" smtClean="0">
                                    <a:latin typeface="Georgia" panose="02040502050405020303" pitchFamily="18" charset="0"/>
                                    <a:cs typeface="Calibri" panose="020F0502020204030204" pitchFamily="34" charset="0"/>
                                  </a:rPr>
                                  <a:t>PE = Y</a:t>
                                </a:r>
                                <a:endParaRPr lang="en-US" sz="1100" b="1" dirty="0">
                                  <a:latin typeface="Georgia" panose="02040502050405020303" pitchFamily="18" charset="0"/>
                                  <a:cs typeface="Calibri" panose="020F0502020204030204" pitchFamily="34" charset="0"/>
                                </a:endParaRPr>
                              </a:p>
                            </p:txBody>
                          </p:sp>
                          <p:grpSp>
                            <p:nvGrpSpPr>
                              <p:cNvPr id="21533" name="Group 9"/>
                              <p:cNvGrpSpPr>
                                <a:grpSpLocks/>
                              </p:cNvGrpSpPr>
                              <p:nvPr/>
                            </p:nvGrpSpPr>
                            <p:grpSpPr bwMode="auto">
                              <a:xfrm>
                                <a:off x="1749617" y="2843581"/>
                                <a:ext cx="4548915" cy="3629847"/>
                                <a:chOff x="1749617" y="2843581"/>
                                <a:chExt cx="4548915" cy="3629847"/>
                              </a:xfrm>
                            </p:grpSpPr>
                            <p:grpSp>
                              <p:nvGrpSpPr>
                                <p:cNvPr id="21534" name="Group 3"/>
                                <p:cNvGrpSpPr>
                                  <a:grpSpLocks/>
                                </p:cNvGrpSpPr>
                                <p:nvPr/>
                              </p:nvGrpSpPr>
                              <p:grpSpPr bwMode="auto">
                                <a:xfrm>
                                  <a:off x="2314937" y="2843581"/>
                                  <a:ext cx="3983595" cy="3325243"/>
                                  <a:chOff x="2314937" y="2843581"/>
                                  <a:chExt cx="3983595" cy="3325243"/>
                                </a:xfrm>
                              </p:grpSpPr>
                              <p:cxnSp>
                                <p:nvCxnSpPr>
                                  <p:cNvPr id="21538" name="Straight Connector 2"/>
                                  <p:cNvCxnSpPr>
                                    <a:cxnSpLocks noChangeShapeType="1"/>
                                  </p:cNvCxnSpPr>
                                  <p:nvPr/>
                                </p:nvCxnSpPr>
                                <p:spPr bwMode="auto">
                                  <a:xfrm flipH="1">
                                    <a:off x="2315256" y="2843581"/>
                                    <a:ext cx="11112" cy="3312274"/>
                                  </a:xfrm>
                                  <a:prstGeom prst="line">
                                    <a:avLst/>
                                  </a:prstGeom>
                                  <a:noFill/>
                                  <a:ln w="31750" cap="rnd" algn="ctr">
                                    <a:solidFill>
                                      <a:srgbClr val="172D56"/>
                                    </a:solidFill>
                                    <a:round/>
                                    <a:headEnd type="triangle" w="med" len="med"/>
                                    <a:tailEnd/>
                                  </a:ln>
                                </p:spPr>
                              </p:cxnSp>
                              <p:cxnSp>
                                <p:nvCxnSpPr>
                                  <p:cNvPr id="21539" name="Straight Connector 5"/>
                                  <p:cNvCxnSpPr>
                                    <a:cxnSpLocks noChangeShapeType="1"/>
                                  </p:cNvCxnSpPr>
                                  <p:nvPr/>
                                </p:nvCxnSpPr>
                                <p:spPr bwMode="auto">
                                  <a:xfrm rot="5400000" flipH="1">
                                    <a:off x="4301956" y="4172330"/>
                                    <a:ext cx="11116" cy="3981342"/>
                                  </a:xfrm>
                                  <a:prstGeom prst="line">
                                    <a:avLst/>
                                  </a:prstGeom>
                                  <a:noFill/>
                                  <a:ln w="31750" cap="rnd" algn="ctr">
                                    <a:solidFill>
                                      <a:srgbClr val="172D56"/>
                                    </a:solidFill>
                                    <a:round/>
                                    <a:headEnd type="triangle" w="med" len="med"/>
                                    <a:tailEnd/>
                                  </a:ln>
                                </p:spPr>
                              </p:cxnSp>
                            </p:grpSp>
                            <p:cxnSp>
                              <p:nvCxnSpPr>
                                <p:cNvPr id="21535" name="Straight Connector 7"/>
                                <p:cNvCxnSpPr>
                                  <a:cxnSpLocks noChangeShapeType="1"/>
                                </p:cNvCxnSpPr>
                                <p:nvPr/>
                              </p:nvCxnSpPr>
                              <p:spPr bwMode="auto">
                                <a:xfrm rot="2700000" flipH="1">
                                  <a:off x="3734442" y="2754661"/>
                                  <a:ext cx="12700" cy="3982350"/>
                                </a:xfrm>
                                <a:prstGeom prst="line">
                                  <a:avLst/>
                                </a:prstGeom>
                                <a:noFill/>
                                <a:ln w="31750" cap="rnd" algn="ctr">
                                  <a:solidFill>
                                    <a:srgbClr val="FF0000"/>
                                  </a:solidFill>
                                  <a:round/>
                                  <a:headEnd/>
                                  <a:tailEnd/>
                                </a:ln>
                              </p:spPr>
                            </p:cxnSp>
                            <p:sp>
                              <p:nvSpPr>
                                <p:cNvPr id="7" name="Arc 6"/>
                                <p:cNvSpPr/>
                                <p:nvPr/>
                              </p:nvSpPr>
                              <p:spPr>
                                <a:xfrm>
                                  <a:off x="2477022" y="5863690"/>
                                  <a:ext cx="311142" cy="609738"/>
                                </a:xfrm>
                                <a:prstGeom prst="arc">
                                  <a:avLst>
                                    <a:gd name="adj1" fmla="val 16797039"/>
                                    <a:gd name="adj2" fmla="val 0"/>
                                  </a:avLst>
                                </a:prstGeom>
                                <a:ln w="6350">
                                  <a:prstDash val="sysDash"/>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latin typeface="Georgia" panose="02040502050405020303" pitchFamily="18" charset="0"/>
                                    <a:cs typeface="Calibri" panose="020F0502020204030204" pitchFamily="34" charset="0"/>
                                  </a:endParaRPr>
                                </a:p>
                              </p:txBody>
                            </p:sp>
                            <p:sp>
                              <p:nvSpPr>
                                <p:cNvPr id="21537" name="TextBox 8"/>
                                <p:cNvSpPr txBox="1">
                                  <a:spLocks noChangeArrowheads="1"/>
                                </p:cNvSpPr>
                                <p:nvPr/>
                              </p:nvSpPr>
                              <p:spPr bwMode="auto">
                                <a:xfrm>
                                  <a:off x="2714625" y="5838825"/>
                                  <a:ext cx="579120" cy="261610"/>
                                </a:xfrm>
                                <a:prstGeom prst="rect">
                                  <a:avLst/>
                                </a:prstGeom>
                                <a:noFill/>
                                <a:ln w="9525">
                                  <a:noFill/>
                                  <a:miter lim="800000"/>
                                  <a:headEnd/>
                                  <a:tailEnd/>
                                </a:ln>
                              </p:spPr>
                              <p:txBody>
                                <a:bodyPr>
                                  <a:spAutoFit/>
                                </a:bodyPr>
                                <a:lstStyle/>
                                <a:p>
                                  <a:r>
                                    <a:rPr lang="en-ID" sz="1100">
                                      <a:latin typeface="Georgia" panose="02040502050405020303" pitchFamily="18" charset="0"/>
                                      <a:cs typeface="Calibri" panose="020F0502020204030204" pitchFamily="34" charset="0"/>
                                    </a:rPr>
                                    <a:t>45</a:t>
                                  </a:r>
                                  <a:r>
                                    <a:rPr lang="en-ID" sz="1100" baseline="50000">
                                      <a:latin typeface="Georgia" panose="02040502050405020303" pitchFamily="18" charset="0"/>
                                      <a:cs typeface="Calibri" panose="020F0502020204030204" pitchFamily="34" charset="0"/>
                                    </a:rPr>
                                    <a:t>0</a:t>
                                  </a:r>
                                  <a:endParaRPr lang="en-US" sz="1100" baseline="50000">
                                    <a:latin typeface="Georgia" panose="02040502050405020303" pitchFamily="18" charset="0"/>
                                    <a:cs typeface="Calibri" panose="020F0502020204030204" pitchFamily="34" charset="0"/>
                                  </a:endParaRPr>
                                </a:p>
                              </p:txBody>
                            </p:sp>
                          </p:grpSp>
                        </p:grpSp>
                        <p:cxnSp>
                          <p:nvCxnSpPr>
                            <p:cNvPr id="21529" name="Straight Connector 13"/>
                            <p:cNvCxnSpPr>
                              <a:cxnSpLocks noChangeShapeType="1"/>
                            </p:cNvCxnSpPr>
                            <p:nvPr/>
                          </p:nvCxnSpPr>
                          <p:spPr bwMode="auto">
                            <a:xfrm rot="4200000" flipH="1">
                              <a:off x="4190834" y="2527307"/>
                              <a:ext cx="11116" cy="3981342"/>
                            </a:xfrm>
                            <a:prstGeom prst="line">
                              <a:avLst/>
                            </a:prstGeom>
                            <a:noFill/>
                            <a:ln w="31750" cap="rnd" algn="ctr">
                              <a:solidFill>
                                <a:srgbClr val="00FFFF"/>
                              </a:solidFill>
                              <a:prstDash val="sysDash"/>
                              <a:round/>
                              <a:headEnd/>
                              <a:tailEnd/>
                            </a:ln>
                          </p:spPr>
                        </p:cxnSp>
                      </p:grpSp>
                      <p:cxnSp>
                        <p:nvCxnSpPr>
                          <p:cNvPr id="19" name="Straight Connector 18"/>
                          <p:cNvCxnSpPr/>
                          <p:nvPr/>
                        </p:nvCxnSpPr>
                        <p:spPr>
                          <a:xfrm flipH="1">
                            <a:off x="3801945" y="4644213"/>
                            <a:ext cx="11112" cy="1522756"/>
                          </a:xfrm>
                          <a:prstGeom prst="line">
                            <a:avLst/>
                          </a:prstGeom>
                          <a:ln w="6350">
                            <a:prstDash val="sysDash"/>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3342340" y="5130098"/>
                            <a:ext cx="11113" cy="1017817"/>
                          </a:xfrm>
                          <a:prstGeom prst="line">
                            <a:avLst/>
                          </a:prstGeom>
                          <a:ln w="6350">
                            <a:prstDash val="sysDash"/>
                            <a:headEnd type="none"/>
                            <a:tailEnd type="none"/>
                          </a:ln>
                        </p:spPr>
                        <p:style>
                          <a:lnRef idx="1">
                            <a:schemeClr val="accent1"/>
                          </a:lnRef>
                          <a:fillRef idx="0">
                            <a:schemeClr val="accent1"/>
                          </a:fillRef>
                          <a:effectRef idx="0">
                            <a:schemeClr val="accent1"/>
                          </a:effectRef>
                          <a:fontRef idx="minor">
                            <a:schemeClr val="tx1"/>
                          </a:fontRef>
                        </p:style>
                      </p:cxnSp>
                    </p:grpSp>
                    <p:sp>
                      <p:nvSpPr>
                        <p:cNvPr id="21523" name="TextBox 22"/>
                        <p:cNvSpPr txBox="1">
                          <a:spLocks noChangeArrowheads="1"/>
                        </p:cNvSpPr>
                        <p:nvPr/>
                      </p:nvSpPr>
                      <p:spPr bwMode="auto">
                        <a:xfrm rot="10800000">
                          <a:off x="2959897" y="4757954"/>
                          <a:ext cx="495300" cy="507831"/>
                        </a:xfrm>
                        <a:prstGeom prst="rect">
                          <a:avLst/>
                        </a:prstGeom>
                        <a:noFill/>
                        <a:ln w="9525">
                          <a:noFill/>
                          <a:miter lim="800000"/>
                          <a:headEnd/>
                          <a:tailEnd/>
                        </a:ln>
                      </p:spPr>
                      <p:txBody>
                        <a:bodyPr>
                          <a:spAutoFit/>
                        </a:bodyPr>
                        <a:lstStyle/>
                        <a:p>
                          <a:r>
                            <a:rPr lang="en-ID" sz="2700" dirty="0">
                              <a:latin typeface="Georgia" panose="02040502050405020303" pitchFamily="18" charset="0"/>
                              <a:cs typeface="Calibri" panose="020F0502020204030204" pitchFamily="34" charset="0"/>
                            </a:rPr>
                            <a:t>}</a:t>
                          </a:r>
                          <a:endParaRPr lang="en-US" sz="2700" dirty="0">
                            <a:latin typeface="Georgia" panose="02040502050405020303" pitchFamily="18" charset="0"/>
                            <a:cs typeface="Calibri" panose="020F0502020204030204" pitchFamily="34" charset="0"/>
                          </a:endParaRPr>
                        </a:p>
                      </p:txBody>
                    </p:sp>
                  </p:grpSp>
                  <p:sp>
                    <p:nvSpPr>
                      <p:cNvPr id="21520" name="TextBox 28"/>
                      <p:cNvSpPr txBox="1">
                        <a:spLocks noChangeArrowheads="1"/>
                      </p:cNvSpPr>
                      <p:nvPr/>
                    </p:nvSpPr>
                    <p:spPr bwMode="auto">
                      <a:xfrm>
                        <a:off x="5482436" y="3500205"/>
                        <a:ext cx="857732" cy="523338"/>
                      </a:xfrm>
                      <a:prstGeom prst="rect">
                        <a:avLst/>
                      </a:prstGeom>
                      <a:noFill/>
                      <a:ln w="9525">
                        <a:noFill/>
                        <a:miter lim="800000"/>
                        <a:headEnd/>
                        <a:tailEnd/>
                      </a:ln>
                    </p:spPr>
                    <p:txBody>
                      <a:bodyPr wrap="square">
                        <a:spAutoFit/>
                      </a:bodyPr>
                      <a:lstStyle/>
                      <a:p>
                        <a:r>
                          <a:rPr lang="en-ID" sz="1400" dirty="0">
                            <a:latin typeface="Georgia" panose="02040502050405020303" pitchFamily="18" charset="0"/>
                            <a:cs typeface="Calibri" panose="020F0502020204030204" pitchFamily="34" charset="0"/>
                          </a:rPr>
                          <a:t>C + </a:t>
                        </a:r>
                        <a:r>
                          <a:rPr lang="en-ID" sz="1400" dirty="0" smtClean="0">
                            <a:latin typeface="Georgia" panose="02040502050405020303" pitchFamily="18" charset="0"/>
                            <a:cs typeface="Calibri" panose="020F0502020204030204" pitchFamily="34" charset="0"/>
                          </a:rPr>
                          <a:t>I</a:t>
                        </a:r>
                        <a:r>
                          <a:rPr lang="el-GR" sz="1400" dirty="0" smtClean="0">
                            <a:latin typeface="Georgia" panose="02040502050405020303" pitchFamily="18" charset="0"/>
                            <a:cs typeface="Calibri" panose="020F0502020204030204" pitchFamily="34" charset="0"/>
                          </a:rPr>
                          <a:t> + </a:t>
                        </a:r>
                        <a:r>
                          <a:rPr lang="en-US" sz="1400" dirty="0" smtClean="0">
                            <a:latin typeface="Georgia" panose="02040502050405020303" pitchFamily="18" charset="0"/>
                            <a:cs typeface="Calibri" panose="020F0502020204030204" pitchFamily="34" charset="0"/>
                          </a:rPr>
                          <a:t>G</a:t>
                        </a:r>
                        <a:endParaRPr lang="en-US" sz="1400" baseline="-10000" dirty="0">
                          <a:latin typeface="Georgia" panose="02040502050405020303" pitchFamily="18" charset="0"/>
                          <a:cs typeface="Calibri" panose="020F0502020204030204" pitchFamily="34" charset="0"/>
                        </a:endParaRPr>
                      </a:p>
                    </p:txBody>
                  </p:sp>
                </p:grpSp>
                <p:sp>
                  <p:nvSpPr>
                    <p:cNvPr id="21512" name="TextBox 30"/>
                    <p:cNvSpPr txBox="1">
                      <a:spLocks noChangeArrowheads="1"/>
                    </p:cNvSpPr>
                    <p:nvPr/>
                  </p:nvSpPr>
                  <p:spPr bwMode="auto">
                    <a:xfrm>
                      <a:off x="515300" y="2270487"/>
                      <a:ext cx="1254558" cy="554123"/>
                    </a:xfrm>
                    <a:prstGeom prst="rect">
                      <a:avLst/>
                    </a:prstGeom>
                    <a:noFill/>
                    <a:ln w="9525">
                      <a:noFill/>
                      <a:miter lim="800000"/>
                      <a:headEnd/>
                      <a:tailEnd/>
                    </a:ln>
                  </p:spPr>
                  <p:txBody>
                    <a:bodyPr wrap="square">
                      <a:spAutoFit/>
                    </a:bodyPr>
                    <a:lstStyle/>
                    <a:p>
                      <a:pPr algn="r"/>
                      <a:r>
                        <a:rPr lang="en-US" sz="1000" i="1" dirty="0">
                          <a:effectLst>
                            <a:outerShdw blurRad="38100" dist="38100" dir="2700000" algn="tl">
                              <a:srgbClr val="000000">
                                <a:alpha val="43137"/>
                              </a:srgbClr>
                            </a:outerShdw>
                          </a:effectLst>
                          <a:latin typeface="Georgia" panose="02040502050405020303" pitchFamily="18" charset="0"/>
                          <a:cs typeface="Calibri" panose="020F0502020204030204" pitchFamily="34" charset="0"/>
                        </a:rPr>
                        <a:t>P</a:t>
                      </a:r>
                      <a:r>
                        <a:rPr lang="el-GR" sz="1000" i="1" dirty="0" smtClean="0">
                          <a:effectLst>
                            <a:outerShdw blurRad="38100" dist="38100" dir="2700000" algn="tl">
                              <a:srgbClr val="000000">
                                <a:alpha val="43137"/>
                              </a:srgbClr>
                            </a:outerShdw>
                          </a:effectLst>
                          <a:latin typeface="Georgia" panose="02040502050405020303" pitchFamily="18" charset="0"/>
                          <a:cs typeface="Calibri" panose="020F0502020204030204" pitchFamily="34" charset="0"/>
                        </a:rPr>
                        <a:t>Ε,</a:t>
                      </a:r>
                      <a:endParaRPr lang="en-US" sz="1000" i="1" dirty="0" smtClean="0">
                        <a:effectLst>
                          <a:outerShdw blurRad="38100" dist="38100" dir="2700000" algn="tl">
                            <a:srgbClr val="000000">
                              <a:alpha val="43137"/>
                            </a:srgbClr>
                          </a:outerShdw>
                        </a:effectLst>
                        <a:latin typeface="Georgia" panose="02040502050405020303" pitchFamily="18" charset="0"/>
                        <a:cs typeface="Calibri" panose="020F0502020204030204" pitchFamily="34" charset="0"/>
                      </a:endParaRPr>
                    </a:p>
                    <a:p>
                      <a:pPr algn="r"/>
                      <a:r>
                        <a:rPr lang="el-GR" sz="1000" dirty="0" smtClean="0">
                          <a:latin typeface="Georgia" panose="02040502050405020303" pitchFamily="18" charset="0"/>
                          <a:cs typeface="Calibri" panose="020F0502020204030204" pitchFamily="34" charset="0"/>
                        </a:rPr>
                        <a:t>Προγραμματισμένη Δαπάνη</a:t>
                      </a:r>
                      <a:endParaRPr lang="en-US" sz="1000" dirty="0">
                        <a:latin typeface="Georgia" panose="02040502050405020303" pitchFamily="18" charset="0"/>
                        <a:cs typeface="Calibri" panose="020F0502020204030204" pitchFamily="34" charset="0"/>
                      </a:endParaRPr>
                    </a:p>
                  </p:txBody>
                </p:sp>
                <p:sp>
                  <p:nvSpPr>
                    <p:cNvPr id="21514" name="TextBox 32"/>
                    <p:cNvSpPr txBox="1">
                      <a:spLocks noChangeArrowheads="1"/>
                    </p:cNvSpPr>
                    <p:nvPr/>
                  </p:nvSpPr>
                  <p:spPr bwMode="auto">
                    <a:xfrm>
                      <a:off x="1539210" y="5506805"/>
                      <a:ext cx="297180" cy="215444"/>
                    </a:xfrm>
                    <a:prstGeom prst="rect">
                      <a:avLst/>
                    </a:prstGeom>
                    <a:noFill/>
                    <a:ln w="9525">
                      <a:noFill/>
                      <a:miter lim="800000"/>
                      <a:headEnd/>
                      <a:tailEnd/>
                    </a:ln>
                  </p:spPr>
                  <p:txBody>
                    <a:bodyPr>
                      <a:spAutoFit/>
                    </a:bodyPr>
                    <a:lstStyle/>
                    <a:p>
                      <a:pPr algn="r"/>
                      <a:r>
                        <a:rPr lang="el-GR" sz="800">
                          <a:latin typeface="Georgia" panose="02040502050405020303" pitchFamily="18" charset="0"/>
                          <a:cs typeface="Calibri" panose="020F0502020204030204" pitchFamily="34" charset="0"/>
                        </a:rPr>
                        <a:t>0</a:t>
                      </a:r>
                      <a:endParaRPr lang="en-US" sz="800">
                        <a:latin typeface="Georgia" panose="02040502050405020303" pitchFamily="18" charset="0"/>
                        <a:cs typeface="Calibri" panose="020F0502020204030204" pitchFamily="34" charset="0"/>
                      </a:endParaRPr>
                    </a:p>
                  </p:txBody>
                </p:sp>
              </p:grpSp>
              <p:sp>
                <p:nvSpPr>
                  <p:cNvPr id="21509" name="TextBox 35"/>
                  <p:cNvSpPr txBox="1">
                    <a:spLocks noChangeArrowheads="1"/>
                  </p:cNvSpPr>
                  <p:nvPr/>
                </p:nvSpPr>
                <p:spPr bwMode="auto">
                  <a:xfrm>
                    <a:off x="3052749" y="5545500"/>
                    <a:ext cx="395301" cy="307777"/>
                  </a:xfrm>
                  <a:prstGeom prst="rect">
                    <a:avLst/>
                  </a:prstGeom>
                  <a:noFill/>
                  <a:ln w="9525">
                    <a:noFill/>
                    <a:miter lim="800000"/>
                    <a:headEnd/>
                    <a:tailEnd/>
                  </a:ln>
                </p:spPr>
                <p:txBody>
                  <a:bodyPr>
                    <a:spAutoFit/>
                  </a:bodyPr>
                  <a:lstStyle/>
                  <a:p>
                    <a:pPr algn="r"/>
                    <a:r>
                      <a:rPr lang="el-GR" sz="1400">
                        <a:latin typeface="Georgia" panose="02040502050405020303" pitchFamily="18" charset="0"/>
                        <a:cs typeface="Calibri" panose="020F0502020204030204" pitchFamily="34" charset="0"/>
                      </a:rPr>
                      <a:t>Υ</a:t>
                    </a:r>
                    <a:r>
                      <a:rPr lang="en-ID" sz="1400" baseline="-10000">
                        <a:latin typeface="Georgia" panose="02040502050405020303" pitchFamily="18" charset="0"/>
                        <a:cs typeface="Calibri" panose="020F0502020204030204" pitchFamily="34" charset="0"/>
                      </a:rPr>
                      <a:t>0</a:t>
                    </a:r>
                    <a:endParaRPr lang="en-US" sz="1400" baseline="-10000">
                      <a:latin typeface="Georgia" panose="02040502050405020303" pitchFamily="18" charset="0"/>
                      <a:cs typeface="Calibri" panose="020F0502020204030204" pitchFamily="34" charset="0"/>
                    </a:endParaRPr>
                  </a:p>
                </p:txBody>
              </p:sp>
              <p:sp>
                <p:nvSpPr>
                  <p:cNvPr id="21510" name="TextBox 36"/>
                  <p:cNvSpPr txBox="1">
                    <a:spLocks noChangeArrowheads="1"/>
                  </p:cNvSpPr>
                  <p:nvPr/>
                </p:nvSpPr>
                <p:spPr bwMode="auto">
                  <a:xfrm>
                    <a:off x="2562619" y="5539444"/>
                    <a:ext cx="395301" cy="307777"/>
                  </a:xfrm>
                  <a:prstGeom prst="rect">
                    <a:avLst/>
                  </a:prstGeom>
                  <a:noFill/>
                  <a:ln w="9525">
                    <a:noFill/>
                    <a:miter lim="800000"/>
                    <a:headEnd/>
                    <a:tailEnd/>
                  </a:ln>
                </p:spPr>
                <p:txBody>
                  <a:bodyPr>
                    <a:spAutoFit/>
                  </a:bodyPr>
                  <a:lstStyle/>
                  <a:p>
                    <a:pPr algn="r"/>
                    <a:r>
                      <a:rPr lang="el-GR" sz="1400">
                        <a:latin typeface="Georgia" panose="02040502050405020303" pitchFamily="18" charset="0"/>
                        <a:cs typeface="Calibri" panose="020F0502020204030204" pitchFamily="34" charset="0"/>
                      </a:rPr>
                      <a:t>Υ</a:t>
                    </a:r>
                    <a:r>
                      <a:rPr lang="en-ID" sz="1400" baseline="-10000">
                        <a:latin typeface="Georgia" panose="02040502050405020303" pitchFamily="18" charset="0"/>
                        <a:cs typeface="Calibri" panose="020F0502020204030204" pitchFamily="34" charset="0"/>
                      </a:rPr>
                      <a:t>1</a:t>
                    </a:r>
                    <a:endParaRPr lang="en-US" sz="1400" baseline="-10000">
                      <a:latin typeface="Georgia" panose="02040502050405020303" pitchFamily="18" charset="0"/>
                      <a:cs typeface="Calibri" panose="020F0502020204030204" pitchFamily="34" charset="0"/>
                    </a:endParaRPr>
                  </a:p>
                </p:txBody>
              </p:sp>
            </p:grpSp>
            <p:cxnSp>
              <p:nvCxnSpPr>
                <p:cNvPr id="32" name="Straight Connector 13"/>
                <p:cNvCxnSpPr>
                  <a:cxnSpLocks noChangeShapeType="1"/>
                </p:cNvCxnSpPr>
                <p:nvPr/>
              </p:nvCxnSpPr>
              <p:spPr bwMode="auto">
                <a:xfrm rot="4200000" flipH="1">
                  <a:off x="3606914" y="2214675"/>
                  <a:ext cx="11113" cy="3981450"/>
                </a:xfrm>
                <a:prstGeom prst="line">
                  <a:avLst/>
                </a:prstGeom>
                <a:noFill/>
                <a:ln w="31750" cap="rnd" algn="ctr">
                  <a:solidFill>
                    <a:srgbClr val="00FFFF"/>
                  </a:solidFill>
                  <a:round/>
                  <a:headEnd/>
                  <a:tailEnd/>
                </a:ln>
              </p:spPr>
            </p:cxnSp>
          </p:grpSp>
          <p:sp>
            <p:nvSpPr>
              <p:cNvPr id="33" name="TextBox 28"/>
              <p:cNvSpPr txBox="1">
                <a:spLocks noChangeArrowheads="1"/>
              </p:cNvSpPr>
              <p:nvPr/>
            </p:nvSpPr>
            <p:spPr bwMode="auto">
              <a:xfrm>
                <a:off x="5379398" y="2917847"/>
                <a:ext cx="1247878" cy="523220"/>
              </a:xfrm>
              <a:prstGeom prst="rect">
                <a:avLst/>
              </a:prstGeom>
              <a:noFill/>
              <a:ln w="9525">
                <a:noFill/>
                <a:miter lim="800000"/>
                <a:headEnd/>
                <a:tailEnd/>
              </a:ln>
            </p:spPr>
            <p:txBody>
              <a:bodyPr wrap="square">
                <a:spAutoFit/>
              </a:bodyPr>
              <a:lstStyle/>
              <a:p>
                <a:r>
                  <a:rPr lang="en-ID" sz="1400" dirty="0">
                    <a:latin typeface="Georgia" panose="02040502050405020303" pitchFamily="18" charset="0"/>
                    <a:cs typeface="Calibri" panose="020F0502020204030204" pitchFamily="34" charset="0"/>
                  </a:rPr>
                  <a:t>C + </a:t>
                </a:r>
                <a:r>
                  <a:rPr lang="en-ID" sz="1400" dirty="0" smtClean="0">
                    <a:latin typeface="Georgia" panose="02040502050405020303" pitchFamily="18" charset="0"/>
                    <a:cs typeface="Calibri" panose="020F0502020204030204" pitchFamily="34" charset="0"/>
                  </a:rPr>
                  <a:t>I</a:t>
                </a:r>
                <a:r>
                  <a:rPr lang="el-GR" sz="1400" dirty="0" smtClean="0">
                    <a:latin typeface="Georgia" panose="02040502050405020303" pitchFamily="18" charset="0"/>
                    <a:cs typeface="Calibri" panose="020F0502020204030204" pitchFamily="34" charset="0"/>
                  </a:rPr>
                  <a:t> + </a:t>
                </a:r>
                <a:r>
                  <a:rPr lang="en-US" sz="1400" dirty="0" smtClean="0">
                    <a:latin typeface="Georgia" panose="02040502050405020303" pitchFamily="18" charset="0"/>
                    <a:cs typeface="Calibri" panose="020F0502020204030204" pitchFamily="34" charset="0"/>
                  </a:rPr>
                  <a:t>G</a:t>
                </a:r>
                <a:r>
                  <a:rPr lang="el-GR" sz="1400" dirty="0" smtClean="0">
                    <a:latin typeface="Georgia" panose="02040502050405020303" pitchFamily="18" charset="0"/>
                    <a:cs typeface="Calibri" panose="020F0502020204030204" pitchFamily="34" charset="0"/>
                  </a:rPr>
                  <a:t> + Δ</a:t>
                </a:r>
                <a:r>
                  <a:rPr lang="en-US" sz="1400" dirty="0" smtClean="0">
                    <a:latin typeface="Georgia" panose="02040502050405020303" pitchFamily="18" charset="0"/>
                    <a:cs typeface="Calibri" panose="020F0502020204030204" pitchFamily="34" charset="0"/>
                  </a:rPr>
                  <a:t>G</a:t>
                </a:r>
                <a:endParaRPr lang="en-US" sz="1400" baseline="-10000" dirty="0">
                  <a:latin typeface="Georgia" panose="02040502050405020303" pitchFamily="18" charset="0"/>
                  <a:cs typeface="Calibri" panose="020F0502020204030204" pitchFamily="34" charset="0"/>
                </a:endParaRPr>
              </a:p>
            </p:txBody>
          </p:sp>
          <p:sp>
            <p:nvSpPr>
              <p:cNvPr id="34" name="TextBox 33"/>
              <p:cNvSpPr txBox="1"/>
              <p:nvPr/>
            </p:nvSpPr>
            <p:spPr bwMode="auto">
              <a:xfrm rot="20400000">
                <a:off x="2250517" y="4291116"/>
                <a:ext cx="580148" cy="246221"/>
              </a:xfrm>
              <a:prstGeom prst="rect">
                <a:avLst/>
              </a:prstGeom>
              <a:noFill/>
            </p:spPr>
            <p:txBody>
              <a:bodyPr wrap="square">
                <a:spAutoFit/>
              </a:bodyPr>
              <a:lstStyle/>
              <a:p>
                <a:pPr algn="ctr">
                  <a:defRPr/>
                </a:pPr>
                <a:r>
                  <a:rPr lang="el-GR" sz="1000" dirty="0">
                    <a:effectLst>
                      <a:outerShdw blurRad="38100" dist="38100" dir="2700000" algn="tl">
                        <a:srgbClr val="000000">
                          <a:alpha val="43137"/>
                        </a:srgbClr>
                      </a:outerShdw>
                    </a:effectLst>
                    <a:latin typeface="Georgia" panose="02040502050405020303" pitchFamily="18" charset="0"/>
                    <a:cs typeface="Times New Roman" pitchFamily="18" charset="0"/>
                  </a:rPr>
                  <a:t>Δ</a:t>
                </a:r>
                <a:r>
                  <a:rPr lang="en-US" sz="1000" dirty="0" smtClean="0">
                    <a:effectLst>
                      <a:outerShdw blurRad="38100" dist="38100" dir="2700000" algn="tl">
                        <a:srgbClr val="000000">
                          <a:alpha val="43137"/>
                        </a:srgbClr>
                      </a:outerShdw>
                    </a:effectLst>
                    <a:latin typeface="Georgia" panose="02040502050405020303" pitchFamily="18" charset="0"/>
                    <a:cs typeface="Times New Roman" pitchFamily="18" charset="0"/>
                  </a:rPr>
                  <a:t>G</a:t>
                </a:r>
                <a:endParaRPr lang="en-US" sz="1000" dirty="0">
                  <a:effectLst>
                    <a:outerShdw blurRad="38100" dist="38100" dir="2700000" algn="tl">
                      <a:srgbClr val="000000">
                        <a:alpha val="43137"/>
                      </a:srgbClr>
                    </a:outerShdw>
                  </a:effectLst>
                  <a:latin typeface="Georgia" panose="02040502050405020303" pitchFamily="18" charset="0"/>
                  <a:cs typeface="Times New Roman" pitchFamily="18" charset="0"/>
                </a:endParaRPr>
              </a:p>
            </p:txBody>
          </p:sp>
        </p:grpSp>
      </p:grpSp>
    </p:spTree>
    <p:extLst>
      <p:ext uri="{BB962C8B-B14F-4D97-AF65-F5344CB8AC3E}">
        <p14:creationId xmlns:p14="http://schemas.microsoft.com/office/powerpoint/2010/main" val="40764027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3554" name="Rectangle 3"/>
              <p:cNvSpPr>
                <a:spLocks noGrp="1"/>
              </p:cNvSpPr>
              <p:nvPr>
                <p:ph type="body" idx="4294967295"/>
              </p:nvPr>
            </p:nvSpPr>
            <p:spPr>
              <a:xfrm>
                <a:off x="447675" y="1857375"/>
                <a:ext cx="11315700" cy="4905375"/>
              </a:xfrm>
            </p:spPr>
            <p:txBody>
              <a:bodyPr/>
              <a:lstStyle/>
              <a:p>
                <a:pPr marL="342900" indent="-342900">
                  <a:lnSpc>
                    <a:spcPct val="80000"/>
                  </a:lnSpc>
                </a:pPr>
                <a:r>
                  <a:rPr lang="el-GR" sz="1600" dirty="0" smtClean="0">
                    <a:latin typeface="Times New Roman" pitchFamily="18" charset="0"/>
                  </a:rPr>
                  <a:t>Δ</a:t>
                </a:r>
                <a:r>
                  <a:rPr lang="en-US" sz="1600" dirty="0" smtClean="0">
                    <a:latin typeface="Times New Roman" pitchFamily="18" charset="0"/>
                  </a:rPr>
                  <a:t>G &gt; 0 ^ </a:t>
                </a:r>
                <a:r>
                  <a:rPr lang="el-GR" sz="1600" dirty="0" smtClean="0">
                    <a:latin typeface="Times New Roman" pitchFamily="18" charset="0"/>
                  </a:rPr>
                  <a:t>Δ</a:t>
                </a:r>
                <a:r>
                  <a:rPr lang="en-US" sz="1600" dirty="0" smtClean="0">
                    <a:latin typeface="Times New Roman" pitchFamily="18" charset="0"/>
                  </a:rPr>
                  <a:t>T = 0 =&gt; </a:t>
                </a:r>
                <a:r>
                  <a:rPr lang="el-GR" sz="1600" dirty="0" smtClean="0">
                    <a:latin typeface="Times New Roman" pitchFamily="18" charset="0"/>
                  </a:rPr>
                  <a:t>Δ</a:t>
                </a:r>
                <a:r>
                  <a:rPr lang="en-US" sz="1600" dirty="0" smtClean="0">
                    <a:latin typeface="Times New Roman" pitchFamily="18" charset="0"/>
                  </a:rPr>
                  <a:t>Y</a:t>
                </a:r>
                <a:r>
                  <a:rPr lang="el-GR" sz="1600" dirty="0" smtClean="0">
                    <a:latin typeface="Times New Roman" pitchFamily="18" charset="0"/>
                  </a:rPr>
                  <a:t> &gt;</a:t>
                </a:r>
                <a:r>
                  <a:rPr lang="en-US" sz="1600" dirty="0" smtClean="0">
                    <a:latin typeface="Times New Roman" pitchFamily="18" charset="0"/>
                  </a:rPr>
                  <a:t> </a:t>
                </a:r>
                <a:r>
                  <a:rPr lang="el-GR" sz="1600" dirty="0" smtClean="0">
                    <a:latin typeface="Times New Roman" pitchFamily="18" charset="0"/>
                  </a:rPr>
                  <a:t>0</a:t>
                </a:r>
                <a:endParaRPr lang="en-US" sz="1600" dirty="0" smtClean="0">
                  <a:latin typeface="Times New Roman" pitchFamily="18" charset="0"/>
                </a:endParaRPr>
              </a:p>
              <a:p>
                <a:pPr marL="342900" indent="-342900">
                  <a:lnSpc>
                    <a:spcPct val="80000"/>
                  </a:lnSpc>
                  <a:buFont typeface="Wingdings 2" pitchFamily="18" charset="2"/>
                  <a:buAutoNum type="arabicPeriod"/>
                </a:pPr>
                <a:r>
                  <a:rPr lang="en-US" sz="1600" dirty="0" smtClean="0">
                    <a:latin typeface="Times New Roman" pitchFamily="18" charset="0"/>
                  </a:rPr>
                  <a:t>Y</a:t>
                </a:r>
                <a:r>
                  <a:rPr lang="en-US" sz="1600" baseline="-10000" dirty="0" smtClean="0">
                    <a:latin typeface="Times New Roman" pitchFamily="18" charset="0"/>
                  </a:rPr>
                  <a:t>1</a:t>
                </a:r>
                <a:r>
                  <a:rPr lang="en-US" sz="1600" dirty="0" smtClean="0">
                    <a:latin typeface="Times New Roman" pitchFamily="18" charset="0"/>
                  </a:rPr>
                  <a:t> = Y</a:t>
                </a:r>
                <a:r>
                  <a:rPr lang="en-US" sz="1600" baseline="-10000" dirty="0" smtClean="0">
                    <a:latin typeface="Times New Roman" pitchFamily="18" charset="0"/>
                  </a:rPr>
                  <a:t>0</a:t>
                </a:r>
                <a:r>
                  <a:rPr lang="en-US" sz="1600" dirty="0" smtClean="0">
                    <a:latin typeface="Times New Roman" pitchFamily="18" charset="0"/>
                  </a:rPr>
                  <a:t> + </a:t>
                </a:r>
                <a:r>
                  <a:rPr lang="el-GR" sz="1600" dirty="0" smtClean="0">
                    <a:latin typeface="Times New Roman" pitchFamily="18" charset="0"/>
                  </a:rPr>
                  <a:t>Δ</a:t>
                </a:r>
                <a:r>
                  <a:rPr lang="en-US" sz="1600" dirty="0" smtClean="0">
                    <a:latin typeface="Times New Roman" pitchFamily="18" charset="0"/>
                  </a:rPr>
                  <a:t>G =&gt; </a:t>
                </a:r>
                <a:r>
                  <a:rPr lang="el-GR" sz="1600" dirty="0" smtClean="0">
                    <a:latin typeface="Times New Roman" pitchFamily="18" charset="0"/>
                  </a:rPr>
                  <a:t>Δ</a:t>
                </a:r>
                <a:r>
                  <a:rPr lang="en-US" sz="1600" dirty="0" smtClean="0">
                    <a:latin typeface="Times New Roman" pitchFamily="18" charset="0"/>
                  </a:rPr>
                  <a:t>Y</a:t>
                </a:r>
                <a:r>
                  <a:rPr lang="en-US" sz="1600" baseline="-10000" dirty="0" smtClean="0">
                    <a:latin typeface="Times New Roman" pitchFamily="18" charset="0"/>
                  </a:rPr>
                  <a:t>1</a:t>
                </a:r>
                <a:r>
                  <a:rPr lang="en-US" sz="1600" dirty="0" smtClean="0">
                    <a:latin typeface="Times New Roman" pitchFamily="18" charset="0"/>
                  </a:rPr>
                  <a:t> = Y</a:t>
                </a:r>
                <a:r>
                  <a:rPr lang="en-US" sz="1600" baseline="-10000" dirty="0" smtClean="0">
                    <a:latin typeface="Times New Roman" pitchFamily="18" charset="0"/>
                  </a:rPr>
                  <a:t>1</a:t>
                </a:r>
                <a:r>
                  <a:rPr lang="en-US" sz="1600" dirty="0" smtClean="0">
                    <a:latin typeface="Times New Roman" pitchFamily="18" charset="0"/>
                  </a:rPr>
                  <a:t> - Y</a:t>
                </a:r>
                <a:r>
                  <a:rPr lang="en-US" sz="1600" baseline="-10000" dirty="0" smtClean="0">
                    <a:latin typeface="Times New Roman" pitchFamily="18" charset="0"/>
                  </a:rPr>
                  <a:t>0</a:t>
                </a:r>
                <a:r>
                  <a:rPr lang="en-US" sz="1600" dirty="0" smtClean="0">
                    <a:latin typeface="Times New Roman" pitchFamily="18" charset="0"/>
                  </a:rPr>
                  <a:t> = C</a:t>
                </a:r>
                <a:r>
                  <a:rPr lang="en-US" sz="1600" baseline="-10000" dirty="0" smtClean="0">
                    <a:latin typeface="Times New Roman" pitchFamily="18" charset="0"/>
                  </a:rPr>
                  <a:t>1</a:t>
                </a:r>
                <a:r>
                  <a:rPr lang="en-US" sz="1600" dirty="0" smtClean="0">
                    <a:latin typeface="Times New Roman" pitchFamily="18" charset="0"/>
                  </a:rPr>
                  <a:t> + S</a:t>
                </a:r>
                <a:r>
                  <a:rPr lang="en-US" sz="1600" baseline="-10000" dirty="0" smtClean="0">
                    <a:latin typeface="Times New Roman" pitchFamily="18" charset="0"/>
                  </a:rPr>
                  <a:t>1 </a:t>
                </a:r>
                <a:r>
                  <a:rPr lang="en-US" sz="1600" dirty="0" smtClean="0">
                    <a:latin typeface="Times New Roman" pitchFamily="18" charset="0"/>
                  </a:rPr>
                  <a:t>– (C</a:t>
                </a:r>
                <a:r>
                  <a:rPr lang="en-US" sz="1600" baseline="-10000" dirty="0" smtClean="0">
                    <a:latin typeface="Times New Roman" pitchFamily="18" charset="0"/>
                  </a:rPr>
                  <a:t>0</a:t>
                </a:r>
                <a:r>
                  <a:rPr lang="en-US" sz="1600" dirty="0" smtClean="0">
                    <a:latin typeface="Times New Roman" pitchFamily="18" charset="0"/>
                  </a:rPr>
                  <a:t> + S</a:t>
                </a:r>
                <a:r>
                  <a:rPr lang="en-US" sz="1600" baseline="-10000" dirty="0" smtClean="0">
                    <a:latin typeface="Times New Roman" pitchFamily="18" charset="0"/>
                  </a:rPr>
                  <a:t>0</a:t>
                </a:r>
                <a:r>
                  <a:rPr lang="en-US" sz="1600" dirty="0" smtClean="0">
                    <a:latin typeface="Times New Roman" pitchFamily="18" charset="0"/>
                  </a:rPr>
                  <a:t>)</a:t>
                </a:r>
                <a:endParaRPr lang="en-US" sz="1600" baseline="-10000" dirty="0" smtClean="0">
                  <a:latin typeface="Times New Roman" pitchFamily="18" charset="0"/>
                </a:endParaRPr>
              </a:p>
              <a:p>
                <a:pPr marL="342900" indent="-342900">
                  <a:lnSpc>
                    <a:spcPct val="80000"/>
                  </a:lnSpc>
                  <a:buFont typeface="Wingdings 2" pitchFamily="18" charset="2"/>
                  <a:buNone/>
                </a:pPr>
                <a:r>
                  <a:rPr lang="en-US" sz="1600" dirty="0" smtClean="0">
                    <a:latin typeface="Times New Roman" pitchFamily="18" charset="0"/>
                  </a:rPr>
                  <a:t>C</a:t>
                </a:r>
                <a:r>
                  <a:rPr lang="en-US" sz="1600" baseline="-10000" dirty="0" smtClean="0">
                    <a:latin typeface="Times New Roman" pitchFamily="18" charset="0"/>
                  </a:rPr>
                  <a:t>0</a:t>
                </a:r>
                <a:r>
                  <a:rPr lang="en-US" sz="1600" dirty="0" smtClean="0">
                    <a:latin typeface="Times New Roman" pitchFamily="18" charset="0"/>
                  </a:rPr>
                  <a:t> = a + b </a:t>
                </a:r>
                <a:r>
                  <a:rPr lang="en-US" sz="1600" baseline="-10000" dirty="0" smtClean="0">
                    <a:latin typeface="Times New Roman" pitchFamily="18" charset="0"/>
                  </a:rPr>
                  <a:t>*</a:t>
                </a:r>
                <a:r>
                  <a:rPr lang="en-US" sz="1600" dirty="0" smtClean="0">
                    <a:latin typeface="Times New Roman" pitchFamily="18" charset="0"/>
                  </a:rPr>
                  <a:t> (Y</a:t>
                </a:r>
                <a:r>
                  <a:rPr lang="en-US" sz="1600" baseline="-10000" dirty="0" smtClean="0">
                    <a:latin typeface="Times New Roman" pitchFamily="18" charset="0"/>
                  </a:rPr>
                  <a:t>0</a:t>
                </a:r>
                <a:r>
                  <a:rPr lang="en-US" sz="1600" dirty="0" smtClean="0">
                    <a:latin typeface="Times New Roman" pitchFamily="18" charset="0"/>
                  </a:rPr>
                  <a:t> – T</a:t>
                </a:r>
                <a:r>
                  <a:rPr lang="en-US" sz="1600" baseline="-10000" dirty="0" smtClean="0">
                    <a:latin typeface="Times New Roman" pitchFamily="18" charset="0"/>
                  </a:rPr>
                  <a:t>0</a:t>
                </a:r>
                <a:r>
                  <a:rPr lang="en-US" sz="1600" dirty="0" smtClean="0">
                    <a:latin typeface="Times New Roman" pitchFamily="18" charset="0"/>
                  </a:rPr>
                  <a:t>) = a + b </a:t>
                </a:r>
                <a:r>
                  <a:rPr lang="en-US" sz="1600" baseline="-10000" dirty="0" smtClean="0">
                    <a:latin typeface="Times New Roman" pitchFamily="18" charset="0"/>
                  </a:rPr>
                  <a:t>*</a:t>
                </a:r>
                <a:r>
                  <a:rPr lang="en-US" sz="1600" dirty="0" smtClean="0">
                    <a:latin typeface="Times New Roman" pitchFamily="18" charset="0"/>
                  </a:rPr>
                  <a:t> Y</a:t>
                </a:r>
                <a:r>
                  <a:rPr lang="en-US" sz="1600" baseline="-10000" dirty="0" smtClean="0">
                    <a:latin typeface="Times New Roman" pitchFamily="18" charset="0"/>
                  </a:rPr>
                  <a:t>0</a:t>
                </a:r>
                <a:r>
                  <a:rPr lang="en-US" sz="1600" dirty="0" smtClean="0">
                    <a:latin typeface="Times New Roman" pitchFamily="18" charset="0"/>
                  </a:rPr>
                  <a:t> – b </a:t>
                </a:r>
                <a:r>
                  <a:rPr lang="en-US" sz="1600" baseline="-10000" dirty="0" smtClean="0">
                    <a:latin typeface="Times New Roman" pitchFamily="18" charset="0"/>
                  </a:rPr>
                  <a:t>*</a:t>
                </a:r>
                <a:r>
                  <a:rPr lang="en-US" sz="1600" dirty="0" smtClean="0">
                    <a:latin typeface="Times New Roman" pitchFamily="18" charset="0"/>
                  </a:rPr>
                  <a:t> T</a:t>
                </a:r>
                <a:r>
                  <a:rPr lang="en-US" sz="1600" baseline="-10000" dirty="0" smtClean="0">
                    <a:latin typeface="Times New Roman" pitchFamily="18" charset="0"/>
                  </a:rPr>
                  <a:t>0</a:t>
                </a:r>
                <a:r>
                  <a:rPr lang="en-US" sz="1600" dirty="0" smtClean="0">
                    <a:latin typeface="Times New Roman" pitchFamily="18" charset="0"/>
                  </a:rPr>
                  <a:t>			</a:t>
                </a:r>
                <a:r>
                  <a:rPr lang="el-GR" sz="1600" dirty="0" smtClean="0">
                    <a:latin typeface="Times New Roman" pitchFamily="18" charset="0"/>
                  </a:rPr>
                  <a:t>					</a:t>
                </a:r>
                <a:r>
                  <a:rPr lang="en-US" sz="1600" dirty="0" smtClean="0">
                    <a:latin typeface="Times New Roman" pitchFamily="18" charset="0"/>
                  </a:rPr>
                  <a:t>(1)</a:t>
                </a:r>
              </a:p>
              <a:p>
                <a:pPr marL="342900" indent="-342900">
                  <a:lnSpc>
                    <a:spcPct val="80000"/>
                  </a:lnSpc>
                  <a:buFont typeface="Wingdings 2" pitchFamily="18" charset="2"/>
                  <a:buNone/>
                </a:pPr>
                <a:r>
                  <a:rPr lang="en-US" sz="1600" dirty="0" smtClean="0">
                    <a:latin typeface="Times New Roman" pitchFamily="18" charset="0"/>
                  </a:rPr>
                  <a:t>C</a:t>
                </a:r>
                <a:r>
                  <a:rPr lang="en-US" sz="1600" baseline="-10000" dirty="0" smtClean="0">
                    <a:latin typeface="Times New Roman" pitchFamily="18" charset="0"/>
                  </a:rPr>
                  <a:t>1</a:t>
                </a:r>
                <a:r>
                  <a:rPr lang="en-US" sz="1600" dirty="0" smtClean="0">
                    <a:latin typeface="Times New Roman" pitchFamily="18" charset="0"/>
                  </a:rPr>
                  <a:t> = a + b </a:t>
                </a:r>
                <a:r>
                  <a:rPr lang="en-US" sz="1600" baseline="-10000" dirty="0" smtClean="0">
                    <a:latin typeface="Times New Roman" pitchFamily="18" charset="0"/>
                  </a:rPr>
                  <a:t>*</a:t>
                </a:r>
                <a:r>
                  <a:rPr lang="en-US" sz="1600" dirty="0" smtClean="0">
                    <a:latin typeface="Times New Roman" pitchFamily="18" charset="0"/>
                  </a:rPr>
                  <a:t> (Y</a:t>
                </a:r>
                <a:r>
                  <a:rPr lang="en-US" sz="1600" baseline="-10000" dirty="0" smtClean="0">
                    <a:latin typeface="Times New Roman" pitchFamily="18" charset="0"/>
                  </a:rPr>
                  <a:t>1</a:t>
                </a:r>
                <a:r>
                  <a:rPr lang="en-US" sz="1600" dirty="0" smtClean="0">
                    <a:latin typeface="Times New Roman" pitchFamily="18" charset="0"/>
                  </a:rPr>
                  <a:t> – T</a:t>
                </a:r>
                <a:r>
                  <a:rPr lang="en-US" sz="1600" baseline="-10000" dirty="0" smtClean="0">
                    <a:latin typeface="Times New Roman" pitchFamily="18" charset="0"/>
                  </a:rPr>
                  <a:t>0</a:t>
                </a:r>
                <a:r>
                  <a:rPr lang="en-US" sz="1600" dirty="0" smtClean="0">
                    <a:latin typeface="Times New Roman" pitchFamily="18" charset="0"/>
                  </a:rPr>
                  <a:t>) = a + b </a:t>
                </a:r>
                <a:r>
                  <a:rPr lang="en-US" sz="1600" baseline="-10000" dirty="0" smtClean="0">
                    <a:latin typeface="Times New Roman" pitchFamily="18" charset="0"/>
                  </a:rPr>
                  <a:t>*</a:t>
                </a:r>
                <a:r>
                  <a:rPr lang="en-US" sz="1600" dirty="0" smtClean="0">
                    <a:latin typeface="Times New Roman" pitchFamily="18" charset="0"/>
                  </a:rPr>
                  <a:t> Y</a:t>
                </a:r>
                <a:r>
                  <a:rPr lang="en-US" sz="1600" baseline="-10000" dirty="0" smtClean="0">
                    <a:latin typeface="Times New Roman" pitchFamily="18" charset="0"/>
                  </a:rPr>
                  <a:t>1</a:t>
                </a:r>
                <a:r>
                  <a:rPr lang="en-US" sz="1600" dirty="0" smtClean="0">
                    <a:latin typeface="Times New Roman" pitchFamily="18" charset="0"/>
                  </a:rPr>
                  <a:t> – b </a:t>
                </a:r>
                <a:r>
                  <a:rPr lang="en-US" sz="1600" baseline="-10000" dirty="0" smtClean="0">
                    <a:latin typeface="Times New Roman" pitchFamily="18" charset="0"/>
                  </a:rPr>
                  <a:t>*</a:t>
                </a:r>
                <a:r>
                  <a:rPr lang="en-US" sz="1600" dirty="0" smtClean="0">
                    <a:latin typeface="Times New Roman" pitchFamily="18" charset="0"/>
                  </a:rPr>
                  <a:t> T</a:t>
                </a:r>
                <a:r>
                  <a:rPr lang="en-US" sz="1600" baseline="-10000" dirty="0" smtClean="0">
                    <a:latin typeface="Times New Roman" pitchFamily="18" charset="0"/>
                  </a:rPr>
                  <a:t>0</a:t>
                </a:r>
                <a:r>
                  <a:rPr lang="en-US" sz="1600" dirty="0" smtClean="0">
                    <a:latin typeface="Times New Roman" pitchFamily="18" charset="0"/>
                  </a:rPr>
                  <a:t> 			</a:t>
                </a:r>
                <a:r>
                  <a:rPr lang="el-GR" sz="1600" dirty="0" smtClean="0">
                    <a:latin typeface="Times New Roman" pitchFamily="18" charset="0"/>
                  </a:rPr>
                  <a:t>					</a:t>
                </a:r>
                <a:r>
                  <a:rPr lang="en-US" sz="1600" dirty="0" smtClean="0">
                    <a:latin typeface="Times New Roman" pitchFamily="18" charset="0"/>
                  </a:rPr>
                  <a:t>(2)</a:t>
                </a:r>
              </a:p>
              <a:p>
                <a:pPr marL="342900" indent="-342900">
                  <a:lnSpc>
                    <a:spcPct val="80000"/>
                  </a:lnSpc>
                  <a:buNone/>
                </a:pPr>
                <a:r>
                  <a:rPr lang="en-US" sz="1600" dirty="0" smtClean="0">
                    <a:latin typeface="Times New Roman" pitchFamily="18" charset="0"/>
                  </a:rPr>
                  <a:t>(2) – (1) = </a:t>
                </a:r>
                <a:r>
                  <a:rPr lang="el-GR" sz="1600" dirty="0" smtClean="0">
                    <a:latin typeface="Times New Roman" pitchFamily="18" charset="0"/>
                  </a:rPr>
                  <a:t>Δ</a:t>
                </a:r>
                <a:r>
                  <a:rPr lang="en-US" sz="1600" dirty="0" smtClean="0">
                    <a:latin typeface="Times New Roman" pitchFamily="18" charset="0"/>
                  </a:rPr>
                  <a:t>C</a:t>
                </a:r>
                <a:r>
                  <a:rPr lang="en-US" sz="1600" baseline="-10000" dirty="0" smtClean="0">
                    <a:latin typeface="Times New Roman" pitchFamily="18" charset="0"/>
                  </a:rPr>
                  <a:t>1</a:t>
                </a:r>
                <a:r>
                  <a:rPr lang="en-US" sz="1600" dirty="0" smtClean="0">
                    <a:latin typeface="Times New Roman" pitchFamily="18" charset="0"/>
                  </a:rPr>
                  <a:t> = C</a:t>
                </a:r>
                <a:r>
                  <a:rPr lang="en-US" sz="1600" baseline="-10000" dirty="0" smtClean="0">
                    <a:latin typeface="Times New Roman" pitchFamily="18" charset="0"/>
                  </a:rPr>
                  <a:t>1 </a:t>
                </a:r>
                <a:r>
                  <a:rPr lang="en-US" sz="1600" dirty="0" smtClean="0">
                    <a:latin typeface="Times New Roman" pitchFamily="18" charset="0"/>
                  </a:rPr>
                  <a:t>-</a:t>
                </a:r>
                <a:r>
                  <a:rPr lang="en-US" sz="1600" baseline="-10000" dirty="0" smtClean="0">
                    <a:latin typeface="Times New Roman" pitchFamily="18" charset="0"/>
                  </a:rPr>
                  <a:t> </a:t>
                </a:r>
                <a:r>
                  <a:rPr lang="en-US" sz="1600" dirty="0" smtClean="0">
                    <a:latin typeface="Times New Roman" pitchFamily="18" charset="0"/>
                  </a:rPr>
                  <a:t>C</a:t>
                </a:r>
                <a:r>
                  <a:rPr lang="en-US" sz="1600" baseline="-10000" dirty="0" smtClean="0">
                    <a:latin typeface="Times New Roman" pitchFamily="18" charset="0"/>
                  </a:rPr>
                  <a:t>0</a:t>
                </a:r>
                <a:r>
                  <a:rPr lang="en-US" sz="1600" dirty="0" smtClean="0">
                    <a:latin typeface="Times New Roman" pitchFamily="18" charset="0"/>
                  </a:rPr>
                  <a:t> = b </a:t>
                </a:r>
                <a:r>
                  <a:rPr lang="en-US" sz="1600" baseline="-10000" dirty="0" smtClean="0">
                    <a:latin typeface="Times New Roman" pitchFamily="18" charset="0"/>
                  </a:rPr>
                  <a:t>*</a:t>
                </a:r>
                <a:r>
                  <a:rPr lang="en-US" sz="1600" dirty="0" smtClean="0">
                    <a:latin typeface="Times New Roman" pitchFamily="18" charset="0"/>
                  </a:rPr>
                  <a:t> (Y</a:t>
                </a:r>
                <a:r>
                  <a:rPr lang="en-US" sz="1600" baseline="-10000" dirty="0" smtClean="0">
                    <a:latin typeface="Times New Roman" pitchFamily="18" charset="0"/>
                  </a:rPr>
                  <a:t>1</a:t>
                </a:r>
                <a:r>
                  <a:rPr lang="en-US" sz="1600" dirty="0" smtClean="0">
                    <a:latin typeface="Times New Roman" pitchFamily="18" charset="0"/>
                  </a:rPr>
                  <a:t> – Y</a:t>
                </a:r>
                <a:r>
                  <a:rPr lang="en-US" sz="1600" baseline="-10000" dirty="0" smtClean="0">
                    <a:latin typeface="Times New Roman" pitchFamily="18" charset="0"/>
                  </a:rPr>
                  <a:t>0</a:t>
                </a:r>
                <a:r>
                  <a:rPr lang="en-US" sz="1600" dirty="0" smtClean="0">
                    <a:latin typeface="Times New Roman" pitchFamily="18" charset="0"/>
                  </a:rPr>
                  <a:t>) = b </a:t>
                </a:r>
                <a:r>
                  <a:rPr lang="en-US" sz="1600" baseline="-10000" dirty="0" smtClean="0">
                    <a:latin typeface="Times New Roman" pitchFamily="18" charset="0"/>
                  </a:rPr>
                  <a:t>*</a:t>
                </a:r>
                <a:r>
                  <a:rPr lang="en-US" sz="1600" dirty="0" smtClean="0">
                    <a:latin typeface="Times New Roman" pitchFamily="18" charset="0"/>
                  </a:rPr>
                  <a:t> </a:t>
                </a:r>
                <a:r>
                  <a:rPr lang="el-GR" sz="1600" dirty="0" smtClean="0">
                    <a:latin typeface="Times New Roman" pitchFamily="18" charset="0"/>
                  </a:rPr>
                  <a:t>Δ</a:t>
                </a:r>
                <a:r>
                  <a:rPr lang="en-US" sz="1600" dirty="0" smtClean="0">
                    <a:latin typeface="Times New Roman" pitchFamily="18" charset="0"/>
                  </a:rPr>
                  <a:t>Y</a:t>
                </a:r>
                <a:r>
                  <a:rPr lang="en-US" sz="1600" baseline="-10000" dirty="0" smtClean="0">
                    <a:latin typeface="Times New Roman" pitchFamily="18" charset="0"/>
                  </a:rPr>
                  <a:t>1</a:t>
                </a:r>
                <a:r>
                  <a:rPr lang="en-US" sz="1600" dirty="0" smtClean="0">
                    <a:latin typeface="Times New Roman" pitchFamily="18" charset="0"/>
                  </a:rPr>
                  <a:t> = b </a:t>
                </a:r>
                <a:r>
                  <a:rPr lang="en-US" sz="1600" baseline="-10000" dirty="0" smtClean="0">
                    <a:latin typeface="Times New Roman" pitchFamily="18" charset="0"/>
                  </a:rPr>
                  <a:t>*</a:t>
                </a:r>
                <a:r>
                  <a:rPr lang="en-US" sz="1600" dirty="0" smtClean="0">
                    <a:latin typeface="Times New Roman" pitchFamily="18" charset="0"/>
                  </a:rPr>
                  <a:t> </a:t>
                </a:r>
                <a:r>
                  <a:rPr lang="el-GR" sz="1600" dirty="0" smtClean="0">
                    <a:latin typeface="Times New Roman" pitchFamily="18" charset="0"/>
                  </a:rPr>
                  <a:t>Δ</a:t>
                </a:r>
                <a:r>
                  <a:rPr lang="en-US" sz="1600" dirty="0" smtClean="0">
                    <a:latin typeface="Times New Roman" pitchFamily="18" charset="0"/>
                  </a:rPr>
                  <a:t>G </a:t>
                </a:r>
                <a:r>
                  <a:rPr lang="en-US" sz="1600" dirty="0">
                    <a:latin typeface="Times New Roman" pitchFamily="18" charset="0"/>
                  </a:rPr>
                  <a:t>= b </a:t>
                </a:r>
                <a:r>
                  <a:rPr lang="en-US" sz="1600" baseline="-10000" dirty="0">
                    <a:latin typeface="Times New Roman" pitchFamily="18" charset="0"/>
                  </a:rPr>
                  <a:t>*</a:t>
                </a:r>
                <a:r>
                  <a:rPr lang="en-US" sz="1600" dirty="0">
                    <a:latin typeface="Times New Roman" pitchFamily="18" charset="0"/>
                  </a:rPr>
                  <a:t> </a:t>
                </a:r>
                <a:r>
                  <a:rPr lang="el-GR" sz="1600" dirty="0">
                    <a:latin typeface="Times New Roman" pitchFamily="18" charset="0"/>
                  </a:rPr>
                  <a:t>Δ</a:t>
                </a:r>
                <a:r>
                  <a:rPr lang="en-US" sz="1600" dirty="0" smtClean="0">
                    <a:latin typeface="Times New Roman" pitchFamily="18" charset="0"/>
                  </a:rPr>
                  <a:t>G =&gt; </a:t>
                </a:r>
                <a:r>
                  <a:rPr lang="el-GR" sz="1600" u="sng" dirty="0">
                    <a:latin typeface="Times New Roman" pitchFamily="18" charset="0"/>
                  </a:rPr>
                  <a:t>Δ</a:t>
                </a:r>
                <a:r>
                  <a:rPr lang="en-US" sz="1600" u="sng" dirty="0">
                    <a:latin typeface="Times New Roman" pitchFamily="18" charset="0"/>
                  </a:rPr>
                  <a:t>Y</a:t>
                </a:r>
                <a:r>
                  <a:rPr lang="en-US" sz="1600" u="sng" baseline="-10000" dirty="0">
                    <a:latin typeface="Times New Roman" pitchFamily="18" charset="0"/>
                  </a:rPr>
                  <a:t>1</a:t>
                </a:r>
                <a:r>
                  <a:rPr lang="en-US" sz="1600" u="sng" dirty="0">
                    <a:latin typeface="Times New Roman" pitchFamily="18" charset="0"/>
                  </a:rPr>
                  <a:t> = </a:t>
                </a:r>
                <a:r>
                  <a:rPr lang="el-GR" sz="1600" u="sng" dirty="0">
                    <a:latin typeface="Times New Roman" pitchFamily="18" charset="0"/>
                  </a:rPr>
                  <a:t>Δ</a:t>
                </a:r>
                <a:r>
                  <a:rPr lang="en-US" sz="1600" u="sng" dirty="0">
                    <a:latin typeface="Times New Roman" pitchFamily="18" charset="0"/>
                  </a:rPr>
                  <a:t>G</a:t>
                </a:r>
                <a:endParaRPr lang="en-US" sz="1600" u="sng" dirty="0" smtClean="0">
                  <a:latin typeface="Times New Roman" pitchFamily="18" charset="0"/>
                </a:endParaRPr>
              </a:p>
              <a:p>
                <a:pPr marL="342900" indent="-342900">
                  <a:lnSpc>
                    <a:spcPct val="80000"/>
                  </a:lnSpc>
                  <a:buFont typeface="Wingdings 2" pitchFamily="18" charset="2"/>
                  <a:buAutoNum type="arabicPeriod" startAt="2"/>
                </a:pPr>
                <a:r>
                  <a:rPr lang="el-GR" sz="1600" dirty="0" smtClean="0">
                    <a:latin typeface="Times New Roman" pitchFamily="18" charset="0"/>
                  </a:rPr>
                  <a:t>Δ</a:t>
                </a:r>
                <a:r>
                  <a:rPr lang="en-US" sz="1600" dirty="0" smtClean="0">
                    <a:latin typeface="Times New Roman" pitchFamily="18" charset="0"/>
                  </a:rPr>
                  <a:t>C</a:t>
                </a:r>
                <a:r>
                  <a:rPr lang="en-US" sz="1600" baseline="-10000" dirty="0" smtClean="0">
                    <a:latin typeface="Times New Roman" pitchFamily="18" charset="0"/>
                  </a:rPr>
                  <a:t>1</a:t>
                </a:r>
                <a:r>
                  <a:rPr lang="en-US" sz="1600" dirty="0" smtClean="0">
                    <a:latin typeface="Times New Roman" pitchFamily="18" charset="0"/>
                  </a:rPr>
                  <a:t> = Y</a:t>
                </a:r>
                <a:r>
                  <a:rPr lang="en-US" sz="1600" baseline="-10000" dirty="0" smtClean="0">
                    <a:latin typeface="Times New Roman" pitchFamily="18" charset="0"/>
                  </a:rPr>
                  <a:t>2</a:t>
                </a:r>
                <a:r>
                  <a:rPr lang="en-US" sz="1600" dirty="0" smtClean="0">
                    <a:latin typeface="Times New Roman" pitchFamily="18" charset="0"/>
                  </a:rPr>
                  <a:t> - Y</a:t>
                </a:r>
                <a:r>
                  <a:rPr lang="en-US" sz="1600" baseline="-10000" dirty="0" smtClean="0">
                    <a:latin typeface="Times New Roman" pitchFamily="18" charset="0"/>
                  </a:rPr>
                  <a:t>1</a:t>
                </a:r>
                <a:r>
                  <a:rPr lang="en-US" sz="1600" dirty="0" smtClean="0">
                    <a:latin typeface="Times New Roman" pitchFamily="18" charset="0"/>
                  </a:rPr>
                  <a:t> =&gt; Y</a:t>
                </a:r>
                <a:r>
                  <a:rPr lang="en-US" sz="1600" baseline="-10000" dirty="0" smtClean="0">
                    <a:latin typeface="Times New Roman" pitchFamily="18" charset="0"/>
                  </a:rPr>
                  <a:t>2</a:t>
                </a:r>
                <a:r>
                  <a:rPr lang="en-US" sz="1600" dirty="0" smtClean="0">
                    <a:latin typeface="Times New Roman" pitchFamily="18" charset="0"/>
                  </a:rPr>
                  <a:t> = Y</a:t>
                </a:r>
                <a:r>
                  <a:rPr lang="en-US" sz="1600" baseline="-10000" dirty="0" smtClean="0">
                    <a:latin typeface="Times New Roman" pitchFamily="18" charset="0"/>
                  </a:rPr>
                  <a:t>1</a:t>
                </a:r>
                <a:r>
                  <a:rPr lang="en-US" sz="1600" dirty="0" smtClean="0">
                    <a:latin typeface="Times New Roman" pitchFamily="18" charset="0"/>
                  </a:rPr>
                  <a:t> + </a:t>
                </a:r>
                <a:r>
                  <a:rPr lang="el-GR" sz="1600" dirty="0" smtClean="0">
                    <a:latin typeface="Times New Roman" pitchFamily="18" charset="0"/>
                  </a:rPr>
                  <a:t>Δ</a:t>
                </a:r>
                <a:r>
                  <a:rPr lang="en-US" sz="1600" dirty="0" smtClean="0">
                    <a:latin typeface="Times New Roman" pitchFamily="18" charset="0"/>
                  </a:rPr>
                  <a:t>C</a:t>
                </a:r>
                <a:r>
                  <a:rPr lang="en-US" sz="1600" baseline="-10000" dirty="0" smtClean="0">
                    <a:latin typeface="Times New Roman" pitchFamily="18" charset="0"/>
                  </a:rPr>
                  <a:t>1</a:t>
                </a:r>
                <a:r>
                  <a:rPr lang="en-US" sz="1600" dirty="0" smtClean="0">
                    <a:latin typeface="Times New Roman" pitchFamily="18" charset="0"/>
                  </a:rPr>
                  <a:t> </a:t>
                </a:r>
              </a:p>
              <a:p>
                <a:pPr marL="342900" indent="-342900">
                  <a:lnSpc>
                    <a:spcPct val="80000"/>
                  </a:lnSpc>
                  <a:buFont typeface="Wingdings 2" pitchFamily="18" charset="2"/>
                  <a:buNone/>
                </a:pPr>
                <a:r>
                  <a:rPr lang="en-US" sz="1600" dirty="0" smtClean="0">
                    <a:latin typeface="Times New Roman" pitchFamily="18" charset="0"/>
                  </a:rPr>
                  <a:t>C</a:t>
                </a:r>
                <a:r>
                  <a:rPr lang="en-US" sz="1600" baseline="-10000" dirty="0" smtClean="0">
                    <a:latin typeface="Times New Roman" pitchFamily="18" charset="0"/>
                  </a:rPr>
                  <a:t>2</a:t>
                </a:r>
                <a:r>
                  <a:rPr lang="en-US" sz="1600" dirty="0" smtClean="0">
                    <a:latin typeface="Times New Roman" pitchFamily="18" charset="0"/>
                  </a:rPr>
                  <a:t> = a + b </a:t>
                </a:r>
                <a:r>
                  <a:rPr lang="en-US" sz="1600" baseline="-10000" dirty="0" smtClean="0">
                    <a:latin typeface="Times New Roman" pitchFamily="18" charset="0"/>
                  </a:rPr>
                  <a:t>*</a:t>
                </a:r>
                <a:r>
                  <a:rPr lang="en-US" sz="1600" dirty="0" smtClean="0">
                    <a:latin typeface="Times New Roman" pitchFamily="18" charset="0"/>
                  </a:rPr>
                  <a:t> (Y</a:t>
                </a:r>
                <a:r>
                  <a:rPr lang="en-US" sz="1600" baseline="-10000" dirty="0" smtClean="0">
                    <a:latin typeface="Times New Roman" pitchFamily="18" charset="0"/>
                  </a:rPr>
                  <a:t>2</a:t>
                </a:r>
                <a:r>
                  <a:rPr lang="en-US" sz="1600" dirty="0" smtClean="0">
                    <a:latin typeface="Times New Roman" pitchFamily="18" charset="0"/>
                  </a:rPr>
                  <a:t> - T</a:t>
                </a:r>
                <a:r>
                  <a:rPr lang="en-US" sz="1600" baseline="-10000" dirty="0" smtClean="0">
                    <a:latin typeface="Times New Roman" pitchFamily="18" charset="0"/>
                  </a:rPr>
                  <a:t>0</a:t>
                </a:r>
                <a:r>
                  <a:rPr lang="en-US" sz="1600" dirty="0" smtClean="0">
                    <a:latin typeface="Times New Roman" pitchFamily="18" charset="0"/>
                  </a:rPr>
                  <a:t>) = a + b </a:t>
                </a:r>
                <a:r>
                  <a:rPr lang="en-US" sz="1600" baseline="-10000" dirty="0" smtClean="0">
                    <a:latin typeface="Times New Roman" pitchFamily="18" charset="0"/>
                  </a:rPr>
                  <a:t>*</a:t>
                </a:r>
                <a:r>
                  <a:rPr lang="en-US" sz="1600" dirty="0" smtClean="0">
                    <a:latin typeface="Times New Roman" pitchFamily="18" charset="0"/>
                  </a:rPr>
                  <a:t> (Y</a:t>
                </a:r>
                <a:r>
                  <a:rPr lang="en-US" sz="1600" baseline="-10000" dirty="0" smtClean="0">
                    <a:latin typeface="Times New Roman" pitchFamily="18" charset="0"/>
                  </a:rPr>
                  <a:t>1</a:t>
                </a:r>
                <a:r>
                  <a:rPr lang="en-US" sz="1600" dirty="0" smtClean="0">
                    <a:latin typeface="Times New Roman" pitchFamily="18" charset="0"/>
                  </a:rPr>
                  <a:t> + </a:t>
                </a:r>
                <a:r>
                  <a:rPr lang="el-GR" sz="1600" dirty="0" smtClean="0">
                    <a:latin typeface="Times New Roman" pitchFamily="18" charset="0"/>
                  </a:rPr>
                  <a:t>Δ</a:t>
                </a:r>
                <a:r>
                  <a:rPr lang="en-US" sz="1600" dirty="0" smtClean="0">
                    <a:latin typeface="Times New Roman" pitchFamily="18" charset="0"/>
                  </a:rPr>
                  <a:t>C</a:t>
                </a:r>
                <a:r>
                  <a:rPr lang="en-US" sz="1600" baseline="-10000" dirty="0" smtClean="0">
                    <a:latin typeface="Times New Roman" pitchFamily="18" charset="0"/>
                  </a:rPr>
                  <a:t>1</a:t>
                </a:r>
                <a:r>
                  <a:rPr lang="en-US" sz="1600" dirty="0" smtClean="0">
                    <a:latin typeface="Times New Roman" pitchFamily="18" charset="0"/>
                  </a:rPr>
                  <a:t> – T</a:t>
                </a:r>
                <a:r>
                  <a:rPr lang="en-US" sz="1600" baseline="-10000" dirty="0" smtClean="0">
                    <a:latin typeface="Times New Roman" pitchFamily="18" charset="0"/>
                  </a:rPr>
                  <a:t>0</a:t>
                </a:r>
                <a:r>
                  <a:rPr lang="en-US" sz="1600" dirty="0" smtClean="0">
                    <a:latin typeface="Times New Roman" pitchFamily="18" charset="0"/>
                  </a:rPr>
                  <a:t>) = a + b </a:t>
                </a:r>
                <a:r>
                  <a:rPr lang="en-US" sz="1600" baseline="-10000" dirty="0" smtClean="0">
                    <a:latin typeface="Times New Roman" pitchFamily="18" charset="0"/>
                  </a:rPr>
                  <a:t>*</a:t>
                </a:r>
                <a:r>
                  <a:rPr lang="en-US" sz="1600" dirty="0" smtClean="0">
                    <a:latin typeface="Times New Roman" pitchFamily="18" charset="0"/>
                  </a:rPr>
                  <a:t> (Y</a:t>
                </a:r>
                <a:r>
                  <a:rPr lang="en-US" sz="1600" baseline="-10000" dirty="0" smtClean="0">
                    <a:latin typeface="Times New Roman" pitchFamily="18" charset="0"/>
                  </a:rPr>
                  <a:t>1</a:t>
                </a:r>
                <a:r>
                  <a:rPr lang="en-US" sz="1600" dirty="0" smtClean="0">
                    <a:latin typeface="Times New Roman" pitchFamily="18" charset="0"/>
                  </a:rPr>
                  <a:t> + b</a:t>
                </a:r>
                <a:r>
                  <a:rPr lang="en-US" sz="1600" baseline="30000" dirty="0" smtClean="0">
                    <a:latin typeface="Times New Roman" pitchFamily="18" charset="0"/>
                  </a:rPr>
                  <a:t> </a:t>
                </a:r>
                <a:r>
                  <a:rPr lang="en-US" sz="1600" baseline="-10000" dirty="0" smtClean="0">
                    <a:latin typeface="Times New Roman" pitchFamily="18" charset="0"/>
                  </a:rPr>
                  <a:t>*</a:t>
                </a:r>
                <a:r>
                  <a:rPr lang="en-US" sz="1600" dirty="0" smtClean="0">
                    <a:latin typeface="Times New Roman" pitchFamily="18" charset="0"/>
                  </a:rPr>
                  <a:t> </a:t>
                </a:r>
                <a:r>
                  <a:rPr lang="el-GR" sz="1600" dirty="0" smtClean="0">
                    <a:latin typeface="Times New Roman" pitchFamily="18" charset="0"/>
                  </a:rPr>
                  <a:t>Δ</a:t>
                </a:r>
                <a:r>
                  <a:rPr lang="en-US" sz="1600" dirty="0" smtClean="0">
                    <a:latin typeface="Times New Roman" pitchFamily="18" charset="0"/>
                  </a:rPr>
                  <a:t>Y</a:t>
                </a:r>
                <a:r>
                  <a:rPr lang="en-US" sz="1600" baseline="-10000" dirty="0" smtClean="0">
                    <a:latin typeface="Times New Roman" pitchFamily="18" charset="0"/>
                  </a:rPr>
                  <a:t>1</a:t>
                </a:r>
                <a:r>
                  <a:rPr lang="en-US" sz="1600" dirty="0" smtClean="0">
                    <a:latin typeface="Times New Roman" pitchFamily="18" charset="0"/>
                  </a:rPr>
                  <a:t> – T</a:t>
                </a:r>
                <a:r>
                  <a:rPr lang="en-US" sz="1600" baseline="-10000" dirty="0" smtClean="0">
                    <a:latin typeface="Times New Roman" pitchFamily="18" charset="0"/>
                  </a:rPr>
                  <a:t>0</a:t>
                </a:r>
                <a:r>
                  <a:rPr lang="en-US" sz="1600" dirty="0" smtClean="0">
                    <a:latin typeface="Times New Roman" pitchFamily="18" charset="0"/>
                  </a:rPr>
                  <a:t>) 	</a:t>
                </a:r>
                <a:r>
                  <a:rPr lang="el-GR" sz="1600" dirty="0" smtClean="0">
                    <a:latin typeface="Times New Roman" pitchFamily="18" charset="0"/>
                  </a:rPr>
                  <a:t>	</a:t>
                </a:r>
                <a:r>
                  <a:rPr lang="en-US" sz="1600" dirty="0" smtClean="0">
                    <a:latin typeface="Times New Roman" pitchFamily="18" charset="0"/>
                  </a:rPr>
                  <a:t>(3)</a:t>
                </a:r>
              </a:p>
              <a:p>
                <a:pPr marL="342900" indent="-342900">
                  <a:lnSpc>
                    <a:spcPct val="80000"/>
                  </a:lnSpc>
                  <a:buFont typeface="Wingdings 2" pitchFamily="18" charset="2"/>
                  <a:buNone/>
                </a:pPr>
                <a:r>
                  <a:rPr lang="en-US" sz="1600" dirty="0" smtClean="0">
                    <a:latin typeface="Times New Roman" pitchFamily="18" charset="0"/>
                  </a:rPr>
                  <a:t>(3) - (2) = </a:t>
                </a:r>
                <a:r>
                  <a:rPr lang="el-GR" sz="1600" dirty="0" smtClean="0">
                    <a:latin typeface="Times New Roman" pitchFamily="18" charset="0"/>
                  </a:rPr>
                  <a:t>Δ</a:t>
                </a:r>
                <a:r>
                  <a:rPr lang="en-US" sz="1600" dirty="0" smtClean="0">
                    <a:latin typeface="Times New Roman" pitchFamily="18" charset="0"/>
                  </a:rPr>
                  <a:t>C</a:t>
                </a:r>
                <a:r>
                  <a:rPr lang="en-US" sz="1600" baseline="-10000" dirty="0" smtClean="0">
                    <a:latin typeface="Times New Roman" pitchFamily="18" charset="0"/>
                  </a:rPr>
                  <a:t>2</a:t>
                </a:r>
                <a:r>
                  <a:rPr lang="en-US" sz="1600" dirty="0" smtClean="0">
                    <a:latin typeface="Times New Roman" pitchFamily="18" charset="0"/>
                  </a:rPr>
                  <a:t> = C</a:t>
                </a:r>
                <a:r>
                  <a:rPr lang="en-US" sz="1600" baseline="-10000" dirty="0" smtClean="0">
                    <a:latin typeface="Times New Roman" pitchFamily="18" charset="0"/>
                  </a:rPr>
                  <a:t>2 </a:t>
                </a:r>
                <a:r>
                  <a:rPr lang="en-US" sz="1600" dirty="0" smtClean="0">
                    <a:latin typeface="Times New Roman" pitchFamily="18" charset="0"/>
                  </a:rPr>
                  <a:t>–</a:t>
                </a:r>
                <a:r>
                  <a:rPr lang="en-US" sz="1600" baseline="-10000" dirty="0" smtClean="0">
                    <a:latin typeface="Times New Roman" pitchFamily="18" charset="0"/>
                  </a:rPr>
                  <a:t> </a:t>
                </a:r>
                <a:r>
                  <a:rPr lang="en-US" sz="1600" dirty="0" smtClean="0">
                    <a:latin typeface="Times New Roman" pitchFamily="18" charset="0"/>
                  </a:rPr>
                  <a:t>C</a:t>
                </a:r>
                <a:r>
                  <a:rPr lang="en-US" sz="1600" baseline="-10000" dirty="0" smtClean="0">
                    <a:latin typeface="Times New Roman" pitchFamily="18" charset="0"/>
                  </a:rPr>
                  <a:t>1</a:t>
                </a:r>
                <a:r>
                  <a:rPr lang="en-US" sz="1600" dirty="0" smtClean="0">
                    <a:latin typeface="Times New Roman" pitchFamily="18" charset="0"/>
                  </a:rPr>
                  <a:t> = b </a:t>
                </a:r>
                <a:r>
                  <a:rPr lang="en-US" sz="1600" baseline="-10000" dirty="0" smtClean="0">
                    <a:latin typeface="Times New Roman" pitchFamily="18" charset="0"/>
                  </a:rPr>
                  <a:t>*</a:t>
                </a:r>
                <a:r>
                  <a:rPr lang="en-US" sz="1600" dirty="0" smtClean="0">
                    <a:latin typeface="Times New Roman" pitchFamily="18" charset="0"/>
                  </a:rPr>
                  <a:t> (Y</a:t>
                </a:r>
                <a:r>
                  <a:rPr lang="en-US" sz="1600" baseline="-10000" dirty="0" smtClean="0">
                    <a:latin typeface="Times New Roman" pitchFamily="18" charset="0"/>
                  </a:rPr>
                  <a:t>2</a:t>
                </a:r>
                <a:r>
                  <a:rPr lang="en-US" sz="1600" dirty="0" smtClean="0">
                    <a:latin typeface="Times New Roman" pitchFamily="18" charset="0"/>
                  </a:rPr>
                  <a:t> – Y</a:t>
                </a:r>
                <a:r>
                  <a:rPr lang="en-US" sz="1600" baseline="-10000" dirty="0" smtClean="0">
                    <a:latin typeface="Times New Roman" pitchFamily="18" charset="0"/>
                  </a:rPr>
                  <a:t>1</a:t>
                </a:r>
                <a:r>
                  <a:rPr lang="en-US" sz="1600" dirty="0" smtClean="0">
                    <a:latin typeface="Times New Roman" pitchFamily="18" charset="0"/>
                  </a:rPr>
                  <a:t>) = b</a:t>
                </a:r>
                <a:r>
                  <a:rPr lang="en-US" sz="1600" baseline="30000" dirty="0" smtClean="0">
                    <a:latin typeface="Times New Roman" pitchFamily="18" charset="0"/>
                  </a:rPr>
                  <a:t>2 </a:t>
                </a:r>
                <a:r>
                  <a:rPr lang="en-US" sz="1600" baseline="-10000" dirty="0" smtClean="0">
                    <a:latin typeface="Times New Roman" pitchFamily="18" charset="0"/>
                  </a:rPr>
                  <a:t>*</a:t>
                </a:r>
                <a:r>
                  <a:rPr lang="en-US" sz="1600" dirty="0" smtClean="0">
                    <a:latin typeface="Times New Roman" pitchFamily="18" charset="0"/>
                  </a:rPr>
                  <a:t> </a:t>
                </a:r>
                <a:r>
                  <a:rPr lang="el-GR" sz="1600" dirty="0" smtClean="0">
                    <a:latin typeface="Times New Roman" pitchFamily="18" charset="0"/>
                  </a:rPr>
                  <a:t>Δ</a:t>
                </a:r>
                <a:r>
                  <a:rPr lang="en-US" sz="1600" dirty="0" smtClean="0">
                    <a:latin typeface="Times New Roman" pitchFamily="18" charset="0"/>
                  </a:rPr>
                  <a:t>Y</a:t>
                </a:r>
                <a:r>
                  <a:rPr lang="en-US" sz="1600" baseline="-10000" dirty="0" smtClean="0">
                    <a:latin typeface="Times New Roman" pitchFamily="18" charset="0"/>
                  </a:rPr>
                  <a:t>1</a:t>
                </a:r>
                <a:r>
                  <a:rPr lang="en-US" sz="1600" dirty="0" smtClean="0">
                    <a:latin typeface="Times New Roman" pitchFamily="18" charset="0"/>
                  </a:rPr>
                  <a:t> =&gt; </a:t>
                </a:r>
                <a:r>
                  <a:rPr lang="el-GR" sz="1600" u="sng" dirty="0" smtClean="0">
                    <a:latin typeface="Times New Roman" pitchFamily="18" charset="0"/>
                  </a:rPr>
                  <a:t>Δ</a:t>
                </a:r>
                <a:r>
                  <a:rPr lang="en-US" sz="1600" u="sng" dirty="0" smtClean="0">
                    <a:latin typeface="Times New Roman" pitchFamily="18" charset="0"/>
                  </a:rPr>
                  <a:t>Y</a:t>
                </a:r>
                <a:r>
                  <a:rPr lang="en-US" sz="1600" u="sng" baseline="-10000" dirty="0" smtClean="0">
                    <a:latin typeface="Times New Roman" pitchFamily="18" charset="0"/>
                  </a:rPr>
                  <a:t>2</a:t>
                </a:r>
                <a:r>
                  <a:rPr lang="en-US" sz="1600" u="sng" dirty="0" smtClean="0">
                    <a:latin typeface="Times New Roman" pitchFamily="18" charset="0"/>
                  </a:rPr>
                  <a:t> </a:t>
                </a:r>
                <a:r>
                  <a:rPr lang="en-US" sz="1600" dirty="0" smtClean="0">
                    <a:latin typeface="Times New Roman" pitchFamily="18" charset="0"/>
                  </a:rPr>
                  <a:t>= b</a:t>
                </a:r>
                <a:r>
                  <a:rPr lang="en-US" sz="1600" baseline="30000" dirty="0" smtClean="0">
                    <a:latin typeface="Times New Roman" pitchFamily="18" charset="0"/>
                  </a:rPr>
                  <a:t> </a:t>
                </a:r>
                <a:r>
                  <a:rPr lang="en-US" sz="1600" baseline="-10000" dirty="0" smtClean="0">
                    <a:latin typeface="Times New Roman" pitchFamily="18" charset="0"/>
                  </a:rPr>
                  <a:t>*</a:t>
                </a:r>
                <a:r>
                  <a:rPr lang="en-US" sz="1600" dirty="0" smtClean="0">
                    <a:latin typeface="Times New Roman" pitchFamily="18" charset="0"/>
                  </a:rPr>
                  <a:t> </a:t>
                </a:r>
                <a:r>
                  <a:rPr lang="el-GR" sz="1600" dirty="0" smtClean="0">
                    <a:latin typeface="Times New Roman" pitchFamily="18" charset="0"/>
                  </a:rPr>
                  <a:t>Δ</a:t>
                </a:r>
                <a:r>
                  <a:rPr lang="en-US" sz="1600" dirty="0" smtClean="0">
                    <a:latin typeface="Times New Roman" pitchFamily="18" charset="0"/>
                  </a:rPr>
                  <a:t>Y</a:t>
                </a:r>
                <a:r>
                  <a:rPr lang="en-US" sz="1600" baseline="-10000" dirty="0" smtClean="0">
                    <a:latin typeface="Times New Roman" pitchFamily="18" charset="0"/>
                  </a:rPr>
                  <a:t>1</a:t>
                </a:r>
                <a:r>
                  <a:rPr lang="en-US" sz="1600" dirty="0" smtClean="0">
                    <a:latin typeface="Times New Roman" pitchFamily="18" charset="0"/>
                  </a:rPr>
                  <a:t> </a:t>
                </a:r>
                <a:r>
                  <a:rPr lang="en-US" sz="1600" u="sng" dirty="0" smtClean="0">
                    <a:latin typeface="Times New Roman" pitchFamily="18" charset="0"/>
                  </a:rPr>
                  <a:t>= b </a:t>
                </a:r>
                <a:r>
                  <a:rPr lang="en-US" sz="1600" u="sng" baseline="-10000" dirty="0" smtClean="0">
                    <a:latin typeface="Times New Roman" pitchFamily="18" charset="0"/>
                  </a:rPr>
                  <a:t>*</a:t>
                </a:r>
                <a:r>
                  <a:rPr lang="en-US" sz="1600" u="sng" dirty="0" smtClean="0">
                    <a:latin typeface="Times New Roman" pitchFamily="18" charset="0"/>
                  </a:rPr>
                  <a:t> </a:t>
                </a:r>
                <a:r>
                  <a:rPr lang="el-GR" sz="1600" u="sng" dirty="0" smtClean="0">
                    <a:latin typeface="Times New Roman" pitchFamily="18" charset="0"/>
                  </a:rPr>
                  <a:t>Δ</a:t>
                </a:r>
                <a:r>
                  <a:rPr lang="en-US" sz="1600" u="sng" dirty="0" smtClean="0">
                    <a:latin typeface="Times New Roman" pitchFamily="18" charset="0"/>
                  </a:rPr>
                  <a:t>G</a:t>
                </a:r>
              </a:p>
              <a:p>
                <a:pPr marL="342900" indent="-342900">
                  <a:lnSpc>
                    <a:spcPct val="80000"/>
                  </a:lnSpc>
                  <a:buFont typeface="Wingdings 2" pitchFamily="18" charset="2"/>
                  <a:buAutoNum type="arabicPeriod" startAt="3"/>
                </a:pPr>
                <a:r>
                  <a:rPr lang="el-GR" sz="1600" dirty="0" smtClean="0">
                    <a:latin typeface="Times New Roman" pitchFamily="18" charset="0"/>
                  </a:rPr>
                  <a:t>Δ</a:t>
                </a:r>
                <a:r>
                  <a:rPr lang="en-US" sz="1600" dirty="0" smtClean="0">
                    <a:latin typeface="Times New Roman" pitchFamily="18" charset="0"/>
                  </a:rPr>
                  <a:t>C</a:t>
                </a:r>
                <a:r>
                  <a:rPr lang="en-US" sz="1600" baseline="-10000" dirty="0" smtClean="0">
                    <a:latin typeface="Times New Roman" pitchFamily="18" charset="0"/>
                  </a:rPr>
                  <a:t>2</a:t>
                </a:r>
                <a:r>
                  <a:rPr lang="en-US" sz="1600" dirty="0" smtClean="0">
                    <a:latin typeface="Times New Roman" pitchFamily="18" charset="0"/>
                  </a:rPr>
                  <a:t> =&gt; Y</a:t>
                </a:r>
                <a:r>
                  <a:rPr lang="en-US" sz="1600" baseline="-10000" dirty="0" smtClean="0">
                    <a:latin typeface="Times New Roman" pitchFamily="18" charset="0"/>
                  </a:rPr>
                  <a:t>3</a:t>
                </a:r>
                <a:r>
                  <a:rPr lang="en-US" sz="1600" dirty="0" smtClean="0">
                    <a:latin typeface="Times New Roman" pitchFamily="18" charset="0"/>
                  </a:rPr>
                  <a:t> - Y</a:t>
                </a:r>
                <a:r>
                  <a:rPr lang="en-US" sz="1600" baseline="-10000" dirty="0" smtClean="0">
                    <a:latin typeface="Times New Roman" pitchFamily="18" charset="0"/>
                  </a:rPr>
                  <a:t>2</a:t>
                </a:r>
                <a:r>
                  <a:rPr lang="en-US" sz="1600" dirty="0" smtClean="0">
                    <a:latin typeface="Times New Roman" pitchFamily="18" charset="0"/>
                  </a:rPr>
                  <a:t> =&gt; Y</a:t>
                </a:r>
                <a:r>
                  <a:rPr lang="en-US" sz="1600" baseline="-10000" dirty="0" smtClean="0">
                    <a:latin typeface="Times New Roman" pitchFamily="18" charset="0"/>
                  </a:rPr>
                  <a:t>3</a:t>
                </a:r>
                <a:r>
                  <a:rPr lang="en-US" sz="1600" dirty="0" smtClean="0">
                    <a:latin typeface="Times New Roman" pitchFamily="18" charset="0"/>
                  </a:rPr>
                  <a:t> = Y</a:t>
                </a:r>
                <a:r>
                  <a:rPr lang="en-US" sz="1600" baseline="-10000" dirty="0" smtClean="0">
                    <a:latin typeface="Times New Roman" pitchFamily="18" charset="0"/>
                  </a:rPr>
                  <a:t>2</a:t>
                </a:r>
                <a:r>
                  <a:rPr lang="en-US" sz="1600" dirty="0" smtClean="0">
                    <a:latin typeface="Times New Roman" pitchFamily="18" charset="0"/>
                  </a:rPr>
                  <a:t> + </a:t>
                </a:r>
                <a:r>
                  <a:rPr lang="el-GR" sz="1600" dirty="0" smtClean="0">
                    <a:latin typeface="Times New Roman" pitchFamily="18" charset="0"/>
                  </a:rPr>
                  <a:t>Δ</a:t>
                </a:r>
                <a:r>
                  <a:rPr lang="en-US" sz="1600" dirty="0" smtClean="0">
                    <a:latin typeface="Times New Roman" pitchFamily="18" charset="0"/>
                  </a:rPr>
                  <a:t>C</a:t>
                </a:r>
                <a:r>
                  <a:rPr lang="en-US" sz="1600" baseline="-10000" dirty="0" smtClean="0">
                    <a:latin typeface="Times New Roman" pitchFamily="18" charset="0"/>
                  </a:rPr>
                  <a:t>2</a:t>
                </a:r>
                <a:r>
                  <a:rPr lang="en-US" sz="1600" dirty="0" smtClean="0">
                    <a:latin typeface="Times New Roman" pitchFamily="18" charset="0"/>
                  </a:rPr>
                  <a:t> </a:t>
                </a:r>
                <a:endParaRPr lang="en-US" sz="1600" baseline="-10000" dirty="0" smtClean="0">
                  <a:latin typeface="Times New Roman" pitchFamily="18" charset="0"/>
                </a:endParaRPr>
              </a:p>
              <a:p>
                <a:pPr marL="342900" indent="-342900">
                  <a:lnSpc>
                    <a:spcPct val="80000"/>
                  </a:lnSpc>
                  <a:buFont typeface="Wingdings 2" pitchFamily="18" charset="2"/>
                  <a:buNone/>
                </a:pPr>
                <a:r>
                  <a:rPr lang="en-US" sz="1600" dirty="0" smtClean="0">
                    <a:latin typeface="Times New Roman" pitchFamily="18" charset="0"/>
                  </a:rPr>
                  <a:t>C</a:t>
                </a:r>
                <a:r>
                  <a:rPr lang="en-US" sz="1600" baseline="-10000" dirty="0" smtClean="0">
                    <a:latin typeface="Times New Roman" pitchFamily="18" charset="0"/>
                  </a:rPr>
                  <a:t>3</a:t>
                </a:r>
                <a:r>
                  <a:rPr lang="en-US" sz="1600" dirty="0" smtClean="0">
                    <a:latin typeface="Times New Roman" pitchFamily="18" charset="0"/>
                  </a:rPr>
                  <a:t> = a + b </a:t>
                </a:r>
                <a:r>
                  <a:rPr lang="en-US" sz="1600" baseline="-10000" dirty="0" smtClean="0">
                    <a:latin typeface="Times New Roman" pitchFamily="18" charset="0"/>
                  </a:rPr>
                  <a:t>*</a:t>
                </a:r>
                <a:r>
                  <a:rPr lang="en-US" sz="1600" dirty="0" smtClean="0">
                    <a:latin typeface="Times New Roman" pitchFamily="18" charset="0"/>
                  </a:rPr>
                  <a:t> (Y</a:t>
                </a:r>
                <a:r>
                  <a:rPr lang="en-US" sz="1600" baseline="-10000" dirty="0" smtClean="0">
                    <a:latin typeface="Times New Roman" pitchFamily="18" charset="0"/>
                  </a:rPr>
                  <a:t>3</a:t>
                </a:r>
                <a:r>
                  <a:rPr lang="en-US" sz="1600" dirty="0" smtClean="0">
                    <a:latin typeface="Times New Roman" pitchFamily="18" charset="0"/>
                  </a:rPr>
                  <a:t> - T</a:t>
                </a:r>
                <a:r>
                  <a:rPr lang="en-US" sz="1600" baseline="-10000" dirty="0" smtClean="0">
                    <a:latin typeface="Times New Roman" pitchFamily="18" charset="0"/>
                  </a:rPr>
                  <a:t>0</a:t>
                </a:r>
                <a:r>
                  <a:rPr lang="en-US" sz="1600" dirty="0" smtClean="0">
                    <a:latin typeface="Times New Roman" pitchFamily="18" charset="0"/>
                  </a:rPr>
                  <a:t>) = a + b </a:t>
                </a:r>
                <a:r>
                  <a:rPr lang="en-US" sz="1600" baseline="-10000" dirty="0" smtClean="0">
                    <a:latin typeface="Times New Roman" pitchFamily="18" charset="0"/>
                  </a:rPr>
                  <a:t>*</a:t>
                </a:r>
                <a:r>
                  <a:rPr lang="en-US" sz="1600" dirty="0" smtClean="0">
                    <a:latin typeface="Times New Roman" pitchFamily="18" charset="0"/>
                  </a:rPr>
                  <a:t> (Y</a:t>
                </a:r>
                <a:r>
                  <a:rPr lang="en-US" sz="1600" baseline="-10000" dirty="0" smtClean="0">
                    <a:latin typeface="Times New Roman" pitchFamily="18" charset="0"/>
                  </a:rPr>
                  <a:t>2</a:t>
                </a:r>
                <a:r>
                  <a:rPr lang="en-US" sz="1600" dirty="0" smtClean="0">
                    <a:latin typeface="Times New Roman" pitchFamily="18" charset="0"/>
                  </a:rPr>
                  <a:t> + </a:t>
                </a:r>
                <a:r>
                  <a:rPr lang="el-GR" sz="1600" dirty="0" smtClean="0">
                    <a:latin typeface="Times New Roman" pitchFamily="18" charset="0"/>
                  </a:rPr>
                  <a:t>Δ</a:t>
                </a:r>
                <a:r>
                  <a:rPr lang="en-US" sz="1600" dirty="0" smtClean="0">
                    <a:latin typeface="Times New Roman" pitchFamily="18" charset="0"/>
                  </a:rPr>
                  <a:t>C</a:t>
                </a:r>
                <a:r>
                  <a:rPr lang="en-US" sz="1600" baseline="-10000" dirty="0" smtClean="0">
                    <a:latin typeface="Times New Roman" pitchFamily="18" charset="0"/>
                  </a:rPr>
                  <a:t>2</a:t>
                </a:r>
                <a:r>
                  <a:rPr lang="en-US" sz="1600" dirty="0" smtClean="0">
                    <a:latin typeface="Times New Roman" pitchFamily="18" charset="0"/>
                  </a:rPr>
                  <a:t> – T</a:t>
                </a:r>
                <a:r>
                  <a:rPr lang="en-US" sz="1600" baseline="-10000" dirty="0" smtClean="0">
                    <a:latin typeface="Times New Roman" pitchFamily="18" charset="0"/>
                  </a:rPr>
                  <a:t>0</a:t>
                </a:r>
                <a:r>
                  <a:rPr lang="en-US" sz="1600" dirty="0" smtClean="0">
                    <a:latin typeface="Times New Roman" pitchFamily="18" charset="0"/>
                  </a:rPr>
                  <a:t>) = a + b </a:t>
                </a:r>
                <a:r>
                  <a:rPr lang="en-US" sz="1600" baseline="-10000" dirty="0" smtClean="0">
                    <a:latin typeface="Times New Roman" pitchFamily="18" charset="0"/>
                  </a:rPr>
                  <a:t>*</a:t>
                </a:r>
                <a:r>
                  <a:rPr lang="en-US" sz="1600" dirty="0" smtClean="0">
                    <a:latin typeface="Times New Roman" pitchFamily="18" charset="0"/>
                  </a:rPr>
                  <a:t> (Y</a:t>
                </a:r>
                <a:r>
                  <a:rPr lang="en-US" sz="1600" baseline="-10000" dirty="0" smtClean="0">
                    <a:latin typeface="Times New Roman" pitchFamily="18" charset="0"/>
                  </a:rPr>
                  <a:t>1</a:t>
                </a:r>
                <a:r>
                  <a:rPr lang="en-US" sz="1600" dirty="0" smtClean="0">
                    <a:latin typeface="Times New Roman" pitchFamily="18" charset="0"/>
                  </a:rPr>
                  <a:t> + </a:t>
                </a:r>
                <a:r>
                  <a:rPr lang="el-GR" sz="1600" dirty="0" smtClean="0">
                    <a:latin typeface="Times New Roman" pitchFamily="18" charset="0"/>
                  </a:rPr>
                  <a:t>Δ</a:t>
                </a:r>
                <a:r>
                  <a:rPr lang="en-US" sz="1600" dirty="0" smtClean="0">
                    <a:latin typeface="Times New Roman" pitchFamily="18" charset="0"/>
                  </a:rPr>
                  <a:t>C</a:t>
                </a:r>
                <a:r>
                  <a:rPr lang="en-US" sz="1600" baseline="-10000" dirty="0" smtClean="0">
                    <a:latin typeface="Times New Roman" pitchFamily="18" charset="0"/>
                  </a:rPr>
                  <a:t>1</a:t>
                </a:r>
                <a:r>
                  <a:rPr lang="en-US" sz="1600" dirty="0" smtClean="0">
                    <a:latin typeface="Times New Roman" pitchFamily="18" charset="0"/>
                  </a:rPr>
                  <a:t> + </a:t>
                </a:r>
                <a:r>
                  <a:rPr lang="el-GR" sz="1600" dirty="0" smtClean="0">
                    <a:latin typeface="Times New Roman" pitchFamily="18" charset="0"/>
                  </a:rPr>
                  <a:t>Δ</a:t>
                </a:r>
                <a:r>
                  <a:rPr lang="en-US" sz="1600" dirty="0" smtClean="0">
                    <a:latin typeface="Times New Roman" pitchFamily="18" charset="0"/>
                  </a:rPr>
                  <a:t>C</a:t>
                </a:r>
                <a:r>
                  <a:rPr lang="en-US" sz="1600" baseline="-10000" dirty="0" smtClean="0">
                    <a:latin typeface="Times New Roman" pitchFamily="18" charset="0"/>
                  </a:rPr>
                  <a:t>2</a:t>
                </a:r>
                <a:r>
                  <a:rPr lang="en-US" sz="1600" dirty="0" smtClean="0">
                    <a:latin typeface="Times New Roman" pitchFamily="18" charset="0"/>
                  </a:rPr>
                  <a:t> – T</a:t>
                </a:r>
                <a:r>
                  <a:rPr lang="en-US" sz="1600" baseline="-10000" dirty="0" smtClean="0">
                    <a:latin typeface="Times New Roman" pitchFamily="18" charset="0"/>
                  </a:rPr>
                  <a:t>0</a:t>
                </a:r>
                <a:r>
                  <a:rPr lang="en-US" sz="1600" dirty="0" smtClean="0">
                    <a:latin typeface="Times New Roman" pitchFamily="18" charset="0"/>
                  </a:rPr>
                  <a:t>) = a + b </a:t>
                </a:r>
                <a:r>
                  <a:rPr lang="en-US" sz="1600" baseline="-10000" dirty="0" smtClean="0">
                    <a:latin typeface="Times New Roman" pitchFamily="18" charset="0"/>
                  </a:rPr>
                  <a:t>*</a:t>
                </a:r>
                <a:r>
                  <a:rPr lang="en-US" sz="1600" dirty="0" smtClean="0">
                    <a:latin typeface="Times New Roman" pitchFamily="18" charset="0"/>
                  </a:rPr>
                  <a:t> (Y</a:t>
                </a:r>
                <a:r>
                  <a:rPr lang="en-US" sz="1600" baseline="-10000" dirty="0" smtClean="0">
                    <a:latin typeface="Times New Roman" pitchFamily="18" charset="0"/>
                  </a:rPr>
                  <a:t>1</a:t>
                </a:r>
                <a:r>
                  <a:rPr lang="en-US" sz="1600" dirty="0" smtClean="0">
                    <a:latin typeface="Times New Roman" pitchFamily="18" charset="0"/>
                  </a:rPr>
                  <a:t> + b</a:t>
                </a:r>
                <a:r>
                  <a:rPr lang="en-US" sz="1600" baseline="30000" dirty="0" smtClean="0">
                    <a:latin typeface="Times New Roman" pitchFamily="18" charset="0"/>
                  </a:rPr>
                  <a:t> </a:t>
                </a:r>
                <a:r>
                  <a:rPr lang="en-US" sz="1600" baseline="-10000" dirty="0" smtClean="0">
                    <a:latin typeface="Times New Roman" pitchFamily="18" charset="0"/>
                  </a:rPr>
                  <a:t>*</a:t>
                </a:r>
                <a:r>
                  <a:rPr lang="en-US" sz="1600" dirty="0" smtClean="0">
                    <a:latin typeface="Times New Roman" pitchFamily="18" charset="0"/>
                  </a:rPr>
                  <a:t> </a:t>
                </a:r>
                <a:r>
                  <a:rPr lang="el-GR" sz="1600" dirty="0" smtClean="0">
                    <a:latin typeface="Times New Roman" pitchFamily="18" charset="0"/>
                  </a:rPr>
                  <a:t>Δ</a:t>
                </a:r>
                <a:r>
                  <a:rPr lang="en-US" sz="1600" dirty="0" smtClean="0">
                    <a:latin typeface="Times New Roman" pitchFamily="18" charset="0"/>
                  </a:rPr>
                  <a:t>Y</a:t>
                </a:r>
                <a:r>
                  <a:rPr lang="en-US" sz="1600" baseline="-10000" dirty="0" smtClean="0">
                    <a:latin typeface="Times New Roman" pitchFamily="18" charset="0"/>
                  </a:rPr>
                  <a:t>1</a:t>
                </a:r>
                <a:r>
                  <a:rPr lang="en-US" sz="1600" dirty="0" smtClean="0">
                    <a:latin typeface="Times New Roman" pitchFamily="18" charset="0"/>
                  </a:rPr>
                  <a:t> + b</a:t>
                </a:r>
                <a:r>
                  <a:rPr lang="en-US" sz="1600" baseline="30000" dirty="0" smtClean="0">
                    <a:latin typeface="Times New Roman" pitchFamily="18" charset="0"/>
                  </a:rPr>
                  <a:t>2 </a:t>
                </a:r>
                <a:r>
                  <a:rPr lang="en-US" sz="1600" baseline="-10000" dirty="0" smtClean="0">
                    <a:latin typeface="Times New Roman" pitchFamily="18" charset="0"/>
                  </a:rPr>
                  <a:t>*</a:t>
                </a:r>
                <a:r>
                  <a:rPr lang="en-US" sz="1600" dirty="0" smtClean="0">
                    <a:latin typeface="Times New Roman" pitchFamily="18" charset="0"/>
                  </a:rPr>
                  <a:t> </a:t>
                </a:r>
                <a:r>
                  <a:rPr lang="el-GR" sz="1600" dirty="0" smtClean="0">
                    <a:latin typeface="Times New Roman" pitchFamily="18" charset="0"/>
                  </a:rPr>
                  <a:t>Δ</a:t>
                </a:r>
                <a:r>
                  <a:rPr lang="en-US" sz="1600" dirty="0" smtClean="0">
                    <a:latin typeface="Times New Roman" pitchFamily="18" charset="0"/>
                  </a:rPr>
                  <a:t>Y</a:t>
                </a:r>
                <a:r>
                  <a:rPr lang="en-US" sz="1600" baseline="-10000" dirty="0" smtClean="0">
                    <a:latin typeface="Times New Roman" pitchFamily="18" charset="0"/>
                  </a:rPr>
                  <a:t>1</a:t>
                </a:r>
                <a:r>
                  <a:rPr lang="en-US" sz="1600" dirty="0" smtClean="0">
                    <a:latin typeface="Times New Roman" pitchFamily="18" charset="0"/>
                  </a:rPr>
                  <a:t> – b </a:t>
                </a:r>
                <a:r>
                  <a:rPr lang="en-US" sz="1600" baseline="-10000" dirty="0" smtClean="0">
                    <a:latin typeface="Times New Roman" pitchFamily="18" charset="0"/>
                  </a:rPr>
                  <a:t>*</a:t>
                </a:r>
                <a:r>
                  <a:rPr lang="en-US" sz="1600" dirty="0" smtClean="0">
                    <a:latin typeface="Times New Roman" pitchFamily="18" charset="0"/>
                  </a:rPr>
                  <a:t> T</a:t>
                </a:r>
                <a:r>
                  <a:rPr lang="en-US" sz="1600" baseline="-10000" dirty="0" smtClean="0">
                    <a:latin typeface="Times New Roman" pitchFamily="18" charset="0"/>
                  </a:rPr>
                  <a:t>0</a:t>
                </a:r>
                <a:r>
                  <a:rPr lang="en-US" sz="1600" dirty="0" smtClean="0">
                    <a:latin typeface="Times New Roman" pitchFamily="18" charset="0"/>
                  </a:rPr>
                  <a:t>) 	(4)</a:t>
                </a:r>
              </a:p>
              <a:p>
                <a:pPr marL="342900" indent="-342900">
                  <a:lnSpc>
                    <a:spcPct val="80000"/>
                  </a:lnSpc>
                  <a:buNone/>
                </a:pPr>
                <a:r>
                  <a:rPr lang="en-US" sz="1600" dirty="0" smtClean="0">
                    <a:latin typeface="Times New Roman" pitchFamily="18" charset="0"/>
                  </a:rPr>
                  <a:t>(4) - (3) = </a:t>
                </a:r>
                <a:r>
                  <a:rPr lang="el-GR" sz="1600" dirty="0" smtClean="0">
                    <a:latin typeface="Times New Roman" pitchFamily="18" charset="0"/>
                  </a:rPr>
                  <a:t>Δ</a:t>
                </a:r>
                <a:r>
                  <a:rPr lang="en-US" sz="1600" dirty="0" smtClean="0">
                    <a:latin typeface="Times New Roman" pitchFamily="18" charset="0"/>
                  </a:rPr>
                  <a:t>C</a:t>
                </a:r>
                <a:r>
                  <a:rPr lang="en-US" sz="1600" baseline="-10000" dirty="0" smtClean="0">
                    <a:latin typeface="Times New Roman" pitchFamily="18" charset="0"/>
                  </a:rPr>
                  <a:t>3</a:t>
                </a:r>
                <a:r>
                  <a:rPr lang="en-US" sz="1600" dirty="0" smtClean="0">
                    <a:latin typeface="Times New Roman" pitchFamily="18" charset="0"/>
                  </a:rPr>
                  <a:t> = C</a:t>
                </a:r>
                <a:r>
                  <a:rPr lang="en-US" sz="1600" baseline="-10000" dirty="0" smtClean="0">
                    <a:latin typeface="Times New Roman" pitchFamily="18" charset="0"/>
                  </a:rPr>
                  <a:t>3 </a:t>
                </a:r>
                <a:r>
                  <a:rPr lang="en-US" sz="1600" dirty="0" smtClean="0">
                    <a:latin typeface="Times New Roman" pitchFamily="18" charset="0"/>
                  </a:rPr>
                  <a:t>–</a:t>
                </a:r>
                <a:r>
                  <a:rPr lang="en-US" sz="1600" baseline="-10000" dirty="0" smtClean="0">
                    <a:latin typeface="Times New Roman" pitchFamily="18" charset="0"/>
                  </a:rPr>
                  <a:t> </a:t>
                </a:r>
                <a:r>
                  <a:rPr lang="en-US" sz="1600" dirty="0" smtClean="0">
                    <a:latin typeface="Times New Roman" pitchFamily="18" charset="0"/>
                  </a:rPr>
                  <a:t>C</a:t>
                </a:r>
                <a:r>
                  <a:rPr lang="en-US" sz="1600" baseline="-10000" dirty="0" smtClean="0">
                    <a:latin typeface="Times New Roman" pitchFamily="18" charset="0"/>
                  </a:rPr>
                  <a:t>2</a:t>
                </a:r>
                <a:r>
                  <a:rPr lang="en-US" sz="1600" dirty="0" smtClean="0">
                    <a:latin typeface="Times New Roman" pitchFamily="18" charset="0"/>
                  </a:rPr>
                  <a:t> = b </a:t>
                </a:r>
                <a:r>
                  <a:rPr lang="en-US" sz="1600" baseline="-10000" dirty="0" smtClean="0">
                    <a:latin typeface="Times New Roman" pitchFamily="18" charset="0"/>
                  </a:rPr>
                  <a:t>*</a:t>
                </a:r>
                <a:r>
                  <a:rPr lang="en-US" sz="1600" dirty="0" smtClean="0">
                    <a:latin typeface="Times New Roman" pitchFamily="18" charset="0"/>
                  </a:rPr>
                  <a:t> (Y</a:t>
                </a:r>
                <a:r>
                  <a:rPr lang="en-US" sz="1600" baseline="-10000" dirty="0" smtClean="0">
                    <a:latin typeface="Times New Roman" pitchFamily="18" charset="0"/>
                  </a:rPr>
                  <a:t>3</a:t>
                </a:r>
                <a:r>
                  <a:rPr lang="en-US" sz="1600" dirty="0" smtClean="0">
                    <a:latin typeface="Times New Roman" pitchFamily="18" charset="0"/>
                  </a:rPr>
                  <a:t> – Y</a:t>
                </a:r>
                <a:r>
                  <a:rPr lang="en-US" sz="1600" baseline="-10000" dirty="0" smtClean="0">
                    <a:latin typeface="Times New Roman" pitchFamily="18" charset="0"/>
                  </a:rPr>
                  <a:t>2</a:t>
                </a:r>
                <a:r>
                  <a:rPr lang="en-US" sz="1600" dirty="0" smtClean="0">
                    <a:latin typeface="Times New Roman" pitchFamily="18" charset="0"/>
                  </a:rPr>
                  <a:t>) = b</a:t>
                </a:r>
                <a:r>
                  <a:rPr lang="en-US" sz="1600" baseline="30000" dirty="0" smtClean="0">
                    <a:latin typeface="Times New Roman" pitchFamily="18" charset="0"/>
                  </a:rPr>
                  <a:t>3 </a:t>
                </a:r>
                <a:r>
                  <a:rPr lang="en-US" sz="1600" baseline="-10000" dirty="0" smtClean="0">
                    <a:latin typeface="Times New Roman" pitchFamily="18" charset="0"/>
                  </a:rPr>
                  <a:t>*</a:t>
                </a:r>
                <a:r>
                  <a:rPr lang="en-US" sz="1600" dirty="0" smtClean="0">
                    <a:latin typeface="Times New Roman" pitchFamily="18" charset="0"/>
                  </a:rPr>
                  <a:t> </a:t>
                </a:r>
                <a:r>
                  <a:rPr lang="el-GR" sz="1600" dirty="0" smtClean="0">
                    <a:latin typeface="Times New Roman" pitchFamily="18" charset="0"/>
                  </a:rPr>
                  <a:t>Δ</a:t>
                </a:r>
                <a:r>
                  <a:rPr lang="en-US" sz="1600" dirty="0" smtClean="0">
                    <a:latin typeface="Times New Roman" pitchFamily="18" charset="0"/>
                  </a:rPr>
                  <a:t>Y</a:t>
                </a:r>
                <a:r>
                  <a:rPr lang="en-US" sz="1600" baseline="-10000" dirty="0" smtClean="0">
                    <a:latin typeface="Times New Roman" pitchFamily="18" charset="0"/>
                  </a:rPr>
                  <a:t>1</a:t>
                </a:r>
                <a:r>
                  <a:rPr lang="en-US" sz="1600" dirty="0" smtClean="0">
                    <a:latin typeface="Times New Roman" pitchFamily="18" charset="0"/>
                  </a:rPr>
                  <a:t> =&gt; </a:t>
                </a:r>
                <a:r>
                  <a:rPr lang="el-GR" sz="1600" u="sng" dirty="0" smtClean="0">
                    <a:latin typeface="Times New Roman" pitchFamily="18" charset="0"/>
                  </a:rPr>
                  <a:t>Δ</a:t>
                </a:r>
                <a:r>
                  <a:rPr lang="en-US" sz="1600" u="sng" dirty="0" smtClean="0">
                    <a:latin typeface="Times New Roman" pitchFamily="18" charset="0"/>
                  </a:rPr>
                  <a:t>Y</a:t>
                </a:r>
                <a:r>
                  <a:rPr lang="en-US" sz="1600" u="sng" baseline="-10000" dirty="0" smtClean="0">
                    <a:latin typeface="Times New Roman" pitchFamily="18" charset="0"/>
                  </a:rPr>
                  <a:t>3</a:t>
                </a:r>
                <a:r>
                  <a:rPr lang="en-US" sz="1600" u="sng" dirty="0" smtClean="0">
                    <a:latin typeface="Times New Roman" pitchFamily="18" charset="0"/>
                  </a:rPr>
                  <a:t> = </a:t>
                </a:r>
                <a:r>
                  <a:rPr lang="en-US" sz="1600" dirty="0" smtClean="0">
                    <a:latin typeface="Times New Roman" pitchFamily="18" charset="0"/>
                  </a:rPr>
                  <a:t>b</a:t>
                </a:r>
                <a:r>
                  <a:rPr lang="en-US" sz="1600" baseline="10000" dirty="0" smtClean="0">
                    <a:latin typeface="Times New Roman" pitchFamily="18" charset="0"/>
                  </a:rPr>
                  <a:t>2</a:t>
                </a:r>
                <a:r>
                  <a:rPr lang="en-US" sz="1600" baseline="30000" dirty="0" smtClean="0">
                    <a:latin typeface="Times New Roman" pitchFamily="18" charset="0"/>
                  </a:rPr>
                  <a:t> </a:t>
                </a:r>
                <a:r>
                  <a:rPr lang="en-US" sz="1600" baseline="-10000" dirty="0" smtClean="0">
                    <a:latin typeface="Times New Roman" pitchFamily="18" charset="0"/>
                  </a:rPr>
                  <a:t>*</a:t>
                </a:r>
                <a:r>
                  <a:rPr lang="en-US" sz="1600" dirty="0" smtClean="0">
                    <a:latin typeface="Times New Roman" pitchFamily="18" charset="0"/>
                  </a:rPr>
                  <a:t> </a:t>
                </a:r>
                <a:r>
                  <a:rPr lang="el-GR" sz="1600" dirty="0" smtClean="0">
                    <a:latin typeface="Times New Roman" pitchFamily="18" charset="0"/>
                  </a:rPr>
                  <a:t>Δ</a:t>
                </a:r>
                <a:r>
                  <a:rPr lang="en-US" sz="1600" dirty="0" smtClean="0">
                    <a:latin typeface="Times New Roman" pitchFamily="18" charset="0"/>
                  </a:rPr>
                  <a:t>Y</a:t>
                </a:r>
                <a:r>
                  <a:rPr lang="en-US" sz="1600" baseline="-10000" dirty="0" smtClean="0">
                    <a:latin typeface="Times New Roman" pitchFamily="18" charset="0"/>
                  </a:rPr>
                  <a:t>1</a:t>
                </a:r>
                <a:r>
                  <a:rPr lang="en-US" sz="1600" dirty="0" smtClean="0">
                    <a:latin typeface="Times New Roman" pitchFamily="18" charset="0"/>
                  </a:rPr>
                  <a:t> = b</a:t>
                </a:r>
                <a:r>
                  <a:rPr lang="en-US" sz="1600" baseline="30000" dirty="0" smtClean="0">
                    <a:latin typeface="Times New Roman" pitchFamily="18" charset="0"/>
                  </a:rPr>
                  <a:t>2 </a:t>
                </a:r>
                <a:r>
                  <a:rPr lang="en-US" sz="1600" baseline="-10000" dirty="0" smtClean="0">
                    <a:latin typeface="Times New Roman" pitchFamily="18" charset="0"/>
                  </a:rPr>
                  <a:t>*</a:t>
                </a:r>
                <a:r>
                  <a:rPr lang="en-US" sz="1600" dirty="0" smtClean="0">
                    <a:latin typeface="Times New Roman" pitchFamily="18" charset="0"/>
                  </a:rPr>
                  <a:t> </a:t>
                </a:r>
                <a:r>
                  <a:rPr lang="el-GR" sz="1600" dirty="0" smtClean="0">
                    <a:latin typeface="Times New Roman" pitchFamily="18" charset="0"/>
                  </a:rPr>
                  <a:t>Δ</a:t>
                </a:r>
                <a:r>
                  <a:rPr lang="en-US" sz="1600" dirty="0" smtClean="0">
                    <a:latin typeface="Times New Roman" pitchFamily="18" charset="0"/>
                  </a:rPr>
                  <a:t>G </a:t>
                </a:r>
                <a:r>
                  <a:rPr lang="en-US" sz="1600" dirty="0">
                    <a:latin typeface="Times New Roman" pitchFamily="18" charset="0"/>
                  </a:rPr>
                  <a:t>= </a:t>
                </a:r>
                <a:r>
                  <a:rPr lang="en-US" sz="1600" u="sng" dirty="0" smtClean="0">
                    <a:latin typeface="Times New Roman" pitchFamily="18" charset="0"/>
                  </a:rPr>
                  <a:t>MPC</a:t>
                </a:r>
                <a:r>
                  <a:rPr lang="en-US" sz="1600" u="sng" baseline="30000" dirty="0" smtClean="0">
                    <a:latin typeface="Times New Roman" pitchFamily="18" charset="0"/>
                  </a:rPr>
                  <a:t>2</a:t>
                </a:r>
                <a:r>
                  <a:rPr lang="en-US" sz="1600" u="sng" dirty="0" smtClean="0">
                    <a:latin typeface="Times New Roman" pitchFamily="18" charset="0"/>
                  </a:rPr>
                  <a:t> </a:t>
                </a:r>
                <a:r>
                  <a:rPr lang="en-US" sz="1600" u="sng" baseline="-10000" dirty="0">
                    <a:latin typeface="Times New Roman" pitchFamily="18" charset="0"/>
                  </a:rPr>
                  <a:t>*</a:t>
                </a:r>
                <a:r>
                  <a:rPr lang="en-US" sz="1600" u="sng" dirty="0">
                    <a:latin typeface="Times New Roman" pitchFamily="18" charset="0"/>
                  </a:rPr>
                  <a:t> </a:t>
                </a:r>
                <a:r>
                  <a:rPr lang="el-GR" sz="1600" u="sng" dirty="0">
                    <a:latin typeface="Times New Roman" pitchFamily="18" charset="0"/>
                  </a:rPr>
                  <a:t>Δ</a:t>
                </a:r>
                <a:r>
                  <a:rPr lang="en-US" sz="1600" u="sng" dirty="0">
                    <a:latin typeface="Times New Roman" pitchFamily="18" charset="0"/>
                  </a:rPr>
                  <a:t>G </a:t>
                </a:r>
                <a:endParaRPr lang="en-US" sz="1600" u="sng" dirty="0" smtClean="0">
                  <a:latin typeface="Times New Roman" pitchFamily="18" charset="0"/>
                </a:endParaRPr>
              </a:p>
              <a:p>
                <a:pPr marL="342900" indent="-342900">
                  <a:lnSpc>
                    <a:spcPct val="80000"/>
                  </a:lnSpc>
                  <a:buFont typeface="Wingdings 2" pitchFamily="18" charset="2"/>
                  <a:buNone/>
                </a:pPr>
                <a:r>
                  <a:rPr lang="en-US" sz="1600" dirty="0" smtClean="0">
                    <a:latin typeface="Times New Roman" pitchFamily="18" charset="0"/>
                  </a:rPr>
                  <a:t>.</a:t>
                </a:r>
              </a:p>
              <a:p>
                <a:pPr marL="342900" indent="-342900">
                  <a:lnSpc>
                    <a:spcPct val="80000"/>
                  </a:lnSpc>
                  <a:buFont typeface="Wingdings 2" pitchFamily="18" charset="2"/>
                  <a:buNone/>
                </a:pPr>
                <a:r>
                  <a:rPr lang="en-US" sz="1600" dirty="0" smtClean="0">
                    <a:latin typeface="Times New Roman" pitchFamily="18" charset="0"/>
                  </a:rPr>
                  <a:t>.</a:t>
                </a:r>
              </a:p>
              <a:p>
                <a:pPr marL="342900" indent="-342900">
                  <a:lnSpc>
                    <a:spcPct val="80000"/>
                  </a:lnSpc>
                  <a:buNone/>
                </a:pPr>
                <a:r>
                  <a:rPr lang="el-GR" sz="1600" dirty="0" smtClean="0">
                    <a:latin typeface="Times New Roman" pitchFamily="18" charset="0"/>
                  </a:rPr>
                  <a:t>Δ</a:t>
                </a:r>
                <a:r>
                  <a:rPr lang="en-US" sz="1600" dirty="0" smtClean="0">
                    <a:latin typeface="Times New Roman" pitchFamily="18" charset="0"/>
                  </a:rPr>
                  <a:t>G &gt; 0 ^ </a:t>
                </a:r>
                <a:r>
                  <a:rPr lang="el-GR" sz="1600" dirty="0" smtClean="0">
                    <a:latin typeface="Times New Roman" pitchFamily="18" charset="0"/>
                  </a:rPr>
                  <a:t>Δ</a:t>
                </a:r>
                <a:r>
                  <a:rPr lang="en-US" sz="1600" dirty="0" smtClean="0">
                    <a:latin typeface="Times New Roman" pitchFamily="18" charset="0"/>
                  </a:rPr>
                  <a:t>T = 0 =&gt; </a:t>
                </a:r>
                <a:r>
                  <a:rPr lang="el-GR" sz="1600" dirty="0" smtClean="0">
                    <a:latin typeface="Times New Roman" pitchFamily="18" charset="0"/>
                  </a:rPr>
                  <a:t>Δ</a:t>
                </a:r>
                <a:r>
                  <a:rPr lang="en-US" sz="1600" dirty="0" smtClean="0">
                    <a:latin typeface="Times New Roman" pitchFamily="18" charset="0"/>
                  </a:rPr>
                  <a:t>Y = </a:t>
                </a:r>
                <a:r>
                  <a:rPr lang="el-GR" sz="1600" dirty="0" smtClean="0">
                    <a:latin typeface="Times New Roman" pitchFamily="18" charset="0"/>
                  </a:rPr>
                  <a:t>Δ</a:t>
                </a:r>
                <a:r>
                  <a:rPr lang="en-US" sz="1600" dirty="0" smtClean="0">
                    <a:latin typeface="Times New Roman" pitchFamily="18" charset="0"/>
                  </a:rPr>
                  <a:t>Y</a:t>
                </a:r>
                <a:r>
                  <a:rPr lang="en-US" sz="1600" baseline="-10000" dirty="0" smtClean="0">
                    <a:latin typeface="Times New Roman" pitchFamily="18" charset="0"/>
                  </a:rPr>
                  <a:t>1</a:t>
                </a:r>
                <a:r>
                  <a:rPr lang="en-US" sz="1600" dirty="0" smtClean="0">
                    <a:latin typeface="Times New Roman" pitchFamily="18" charset="0"/>
                  </a:rPr>
                  <a:t> + </a:t>
                </a:r>
                <a:r>
                  <a:rPr lang="el-GR" sz="1600" dirty="0" smtClean="0">
                    <a:latin typeface="Times New Roman" pitchFamily="18" charset="0"/>
                  </a:rPr>
                  <a:t>Δ</a:t>
                </a:r>
                <a:r>
                  <a:rPr lang="en-US" sz="1600" dirty="0" smtClean="0">
                    <a:latin typeface="Times New Roman" pitchFamily="18" charset="0"/>
                  </a:rPr>
                  <a:t>Y</a:t>
                </a:r>
                <a:r>
                  <a:rPr lang="en-US" sz="1600" baseline="-10000" dirty="0" smtClean="0">
                    <a:latin typeface="Times New Roman" pitchFamily="18" charset="0"/>
                  </a:rPr>
                  <a:t>2</a:t>
                </a:r>
                <a:r>
                  <a:rPr lang="en-US" sz="1600" dirty="0" smtClean="0">
                    <a:latin typeface="Times New Roman" pitchFamily="18" charset="0"/>
                  </a:rPr>
                  <a:t> + </a:t>
                </a:r>
                <a:r>
                  <a:rPr lang="el-GR" sz="1600" dirty="0" smtClean="0">
                    <a:latin typeface="Times New Roman" pitchFamily="18" charset="0"/>
                  </a:rPr>
                  <a:t>Δ</a:t>
                </a:r>
                <a:r>
                  <a:rPr lang="en-US" sz="1600" dirty="0" smtClean="0">
                    <a:latin typeface="Times New Roman" pitchFamily="18" charset="0"/>
                  </a:rPr>
                  <a:t>Y</a:t>
                </a:r>
                <a:r>
                  <a:rPr lang="en-US" sz="1600" baseline="-10000" dirty="0" smtClean="0">
                    <a:latin typeface="Times New Roman" pitchFamily="18" charset="0"/>
                  </a:rPr>
                  <a:t>3</a:t>
                </a:r>
                <a:r>
                  <a:rPr lang="en-US" sz="1600" dirty="0" smtClean="0">
                    <a:latin typeface="Times New Roman" pitchFamily="18" charset="0"/>
                  </a:rPr>
                  <a:t> + …  = </a:t>
                </a:r>
                <a:r>
                  <a:rPr lang="el-GR" sz="1600" dirty="0" smtClean="0">
                    <a:latin typeface="Times New Roman" pitchFamily="18" charset="0"/>
                  </a:rPr>
                  <a:t>Δ</a:t>
                </a:r>
                <a:r>
                  <a:rPr lang="en-US" sz="1600" dirty="0" smtClean="0">
                    <a:latin typeface="Times New Roman" pitchFamily="18" charset="0"/>
                  </a:rPr>
                  <a:t>G + b </a:t>
                </a:r>
                <a:r>
                  <a:rPr lang="en-US" sz="1600" baseline="-10000" dirty="0" smtClean="0">
                    <a:latin typeface="Times New Roman" pitchFamily="18" charset="0"/>
                  </a:rPr>
                  <a:t>*</a:t>
                </a:r>
                <a:r>
                  <a:rPr lang="en-US" sz="1600" dirty="0" smtClean="0">
                    <a:latin typeface="Times New Roman" pitchFamily="18" charset="0"/>
                  </a:rPr>
                  <a:t> </a:t>
                </a:r>
                <a:r>
                  <a:rPr lang="el-GR" sz="1600" dirty="0" smtClean="0">
                    <a:latin typeface="Times New Roman" pitchFamily="18" charset="0"/>
                  </a:rPr>
                  <a:t>Δ</a:t>
                </a:r>
                <a:r>
                  <a:rPr lang="en-US" sz="1600" dirty="0" smtClean="0">
                    <a:latin typeface="Times New Roman" pitchFamily="18" charset="0"/>
                  </a:rPr>
                  <a:t>G + b</a:t>
                </a:r>
                <a:r>
                  <a:rPr lang="en-US" sz="1600" baseline="30000" dirty="0" smtClean="0">
                    <a:latin typeface="Times New Roman" pitchFamily="18" charset="0"/>
                  </a:rPr>
                  <a:t>2 </a:t>
                </a:r>
                <a:r>
                  <a:rPr lang="en-US" sz="1600" baseline="-10000" dirty="0" smtClean="0">
                    <a:latin typeface="Times New Roman" pitchFamily="18" charset="0"/>
                  </a:rPr>
                  <a:t>*</a:t>
                </a:r>
                <a:r>
                  <a:rPr lang="en-US" sz="1600" dirty="0" smtClean="0">
                    <a:latin typeface="Times New Roman" pitchFamily="18" charset="0"/>
                  </a:rPr>
                  <a:t> </a:t>
                </a:r>
                <a:r>
                  <a:rPr lang="el-GR" sz="1600" dirty="0" smtClean="0">
                    <a:latin typeface="Times New Roman" pitchFamily="18" charset="0"/>
                  </a:rPr>
                  <a:t>Δ</a:t>
                </a:r>
                <a:r>
                  <a:rPr lang="en-US" sz="1600" dirty="0" smtClean="0">
                    <a:latin typeface="Times New Roman" pitchFamily="18" charset="0"/>
                  </a:rPr>
                  <a:t>G + … = </a:t>
                </a:r>
                <a:r>
                  <a:rPr lang="el-GR" sz="1600" dirty="0" smtClean="0">
                    <a:latin typeface="Times New Roman" pitchFamily="18" charset="0"/>
                  </a:rPr>
                  <a:t>Δ</a:t>
                </a:r>
                <a:r>
                  <a:rPr lang="en-US" sz="1600" dirty="0" smtClean="0">
                    <a:latin typeface="Times New Roman" pitchFamily="18" charset="0"/>
                  </a:rPr>
                  <a:t>G </a:t>
                </a:r>
                <a:r>
                  <a:rPr lang="en-US" sz="1600" baseline="-10000" dirty="0" smtClean="0">
                    <a:latin typeface="Times New Roman" pitchFamily="18" charset="0"/>
                  </a:rPr>
                  <a:t>* </a:t>
                </a:r>
                <a:r>
                  <a:rPr lang="en-US" sz="1600" dirty="0" smtClean="0">
                    <a:latin typeface="Times New Roman" pitchFamily="18" charset="0"/>
                  </a:rPr>
                  <a:t>(1 + b + b</a:t>
                </a:r>
                <a:r>
                  <a:rPr lang="en-US" sz="1600" baseline="30000" dirty="0" smtClean="0">
                    <a:latin typeface="Times New Roman" pitchFamily="18" charset="0"/>
                  </a:rPr>
                  <a:t>2 </a:t>
                </a:r>
                <a:r>
                  <a:rPr lang="en-US" sz="1600" dirty="0" smtClean="0">
                    <a:latin typeface="Times New Roman" pitchFamily="18" charset="0"/>
                  </a:rPr>
                  <a:t>+ … )</a:t>
                </a:r>
                <a:r>
                  <a:rPr lang="el-GR" sz="1600" dirty="0">
                    <a:latin typeface="Times New Roman" pitchFamily="18" charset="0"/>
                  </a:rPr>
                  <a:t> = Δ</a:t>
                </a:r>
                <a:r>
                  <a:rPr lang="en-US" sz="1600" dirty="0">
                    <a:latin typeface="Times New Roman" pitchFamily="18" charset="0"/>
                  </a:rPr>
                  <a:t>G </a:t>
                </a:r>
                <a:r>
                  <a:rPr lang="en-US" sz="1600" baseline="-10000" dirty="0" smtClean="0">
                    <a:latin typeface="Times New Roman" pitchFamily="18" charset="0"/>
                  </a:rPr>
                  <a:t>*</a:t>
                </a:r>
                <a:r>
                  <a:rPr lang="el-GR" sz="1600" baseline="-10000" dirty="0" smtClean="0">
                    <a:latin typeface="Times New Roman" pitchFamily="18" charset="0"/>
                  </a:rPr>
                  <a:t> </a:t>
                </a:r>
                <a14:m>
                  <m:oMath xmlns:m="http://schemas.openxmlformats.org/officeDocument/2006/math">
                    <m:f>
                      <m:fPr>
                        <m:ctrlPr>
                          <a:rPr lang="en-US" sz="1600" i="1">
                            <a:effectLst>
                              <a:outerShdw blurRad="38100" dist="38100" dir="2700000" algn="tl">
                                <a:srgbClr val="C0C0C0"/>
                              </a:outerShdw>
                            </a:effectLst>
                            <a:latin typeface="Cambria Math" panose="02040503050406030204" pitchFamily="18" charset="0"/>
                          </a:rPr>
                        </m:ctrlPr>
                      </m:fPr>
                      <m:num>
                        <m:r>
                          <m:rPr>
                            <m:nor/>
                          </m:rPr>
                          <a:rPr lang="en-US" sz="1600" dirty="0">
                            <a:effectLst>
                              <a:outerShdw blurRad="38100" dist="38100" dir="2700000" algn="tl">
                                <a:srgbClr val="C0C0C0"/>
                              </a:outerShdw>
                            </a:effectLst>
                            <a:latin typeface="Times New Roman" panose="02020603050405020304" pitchFamily="18" charset="0"/>
                            <a:cs typeface="Times New Roman" panose="02020603050405020304" pitchFamily="18" charset="0"/>
                          </a:rPr>
                          <m:t>1</m:t>
                        </m:r>
                        <m:r>
                          <m:rPr>
                            <m:nor/>
                          </m:rPr>
                          <a:rPr lang="el-GR" sz="1600" dirty="0">
                            <a:effectLst>
                              <a:outerShdw blurRad="38100" dist="38100" dir="2700000" algn="tl">
                                <a:srgbClr val="C0C0C0"/>
                              </a:outerShdw>
                            </a:effectLst>
                            <a:latin typeface="Times New Roman" panose="02020603050405020304" pitchFamily="18" charset="0"/>
                            <a:cs typeface="Times New Roman" panose="02020603050405020304" pitchFamily="18" charset="0"/>
                          </a:rPr>
                          <m:t> </m:t>
                        </m:r>
                      </m:num>
                      <m:den>
                        <m:r>
                          <m:rPr>
                            <m:nor/>
                          </m:rPr>
                          <a:rPr lang="en-US" sz="1600" dirty="0">
                            <a:effectLst>
                              <a:outerShdw blurRad="38100" dist="38100" dir="2700000" algn="tl">
                                <a:srgbClr val="C0C0C0"/>
                              </a:outerShdw>
                            </a:effectLst>
                            <a:latin typeface="Times New Roman" panose="02020603050405020304" pitchFamily="18" charset="0"/>
                            <a:cs typeface="Times New Roman" panose="02020603050405020304" pitchFamily="18" charset="0"/>
                          </a:rPr>
                          <m:t>1 − </m:t>
                        </m:r>
                        <m:r>
                          <m:rPr>
                            <m:nor/>
                          </m:rPr>
                          <a:rPr lang="en-US" sz="1600" dirty="0">
                            <a:effectLst>
                              <a:outerShdw blurRad="38100" dist="38100" dir="2700000" algn="tl">
                                <a:srgbClr val="C0C0C0"/>
                              </a:outerShdw>
                            </a:effectLst>
                            <a:latin typeface="Times New Roman" panose="02020603050405020304" pitchFamily="18" charset="0"/>
                            <a:cs typeface="Times New Roman" panose="02020603050405020304" pitchFamily="18" charset="0"/>
                          </a:rPr>
                          <m:t>b</m:t>
                        </m:r>
                        <m:r>
                          <m:rPr>
                            <m:nor/>
                          </m:rPr>
                          <a:rPr lang="en-US" sz="1600" dirty="0">
                            <a:effectLst>
                              <a:outerShdw blurRad="38100" dist="38100" dir="2700000" algn="tl">
                                <a:srgbClr val="C0C0C0"/>
                              </a:outerShdw>
                            </a:effectLst>
                            <a:latin typeface="Times New Roman" panose="02020603050405020304" pitchFamily="18" charset="0"/>
                            <a:cs typeface="Times New Roman" panose="02020603050405020304" pitchFamily="18" charset="0"/>
                          </a:rPr>
                          <m:t> </m:t>
                        </m:r>
                      </m:den>
                    </m:f>
                  </m:oMath>
                </a14:m>
                <a:r>
                  <a:rPr lang="el-GR" sz="1600" dirty="0" smtClean="0">
                    <a:latin typeface="Times New Roman" pitchFamily="18" charset="0"/>
                  </a:rPr>
                  <a:t> = Δ</a:t>
                </a:r>
                <a:r>
                  <a:rPr lang="en-US" sz="1600" dirty="0" smtClean="0">
                    <a:latin typeface="Times New Roman" pitchFamily="18" charset="0"/>
                  </a:rPr>
                  <a:t>G </a:t>
                </a:r>
                <a:r>
                  <a:rPr lang="en-US" sz="1600" baseline="-10000" dirty="0">
                    <a:latin typeface="Times New Roman" pitchFamily="18" charset="0"/>
                  </a:rPr>
                  <a:t>*</a:t>
                </a:r>
                <a:r>
                  <a:rPr lang="el-GR" sz="1600" baseline="-10000" dirty="0">
                    <a:latin typeface="Times New Roman" pitchFamily="18" charset="0"/>
                  </a:rPr>
                  <a:t> </a:t>
                </a:r>
                <a14:m>
                  <m:oMath xmlns:m="http://schemas.openxmlformats.org/officeDocument/2006/math">
                    <m:f>
                      <m:fPr>
                        <m:ctrlPr>
                          <a:rPr lang="en-US" sz="1600" i="1">
                            <a:effectLst>
                              <a:outerShdw blurRad="38100" dist="38100" dir="2700000" algn="tl">
                                <a:srgbClr val="C0C0C0"/>
                              </a:outerShdw>
                            </a:effectLst>
                            <a:latin typeface="Cambria Math" panose="02040503050406030204" pitchFamily="18" charset="0"/>
                          </a:rPr>
                        </m:ctrlPr>
                      </m:fPr>
                      <m:num>
                        <m:r>
                          <m:rPr>
                            <m:nor/>
                          </m:rPr>
                          <a:rPr lang="en-US" sz="1600" dirty="0">
                            <a:effectLst>
                              <a:outerShdw blurRad="38100" dist="38100" dir="2700000" algn="tl">
                                <a:srgbClr val="C0C0C0"/>
                              </a:outerShdw>
                            </a:effectLst>
                            <a:latin typeface="Times New Roman" panose="02020603050405020304" pitchFamily="18" charset="0"/>
                            <a:cs typeface="Times New Roman" panose="02020603050405020304" pitchFamily="18" charset="0"/>
                          </a:rPr>
                          <m:t>1</m:t>
                        </m:r>
                        <m:r>
                          <m:rPr>
                            <m:nor/>
                          </m:rPr>
                          <a:rPr lang="el-GR" sz="1600" dirty="0">
                            <a:effectLst>
                              <a:outerShdw blurRad="38100" dist="38100" dir="2700000" algn="tl">
                                <a:srgbClr val="C0C0C0"/>
                              </a:outerShdw>
                            </a:effectLst>
                            <a:latin typeface="Times New Roman" panose="02020603050405020304" pitchFamily="18" charset="0"/>
                            <a:cs typeface="Times New Roman" panose="02020603050405020304" pitchFamily="18" charset="0"/>
                          </a:rPr>
                          <m:t> </m:t>
                        </m:r>
                      </m:num>
                      <m:den>
                        <m:r>
                          <m:rPr>
                            <m:nor/>
                          </m:rPr>
                          <a:rPr lang="en-US" sz="1600" dirty="0">
                            <a:effectLst>
                              <a:outerShdw blurRad="38100" dist="38100" dir="2700000" algn="tl">
                                <a:srgbClr val="C0C0C0"/>
                              </a:outerShdw>
                            </a:effectLst>
                            <a:latin typeface="Times New Roman" panose="02020603050405020304" pitchFamily="18" charset="0"/>
                            <a:cs typeface="Times New Roman" panose="02020603050405020304" pitchFamily="18" charset="0"/>
                          </a:rPr>
                          <m:t>1 −</m:t>
                        </m:r>
                        <m:r>
                          <m:rPr>
                            <m:nor/>
                          </m:rPr>
                          <a:rPr lang="en-US" sz="1600" b="0" i="0" dirty="0" smtClean="0">
                            <a:effectLst>
                              <a:outerShdw blurRad="38100" dist="38100" dir="2700000" algn="tl">
                                <a:srgbClr val="C0C0C0"/>
                              </a:outerShdw>
                            </a:effectLst>
                            <a:latin typeface="Times New Roman" panose="02020603050405020304" pitchFamily="18" charset="0"/>
                            <a:cs typeface="Times New Roman" panose="02020603050405020304" pitchFamily="18" charset="0"/>
                          </a:rPr>
                          <m:t> </m:t>
                        </m:r>
                        <m:r>
                          <m:rPr>
                            <m:nor/>
                          </m:rPr>
                          <a:rPr lang="en-US" sz="1600" b="0" i="0" dirty="0" smtClean="0">
                            <a:effectLst>
                              <a:outerShdw blurRad="38100" dist="38100" dir="2700000" algn="tl">
                                <a:srgbClr val="C0C0C0"/>
                              </a:outerShdw>
                            </a:effectLst>
                            <a:latin typeface="Times New Roman" panose="02020603050405020304" pitchFamily="18" charset="0"/>
                            <a:cs typeface="Times New Roman" panose="02020603050405020304" pitchFamily="18" charset="0"/>
                          </a:rPr>
                          <m:t>MPC</m:t>
                        </m:r>
                      </m:den>
                    </m:f>
                  </m:oMath>
                </a14:m>
                <a:endParaRPr lang="en-US" sz="1600" dirty="0" smtClean="0">
                  <a:latin typeface="Times New Roman" pitchFamily="18" charset="0"/>
                </a:endParaRPr>
              </a:p>
            </p:txBody>
          </p:sp>
        </mc:Choice>
        <mc:Fallback xmlns="">
          <p:sp>
            <p:nvSpPr>
              <p:cNvPr id="23554" name="Rectangle 3"/>
              <p:cNvSpPr>
                <a:spLocks noGrp="1" noRot="1" noChangeAspect="1" noMove="1" noResize="1" noEditPoints="1" noAdjustHandles="1" noChangeArrowheads="1" noChangeShapeType="1" noTextEdit="1"/>
              </p:cNvSpPr>
              <p:nvPr>
                <p:ph type="body" idx="4294967295"/>
              </p:nvPr>
            </p:nvSpPr>
            <p:spPr>
              <a:xfrm>
                <a:off x="447675" y="1857375"/>
                <a:ext cx="11315700" cy="4905375"/>
              </a:xfrm>
              <a:blipFill>
                <a:blip r:embed="rId2"/>
                <a:stretch>
                  <a:fillRect l="-269"/>
                </a:stretch>
              </a:blipFill>
            </p:spPr>
            <p:txBody>
              <a:bodyPr/>
              <a:lstStyle/>
              <a:p>
                <a:r>
                  <a:rPr lang="el-GR">
                    <a:noFill/>
                  </a:rPr>
                  <a:t> </a:t>
                </a:r>
              </a:p>
            </p:txBody>
          </p:sp>
        </mc:Fallback>
      </mc:AlternateContent>
      <p:sp>
        <p:nvSpPr>
          <p:cNvPr id="4" name="Rectangle 2"/>
          <p:cNvSpPr>
            <a:spLocks noGrp="1"/>
          </p:cNvSpPr>
          <p:nvPr>
            <p:ph type="title" idx="4294967295"/>
          </p:nvPr>
        </p:nvSpPr>
        <p:spPr bwMode="auto">
          <a:xfrm>
            <a:off x="533400" y="638175"/>
            <a:ext cx="11029950" cy="914400"/>
          </a:xfrm>
        </p:spPr>
        <p:txBody>
          <a:bodyPr wrap="square" numCol="1" anchorCtr="0" compatLnSpc="1">
            <a:prstTxWarp prst="textNoShape">
              <a:avLst/>
            </a:prstTxWarp>
          </a:bodyPr>
          <a:lstStyle/>
          <a:p>
            <a:pPr algn="ctr">
              <a:defRPr/>
            </a:pPr>
            <a:r>
              <a:rPr lang="el-GR" sz="3600" cap="none" dirty="0" smtClean="0">
                <a:effectLst>
                  <a:outerShdw blurRad="38100" dist="38100" dir="2700000" algn="tl">
                    <a:srgbClr val="C0C0C0"/>
                  </a:outerShdw>
                </a:effectLst>
                <a:latin typeface="Times New Roman" pitchFamily="18" charset="0"/>
              </a:rPr>
              <a:t>Πολλαπλασιαστής δημοσίων δαπανών ΙΙΙ</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title" idx="4294967295"/>
          </p:nvPr>
        </p:nvSpPr>
        <p:spPr bwMode="auto">
          <a:xfrm>
            <a:off x="581025" y="704850"/>
            <a:ext cx="11029950" cy="855663"/>
          </a:xfrm>
        </p:spPr>
        <p:txBody>
          <a:bodyPr wrap="square" numCol="1" anchorCtr="0" compatLnSpc="1">
            <a:prstTxWarp prst="textNoShape">
              <a:avLst/>
            </a:prstTxWarp>
          </a:bodyPr>
          <a:lstStyle/>
          <a:p>
            <a:pPr algn="ctr">
              <a:defRPr/>
            </a:pPr>
            <a:r>
              <a:rPr lang="el-GR" sz="3600" cap="none" smtClean="0">
                <a:effectLst>
                  <a:outerShdw blurRad="38100" dist="38100" dir="2700000" algn="tl">
                    <a:srgbClr val="C0C0C0"/>
                  </a:outerShdw>
                </a:effectLst>
                <a:latin typeface="Times New Roman" pitchFamily="18" charset="0"/>
              </a:rPr>
              <a:t>Η καμπύλη </a:t>
            </a:r>
            <a:r>
              <a:rPr lang="en-US" sz="3600" cap="none" smtClean="0">
                <a:effectLst>
                  <a:outerShdw blurRad="38100" dist="38100" dir="2700000" algn="tl">
                    <a:srgbClr val="C0C0C0"/>
                  </a:outerShdw>
                </a:effectLst>
                <a:latin typeface="Times New Roman" pitchFamily="18" charset="0"/>
              </a:rPr>
              <a:t>IS</a:t>
            </a:r>
            <a:endParaRPr lang="el-GR" sz="3600" cap="none" smtClean="0">
              <a:effectLst>
                <a:outerShdw blurRad="38100" dist="38100" dir="2700000" algn="tl">
                  <a:srgbClr val="C0C0C0"/>
                </a:outerShdw>
              </a:effectLst>
              <a:latin typeface="Times New Roman" pitchFamily="18" charset="0"/>
            </a:endParaRPr>
          </a:p>
        </p:txBody>
      </p:sp>
      <p:sp>
        <p:nvSpPr>
          <p:cNvPr id="20482" name="Rectangle 3"/>
          <p:cNvSpPr>
            <a:spLocks noGrp="1"/>
          </p:cNvSpPr>
          <p:nvPr>
            <p:ph type="body" idx="4294967295"/>
          </p:nvPr>
        </p:nvSpPr>
        <p:spPr>
          <a:xfrm>
            <a:off x="581025" y="1884363"/>
            <a:ext cx="11029950" cy="4657725"/>
          </a:xfrm>
        </p:spPr>
        <p:txBody>
          <a:bodyPr/>
          <a:lstStyle/>
          <a:p>
            <a:pPr marL="0" indent="0" algn="just">
              <a:lnSpc>
                <a:spcPct val="150000"/>
              </a:lnSpc>
              <a:spcBef>
                <a:spcPts val="600"/>
              </a:spcBef>
            </a:pPr>
            <a:r>
              <a:rPr lang="en-ID" sz="2400" smtClean="0">
                <a:latin typeface="Times New Roman" pitchFamily="18" charset="0"/>
              </a:rPr>
              <a:t> </a:t>
            </a:r>
            <a:r>
              <a:rPr lang="el-GR" sz="2400" smtClean="0">
                <a:latin typeface="Times New Roman" pitchFamily="18" charset="0"/>
              </a:rPr>
              <a:t>Η καμπύλη </a:t>
            </a:r>
            <a:r>
              <a:rPr lang="en-US" sz="2400" smtClean="0">
                <a:latin typeface="Times New Roman" pitchFamily="18" charset="0"/>
              </a:rPr>
              <a:t>IS</a:t>
            </a:r>
            <a:r>
              <a:rPr lang="el-GR" sz="2400" smtClean="0">
                <a:latin typeface="Times New Roman" pitchFamily="18" charset="0"/>
              </a:rPr>
              <a:t> εκφράζει τη σχέση ανάμεσα στο Υ και το </a:t>
            </a:r>
            <a:r>
              <a:rPr lang="en-US" sz="2400" smtClean="0">
                <a:latin typeface="Times New Roman" pitchFamily="18" charset="0"/>
              </a:rPr>
              <a:t>r</a:t>
            </a:r>
            <a:r>
              <a:rPr lang="el-GR" sz="2400" smtClean="0">
                <a:latin typeface="Times New Roman" pitchFamily="18" charset="0"/>
              </a:rPr>
              <a:t> που δημιουργείται στην αγορά αγαθών και υπηρεσιών ή στην αγορά δανειακών κεφαλαίων.</a:t>
            </a:r>
          </a:p>
          <a:p>
            <a:pPr marL="0" indent="0" algn="just">
              <a:lnSpc>
                <a:spcPct val="150000"/>
              </a:lnSpc>
              <a:spcBef>
                <a:spcPts val="600"/>
              </a:spcBef>
            </a:pPr>
            <a:r>
              <a:rPr lang="en-ID" sz="2400" smtClean="0">
                <a:latin typeface="Times New Roman" pitchFamily="18" charset="0"/>
              </a:rPr>
              <a:t> </a:t>
            </a:r>
            <a:r>
              <a:rPr lang="el-GR" sz="2400" smtClean="0">
                <a:latin typeface="Times New Roman" pitchFamily="18" charset="0"/>
              </a:rPr>
              <a:t>Η καμπύλη </a:t>
            </a:r>
            <a:r>
              <a:rPr lang="en-US" sz="2400" smtClean="0">
                <a:latin typeface="Times New Roman" pitchFamily="18" charset="0"/>
              </a:rPr>
              <a:t>IS</a:t>
            </a:r>
            <a:r>
              <a:rPr lang="el-GR" sz="2400" smtClean="0">
                <a:latin typeface="Times New Roman" pitchFamily="18" charset="0"/>
              </a:rPr>
              <a:t> σύρεται για μια δεδομένη δημοσιονομική πολιτική (</a:t>
            </a:r>
            <a:r>
              <a:rPr lang="en-US" sz="2400" smtClean="0">
                <a:latin typeface="Times New Roman" pitchFamily="18" charset="0"/>
              </a:rPr>
              <a:t>G</a:t>
            </a:r>
            <a:r>
              <a:rPr lang="el-GR" sz="2400" smtClean="0">
                <a:latin typeface="Times New Roman" pitchFamily="18" charset="0"/>
              </a:rPr>
              <a:t>, </a:t>
            </a:r>
            <a:r>
              <a:rPr lang="en-US" sz="2400" smtClean="0">
                <a:latin typeface="Times New Roman" pitchFamily="18" charset="0"/>
              </a:rPr>
              <a:t>T</a:t>
            </a:r>
            <a:r>
              <a:rPr lang="el-GR" sz="2400" smtClean="0">
                <a:latin typeface="Times New Roman" pitchFamily="18" charset="0"/>
              </a:rPr>
              <a:t>) και συνδυάζει την αλληλεπίδραση μεταξύ </a:t>
            </a:r>
            <a:r>
              <a:rPr lang="en-US" sz="2400" smtClean="0">
                <a:latin typeface="Times New Roman" pitchFamily="18" charset="0"/>
              </a:rPr>
              <a:t>r</a:t>
            </a:r>
            <a:r>
              <a:rPr lang="el-GR" sz="2400" smtClean="0">
                <a:latin typeface="Times New Roman" pitchFamily="18" charset="0"/>
              </a:rPr>
              <a:t> και Ι που εκφράζεται από τη συνάρτηση της επένδυσης και την αλληλεπίδραση μεταξύ Υ και Ι που καταδείχνεται από τον κεϋνσυανό σταυρό.</a:t>
            </a:r>
          </a:p>
          <a:p>
            <a:pPr marL="0" indent="0" algn="just">
              <a:lnSpc>
                <a:spcPct val="150000"/>
              </a:lnSpc>
              <a:spcBef>
                <a:spcPts val="600"/>
              </a:spcBef>
            </a:pPr>
            <a:r>
              <a:rPr lang="en-ID" sz="2400" smtClean="0">
                <a:latin typeface="Times New Roman" pitchFamily="18" charset="0"/>
              </a:rPr>
              <a:t> </a:t>
            </a:r>
            <a:r>
              <a:rPr lang="el-GR" sz="2400" smtClean="0">
                <a:latin typeface="Times New Roman" pitchFamily="18" charset="0"/>
              </a:rPr>
              <a:t>Το υψηλότερο εισόδημα συνεπάγεται υψηλότερη αποταμίευση γεγονός που οδηγεί σε χαμηλότερο επιτόκιο ισορροπίας και συνεπώς η κλίση της καμπύλης </a:t>
            </a:r>
            <a:r>
              <a:rPr lang="en-US" sz="2400" smtClean="0">
                <a:latin typeface="Times New Roman" pitchFamily="18" charset="0"/>
              </a:rPr>
              <a:t>IS</a:t>
            </a:r>
            <a:r>
              <a:rPr lang="el-GR" sz="2400" smtClean="0">
                <a:latin typeface="Times New Roman" pitchFamily="18" charset="0"/>
              </a:rPr>
              <a:t> είναι αρνητική.</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Content Placeholder 2"/>
          <p:cNvSpPr>
            <a:spLocks noGrp="1"/>
          </p:cNvSpPr>
          <p:nvPr>
            <p:ph idx="1"/>
          </p:nvPr>
        </p:nvSpPr>
        <p:spPr>
          <a:xfrm>
            <a:off x="500063" y="1871663"/>
            <a:ext cx="11152187" cy="3678237"/>
          </a:xfrm>
        </p:spPr>
        <p:txBody>
          <a:bodyPr/>
          <a:lstStyle/>
          <a:p>
            <a:pPr marL="0" indent="0" algn="just">
              <a:lnSpc>
                <a:spcPct val="150000"/>
              </a:lnSpc>
              <a:spcBef>
                <a:spcPts val="600"/>
              </a:spcBef>
              <a:buFont typeface="Wingdings 2" pitchFamily="18" charset="2"/>
              <a:buNone/>
            </a:pPr>
            <a:r>
              <a:rPr lang="el-GR" sz="2400" dirty="0" smtClean="0">
                <a:latin typeface="Times New Roman" pitchFamily="18" charset="0"/>
              </a:rPr>
              <a:t>Στη δεκαετία του ’30 η εμφάνιση υψηλών ποσοστών ανεργίας και η κατακόρυφη πτώση της οικονομικής δραστηριότητας δεν μπορούσαν να ερμηνευτούν από την κλασική θεωρία (πλήρης απασχόληση). </a:t>
            </a:r>
            <a:endParaRPr lang="en-US" sz="2400" dirty="0" smtClean="0">
              <a:latin typeface="Times New Roman" pitchFamily="18" charset="0"/>
            </a:endParaRPr>
          </a:p>
          <a:p>
            <a:pPr marL="0" indent="0" algn="just">
              <a:lnSpc>
                <a:spcPct val="150000"/>
              </a:lnSpc>
              <a:spcBef>
                <a:spcPts val="600"/>
              </a:spcBef>
              <a:buFont typeface="Wingdings 2" pitchFamily="18" charset="2"/>
              <a:buNone/>
            </a:pPr>
            <a:r>
              <a:rPr lang="el-GR" sz="2400" dirty="0" smtClean="0">
                <a:latin typeface="Times New Roman" pitchFamily="18" charset="0"/>
              </a:rPr>
              <a:t>Ο </a:t>
            </a:r>
            <a:r>
              <a:rPr lang="en-US" sz="2400" dirty="0" smtClean="0">
                <a:latin typeface="Times New Roman" pitchFamily="18" charset="0"/>
              </a:rPr>
              <a:t>Keynes</a:t>
            </a:r>
            <a:r>
              <a:rPr lang="el-GR" sz="2400" dirty="0" smtClean="0">
                <a:latin typeface="Times New Roman" pitchFamily="18" charset="0"/>
              </a:rPr>
              <a:t> άσκησε κριτική θεωρώντας ότι οι υποθέσεις </a:t>
            </a:r>
            <a:r>
              <a:rPr lang="el-GR" sz="2400" dirty="0" err="1" smtClean="0">
                <a:latin typeface="Times New Roman" pitchFamily="18" charset="0"/>
              </a:rPr>
              <a:t>επι</a:t>
            </a:r>
            <a:r>
              <a:rPr lang="el-GR" sz="2400" dirty="0" smtClean="0">
                <a:latin typeface="Times New Roman" pitchFamily="18" charset="0"/>
              </a:rPr>
              <a:t> </a:t>
            </a:r>
            <a:r>
              <a:rPr lang="el-GR" sz="2400" dirty="0" err="1" smtClean="0">
                <a:latin typeface="Times New Roman" pitchFamily="18" charset="0"/>
              </a:rPr>
              <a:t>τών</a:t>
            </a:r>
            <a:r>
              <a:rPr lang="el-GR" sz="2400" dirty="0" smtClean="0">
                <a:latin typeface="Times New Roman" pitchFamily="18" charset="0"/>
              </a:rPr>
              <a:t> οποίων θεμελιωνόταν η κλασική θεωρία σπάνια ή ίσως και ποτέ δεν θα μπορούσαν να εκφράσουν την οικονομική πραγματικότητα.</a:t>
            </a:r>
            <a:r>
              <a:rPr lang="el-GR" dirty="0" smtClean="0">
                <a:latin typeface="Gill Sans MT" pitchFamily="34" charset="0"/>
              </a:rPr>
              <a:t> </a:t>
            </a:r>
            <a:endParaRPr lang="en-US" dirty="0" smtClean="0"/>
          </a:p>
        </p:txBody>
      </p:sp>
      <p:sp>
        <p:nvSpPr>
          <p:cNvPr id="3" name="Τίτλος 1"/>
          <p:cNvSpPr>
            <a:spLocks noGrp="1"/>
          </p:cNvSpPr>
          <p:nvPr>
            <p:ph type="title"/>
          </p:nvPr>
        </p:nvSpPr>
        <p:spPr>
          <a:xfrm>
            <a:off x="581025" y="627063"/>
            <a:ext cx="11029950" cy="795337"/>
          </a:xfrm>
        </p:spPr>
        <p:txBody>
          <a:bodyPr wrap="square" numCol="1" anchorCtr="0" compatLnSpc="1">
            <a:prstTxWarp prst="textNoShape">
              <a:avLst/>
            </a:prstTxWarp>
          </a:bodyPr>
          <a:lstStyle/>
          <a:p>
            <a:pPr algn="ctr">
              <a:defRPr/>
            </a:pPr>
            <a:r>
              <a:rPr lang="el-GR" sz="3600" cap="none" dirty="0" smtClean="0">
                <a:effectLst>
                  <a:outerShdw blurRad="38100" dist="38100" dir="2700000" algn="tl">
                    <a:srgbClr val="C0C0C0"/>
                  </a:outerShdw>
                </a:effectLst>
                <a:latin typeface="Times New Roman" pitchFamily="18" charset="0"/>
                <a:cs typeface="Times New Roman" pitchFamily="18" charset="0"/>
              </a:rPr>
              <a:t>Κλασική θεωρία και Κρίση του 1929</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Content Placeholder 2"/>
          <p:cNvSpPr>
            <a:spLocks noGrp="1"/>
          </p:cNvSpPr>
          <p:nvPr>
            <p:ph idx="1"/>
          </p:nvPr>
        </p:nvSpPr>
        <p:spPr>
          <a:xfrm>
            <a:off x="431320" y="1813079"/>
            <a:ext cx="11369615" cy="4784725"/>
          </a:xfrm>
        </p:spPr>
        <p:txBody>
          <a:bodyPr anchor="t" anchorCtr="0"/>
          <a:lstStyle/>
          <a:p>
            <a:pPr marL="0" indent="0" algn="just">
              <a:lnSpc>
                <a:spcPct val="150000"/>
              </a:lnSpc>
              <a:spcBef>
                <a:spcPts val="600"/>
              </a:spcBef>
              <a:spcAft>
                <a:spcPts val="0"/>
              </a:spcAft>
            </a:pPr>
            <a:r>
              <a:rPr lang="el-GR" sz="2400" dirty="0" smtClean="0">
                <a:latin typeface="Times New Roman" pitchFamily="18" charset="0"/>
              </a:rPr>
              <a:t> Ο </a:t>
            </a:r>
            <a:r>
              <a:rPr lang="en-US" sz="2400" dirty="0" smtClean="0">
                <a:latin typeface="Times New Roman" pitchFamily="18" charset="0"/>
              </a:rPr>
              <a:t>Keynes</a:t>
            </a:r>
            <a:r>
              <a:rPr lang="el-GR" sz="2400" dirty="0" smtClean="0">
                <a:latin typeface="Times New Roman" pitchFamily="18" charset="0"/>
              </a:rPr>
              <a:t> πίστευε ότι το πρόβλημα στη διάρκεια των οικονομικών υφέσεων ήταν η ανεπάρκεια της δαπάνης και άσκησε κριτική στη θέση των κλασικών για τον καθορισμό του εθνικού εισοδήματος αποκλειστικά από τη συνολική προσφορά.</a:t>
            </a:r>
          </a:p>
          <a:p>
            <a:pPr marL="0" indent="0" algn="just">
              <a:spcBef>
                <a:spcPts val="600"/>
              </a:spcBef>
              <a:buNone/>
            </a:pPr>
            <a:endParaRPr lang="el-GR" sz="2400" dirty="0" smtClean="0">
              <a:latin typeface="Times New Roman" pitchFamily="18" charset="0"/>
            </a:endParaRPr>
          </a:p>
          <a:p>
            <a:pPr marL="0" indent="0" algn="just">
              <a:lnSpc>
                <a:spcPct val="150000"/>
              </a:lnSpc>
              <a:spcBef>
                <a:spcPts val="0"/>
              </a:spcBef>
            </a:pPr>
            <a:r>
              <a:rPr lang="el-GR" sz="2400" dirty="0" smtClean="0">
                <a:latin typeface="Times New Roman" pitchFamily="18" charset="0"/>
              </a:rPr>
              <a:t> Στο </a:t>
            </a:r>
            <a:r>
              <a:rPr lang="el-GR" sz="2400" dirty="0">
                <a:latin typeface="Times New Roman" pitchFamily="18" charset="0"/>
              </a:rPr>
              <a:t>επίπεδο ισορροπίας το εθνικό προϊόν είναι μικρότερο από το μέγιστο δυνατό που οι επιχειρήσεις δύνανται να παράγουν στο συγκεκριμένο επίπεδο τιμών. Κατά συνέπεια το απόθεμα κεφαλαίου (</a:t>
            </a:r>
            <a:r>
              <a:rPr lang="en-US" sz="2400" dirty="0">
                <a:latin typeface="Times New Roman" pitchFamily="18" charset="0"/>
              </a:rPr>
              <a:t>capital stock</a:t>
            </a:r>
            <a:r>
              <a:rPr lang="el-GR" sz="2400" dirty="0">
                <a:latin typeface="Times New Roman" pitchFamily="18" charset="0"/>
              </a:rPr>
              <a:t>) και η εργασία δεν απασχολούνται πλήρως και όλα αυτά διότι </a:t>
            </a:r>
            <a:r>
              <a:rPr lang="el-GR" sz="2400" u="sng" dirty="0">
                <a:latin typeface="Times New Roman" pitchFamily="18" charset="0"/>
              </a:rPr>
              <a:t>το προσφερόμενο προϊόν εξαρτάται από το μέγεθος της </a:t>
            </a:r>
            <a:r>
              <a:rPr lang="el-GR" sz="2400" u="sng" dirty="0" err="1">
                <a:latin typeface="Times New Roman" pitchFamily="18" charset="0"/>
              </a:rPr>
              <a:t>συναθροιστικής</a:t>
            </a:r>
            <a:r>
              <a:rPr lang="el-GR" sz="2400" u="sng" dirty="0">
                <a:latin typeface="Times New Roman" pitchFamily="18" charset="0"/>
              </a:rPr>
              <a:t> ζήτησης</a:t>
            </a:r>
            <a:r>
              <a:rPr lang="el-GR" sz="2400" dirty="0" smtClean="0">
                <a:latin typeface="Times New Roman" pitchFamily="18" charset="0"/>
              </a:rPr>
              <a:t>.</a:t>
            </a:r>
          </a:p>
        </p:txBody>
      </p:sp>
      <p:sp>
        <p:nvSpPr>
          <p:cNvPr id="3" name="Τίτλος 1"/>
          <p:cNvSpPr>
            <a:spLocks noGrp="1"/>
          </p:cNvSpPr>
          <p:nvPr>
            <p:ph type="title"/>
          </p:nvPr>
        </p:nvSpPr>
        <p:spPr>
          <a:xfrm>
            <a:off x="581025" y="627063"/>
            <a:ext cx="11029950" cy="795337"/>
          </a:xfrm>
        </p:spPr>
        <p:txBody>
          <a:bodyPr wrap="square" numCol="1" anchorCtr="0" compatLnSpc="1">
            <a:prstTxWarp prst="textNoShape">
              <a:avLst/>
            </a:prstTxWarp>
          </a:bodyPr>
          <a:lstStyle/>
          <a:p>
            <a:pPr algn="ctr">
              <a:defRPr/>
            </a:pPr>
            <a:r>
              <a:rPr lang="el-GR" sz="3600" cap="none" dirty="0" smtClean="0">
                <a:effectLst>
                  <a:outerShdw blurRad="38100" dist="38100" dir="2700000" algn="tl">
                    <a:srgbClr val="000000">
                      <a:alpha val="43137"/>
                    </a:srgbClr>
                  </a:outerShdw>
                </a:effectLst>
                <a:latin typeface="Times New Roman" pitchFamily="18" charset="0"/>
                <a:cs typeface="Times New Roman" pitchFamily="18" charset="0"/>
              </a:rPr>
              <a:t>Κριτική </a:t>
            </a:r>
            <a:r>
              <a:rPr lang="en-US" sz="3600" cap="none" dirty="0" smtClean="0">
                <a:effectLst>
                  <a:outerShdw blurRad="38100" dist="38100" dir="2700000" algn="tl">
                    <a:srgbClr val="000000">
                      <a:alpha val="43137"/>
                    </a:srgbClr>
                  </a:outerShdw>
                </a:effectLst>
                <a:latin typeface="Times New Roman" pitchFamily="18" charset="0"/>
              </a:rPr>
              <a:t>Keynes</a:t>
            </a:r>
            <a:endParaRPr lang="el-GR" sz="3600" cap="none"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9619" y="1808728"/>
            <a:ext cx="11272761" cy="4663440"/>
          </a:xfrm>
        </p:spPr>
        <p:txBody>
          <a:bodyPr/>
          <a:lstStyle/>
          <a:p>
            <a:pPr algn="just">
              <a:lnSpc>
                <a:spcPct val="150000"/>
              </a:lnSpc>
            </a:pPr>
            <a:r>
              <a:rPr lang="en-US" sz="2400" b="1" dirty="0">
                <a:latin typeface="Times New Roman" pitchFamily="18" charset="0"/>
              </a:rPr>
              <a:t>Keynes</a:t>
            </a:r>
            <a:r>
              <a:rPr lang="el-GR" sz="2400" dirty="0">
                <a:latin typeface="Times New Roman" pitchFamily="18" charset="0"/>
              </a:rPr>
              <a:t>: η </a:t>
            </a:r>
            <a:r>
              <a:rPr lang="el-GR" sz="2400" dirty="0" err="1">
                <a:latin typeface="Times New Roman" pitchFamily="18" charset="0"/>
              </a:rPr>
              <a:t>συναθροιστική</a:t>
            </a:r>
            <a:r>
              <a:rPr lang="el-GR" sz="2400" dirty="0">
                <a:latin typeface="Times New Roman" pitchFamily="18" charset="0"/>
              </a:rPr>
              <a:t> ζήτηση καθορίζει το ύψος του εθνικού εισοδήματος και όχι η προσφορά </a:t>
            </a:r>
            <a:r>
              <a:rPr lang="en-US" sz="2400" dirty="0">
                <a:latin typeface="Times New Roman" pitchFamily="18" charset="0"/>
              </a:rPr>
              <a:t>=&gt; </a:t>
            </a:r>
            <a:r>
              <a:rPr lang="el-GR" sz="2400" dirty="0">
                <a:latin typeface="Times New Roman" pitchFamily="18" charset="0"/>
              </a:rPr>
              <a:t>οι παράγοντες που μετατοπίζουν την καμπύλη </a:t>
            </a:r>
            <a:r>
              <a:rPr lang="el-GR" sz="2400" dirty="0" err="1">
                <a:latin typeface="Times New Roman" pitchFamily="18" charset="0"/>
              </a:rPr>
              <a:t>συναθροιστικής</a:t>
            </a:r>
            <a:r>
              <a:rPr lang="el-GR" sz="2400" dirty="0">
                <a:latin typeface="Times New Roman" pitchFamily="18" charset="0"/>
              </a:rPr>
              <a:t> ζήτησης προκαλούν τις διακυμάνσεις στο εισόδημα =&gt; Υπόδειγμα </a:t>
            </a:r>
            <a:r>
              <a:rPr lang="en-US" sz="2400" dirty="0">
                <a:latin typeface="Times New Roman" pitchFamily="18" charset="0"/>
              </a:rPr>
              <a:t>ISLM</a:t>
            </a:r>
            <a:r>
              <a:rPr lang="el-GR" sz="2400" dirty="0">
                <a:latin typeface="Times New Roman" pitchFamily="18" charset="0"/>
              </a:rPr>
              <a:t>: ερμηνεύει τι προκαλεί τη μεταβολή του εισοδήματος </a:t>
            </a:r>
            <a:r>
              <a:rPr lang="el-GR" sz="2400" dirty="0" smtClean="0">
                <a:latin typeface="Times New Roman" pitchFamily="18" charset="0"/>
              </a:rPr>
              <a:t>βραχυχρόνια δηλ. </a:t>
            </a:r>
            <a:r>
              <a:rPr lang="el-GR" sz="2400" dirty="0">
                <a:latin typeface="Times New Roman" pitchFamily="18" charset="0"/>
              </a:rPr>
              <a:t>όταν το επίπεδο τιμών είναι σταθερό ή αλλιώς τι προκαλεί τη μετατόπιση της καμπύλης </a:t>
            </a:r>
            <a:r>
              <a:rPr lang="el-GR" sz="2400" dirty="0" err="1">
                <a:latin typeface="Times New Roman" pitchFamily="18" charset="0"/>
              </a:rPr>
              <a:t>συναθροιστικής</a:t>
            </a:r>
            <a:r>
              <a:rPr lang="el-GR" sz="2400" dirty="0">
                <a:latin typeface="Times New Roman" pitchFamily="18" charset="0"/>
              </a:rPr>
              <a:t> ζήτησης. </a:t>
            </a:r>
            <a:endParaRPr lang="el-GR" sz="2400" dirty="0" smtClean="0">
              <a:latin typeface="Times New Roman" pitchFamily="18" charset="0"/>
            </a:endParaRPr>
          </a:p>
          <a:p>
            <a:pPr algn="just">
              <a:lnSpc>
                <a:spcPct val="150000"/>
              </a:lnSpc>
            </a:pPr>
            <a:r>
              <a:rPr lang="el-GR" sz="2400" dirty="0" smtClean="0">
                <a:latin typeface="Times New Roman" pitchFamily="18" charset="0"/>
              </a:rPr>
              <a:t>Περισσότερες </a:t>
            </a:r>
            <a:r>
              <a:rPr lang="el-GR" sz="2400" dirty="0">
                <a:latin typeface="Times New Roman" pitchFamily="18" charset="0"/>
              </a:rPr>
              <a:t>δαπάνες πραγματοποιούν τα νοικοκυριά =&gt; Περισσότερα αγαθά και υπηρεσίες παράγουν και πωλούν οι επιχειρήσεις =&gt; Περισσότεροι εργαζόμενοι απασχολούνται</a:t>
            </a:r>
            <a:r>
              <a:rPr lang="el-GR" sz="2400" dirty="0" smtClean="0">
                <a:latin typeface="Times New Roman" pitchFamily="18" charset="0"/>
              </a:rPr>
              <a:t>.</a:t>
            </a:r>
            <a:endParaRPr lang="el-GR" sz="2400" dirty="0">
              <a:latin typeface="Times New Roman" pitchFamily="18" charset="0"/>
            </a:endParaRPr>
          </a:p>
        </p:txBody>
      </p:sp>
      <p:sp>
        <p:nvSpPr>
          <p:cNvPr id="4" name="Τίτλος 1"/>
          <p:cNvSpPr>
            <a:spLocks noGrp="1"/>
          </p:cNvSpPr>
          <p:nvPr>
            <p:ph type="title"/>
          </p:nvPr>
        </p:nvSpPr>
        <p:spPr>
          <a:xfrm>
            <a:off x="581192" y="702156"/>
            <a:ext cx="11029616" cy="785822"/>
          </a:xfrm>
        </p:spPr>
        <p:txBody>
          <a:bodyPr wrap="square" numCol="1" anchorCtr="0" compatLnSpc="1">
            <a:prstTxWarp prst="textNoShape">
              <a:avLst/>
            </a:prstTxWarp>
          </a:bodyPr>
          <a:lstStyle/>
          <a:p>
            <a:pPr algn="ctr">
              <a:defRPr/>
            </a:pPr>
            <a:r>
              <a:rPr lang="el-GR" sz="3600" cap="none" dirty="0" smtClean="0">
                <a:effectLst>
                  <a:outerShdw blurRad="38100" dist="38100" dir="2700000" algn="tl">
                    <a:srgbClr val="000000">
                      <a:alpha val="43137"/>
                    </a:srgbClr>
                  </a:outerShdw>
                </a:effectLst>
                <a:latin typeface="Times New Roman" pitchFamily="18" charset="0"/>
                <a:cs typeface="Times New Roman" pitchFamily="18" charset="0"/>
              </a:rPr>
              <a:t>Προτάσεις </a:t>
            </a:r>
            <a:r>
              <a:rPr lang="en-US" sz="3600" cap="none" dirty="0" smtClean="0">
                <a:effectLst>
                  <a:outerShdw blurRad="38100" dist="38100" dir="2700000" algn="tl">
                    <a:srgbClr val="000000">
                      <a:alpha val="43137"/>
                    </a:srgbClr>
                  </a:outerShdw>
                </a:effectLst>
                <a:latin typeface="Times New Roman" pitchFamily="18" charset="0"/>
              </a:rPr>
              <a:t>Keynes</a:t>
            </a:r>
            <a:endParaRPr lang="el-GR" sz="3600" cap="none"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5598825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nvPr>
        </p:nvSpPr>
        <p:spPr>
          <a:xfrm>
            <a:off x="581025" y="627063"/>
            <a:ext cx="11029950" cy="795337"/>
          </a:xfrm>
        </p:spPr>
        <p:txBody>
          <a:bodyPr wrap="square" numCol="1" anchorCtr="0" compatLnSpc="1">
            <a:prstTxWarp prst="textNoShape">
              <a:avLst/>
            </a:prstTxWarp>
          </a:bodyPr>
          <a:lstStyle/>
          <a:p>
            <a:pPr algn="ctr">
              <a:defRPr/>
            </a:pPr>
            <a:r>
              <a:rPr lang="el-GR" sz="3600" cap="none" dirty="0" smtClean="0">
                <a:effectLst>
                  <a:outerShdw blurRad="38100" dist="38100" dir="2700000" algn="tl">
                    <a:srgbClr val="C0C0C0"/>
                  </a:outerShdw>
                </a:effectLst>
                <a:latin typeface="Times New Roman" pitchFamily="18" charset="0"/>
                <a:cs typeface="Times New Roman" pitchFamily="18" charset="0"/>
              </a:rPr>
              <a:t>Οικονομικές διακυμάνσεις</a:t>
            </a:r>
          </a:p>
        </p:txBody>
      </p:sp>
      <p:sp>
        <p:nvSpPr>
          <p:cNvPr id="28" name="TextBox 27"/>
          <p:cNvSpPr txBox="1"/>
          <p:nvPr/>
        </p:nvSpPr>
        <p:spPr bwMode="auto">
          <a:xfrm>
            <a:off x="2155825" y="1824038"/>
            <a:ext cx="2166938" cy="338137"/>
          </a:xfrm>
          <a:prstGeom prst="rect">
            <a:avLst/>
          </a:prstGeom>
          <a:noFill/>
        </p:spPr>
        <p:txBody>
          <a:bodyPr>
            <a:spAutoFit/>
          </a:bodyPr>
          <a:lstStyle/>
          <a:p>
            <a:pPr>
              <a:defRPr/>
            </a:pPr>
            <a:r>
              <a:rPr lang="el-GR" sz="1600" i="1" dirty="0">
                <a:latin typeface="Times New Roman" pitchFamily="18" charset="0"/>
                <a:cs typeface="Times New Roman" pitchFamily="18" charset="0"/>
              </a:rPr>
              <a:t>Μακροχρόνια Περίοδος</a:t>
            </a:r>
            <a:endParaRPr lang="el-GR" sz="1600" i="1" baseline="-250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9" name="TextBox 28"/>
          <p:cNvSpPr txBox="1"/>
          <p:nvPr/>
        </p:nvSpPr>
        <p:spPr bwMode="auto">
          <a:xfrm>
            <a:off x="7372350" y="1858963"/>
            <a:ext cx="2166938" cy="338137"/>
          </a:xfrm>
          <a:prstGeom prst="rect">
            <a:avLst/>
          </a:prstGeom>
          <a:noFill/>
        </p:spPr>
        <p:txBody>
          <a:bodyPr>
            <a:spAutoFit/>
          </a:bodyPr>
          <a:lstStyle/>
          <a:p>
            <a:pPr>
              <a:defRPr/>
            </a:pPr>
            <a:r>
              <a:rPr lang="el-GR" sz="1600" i="1" dirty="0">
                <a:latin typeface="Times New Roman" pitchFamily="18" charset="0"/>
                <a:cs typeface="Times New Roman" pitchFamily="18" charset="0"/>
              </a:rPr>
              <a:t>Βραχυχρόνια Περίοδος</a:t>
            </a:r>
            <a:endParaRPr lang="el-GR" sz="1600" i="1" baseline="-25000" dirty="0">
              <a:effectLst>
                <a:outerShdw blurRad="38100" dist="38100" dir="2700000" algn="tl">
                  <a:srgbClr val="000000">
                    <a:alpha val="43137"/>
                  </a:srgbClr>
                </a:outerShdw>
              </a:effectLst>
              <a:latin typeface="Times New Roman" pitchFamily="18" charset="0"/>
              <a:cs typeface="Times New Roman" pitchFamily="18" charset="0"/>
            </a:endParaRPr>
          </a:p>
        </p:txBody>
      </p:sp>
      <p:grpSp>
        <p:nvGrpSpPr>
          <p:cNvPr id="17412" name="Group 37"/>
          <p:cNvGrpSpPr>
            <a:grpSpLocks/>
          </p:cNvGrpSpPr>
          <p:nvPr/>
        </p:nvGrpSpPr>
        <p:grpSpPr bwMode="auto">
          <a:xfrm>
            <a:off x="744538" y="338138"/>
            <a:ext cx="11503025" cy="4278312"/>
            <a:chOff x="801862" y="1835373"/>
            <a:chExt cx="11503210" cy="4277450"/>
          </a:xfrm>
        </p:grpSpPr>
        <p:sp>
          <p:nvSpPr>
            <p:cNvPr id="32" name="Arc 31"/>
            <p:cNvSpPr/>
            <p:nvPr/>
          </p:nvSpPr>
          <p:spPr>
            <a:xfrm rot="10800000">
              <a:off x="7386918" y="1835373"/>
              <a:ext cx="4541910" cy="3839388"/>
            </a:xfrm>
            <a:prstGeom prst="arc">
              <a:avLst/>
            </a:prstGeom>
            <a:ln w="31750">
              <a:solidFill>
                <a:srgbClr val="CC0066"/>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3" name="Arc 32"/>
            <p:cNvSpPr/>
            <p:nvPr/>
          </p:nvSpPr>
          <p:spPr>
            <a:xfrm rot="11157424">
              <a:off x="7763161" y="2482943"/>
              <a:ext cx="4541911" cy="2963265"/>
            </a:xfrm>
            <a:prstGeom prst="arc">
              <a:avLst/>
            </a:prstGeom>
            <a:ln w="31750">
              <a:solidFill>
                <a:srgbClr val="CC0066"/>
              </a:solidFill>
              <a:prstDash val="sysDash"/>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nvGrpSpPr>
            <p:cNvPr id="17419" name="Group 19"/>
            <p:cNvGrpSpPr>
              <a:grpSpLocks/>
            </p:cNvGrpSpPr>
            <p:nvPr/>
          </p:nvGrpSpPr>
          <p:grpSpPr bwMode="auto">
            <a:xfrm>
              <a:off x="801862" y="2008375"/>
              <a:ext cx="9829958" cy="4104448"/>
              <a:chOff x="801862" y="2008375"/>
              <a:chExt cx="9829958" cy="4104448"/>
            </a:xfrm>
          </p:grpSpPr>
          <p:grpSp>
            <p:nvGrpSpPr>
              <p:cNvPr id="17420" name="Group 17"/>
              <p:cNvGrpSpPr>
                <a:grpSpLocks/>
              </p:cNvGrpSpPr>
              <p:nvPr/>
            </p:nvGrpSpPr>
            <p:grpSpPr bwMode="auto">
              <a:xfrm>
                <a:off x="801862" y="2008375"/>
                <a:ext cx="9323538" cy="4104448"/>
                <a:chOff x="801862" y="2008375"/>
                <a:chExt cx="9323538" cy="4104448"/>
              </a:xfrm>
            </p:grpSpPr>
            <p:grpSp>
              <p:nvGrpSpPr>
                <p:cNvPr id="17423" name="Group 1"/>
                <p:cNvGrpSpPr>
                  <a:grpSpLocks/>
                </p:cNvGrpSpPr>
                <p:nvPr/>
              </p:nvGrpSpPr>
              <p:grpSpPr bwMode="auto">
                <a:xfrm>
                  <a:off x="801862" y="2008375"/>
                  <a:ext cx="9323538" cy="4104448"/>
                  <a:chOff x="801862" y="2008375"/>
                  <a:chExt cx="9323538" cy="4104448"/>
                </a:xfrm>
              </p:grpSpPr>
              <p:grpSp>
                <p:nvGrpSpPr>
                  <p:cNvPr id="17426" name="Group 26"/>
                  <p:cNvGrpSpPr>
                    <a:grpSpLocks/>
                  </p:cNvGrpSpPr>
                  <p:nvPr/>
                </p:nvGrpSpPr>
                <p:grpSpPr bwMode="auto">
                  <a:xfrm>
                    <a:off x="801862" y="3653180"/>
                    <a:ext cx="9323538" cy="2459643"/>
                    <a:chOff x="801862" y="3653180"/>
                    <a:chExt cx="9323538" cy="2459643"/>
                  </a:xfrm>
                </p:grpSpPr>
                <p:grpSp>
                  <p:nvGrpSpPr>
                    <p:cNvPr id="17429" name="Ομάδα 16"/>
                    <p:cNvGrpSpPr>
                      <a:grpSpLocks/>
                    </p:cNvGrpSpPr>
                    <p:nvPr/>
                  </p:nvGrpSpPr>
                  <p:grpSpPr bwMode="auto">
                    <a:xfrm>
                      <a:off x="5859271" y="3654512"/>
                      <a:ext cx="4266129" cy="2180431"/>
                      <a:chOff x="4381173" y="1892598"/>
                      <a:chExt cx="4354832" cy="1982603"/>
                    </a:xfrm>
                  </p:grpSpPr>
                  <p:cxnSp>
                    <p:nvCxnSpPr>
                      <p:cNvPr id="6" name="Ευθεία γραμμή σύνδεσης 136"/>
                      <p:cNvCxnSpPr/>
                      <p:nvPr/>
                    </p:nvCxnSpPr>
                    <p:spPr>
                      <a:xfrm rot="5400000">
                        <a:off x="6770106" y="1707682"/>
                        <a:ext cx="10103" cy="2425939"/>
                      </a:xfrm>
                      <a:prstGeom prst="line">
                        <a:avLst/>
                      </a:prstGeom>
                      <a:ln w="50800">
                        <a:solidFill>
                          <a:srgbClr val="0066FF"/>
                        </a:solidFill>
                        <a:prstDash val="solid"/>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993800" y="2794374"/>
                        <a:ext cx="742205" cy="279976"/>
                      </a:xfrm>
                      <a:prstGeom prst="rect">
                        <a:avLst/>
                      </a:prstGeom>
                      <a:noFill/>
                    </p:spPr>
                    <p:txBody>
                      <a:bodyPr>
                        <a:spAutoFit/>
                      </a:bodyPr>
                      <a:lstStyle/>
                      <a:p>
                        <a:pPr>
                          <a:defRPr/>
                        </a:pPr>
                        <a:r>
                          <a:rPr lang="en-US" sz="1400" dirty="0"/>
                          <a:t>SRA</a:t>
                        </a:r>
                        <a:r>
                          <a:rPr lang="en-US" sz="1400" dirty="0">
                            <a:effectLst>
                              <a:outerShdw blurRad="38100" dist="38100" dir="2700000" algn="tl">
                                <a:srgbClr val="000000">
                                  <a:alpha val="43137"/>
                                </a:srgbClr>
                              </a:outerShdw>
                            </a:effectLst>
                          </a:rPr>
                          <a:t>S</a:t>
                        </a:r>
                        <a:endParaRPr lang="el-GR" sz="1400" baseline="-25000" dirty="0">
                          <a:effectLst>
                            <a:outerShdw blurRad="38100" dist="38100" dir="2700000" algn="tl">
                              <a:srgbClr val="000000">
                                <a:alpha val="43137"/>
                              </a:srgbClr>
                            </a:outerShdw>
                          </a:effectLst>
                        </a:endParaRPr>
                      </a:p>
                    </p:txBody>
                  </p:sp>
                  <p:grpSp>
                    <p:nvGrpSpPr>
                      <p:cNvPr id="17442" name="Ομάδα 122"/>
                      <p:cNvGrpSpPr>
                        <a:grpSpLocks/>
                      </p:cNvGrpSpPr>
                      <p:nvPr/>
                    </p:nvGrpSpPr>
                    <p:grpSpPr bwMode="auto">
                      <a:xfrm>
                        <a:off x="4381173" y="1892598"/>
                        <a:ext cx="3957280" cy="1982603"/>
                        <a:chOff x="2302133" y="2299078"/>
                        <a:chExt cx="5399859" cy="3063785"/>
                      </a:xfrm>
                    </p:grpSpPr>
                    <p:grpSp>
                      <p:nvGrpSpPr>
                        <p:cNvPr id="17443" name="Ομάδα 123"/>
                        <p:cNvGrpSpPr>
                          <a:grpSpLocks/>
                        </p:cNvGrpSpPr>
                        <p:nvPr/>
                      </p:nvGrpSpPr>
                      <p:grpSpPr bwMode="auto">
                        <a:xfrm>
                          <a:off x="2302133" y="2299078"/>
                          <a:ext cx="5399859" cy="3063785"/>
                          <a:chOff x="784941" y="2803078"/>
                          <a:chExt cx="5399859" cy="3063785"/>
                        </a:xfrm>
                      </p:grpSpPr>
                      <p:grpSp>
                        <p:nvGrpSpPr>
                          <p:cNvPr id="17445" name="Ομάδα 127"/>
                          <p:cNvGrpSpPr>
                            <a:grpSpLocks/>
                          </p:cNvGrpSpPr>
                          <p:nvPr/>
                        </p:nvGrpSpPr>
                        <p:grpSpPr bwMode="auto">
                          <a:xfrm>
                            <a:off x="2379249" y="2803078"/>
                            <a:ext cx="3805551" cy="3063785"/>
                            <a:chOff x="3502449" y="2335078"/>
                            <a:chExt cx="3805551" cy="3063785"/>
                          </a:xfrm>
                        </p:grpSpPr>
                        <p:cxnSp>
                          <p:nvCxnSpPr>
                            <p:cNvPr id="13" name="Ευθεία γραμμή σύνδεσης 130"/>
                            <p:cNvCxnSpPr/>
                            <p:nvPr/>
                          </p:nvCxnSpPr>
                          <p:spPr>
                            <a:xfrm flipH="1">
                              <a:off x="3503097" y="2334755"/>
                              <a:ext cx="8845" cy="3059822"/>
                            </a:xfrm>
                            <a:prstGeom prst="line">
                              <a:avLst/>
                            </a:prstGeom>
                            <a:ln w="31750">
                              <a:headEnd type="triangle"/>
                            </a:ln>
                          </p:spPr>
                          <p:style>
                            <a:lnRef idx="1">
                              <a:schemeClr val="accent1"/>
                            </a:lnRef>
                            <a:fillRef idx="0">
                              <a:schemeClr val="accent1"/>
                            </a:fillRef>
                            <a:effectRef idx="0">
                              <a:schemeClr val="accent1"/>
                            </a:effectRef>
                            <a:fontRef idx="minor">
                              <a:schemeClr val="tx1"/>
                            </a:fontRef>
                          </p:style>
                        </p:cxnSp>
                        <p:cxnSp>
                          <p:nvCxnSpPr>
                            <p:cNvPr id="14" name="Ευθεία γραμμή σύνδεσης 131"/>
                            <p:cNvCxnSpPr/>
                            <p:nvPr/>
                          </p:nvCxnSpPr>
                          <p:spPr>
                            <a:xfrm flipH="1" flipV="1">
                              <a:off x="3507519" y="5396806"/>
                              <a:ext cx="3801191" cy="2231"/>
                            </a:xfrm>
                            <a:prstGeom prst="line">
                              <a:avLst/>
                            </a:prstGeom>
                            <a:ln w="31750">
                              <a:solidFill>
                                <a:schemeClr val="accent1">
                                  <a:lumMod val="90000"/>
                                </a:schemeClr>
                              </a:solidFill>
                              <a:headEnd type="triangle"/>
                            </a:ln>
                          </p:spPr>
                          <p:style>
                            <a:lnRef idx="1">
                              <a:schemeClr val="accent1"/>
                            </a:lnRef>
                            <a:fillRef idx="0">
                              <a:schemeClr val="accent1"/>
                            </a:fillRef>
                            <a:effectRef idx="0">
                              <a:schemeClr val="accent1"/>
                            </a:effectRef>
                            <a:fontRef idx="minor">
                              <a:schemeClr val="tx1"/>
                            </a:fontRef>
                          </p:style>
                        </p:cxnSp>
                      </p:grpSp>
                      <p:sp>
                        <p:nvSpPr>
                          <p:cNvPr id="12" name="TextBox 11"/>
                          <p:cNvSpPr txBox="1"/>
                          <p:nvPr/>
                        </p:nvSpPr>
                        <p:spPr>
                          <a:xfrm>
                            <a:off x="785564" y="2845128"/>
                            <a:ext cx="1607600" cy="430428"/>
                          </a:xfrm>
                          <a:prstGeom prst="rect">
                            <a:avLst/>
                          </a:prstGeom>
                          <a:noFill/>
                        </p:spPr>
                        <p:txBody>
                          <a:bodyPr>
                            <a:spAutoFit/>
                          </a:bodyPr>
                          <a:lstStyle/>
                          <a:p>
                            <a:pPr algn="r">
                              <a:defRPr/>
                            </a:pPr>
                            <a:r>
                              <a:rPr lang="en-US" sz="1100" i="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P</a:t>
                            </a:r>
                            <a:r>
                              <a:rPr lang="el-GR" sz="1100" dirty="0">
                                <a:latin typeface="Calibri" panose="020F0502020204030204" pitchFamily="34" charset="0"/>
                                <a:cs typeface="Calibri" panose="020F0502020204030204" pitchFamily="34" charset="0"/>
                              </a:rPr>
                              <a:t>, </a:t>
                            </a:r>
                          </a:p>
                          <a:p>
                            <a:pPr algn="r">
                              <a:defRPr/>
                            </a:pPr>
                            <a:r>
                              <a:rPr lang="el-GR" sz="1100" dirty="0">
                                <a:latin typeface="Calibri" panose="020F0502020204030204" pitchFamily="34" charset="0"/>
                                <a:cs typeface="Calibri" panose="020F0502020204030204" pitchFamily="34" charset="0"/>
                              </a:rPr>
                              <a:t>Τιμή</a:t>
                            </a:r>
                          </a:p>
                        </p:txBody>
                      </p:sp>
                    </p:grpSp>
                    <p:sp>
                      <p:nvSpPr>
                        <p:cNvPr id="17444" name="TextBox 125"/>
                        <p:cNvSpPr txBox="1">
                          <a:spLocks noChangeArrowheads="1"/>
                        </p:cNvSpPr>
                        <p:nvPr/>
                      </p:nvSpPr>
                      <p:spPr bwMode="auto">
                        <a:xfrm>
                          <a:off x="3485392" y="3634706"/>
                          <a:ext cx="548973" cy="432463"/>
                        </a:xfrm>
                        <a:prstGeom prst="rect">
                          <a:avLst/>
                        </a:prstGeom>
                        <a:noFill/>
                        <a:ln w="9525">
                          <a:noFill/>
                          <a:miter lim="800000"/>
                          <a:headEnd/>
                          <a:tailEnd/>
                        </a:ln>
                      </p:spPr>
                      <p:txBody>
                        <a:bodyPr>
                          <a:spAutoFit/>
                        </a:bodyPr>
                        <a:lstStyle/>
                        <a:p>
                          <a:r>
                            <a:rPr lang="en-US" sz="1400" dirty="0"/>
                            <a:t>P</a:t>
                          </a:r>
                          <a:r>
                            <a:rPr lang="en-US" sz="1400" baseline="-10000" dirty="0"/>
                            <a:t>0</a:t>
                          </a:r>
                          <a:endParaRPr lang="el-GR" sz="1400" baseline="-10000" dirty="0"/>
                        </a:p>
                      </p:txBody>
                    </p:sp>
                  </p:grpSp>
                </p:grpSp>
                <p:grpSp>
                  <p:nvGrpSpPr>
                    <p:cNvPr id="17430" name="Ομάδα 16"/>
                    <p:cNvGrpSpPr>
                      <a:grpSpLocks/>
                    </p:cNvGrpSpPr>
                    <p:nvPr/>
                  </p:nvGrpSpPr>
                  <p:grpSpPr bwMode="auto">
                    <a:xfrm>
                      <a:off x="801862" y="3653180"/>
                      <a:ext cx="3876675" cy="2180431"/>
                      <a:chOff x="4381173" y="1892598"/>
                      <a:chExt cx="3957280" cy="1982603"/>
                    </a:xfrm>
                  </p:grpSpPr>
                  <p:cxnSp>
                    <p:nvCxnSpPr>
                      <p:cNvPr id="16" name="Ευθεία γραμμή σύνδεσης 136"/>
                      <p:cNvCxnSpPr/>
                      <p:nvPr/>
                    </p:nvCxnSpPr>
                    <p:spPr>
                      <a:xfrm>
                        <a:off x="6752013" y="1984519"/>
                        <a:ext cx="11344" cy="1871801"/>
                      </a:xfrm>
                      <a:prstGeom prst="line">
                        <a:avLst/>
                      </a:prstGeom>
                      <a:ln w="50800">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790906" y="1897929"/>
                        <a:ext cx="674142" cy="279976"/>
                      </a:xfrm>
                      <a:prstGeom prst="rect">
                        <a:avLst/>
                      </a:prstGeom>
                      <a:noFill/>
                    </p:spPr>
                    <p:txBody>
                      <a:bodyPr>
                        <a:spAutoFit/>
                      </a:bodyPr>
                      <a:lstStyle/>
                      <a:p>
                        <a:pPr>
                          <a:defRPr/>
                        </a:pPr>
                        <a:r>
                          <a:rPr lang="en-US" sz="1400" dirty="0"/>
                          <a:t>LRA</a:t>
                        </a:r>
                        <a:r>
                          <a:rPr lang="en-US" sz="1400" dirty="0">
                            <a:effectLst>
                              <a:outerShdw blurRad="38100" dist="38100" dir="2700000" algn="tl">
                                <a:srgbClr val="000000">
                                  <a:alpha val="43137"/>
                                </a:srgbClr>
                              </a:outerShdw>
                            </a:effectLst>
                          </a:rPr>
                          <a:t>S</a:t>
                        </a:r>
                        <a:endParaRPr lang="el-GR" sz="1400" baseline="-25000" dirty="0">
                          <a:effectLst>
                            <a:outerShdw blurRad="38100" dist="38100" dir="2700000" algn="tl">
                              <a:srgbClr val="000000">
                                <a:alpha val="43137"/>
                              </a:srgbClr>
                            </a:outerShdw>
                          </a:effectLst>
                        </a:endParaRPr>
                      </a:p>
                    </p:txBody>
                  </p:sp>
                  <p:grpSp>
                    <p:nvGrpSpPr>
                      <p:cNvPr id="17435" name="Ομάδα 123"/>
                      <p:cNvGrpSpPr>
                        <a:grpSpLocks/>
                      </p:cNvGrpSpPr>
                      <p:nvPr/>
                    </p:nvGrpSpPr>
                    <p:grpSpPr bwMode="auto">
                      <a:xfrm>
                        <a:off x="4381173" y="1892598"/>
                        <a:ext cx="3957280" cy="1982603"/>
                        <a:chOff x="784941" y="2803078"/>
                        <a:chExt cx="5399859" cy="3063785"/>
                      </a:xfrm>
                    </p:grpSpPr>
                    <p:grpSp>
                      <p:nvGrpSpPr>
                        <p:cNvPr id="17436" name="Ομάδα 127"/>
                        <p:cNvGrpSpPr>
                          <a:grpSpLocks/>
                        </p:cNvGrpSpPr>
                        <p:nvPr/>
                      </p:nvGrpSpPr>
                      <p:grpSpPr bwMode="auto">
                        <a:xfrm>
                          <a:off x="2379249" y="2803078"/>
                          <a:ext cx="3805551" cy="3063785"/>
                          <a:chOff x="3502449" y="2335078"/>
                          <a:chExt cx="3805551" cy="3063785"/>
                        </a:xfrm>
                      </p:grpSpPr>
                      <p:cxnSp>
                        <p:nvCxnSpPr>
                          <p:cNvPr id="23" name="Ευθεία γραμμή σύνδεσης 130"/>
                          <p:cNvCxnSpPr/>
                          <p:nvPr/>
                        </p:nvCxnSpPr>
                        <p:spPr>
                          <a:xfrm flipH="1">
                            <a:off x="3502473" y="2334395"/>
                            <a:ext cx="8845" cy="3059822"/>
                          </a:xfrm>
                          <a:prstGeom prst="line">
                            <a:avLst/>
                          </a:prstGeom>
                          <a:ln w="31750">
                            <a:headEnd type="triangle"/>
                          </a:ln>
                        </p:spPr>
                        <p:style>
                          <a:lnRef idx="1">
                            <a:schemeClr val="accent1"/>
                          </a:lnRef>
                          <a:fillRef idx="0">
                            <a:schemeClr val="accent1"/>
                          </a:fillRef>
                          <a:effectRef idx="0">
                            <a:schemeClr val="accent1"/>
                          </a:effectRef>
                          <a:fontRef idx="minor">
                            <a:schemeClr val="tx1"/>
                          </a:fontRef>
                        </p:style>
                      </p:cxnSp>
                      <p:cxnSp>
                        <p:nvCxnSpPr>
                          <p:cNvPr id="24" name="Ευθεία γραμμή σύνδεσης 131"/>
                          <p:cNvCxnSpPr/>
                          <p:nvPr/>
                        </p:nvCxnSpPr>
                        <p:spPr>
                          <a:xfrm flipH="1" flipV="1">
                            <a:off x="3506895" y="5396448"/>
                            <a:ext cx="3801191" cy="2229"/>
                          </a:xfrm>
                          <a:prstGeom prst="line">
                            <a:avLst/>
                          </a:prstGeom>
                          <a:ln w="31750">
                            <a:solidFill>
                              <a:schemeClr val="accent1">
                                <a:lumMod val="90000"/>
                              </a:schemeClr>
                            </a:solidFill>
                            <a:headEnd type="triangle"/>
                          </a:ln>
                        </p:spPr>
                        <p:style>
                          <a:lnRef idx="1">
                            <a:schemeClr val="accent1"/>
                          </a:lnRef>
                          <a:fillRef idx="0">
                            <a:schemeClr val="accent1"/>
                          </a:fillRef>
                          <a:effectRef idx="0">
                            <a:schemeClr val="accent1"/>
                          </a:effectRef>
                          <a:fontRef idx="minor">
                            <a:schemeClr val="tx1"/>
                          </a:fontRef>
                        </p:style>
                      </p:cxnSp>
                    </p:grpSp>
                    <p:sp>
                      <p:nvSpPr>
                        <p:cNvPr id="22" name="TextBox 21"/>
                        <p:cNvSpPr txBox="1"/>
                        <p:nvPr/>
                      </p:nvSpPr>
                      <p:spPr>
                        <a:xfrm>
                          <a:off x="784941" y="2844770"/>
                          <a:ext cx="1607600" cy="430426"/>
                        </a:xfrm>
                        <a:prstGeom prst="rect">
                          <a:avLst/>
                        </a:prstGeom>
                        <a:noFill/>
                      </p:spPr>
                      <p:txBody>
                        <a:bodyPr>
                          <a:spAutoFit/>
                        </a:bodyPr>
                        <a:lstStyle/>
                        <a:p>
                          <a:pPr algn="r">
                            <a:defRPr/>
                          </a:pPr>
                          <a:r>
                            <a:rPr lang="en-US" sz="1100" i="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P</a:t>
                          </a:r>
                          <a:r>
                            <a:rPr lang="el-GR" sz="1100" dirty="0">
                              <a:latin typeface="Calibri" panose="020F0502020204030204" pitchFamily="34" charset="0"/>
                              <a:cs typeface="Calibri" panose="020F0502020204030204" pitchFamily="34" charset="0"/>
                            </a:rPr>
                            <a:t>, </a:t>
                          </a:r>
                        </a:p>
                        <a:p>
                          <a:pPr algn="r">
                            <a:defRPr/>
                          </a:pPr>
                          <a:r>
                            <a:rPr lang="el-GR" sz="1100" dirty="0">
                              <a:latin typeface="Calibri" panose="020F0502020204030204" pitchFamily="34" charset="0"/>
                              <a:cs typeface="Calibri" panose="020F0502020204030204" pitchFamily="34" charset="0"/>
                            </a:rPr>
                            <a:t>Τιμή</a:t>
                          </a:r>
                        </a:p>
                      </p:txBody>
                    </p:sp>
                  </p:grpSp>
                </p:grpSp>
                <p:sp>
                  <p:nvSpPr>
                    <p:cNvPr id="25" name="TextBox 24"/>
                    <p:cNvSpPr txBox="1"/>
                    <p:nvPr/>
                  </p:nvSpPr>
                  <p:spPr>
                    <a:xfrm>
                      <a:off x="3862611" y="5830305"/>
                      <a:ext cx="911240" cy="261885"/>
                    </a:xfrm>
                    <a:prstGeom prst="rect">
                      <a:avLst/>
                    </a:prstGeom>
                    <a:noFill/>
                  </p:spPr>
                  <p:txBody>
                    <a:bodyPr>
                      <a:spAutoFit/>
                    </a:bodyPr>
                    <a:lstStyle/>
                    <a:p>
                      <a:pPr algn="r">
                        <a:defRPr/>
                      </a:pPr>
                      <a:r>
                        <a:rPr lang="el-GR" sz="1100" dirty="0">
                          <a:latin typeface="Calibri" panose="020F0502020204030204" pitchFamily="34" charset="0"/>
                          <a:cs typeface="Calibri" panose="020F0502020204030204" pitchFamily="34" charset="0"/>
                        </a:rPr>
                        <a:t>Προϊόν, </a:t>
                      </a:r>
                      <a:r>
                        <a:rPr lang="en-US" sz="1100" i="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Y</a:t>
                      </a:r>
                      <a:endParaRPr lang="el-GR" sz="1100" i="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6" name="TextBox 25"/>
                    <p:cNvSpPr txBox="1"/>
                    <p:nvPr/>
                  </p:nvSpPr>
                  <p:spPr>
                    <a:xfrm>
                      <a:off x="8839503" y="5850939"/>
                      <a:ext cx="911240" cy="261884"/>
                    </a:xfrm>
                    <a:prstGeom prst="rect">
                      <a:avLst/>
                    </a:prstGeom>
                    <a:noFill/>
                  </p:spPr>
                  <p:txBody>
                    <a:bodyPr>
                      <a:spAutoFit/>
                    </a:bodyPr>
                    <a:lstStyle/>
                    <a:p>
                      <a:pPr algn="r">
                        <a:defRPr/>
                      </a:pPr>
                      <a:r>
                        <a:rPr lang="el-GR" sz="1100" dirty="0">
                          <a:latin typeface="Calibri" panose="020F0502020204030204" pitchFamily="34" charset="0"/>
                          <a:cs typeface="Calibri" panose="020F0502020204030204" pitchFamily="34" charset="0"/>
                        </a:rPr>
                        <a:t>Προϊόν, </a:t>
                      </a:r>
                      <a:r>
                        <a:rPr lang="en-US" sz="1100" i="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Y</a:t>
                      </a:r>
                      <a:endParaRPr lang="el-GR" sz="1100" i="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grpSp>
              <p:sp>
                <p:nvSpPr>
                  <p:cNvPr id="30" name="Arc 29"/>
                  <p:cNvSpPr/>
                  <p:nvPr/>
                </p:nvSpPr>
                <p:spPr>
                  <a:xfrm rot="10800000">
                    <a:off x="2376687" y="2008375"/>
                    <a:ext cx="4573661" cy="3564807"/>
                  </a:xfrm>
                  <a:prstGeom prst="arc">
                    <a:avLst/>
                  </a:prstGeom>
                  <a:ln w="31750">
                    <a:solidFill>
                      <a:srgbClr val="CC0066"/>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1" name="Arc 30"/>
                  <p:cNvSpPr/>
                  <p:nvPr/>
                </p:nvSpPr>
                <p:spPr>
                  <a:xfrm rot="11157424">
                    <a:off x="2671967" y="2697211"/>
                    <a:ext cx="4500634" cy="2593452"/>
                  </a:xfrm>
                  <a:prstGeom prst="arc">
                    <a:avLst/>
                  </a:prstGeom>
                  <a:ln w="31750">
                    <a:solidFill>
                      <a:srgbClr val="CC0066"/>
                    </a:solidFill>
                    <a:prstDash val="sysDash"/>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sp>
              <p:nvSpPr>
                <p:cNvPr id="34" name="TextBox 33"/>
                <p:cNvSpPr txBox="1"/>
                <p:nvPr/>
              </p:nvSpPr>
              <p:spPr bwMode="auto">
                <a:xfrm>
                  <a:off x="4734162" y="5420812"/>
                  <a:ext cx="881077" cy="307913"/>
                </a:xfrm>
                <a:prstGeom prst="rect">
                  <a:avLst/>
                </a:prstGeom>
                <a:noFill/>
              </p:spPr>
              <p:txBody>
                <a:bodyPr>
                  <a:spAutoFit/>
                </a:bodyPr>
                <a:lstStyle/>
                <a:p>
                  <a:pPr>
                    <a:defRPr/>
                  </a:pPr>
                  <a:r>
                    <a:rPr lang="en-US" sz="1400" dirty="0" err="1"/>
                    <a:t>Ag</a:t>
                  </a:r>
                  <a:r>
                    <a:rPr lang="en-US" sz="1400" dirty="0" err="1">
                      <a:effectLst>
                        <a:outerShdw blurRad="38100" dist="38100" dir="2700000" algn="tl">
                          <a:srgbClr val="000000">
                            <a:alpha val="43137"/>
                          </a:srgbClr>
                        </a:outerShdw>
                      </a:effectLst>
                    </a:rPr>
                    <a:t>D</a:t>
                  </a:r>
                  <a:endParaRPr lang="el-GR" sz="1400" baseline="-25000" dirty="0">
                    <a:effectLst>
                      <a:outerShdw blurRad="38100" dist="38100" dir="2700000" algn="tl">
                        <a:srgbClr val="000000">
                          <a:alpha val="43137"/>
                        </a:srgbClr>
                      </a:outerShdw>
                    </a:effectLst>
                  </a:endParaRPr>
                </a:p>
              </p:txBody>
            </p:sp>
            <p:sp>
              <p:nvSpPr>
                <p:cNvPr id="35" name="TextBox 34"/>
                <p:cNvSpPr txBox="1"/>
                <p:nvPr/>
              </p:nvSpPr>
              <p:spPr bwMode="auto">
                <a:xfrm>
                  <a:off x="4734162" y="5024017"/>
                  <a:ext cx="881077" cy="307913"/>
                </a:xfrm>
                <a:prstGeom prst="rect">
                  <a:avLst/>
                </a:prstGeom>
                <a:noFill/>
              </p:spPr>
              <p:txBody>
                <a:bodyPr>
                  <a:spAutoFit/>
                </a:bodyPr>
                <a:lstStyle/>
                <a:p>
                  <a:pPr>
                    <a:defRPr/>
                  </a:pPr>
                  <a:r>
                    <a:rPr lang="en-US" sz="1400" dirty="0" err="1"/>
                    <a:t>Ag</a:t>
                  </a:r>
                  <a:r>
                    <a:rPr lang="en-US" sz="1400" dirty="0" err="1">
                      <a:effectLst>
                        <a:outerShdw blurRad="38100" dist="38100" dir="2700000" algn="tl">
                          <a:srgbClr val="000000">
                            <a:alpha val="43137"/>
                          </a:srgbClr>
                        </a:outerShdw>
                      </a:effectLst>
                    </a:rPr>
                    <a:t>D</a:t>
                  </a:r>
                  <a:r>
                    <a:rPr lang="el-GR" sz="1400" dirty="0">
                      <a:effectLst>
                        <a:outerShdw blurRad="38100" dist="38100" dir="2700000" algn="tl">
                          <a:srgbClr val="000000">
                            <a:alpha val="43137"/>
                          </a:srgbClr>
                        </a:outerShdw>
                      </a:effectLst>
                    </a:rPr>
                    <a:t>΄</a:t>
                  </a:r>
                  <a:endParaRPr lang="el-GR" sz="1400" baseline="-25000" dirty="0">
                    <a:effectLst>
                      <a:outerShdw blurRad="38100" dist="38100" dir="2700000" algn="tl">
                        <a:srgbClr val="000000">
                          <a:alpha val="43137"/>
                        </a:srgbClr>
                      </a:outerShdw>
                    </a:effectLst>
                  </a:endParaRPr>
                </a:p>
              </p:txBody>
            </p:sp>
          </p:grpSp>
          <p:sp>
            <p:nvSpPr>
              <p:cNvPr id="36" name="TextBox 35"/>
              <p:cNvSpPr txBox="1"/>
              <p:nvPr/>
            </p:nvSpPr>
            <p:spPr bwMode="auto">
              <a:xfrm>
                <a:off x="9696767" y="5503346"/>
                <a:ext cx="881077" cy="307913"/>
              </a:xfrm>
              <a:prstGeom prst="rect">
                <a:avLst/>
              </a:prstGeom>
              <a:noFill/>
            </p:spPr>
            <p:txBody>
              <a:bodyPr>
                <a:spAutoFit/>
              </a:bodyPr>
              <a:lstStyle/>
              <a:p>
                <a:pPr>
                  <a:defRPr/>
                </a:pPr>
                <a:r>
                  <a:rPr lang="en-US" sz="1400" dirty="0" err="1"/>
                  <a:t>Ag</a:t>
                </a:r>
                <a:r>
                  <a:rPr lang="en-US" sz="1400" dirty="0" err="1">
                    <a:effectLst>
                      <a:outerShdw blurRad="38100" dist="38100" dir="2700000" algn="tl">
                        <a:srgbClr val="000000">
                          <a:alpha val="43137"/>
                        </a:srgbClr>
                      </a:outerShdw>
                    </a:effectLst>
                  </a:rPr>
                  <a:t>D</a:t>
                </a:r>
                <a:endParaRPr lang="el-GR" sz="1400" baseline="-25000" dirty="0">
                  <a:effectLst>
                    <a:outerShdw blurRad="38100" dist="38100" dir="2700000" algn="tl">
                      <a:srgbClr val="000000">
                        <a:alpha val="43137"/>
                      </a:srgbClr>
                    </a:outerShdw>
                  </a:effectLst>
                </a:endParaRPr>
              </a:p>
            </p:txBody>
          </p:sp>
          <p:sp>
            <p:nvSpPr>
              <p:cNvPr id="37" name="TextBox 36"/>
              <p:cNvSpPr txBox="1"/>
              <p:nvPr/>
            </p:nvSpPr>
            <p:spPr bwMode="auto">
              <a:xfrm>
                <a:off x="9750743" y="5112899"/>
                <a:ext cx="881077" cy="307913"/>
              </a:xfrm>
              <a:prstGeom prst="rect">
                <a:avLst/>
              </a:prstGeom>
              <a:noFill/>
            </p:spPr>
            <p:txBody>
              <a:bodyPr>
                <a:spAutoFit/>
              </a:bodyPr>
              <a:lstStyle/>
              <a:p>
                <a:pPr>
                  <a:defRPr/>
                </a:pPr>
                <a:r>
                  <a:rPr lang="en-US" sz="1400" dirty="0" err="1"/>
                  <a:t>Ag</a:t>
                </a:r>
                <a:r>
                  <a:rPr lang="en-US" sz="1400" dirty="0" err="1">
                    <a:effectLst>
                      <a:outerShdw blurRad="38100" dist="38100" dir="2700000" algn="tl">
                        <a:srgbClr val="000000">
                          <a:alpha val="43137"/>
                        </a:srgbClr>
                      </a:outerShdw>
                    </a:effectLst>
                  </a:rPr>
                  <a:t>D</a:t>
                </a:r>
                <a:r>
                  <a:rPr lang="el-GR" sz="1400" dirty="0">
                    <a:effectLst>
                      <a:outerShdw blurRad="38100" dist="38100" dir="2700000" algn="tl">
                        <a:srgbClr val="000000">
                          <a:alpha val="43137"/>
                        </a:srgbClr>
                      </a:outerShdw>
                    </a:effectLst>
                  </a:rPr>
                  <a:t>΄</a:t>
                </a:r>
                <a:endParaRPr lang="el-GR" sz="1400" baseline="-25000" dirty="0">
                  <a:effectLst>
                    <a:outerShdw blurRad="38100" dist="38100" dir="2700000" algn="tl">
                      <a:srgbClr val="000000">
                        <a:alpha val="43137"/>
                      </a:srgbClr>
                    </a:outerShdw>
                  </a:effectLst>
                </a:endParaRPr>
              </a:p>
            </p:txBody>
          </p:sp>
        </p:grpSp>
      </p:grpSp>
      <p:sp>
        <p:nvSpPr>
          <p:cNvPr id="17413" name="Content Placeholder 2"/>
          <p:cNvSpPr txBox="1">
            <a:spLocks/>
          </p:cNvSpPr>
          <p:nvPr/>
        </p:nvSpPr>
        <p:spPr bwMode="auto">
          <a:xfrm>
            <a:off x="347663" y="4541838"/>
            <a:ext cx="5268912" cy="1744662"/>
          </a:xfrm>
          <a:prstGeom prst="rect">
            <a:avLst/>
          </a:prstGeom>
          <a:noFill/>
          <a:ln w="9525">
            <a:noFill/>
            <a:miter lim="800000"/>
            <a:headEnd/>
            <a:tailEnd/>
          </a:ln>
        </p:spPr>
        <p:txBody>
          <a:bodyPr/>
          <a:lstStyle/>
          <a:p>
            <a:pPr algn="just" eaLnBrk="0" hangingPunct="0">
              <a:spcBef>
                <a:spcPct val="20000"/>
              </a:spcBef>
              <a:spcAft>
                <a:spcPts val="600"/>
              </a:spcAft>
              <a:buClr>
                <a:schemeClr val="accent2"/>
              </a:buClr>
              <a:buSzPct val="92000"/>
              <a:buFont typeface="Wingdings 2" pitchFamily="18" charset="2"/>
              <a:buNone/>
            </a:pPr>
            <a:r>
              <a:rPr lang="el-GR" sz="2000">
                <a:solidFill>
                  <a:schemeClr val="tx2"/>
                </a:solidFill>
                <a:latin typeface="Times New Roman" pitchFamily="18" charset="0"/>
                <a:cs typeface="Times New Roman" pitchFamily="18" charset="0"/>
              </a:rPr>
              <a:t>Η κατακόρυφη καμπύλη προσφοράς ικανοποιεί την κλασική διχοτόμηση. Άρα</a:t>
            </a:r>
            <a:r>
              <a:rPr lang="en-US" sz="2000">
                <a:solidFill>
                  <a:schemeClr val="tx2"/>
                </a:solidFill>
                <a:latin typeface="Times New Roman" pitchFamily="18" charset="0"/>
                <a:cs typeface="Times New Roman" pitchFamily="18" charset="0"/>
              </a:rPr>
              <a:t>,</a:t>
            </a:r>
            <a:r>
              <a:rPr lang="el-GR" sz="2000">
                <a:solidFill>
                  <a:schemeClr val="tx2"/>
                </a:solidFill>
                <a:latin typeface="Times New Roman" pitchFamily="18" charset="0"/>
                <a:cs typeface="Times New Roman" pitchFamily="18" charset="0"/>
              </a:rPr>
              <a:t> οι μετατοπίσεις της καμπύλης συναθροιστικής ζήτησης (λόγω μεταβολής της ποσότητας χρήματος) μεταβάλουν το γενικό επίπεδο τιμών και όχι την παραγωγή.</a:t>
            </a:r>
            <a:endParaRPr lang="en-US" sz="2000">
              <a:solidFill>
                <a:schemeClr val="tx2"/>
              </a:solidFill>
              <a:latin typeface="Times New Roman" pitchFamily="18" charset="0"/>
              <a:cs typeface="Times New Roman" pitchFamily="18" charset="0"/>
            </a:endParaRPr>
          </a:p>
        </p:txBody>
      </p:sp>
      <p:sp>
        <p:nvSpPr>
          <p:cNvPr id="17414" name="Content Placeholder 2"/>
          <p:cNvSpPr txBox="1">
            <a:spLocks/>
          </p:cNvSpPr>
          <p:nvPr/>
        </p:nvSpPr>
        <p:spPr bwMode="auto">
          <a:xfrm>
            <a:off x="6196013" y="4541838"/>
            <a:ext cx="5651500" cy="2003425"/>
          </a:xfrm>
          <a:prstGeom prst="rect">
            <a:avLst/>
          </a:prstGeom>
          <a:noFill/>
          <a:ln w="9525">
            <a:noFill/>
            <a:miter lim="800000"/>
            <a:headEnd/>
            <a:tailEnd/>
          </a:ln>
        </p:spPr>
        <p:txBody>
          <a:bodyPr/>
          <a:lstStyle/>
          <a:p>
            <a:pPr algn="just" eaLnBrk="0" hangingPunct="0">
              <a:spcBef>
                <a:spcPct val="20000"/>
              </a:spcBef>
              <a:spcAft>
                <a:spcPts val="600"/>
              </a:spcAft>
              <a:buClr>
                <a:schemeClr val="accent2"/>
              </a:buClr>
              <a:buSzPct val="92000"/>
              <a:buFont typeface="Wingdings 2" pitchFamily="18" charset="2"/>
              <a:buNone/>
            </a:pPr>
            <a:r>
              <a:rPr lang="el-GR" sz="2000" dirty="0">
                <a:solidFill>
                  <a:schemeClr val="tx2"/>
                </a:solidFill>
                <a:latin typeface="Times New Roman" pitchFamily="18" charset="0"/>
                <a:cs typeface="Times New Roman" pitchFamily="18" charset="0"/>
              </a:rPr>
              <a:t>Η ακαμψία των τιμών συνεπάγεται ότι η </a:t>
            </a:r>
            <a:r>
              <a:rPr lang="el-GR" sz="2000" dirty="0" err="1">
                <a:solidFill>
                  <a:schemeClr val="tx2"/>
                </a:solidFill>
                <a:latin typeface="Times New Roman" pitchFamily="18" charset="0"/>
                <a:cs typeface="Times New Roman" pitchFamily="18" charset="0"/>
              </a:rPr>
              <a:t>βραχυχρό</a:t>
            </a:r>
            <a:r>
              <a:rPr lang="el-GR" sz="2000" dirty="0">
                <a:solidFill>
                  <a:schemeClr val="tx2"/>
                </a:solidFill>
                <a:latin typeface="Times New Roman" pitchFamily="18" charset="0"/>
                <a:cs typeface="Times New Roman" pitchFamily="18" charset="0"/>
              </a:rPr>
              <a:t>-νια καμπύλη </a:t>
            </a:r>
            <a:r>
              <a:rPr lang="el-GR" sz="2000" dirty="0" err="1">
                <a:solidFill>
                  <a:schemeClr val="tx2"/>
                </a:solidFill>
                <a:latin typeface="Times New Roman" pitchFamily="18" charset="0"/>
                <a:cs typeface="Times New Roman" pitchFamily="18" charset="0"/>
              </a:rPr>
              <a:t>συναθροιστικής</a:t>
            </a:r>
            <a:r>
              <a:rPr lang="el-GR" sz="2000" dirty="0">
                <a:solidFill>
                  <a:schemeClr val="tx2"/>
                </a:solidFill>
                <a:latin typeface="Times New Roman" pitchFamily="18" charset="0"/>
                <a:cs typeface="Times New Roman" pitchFamily="18" charset="0"/>
              </a:rPr>
              <a:t> προσφοράς είναι </a:t>
            </a:r>
            <a:r>
              <a:rPr lang="el-GR" sz="2000" dirty="0" err="1">
                <a:solidFill>
                  <a:schemeClr val="tx2"/>
                </a:solidFill>
                <a:latin typeface="Times New Roman" pitchFamily="18" charset="0"/>
                <a:cs typeface="Times New Roman" pitchFamily="18" charset="0"/>
              </a:rPr>
              <a:t>οριζό-ντια</a:t>
            </a:r>
            <a:r>
              <a:rPr lang="el-GR" sz="2000" dirty="0">
                <a:solidFill>
                  <a:schemeClr val="tx2"/>
                </a:solidFill>
                <a:latin typeface="Times New Roman" pitchFamily="18" charset="0"/>
                <a:cs typeface="Times New Roman" pitchFamily="18" charset="0"/>
              </a:rPr>
              <a:t> και κατά συνέπεια οικονομικές διακυμάνσεις μπορούν να προκληθούν από εξωγενείς διαταραχές της </a:t>
            </a:r>
            <a:r>
              <a:rPr lang="el-GR" sz="2000" dirty="0" err="1">
                <a:solidFill>
                  <a:schemeClr val="tx2"/>
                </a:solidFill>
                <a:latin typeface="Times New Roman" pitchFamily="18" charset="0"/>
                <a:cs typeface="Times New Roman" pitchFamily="18" charset="0"/>
              </a:rPr>
              <a:t>συναθροιστικής</a:t>
            </a:r>
            <a:r>
              <a:rPr lang="el-GR" sz="2000" dirty="0">
                <a:solidFill>
                  <a:schemeClr val="tx2"/>
                </a:solidFill>
                <a:latin typeface="Times New Roman" pitchFamily="18" charset="0"/>
                <a:cs typeface="Times New Roman" pitchFamily="18" charset="0"/>
              </a:rPr>
              <a:t> ζήτησης ή της </a:t>
            </a:r>
            <a:r>
              <a:rPr lang="el-GR" sz="2000" dirty="0" err="1">
                <a:solidFill>
                  <a:schemeClr val="tx2"/>
                </a:solidFill>
                <a:latin typeface="Times New Roman" pitchFamily="18" charset="0"/>
                <a:cs typeface="Times New Roman" pitchFamily="18" charset="0"/>
              </a:rPr>
              <a:t>συναθροιστικής</a:t>
            </a:r>
            <a:r>
              <a:rPr lang="el-GR" sz="2000" dirty="0">
                <a:solidFill>
                  <a:schemeClr val="tx2"/>
                </a:solidFill>
                <a:latin typeface="Times New Roman" pitchFamily="18" charset="0"/>
                <a:cs typeface="Times New Roman" pitchFamily="18" charset="0"/>
              </a:rPr>
              <a:t> προσφοράς.</a:t>
            </a:r>
            <a:endParaRPr lang="en-US" sz="2000" dirty="0">
              <a:solidFill>
                <a:schemeClr val="tx2"/>
              </a:solidFill>
              <a:latin typeface="Times New Roman" pitchFamily="18" charset="0"/>
              <a:cs typeface="Times New Roman" pitchFamily="18" charset="0"/>
            </a:endParaRPr>
          </a:p>
          <a:p>
            <a:pPr algn="just" eaLnBrk="0" hangingPunct="0">
              <a:spcBef>
                <a:spcPct val="20000"/>
              </a:spcBef>
              <a:spcAft>
                <a:spcPts val="600"/>
              </a:spcAft>
              <a:buClr>
                <a:schemeClr val="accent2"/>
              </a:buClr>
              <a:buSzPct val="92000"/>
              <a:buFont typeface="Wingdings 2" pitchFamily="18" charset="2"/>
              <a:buNone/>
            </a:pPr>
            <a:endParaRPr lang="en-US" sz="2000" dirty="0">
              <a:solidFill>
                <a:schemeClr val="tx2"/>
              </a:solidFill>
              <a:latin typeface="Times New Roman" pitchFamily="18" charset="0"/>
              <a:cs typeface="Times New Roman" pitchFamily="18" charset="0"/>
            </a:endParaRPr>
          </a:p>
        </p:txBody>
      </p:sp>
      <p:sp>
        <p:nvSpPr>
          <p:cNvPr id="17415" name="TextBox 146"/>
          <p:cNvSpPr txBox="1">
            <a:spLocks noChangeArrowheads="1"/>
          </p:cNvSpPr>
          <p:nvPr/>
        </p:nvSpPr>
        <p:spPr bwMode="auto">
          <a:xfrm>
            <a:off x="6788150" y="4303713"/>
            <a:ext cx="150813" cy="246062"/>
          </a:xfrm>
          <a:prstGeom prst="rect">
            <a:avLst/>
          </a:prstGeom>
          <a:noFill/>
          <a:ln w="9525">
            <a:noFill/>
            <a:miter lim="800000"/>
            <a:headEnd/>
            <a:tailEnd/>
          </a:ln>
        </p:spPr>
        <p:txBody>
          <a:bodyPr>
            <a:spAutoFit/>
          </a:bodyPr>
          <a:lstStyle/>
          <a:p>
            <a:pPr algn="r"/>
            <a:r>
              <a:rPr lang="el-GR" sz="1000"/>
              <a:t>0</a:t>
            </a:r>
            <a:endParaRPr lang="el-GR" sz="1000" baseline="-25000"/>
          </a:p>
        </p:txBody>
      </p:sp>
      <p:sp>
        <p:nvSpPr>
          <p:cNvPr id="17416" name="TextBox 146"/>
          <p:cNvSpPr txBox="1">
            <a:spLocks noChangeArrowheads="1"/>
          </p:cNvSpPr>
          <p:nvPr/>
        </p:nvSpPr>
        <p:spPr bwMode="auto">
          <a:xfrm>
            <a:off x="1716088" y="4295775"/>
            <a:ext cx="150812" cy="247650"/>
          </a:xfrm>
          <a:prstGeom prst="rect">
            <a:avLst/>
          </a:prstGeom>
          <a:noFill/>
          <a:ln w="9525">
            <a:noFill/>
            <a:miter lim="800000"/>
            <a:headEnd/>
            <a:tailEnd/>
          </a:ln>
        </p:spPr>
        <p:txBody>
          <a:bodyPr>
            <a:spAutoFit/>
          </a:bodyPr>
          <a:lstStyle/>
          <a:p>
            <a:pPr algn="r"/>
            <a:r>
              <a:rPr lang="el-GR" sz="1000"/>
              <a:t>0</a:t>
            </a:r>
            <a:endParaRPr lang="el-GR" sz="1000" baseline="-25000"/>
          </a:p>
        </p:txBody>
      </p:sp>
      <p:cxnSp>
        <p:nvCxnSpPr>
          <p:cNvPr id="3" name="Ευθεία γραμμή σύνδεσης 2"/>
          <p:cNvCxnSpPr/>
          <p:nvPr/>
        </p:nvCxnSpPr>
        <p:spPr>
          <a:xfrm>
            <a:off x="7686675" y="3294062"/>
            <a:ext cx="4763" cy="1039813"/>
          </a:xfrm>
          <a:prstGeom prst="line">
            <a:avLst/>
          </a:prstGeom>
          <a:ln w="6350">
            <a:prstDash val="dash"/>
          </a:ln>
        </p:spPr>
        <p:style>
          <a:lnRef idx="1">
            <a:schemeClr val="accent1"/>
          </a:lnRef>
          <a:fillRef idx="0">
            <a:schemeClr val="accent1"/>
          </a:fillRef>
          <a:effectRef idx="0">
            <a:schemeClr val="accent1"/>
          </a:effectRef>
          <a:fontRef idx="minor">
            <a:schemeClr val="tx1"/>
          </a:fontRef>
        </p:style>
      </p:cxnSp>
      <p:cxnSp>
        <p:nvCxnSpPr>
          <p:cNvPr id="44" name="Ευθεία γραμμή σύνδεσης 43"/>
          <p:cNvCxnSpPr/>
          <p:nvPr/>
        </p:nvCxnSpPr>
        <p:spPr>
          <a:xfrm>
            <a:off x="8217696" y="3296441"/>
            <a:ext cx="4763" cy="1039813"/>
          </a:xfrm>
          <a:prstGeom prst="line">
            <a:avLst/>
          </a:prstGeom>
          <a:ln w="6350">
            <a:prstDash val="dash"/>
          </a:ln>
        </p:spPr>
        <p:style>
          <a:lnRef idx="1">
            <a:schemeClr val="accent1"/>
          </a:lnRef>
          <a:fillRef idx="0">
            <a:schemeClr val="accent1"/>
          </a:fillRef>
          <a:effectRef idx="0">
            <a:schemeClr val="accent1"/>
          </a:effectRef>
          <a:fontRef idx="minor">
            <a:schemeClr val="tx1"/>
          </a:fontRef>
        </p:style>
      </p:cxnSp>
      <p:sp>
        <p:nvSpPr>
          <p:cNvPr id="45" name="TextBox 125"/>
          <p:cNvSpPr txBox="1">
            <a:spLocks noChangeArrowheads="1"/>
          </p:cNvSpPr>
          <p:nvPr/>
        </p:nvSpPr>
        <p:spPr bwMode="auto">
          <a:xfrm>
            <a:off x="7518401" y="4284732"/>
            <a:ext cx="394113" cy="307777"/>
          </a:xfrm>
          <a:prstGeom prst="rect">
            <a:avLst/>
          </a:prstGeom>
          <a:noFill/>
          <a:ln w="9525">
            <a:noFill/>
            <a:miter lim="800000"/>
            <a:headEnd/>
            <a:tailEnd/>
          </a:ln>
        </p:spPr>
        <p:txBody>
          <a:bodyPr>
            <a:spAutoFit/>
          </a:bodyPr>
          <a:lstStyle/>
          <a:p>
            <a:r>
              <a:rPr lang="el-GR" sz="1400" dirty="0"/>
              <a:t>Υ</a:t>
            </a:r>
            <a:r>
              <a:rPr lang="en-US" sz="1400" baseline="-10000" dirty="0" smtClean="0"/>
              <a:t>0</a:t>
            </a:r>
            <a:endParaRPr lang="el-GR" sz="1400" baseline="-10000" dirty="0"/>
          </a:p>
        </p:txBody>
      </p:sp>
      <p:sp>
        <p:nvSpPr>
          <p:cNvPr id="46" name="TextBox 125"/>
          <p:cNvSpPr txBox="1">
            <a:spLocks noChangeArrowheads="1"/>
          </p:cNvSpPr>
          <p:nvPr/>
        </p:nvSpPr>
        <p:spPr bwMode="auto">
          <a:xfrm>
            <a:off x="8068472" y="4287113"/>
            <a:ext cx="394113" cy="307777"/>
          </a:xfrm>
          <a:prstGeom prst="rect">
            <a:avLst/>
          </a:prstGeom>
          <a:noFill/>
          <a:ln w="9525">
            <a:noFill/>
            <a:miter lim="800000"/>
            <a:headEnd/>
            <a:tailEnd/>
          </a:ln>
        </p:spPr>
        <p:txBody>
          <a:bodyPr>
            <a:spAutoFit/>
          </a:bodyPr>
          <a:lstStyle/>
          <a:p>
            <a:r>
              <a:rPr lang="el-GR" sz="1400" dirty="0" smtClean="0"/>
              <a:t>Υ</a:t>
            </a:r>
            <a:r>
              <a:rPr lang="el-GR" sz="1400" baseline="-10000" dirty="0"/>
              <a:t>1</a:t>
            </a:r>
          </a:p>
        </p:txBody>
      </p:sp>
      <p:cxnSp>
        <p:nvCxnSpPr>
          <p:cNvPr id="8" name="Ευθύγραμμο βέλος σύνδεσης 7"/>
          <p:cNvCxnSpPr/>
          <p:nvPr/>
        </p:nvCxnSpPr>
        <p:spPr>
          <a:xfrm flipV="1">
            <a:off x="7848619" y="4444345"/>
            <a:ext cx="28374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Ευθύγραμμο βέλος σύνδεσης 49"/>
          <p:cNvCxnSpPr/>
          <p:nvPr/>
        </p:nvCxnSpPr>
        <p:spPr>
          <a:xfrm flipV="1">
            <a:off x="7613867" y="3035726"/>
            <a:ext cx="28374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TextBox 125"/>
          <p:cNvSpPr txBox="1">
            <a:spLocks noChangeArrowheads="1"/>
          </p:cNvSpPr>
          <p:nvPr/>
        </p:nvSpPr>
        <p:spPr bwMode="auto">
          <a:xfrm>
            <a:off x="2936876" y="4322832"/>
            <a:ext cx="394113" cy="307777"/>
          </a:xfrm>
          <a:prstGeom prst="rect">
            <a:avLst/>
          </a:prstGeom>
          <a:noFill/>
          <a:ln w="9525">
            <a:noFill/>
            <a:miter lim="800000"/>
            <a:headEnd/>
            <a:tailEnd/>
          </a:ln>
        </p:spPr>
        <p:txBody>
          <a:bodyPr>
            <a:spAutoFit/>
          </a:bodyPr>
          <a:lstStyle/>
          <a:p>
            <a:r>
              <a:rPr lang="el-GR" sz="1400" dirty="0"/>
              <a:t>Υ</a:t>
            </a:r>
            <a:r>
              <a:rPr lang="en-US" sz="1400" baseline="-10000" dirty="0" smtClean="0"/>
              <a:t>0</a:t>
            </a:r>
            <a:endParaRPr lang="el-GR" sz="1400" baseline="-10000" dirty="0"/>
          </a:p>
        </p:txBody>
      </p:sp>
      <p:cxnSp>
        <p:nvCxnSpPr>
          <p:cNvPr id="52" name="Ευθεία γραμμή σύνδεσης 51"/>
          <p:cNvCxnSpPr/>
          <p:nvPr/>
        </p:nvCxnSpPr>
        <p:spPr>
          <a:xfrm flipH="1" flipV="1">
            <a:off x="1897855" y="3606801"/>
            <a:ext cx="1166018" cy="8733"/>
          </a:xfrm>
          <a:prstGeom prst="line">
            <a:avLst/>
          </a:prstGeom>
          <a:ln w="6350">
            <a:prstDash val="dash"/>
          </a:ln>
        </p:spPr>
        <p:style>
          <a:lnRef idx="1">
            <a:schemeClr val="accent1"/>
          </a:lnRef>
          <a:fillRef idx="0">
            <a:schemeClr val="accent1"/>
          </a:fillRef>
          <a:effectRef idx="0">
            <a:schemeClr val="accent1"/>
          </a:effectRef>
          <a:fontRef idx="minor">
            <a:schemeClr val="tx1"/>
          </a:fontRef>
        </p:style>
      </p:cxnSp>
      <p:cxnSp>
        <p:nvCxnSpPr>
          <p:cNvPr id="54" name="Ευθεία γραμμή σύνδεσης 53"/>
          <p:cNvCxnSpPr/>
          <p:nvPr/>
        </p:nvCxnSpPr>
        <p:spPr>
          <a:xfrm flipH="1" flipV="1">
            <a:off x="1900238" y="3137691"/>
            <a:ext cx="1166018" cy="8733"/>
          </a:xfrm>
          <a:prstGeom prst="line">
            <a:avLst/>
          </a:prstGeom>
          <a:ln w="6350">
            <a:prstDash val="dash"/>
          </a:ln>
        </p:spPr>
        <p:style>
          <a:lnRef idx="1">
            <a:schemeClr val="accent1"/>
          </a:lnRef>
          <a:fillRef idx="0">
            <a:schemeClr val="accent1"/>
          </a:fillRef>
          <a:effectRef idx="0">
            <a:schemeClr val="accent1"/>
          </a:effectRef>
          <a:fontRef idx="minor">
            <a:schemeClr val="tx1"/>
          </a:fontRef>
        </p:style>
      </p:cxnSp>
      <p:cxnSp>
        <p:nvCxnSpPr>
          <p:cNvPr id="55" name="Ευθύγραμμο βέλος σύνδεσης 54"/>
          <p:cNvCxnSpPr/>
          <p:nvPr/>
        </p:nvCxnSpPr>
        <p:spPr>
          <a:xfrm flipV="1">
            <a:off x="2476707" y="2854641"/>
            <a:ext cx="28374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6" name="TextBox 125"/>
          <p:cNvSpPr txBox="1">
            <a:spLocks noChangeArrowheads="1"/>
          </p:cNvSpPr>
          <p:nvPr/>
        </p:nvSpPr>
        <p:spPr bwMode="auto">
          <a:xfrm>
            <a:off x="1517235" y="3440186"/>
            <a:ext cx="394113" cy="307837"/>
          </a:xfrm>
          <a:prstGeom prst="rect">
            <a:avLst/>
          </a:prstGeom>
          <a:noFill/>
          <a:ln w="9525">
            <a:noFill/>
            <a:miter lim="800000"/>
            <a:headEnd/>
            <a:tailEnd/>
          </a:ln>
        </p:spPr>
        <p:txBody>
          <a:bodyPr>
            <a:spAutoFit/>
          </a:bodyPr>
          <a:lstStyle/>
          <a:p>
            <a:r>
              <a:rPr lang="en-US" sz="1400" dirty="0"/>
              <a:t>P</a:t>
            </a:r>
            <a:r>
              <a:rPr lang="en-US" sz="1400" baseline="-10000" dirty="0"/>
              <a:t>0</a:t>
            </a:r>
            <a:endParaRPr lang="el-GR" sz="1400" baseline="-10000" dirty="0"/>
          </a:p>
        </p:txBody>
      </p:sp>
      <p:sp>
        <p:nvSpPr>
          <p:cNvPr id="57" name="TextBox 125"/>
          <p:cNvSpPr txBox="1">
            <a:spLocks noChangeArrowheads="1"/>
          </p:cNvSpPr>
          <p:nvPr/>
        </p:nvSpPr>
        <p:spPr bwMode="auto">
          <a:xfrm>
            <a:off x="1517987" y="2975112"/>
            <a:ext cx="394113" cy="307837"/>
          </a:xfrm>
          <a:prstGeom prst="rect">
            <a:avLst/>
          </a:prstGeom>
          <a:noFill/>
          <a:ln w="9525">
            <a:noFill/>
            <a:miter lim="800000"/>
            <a:headEnd/>
            <a:tailEnd/>
          </a:ln>
        </p:spPr>
        <p:txBody>
          <a:bodyPr>
            <a:spAutoFit/>
          </a:bodyPr>
          <a:lstStyle/>
          <a:p>
            <a:r>
              <a:rPr lang="en-US" sz="1400" dirty="0" smtClean="0"/>
              <a:t>P</a:t>
            </a:r>
            <a:r>
              <a:rPr lang="el-GR" sz="1400" baseline="-10000" dirty="0"/>
              <a:t>1</a:t>
            </a:r>
          </a:p>
        </p:txBody>
      </p:sp>
      <p:cxnSp>
        <p:nvCxnSpPr>
          <p:cNvPr id="58" name="Ευθύγραμμο βέλος σύνδεσης 57"/>
          <p:cNvCxnSpPr/>
          <p:nvPr/>
        </p:nvCxnSpPr>
        <p:spPr>
          <a:xfrm flipH="1" flipV="1">
            <a:off x="1481773" y="3169732"/>
            <a:ext cx="2577" cy="3694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nvPr>
        </p:nvSpPr>
        <p:spPr>
          <a:xfrm>
            <a:off x="581025" y="627063"/>
            <a:ext cx="11029950" cy="795337"/>
          </a:xfrm>
        </p:spPr>
        <p:txBody>
          <a:bodyPr wrap="square" numCol="1" anchorCtr="0" compatLnSpc="1">
            <a:prstTxWarp prst="textNoShape">
              <a:avLst/>
            </a:prstTxWarp>
          </a:bodyPr>
          <a:lstStyle/>
          <a:p>
            <a:pPr algn="ctr">
              <a:defRPr/>
            </a:pPr>
            <a:r>
              <a:rPr lang="el-GR" sz="3600" cap="none" dirty="0" smtClean="0">
                <a:effectLst>
                  <a:outerShdw blurRad="38100" dist="38100" dir="2700000" algn="tl">
                    <a:srgbClr val="C0C0C0"/>
                  </a:outerShdw>
                </a:effectLst>
                <a:latin typeface="Times New Roman" pitchFamily="18" charset="0"/>
                <a:cs typeface="Times New Roman" pitchFamily="18" charset="0"/>
              </a:rPr>
              <a:t>Μεταβολή Ζήτησης</a:t>
            </a:r>
          </a:p>
        </p:txBody>
      </p:sp>
      <p:sp>
        <p:nvSpPr>
          <p:cNvPr id="17414" name="Content Placeholder 2"/>
          <p:cNvSpPr txBox="1">
            <a:spLocks/>
          </p:cNvSpPr>
          <p:nvPr/>
        </p:nvSpPr>
        <p:spPr bwMode="auto">
          <a:xfrm>
            <a:off x="474453" y="4617588"/>
            <a:ext cx="11197087" cy="2003425"/>
          </a:xfrm>
          <a:prstGeom prst="rect">
            <a:avLst/>
          </a:prstGeom>
          <a:noFill/>
          <a:ln w="9525">
            <a:noFill/>
            <a:miter lim="800000"/>
            <a:headEnd/>
            <a:tailEnd/>
          </a:ln>
        </p:spPr>
        <p:txBody>
          <a:bodyPr/>
          <a:lstStyle/>
          <a:p>
            <a:pPr algn="just" eaLnBrk="0" hangingPunct="0">
              <a:spcBef>
                <a:spcPct val="20000"/>
              </a:spcBef>
              <a:spcAft>
                <a:spcPts val="600"/>
              </a:spcAft>
              <a:buClr>
                <a:schemeClr val="accent2"/>
              </a:buClr>
              <a:buSzPct val="92000"/>
              <a:buFont typeface="Wingdings 2" pitchFamily="18" charset="2"/>
              <a:buNone/>
            </a:pPr>
            <a:r>
              <a:rPr lang="el-GR" sz="2000" dirty="0" smtClean="0">
                <a:solidFill>
                  <a:schemeClr val="tx2"/>
                </a:solidFill>
                <a:latin typeface="Times New Roman" pitchFamily="18" charset="0"/>
                <a:cs typeface="Times New Roman" pitchFamily="18" charset="0"/>
              </a:rPr>
              <a:t>Οι οικονομικές </a:t>
            </a:r>
            <a:r>
              <a:rPr lang="el-GR" sz="2000" dirty="0">
                <a:solidFill>
                  <a:schemeClr val="tx2"/>
                </a:solidFill>
                <a:latin typeface="Times New Roman" pitchFamily="18" charset="0"/>
                <a:cs typeface="Times New Roman" pitchFamily="18" charset="0"/>
              </a:rPr>
              <a:t>διακυμάνσεις μπορούν να προκληθούν από εξωγενείς διαταραχές της </a:t>
            </a:r>
            <a:r>
              <a:rPr lang="el-GR" sz="2000" dirty="0" err="1">
                <a:solidFill>
                  <a:schemeClr val="tx2"/>
                </a:solidFill>
                <a:latin typeface="Times New Roman" pitchFamily="18" charset="0"/>
                <a:cs typeface="Times New Roman" pitchFamily="18" charset="0"/>
              </a:rPr>
              <a:t>συναθροιστικής</a:t>
            </a:r>
            <a:r>
              <a:rPr lang="el-GR" sz="2000" dirty="0">
                <a:solidFill>
                  <a:schemeClr val="tx2"/>
                </a:solidFill>
                <a:latin typeface="Times New Roman" pitchFamily="18" charset="0"/>
                <a:cs typeface="Times New Roman" pitchFamily="18" charset="0"/>
              </a:rPr>
              <a:t> </a:t>
            </a:r>
            <a:r>
              <a:rPr lang="el-GR" sz="2000" dirty="0" smtClean="0">
                <a:solidFill>
                  <a:schemeClr val="tx2"/>
                </a:solidFill>
                <a:latin typeface="Times New Roman" pitchFamily="18" charset="0"/>
                <a:cs typeface="Times New Roman" pitchFamily="18" charset="0"/>
              </a:rPr>
              <a:t>ζήτησης: π.χ. αύξηση της ποσότητας χρήματος =&gt; αύξηση της συνολικής ζήτησης =&gt; αύξηση της παραγωγής με δεδομένες τις τιμές =&gt; μετατόπιση </a:t>
            </a:r>
            <a:r>
              <a:rPr lang="el-GR" sz="2000" dirty="0">
                <a:solidFill>
                  <a:schemeClr val="tx2"/>
                </a:solidFill>
                <a:latin typeface="Times New Roman" pitchFamily="18" charset="0"/>
                <a:cs typeface="Times New Roman" pitchFamily="18" charset="0"/>
              </a:rPr>
              <a:t>της καμπύλης </a:t>
            </a:r>
            <a:r>
              <a:rPr lang="en-US" sz="2000" dirty="0" err="1" smtClean="0">
                <a:solidFill>
                  <a:schemeClr val="tx2"/>
                </a:solidFill>
                <a:latin typeface="Times New Roman" pitchFamily="18" charset="0"/>
                <a:cs typeface="Times New Roman" pitchFamily="18" charset="0"/>
              </a:rPr>
              <a:t>AgD</a:t>
            </a:r>
            <a:endParaRPr lang="en-US" sz="2000" dirty="0">
              <a:solidFill>
                <a:schemeClr val="tx2"/>
              </a:solidFill>
              <a:latin typeface="Times New Roman" pitchFamily="18" charset="0"/>
              <a:cs typeface="Times New Roman" pitchFamily="18" charset="0"/>
            </a:endParaRPr>
          </a:p>
        </p:txBody>
      </p:sp>
      <p:grpSp>
        <p:nvGrpSpPr>
          <p:cNvPr id="18" name="Ομάδα 17"/>
          <p:cNvGrpSpPr/>
          <p:nvPr/>
        </p:nvGrpSpPr>
        <p:grpSpPr>
          <a:xfrm>
            <a:off x="3223433" y="237152"/>
            <a:ext cx="6445251" cy="4312194"/>
            <a:chOff x="2102000" y="142262"/>
            <a:chExt cx="6445251" cy="4312194"/>
          </a:xfrm>
        </p:grpSpPr>
        <p:sp>
          <p:nvSpPr>
            <p:cNvPr id="36" name="TextBox 35"/>
            <p:cNvSpPr txBox="1"/>
            <p:nvPr/>
          </p:nvSpPr>
          <p:spPr bwMode="auto">
            <a:xfrm>
              <a:off x="5927082" y="3825261"/>
              <a:ext cx="881063" cy="307975"/>
            </a:xfrm>
            <a:prstGeom prst="rect">
              <a:avLst/>
            </a:prstGeom>
            <a:noFill/>
          </p:spPr>
          <p:txBody>
            <a:bodyPr>
              <a:spAutoFit/>
            </a:bodyPr>
            <a:lstStyle/>
            <a:p>
              <a:pPr>
                <a:defRPr/>
              </a:pPr>
              <a:r>
                <a:rPr lang="en-US" sz="1400" dirty="0" err="1"/>
                <a:t>Ag</a:t>
              </a:r>
              <a:r>
                <a:rPr lang="en-US" sz="1400" dirty="0" err="1">
                  <a:effectLst>
                    <a:outerShdw blurRad="38100" dist="38100" dir="2700000" algn="tl">
                      <a:srgbClr val="000000">
                        <a:alpha val="43137"/>
                      </a:srgbClr>
                    </a:outerShdw>
                  </a:effectLst>
                </a:rPr>
                <a:t>D</a:t>
              </a:r>
              <a:endParaRPr lang="el-GR" sz="1400" baseline="-25000" dirty="0">
                <a:effectLst>
                  <a:outerShdw blurRad="38100" dist="38100" dir="2700000" algn="tl">
                    <a:srgbClr val="000000">
                      <a:alpha val="43137"/>
                    </a:srgbClr>
                  </a:outerShdw>
                </a:effectLst>
              </a:endParaRPr>
            </a:p>
          </p:txBody>
        </p:sp>
        <p:sp>
          <p:nvSpPr>
            <p:cNvPr id="37" name="TextBox 36"/>
            <p:cNvSpPr txBox="1"/>
            <p:nvPr/>
          </p:nvSpPr>
          <p:spPr bwMode="auto">
            <a:xfrm>
              <a:off x="6164936" y="3498221"/>
              <a:ext cx="881063" cy="307975"/>
            </a:xfrm>
            <a:prstGeom prst="rect">
              <a:avLst/>
            </a:prstGeom>
            <a:noFill/>
          </p:spPr>
          <p:txBody>
            <a:bodyPr>
              <a:spAutoFit/>
            </a:bodyPr>
            <a:lstStyle/>
            <a:p>
              <a:pPr>
                <a:defRPr/>
              </a:pPr>
              <a:r>
                <a:rPr lang="en-US" sz="1400" dirty="0" err="1"/>
                <a:t>Ag</a:t>
              </a:r>
              <a:r>
                <a:rPr lang="en-US" sz="1400" dirty="0" err="1">
                  <a:effectLst>
                    <a:outerShdw blurRad="38100" dist="38100" dir="2700000" algn="tl">
                      <a:srgbClr val="000000">
                        <a:alpha val="43137"/>
                      </a:srgbClr>
                    </a:outerShdw>
                  </a:effectLst>
                </a:rPr>
                <a:t>D</a:t>
              </a:r>
              <a:r>
                <a:rPr lang="el-GR" sz="1400" dirty="0">
                  <a:effectLst>
                    <a:outerShdw blurRad="38100" dist="38100" dir="2700000" algn="tl">
                      <a:srgbClr val="000000">
                        <a:alpha val="43137"/>
                      </a:srgbClr>
                    </a:outerShdw>
                  </a:effectLst>
                </a:rPr>
                <a:t>΄</a:t>
              </a:r>
              <a:endParaRPr lang="el-GR" sz="1400" baseline="-25000" dirty="0">
                <a:effectLst>
                  <a:outerShdw blurRad="38100" dist="38100" dir="2700000" algn="tl">
                    <a:srgbClr val="000000">
                      <a:alpha val="43137"/>
                    </a:srgbClr>
                  </a:outerShdw>
                </a:effectLst>
              </a:endParaRPr>
            </a:p>
          </p:txBody>
        </p:sp>
        <p:grpSp>
          <p:nvGrpSpPr>
            <p:cNvPr id="15" name="Ομάδα 14"/>
            <p:cNvGrpSpPr/>
            <p:nvPr/>
          </p:nvGrpSpPr>
          <p:grpSpPr>
            <a:xfrm>
              <a:off x="2102000" y="142262"/>
              <a:ext cx="6445251" cy="4312194"/>
              <a:chOff x="2102000" y="142262"/>
              <a:chExt cx="6445251" cy="4312194"/>
            </a:xfrm>
          </p:grpSpPr>
          <p:grpSp>
            <p:nvGrpSpPr>
              <p:cNvPr id="11" name="Ομάδα 10"/>
              <p:cNvGrpSpPr/>
              <p:nvPr/>
            </p:nvGrpSpPr>
            <p:grpSpPr>
              <a:xfrm>
                <a:off x="2102000" y="142262"/>
                <a:ext cx="6445251" cy="4312194"/>
                <a:chOff x="2102000" y="142262"/>
                <a:chExt cx="6445251" cy="4312194"/>
              </a:xfrm>
            </p:grpSpPr>
            <p:sp>
              <p:nvSpPr>
                <p:cNvPr id="17415" name="TextBox 146"/>
                <p:cNvSpPr txBox="1">
                  <a:spLocks noChangeArrowheads="1"/>
                </p:cNvSpPr>
                <p:nvPr/>
              </p:nvSpPr>
              <p:spPr bwMode="auto">
                <a:xfrm>
                  <a:off x="3115249" y="4208394"/>
                  <a:ext cx="150813" cy="246062"/>
                </a:xfrm>
                <a:prstGeom prst="rect">
                  <a:avLst/>
                </a:prstGeom>
                <a:noFill/>
                <a:ln w="9525">
                  <a:noFill/>
                  <a:miter lim="800000"/>
                  <a:headEnd/>
                  <a:tailEnd/>
                </a:ln>
              </p:spPr>
              <p:txBody>
                <a:bodyPr>
                  <a:spAutoFit/>
                </a:bodyPr>
                <a:lstStyle/>
                <a:p>
                  <a:pPr algn="r"/>
                  <a:r>
                    <a:rPr lang="el-GR" sz="1000"/>
                    <a:t>0</a:t>
                  </a:r>
                  <a:endParaRPr lang="el-GR" sz="1000" baseline="-25000"/>
                </a:p>
              </p:txBody>
            </p:sp>
            <p:grpSp>
              <p:nvGrpSpPr>
                <p:cNvPr id="10" name="Ομάδα 9"/>
                <p:cNvGrpSpPr/>
                <p:nvPr/>
              </p:nvGrpSpPr>
              <p:grpSpPr>
                <a:xfrm>
                  <a:off x="2102000" y="142262"/>
                  <a:ext cx="6445251" cy="4278312"/>
                  <a:chOff x="5802312" y="338138"/>
                  <a:chExt cx="6445251" cy="4278312"/>
                </a:xfrm>
              </p:grpSpPr>
              <p:sp>
                <p:nvSpPr>
                  <p:cNvPr id="26" name="TextBox 25"/>
                  <p:cNvSpPr txBox="1"/>
                  <p:nvPr/>
                </p:nvSpPr>
                <p:spPr bwMode="auto">
                  <a:xfrm>
                    <a:off x="8782050" y="4354513"/>
                    <a:ext cx="911225" cy="261937"/>
                  </a:xfrm>
                  <a:prstGeom prst="rect">
                    <a:avLst/>
                  </a:prstGeom>
                  <a:noFill/>
                </p:spPr>
                <p:txBody>
                  <a:bodyPr>
                    <a:spAutoFit/>
                  </a:bodyPr>
                  <a:lstStyle/>
                  <a:p>
                    <a:pPr algn="r">
                      <a:defRPr/>
                    </a:pPr>
                    <a:r>
                      <a:rPr lang="el-GR" sz="1100" dirty="0">
                        <a:latin typeface="Calibri" panose="020F0502020204030204" pitchFamily="34" charset="0"/>
                        <a:cs typeface="Calibri" panose="020F0502020204030204" pitchFamily="34" charset="0"/>
                      </a:rPr>
                      <a:t>Προϊόν, </a:t>
                    </a:r>
                    <a:r>
                      <a:rPr lang="en-US" sz="1100" i="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Y</a:t>
                    </a:r>
                    <a:endParaRPr lang="el-GR" sz="1100" i="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grpSp>
                <p:nvGrpSpPr>
                  <p:cNvPr id="9" name="Ομάδα 8"/>
                  <p:cNvGrpSpPr/>
                  <p:nvPr/>
                </p:nvGrpSpPr>
                <p:grpSpPr>
                  <a:xfrm>
                    <a:off x="5802312" y="338138"/>
                    <a:ext cx="6445251" cy="4256752"/>
                    <a:chOff x="5802312" y="338138"/>
                    <a:chExt cx="6445251" cy="4256752"/>
                  </a:xfrm>
                </p:grpSpPr>
                <p:grpSp>
                  <p:nvGrpSpPr>
                    <p:cNvPr id="5" name="Ομάδα 4"/>
                    <p:cNvGrpSpPr/>
                    <p:nvPr/>
                  </p:nvGrpSpPr>
                  <p:grpSpPr>
                    <a:xfrm>
                      <a:off x="5802312" y="338138"/>
                      <a:ext cx="6445251" cy="4000500"/>
                      <a:chOff x="5802312" y="338138"/>
                      <a:chExt cx="6445251" cy="4000500"/>
                    </a:xfrm>
                  </p:grpSpPr>
                  <p:sp>
                    <p:nvSpPr>
                      <p:cNvPr id="32" name="Arc 31"/>
                      <p:cNvSpPr/>
                      <p:nvPr/>
                    </p:nvSpPr>
                    <p:spPr bwMode="auto">
                      <a:xfrm rot="10800000">
                        <a:off x="7329488" y="338138"/>
                        <a:ext cx="4541837" cy="3840162"/>
                      </a:xfrm>
                      <a:prstGeom prst="arc">
                        <a:avLst/>
                      </a:prstGeom>
                      <a:ln w="31750">
                        <a:solidFill>
                          <a:srgbClr val="CC0066"/>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3" name="Arc 32"/>
                      <p:cNvSpPr/>
                      <p:nvPr/>
                    </p:nvSpPr>
                    <p:spPr bwMode="auto">
                      <a:xfrm rot="11157424">
                        <a:off x="7705725" y="985838"/>
                        <a:ext cx="4541838" cy="2963862"/>
                      </a:xfrm>
                      <a:prstGeom prst="arc">
                        <a:avLst/>
                      </a:prstGeom>
                      <a:ln w="31750">
                        <a:solidFill>
                          <a:srgbClr val="CC0066"/>
                        </a:solidFill>
                        <a:prstDash val="sysDash"/>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nvGrpSpPr>
                      <p:cNvPr id="2" name="Ομάδα 1"/>
                      <p:cNvGrpSpPr/>
                      <p:nvPr/>
                    </p:nvGrpSpPr>
                    <p:grpSpPr>
                      <a:xfrm>
                        <a:off x="5802312" y="2157413"/>
                        <a:ext cx="4265614" cy="2181225"/>
                        <a:chOff x="5802312" y="2157413"/>
                        <a:chExt cx="4265614" cy="2181225"/>
                      </a:xfrm>
                    </p:grpSpPr>
                    <p:cxnSp>
                      <p:nvCxnSpPr>
                        <p:cNvPr id="6" name="Ευθεία γραμμή σύνδεσης 136"/>
                        <p:cNvCxnSpPr/>
                        <p:nvPr/>
                      </p:nvCxnSpPr>
                      <p:spPr bwMode="auto">
                        <a:xfrm rot="5400000">
                          <a:off x="8141493" y="2100262"/>
                          <a:ext cx="11113" cy="2376487"/>
                        </a:xfrm>
                        <a:prstGeom prst="line">
                          <a:avLst/>
                        </a:prstGeom>
                        <a:ln w="50800">
                          <a:solidFill>
                            <a:srgbClr val="0066FF"/>
                          </a:solidFill>
                          <a:prstDash val="solid"/>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bwMode="auto">
                        <a:xfrm>
                          <a:off x="9340851" y="3149600"/>
                          <a:ext cx="727075" cy="307975"/>
                        </a:xfrm>
                        <a:prstGeom prst="rect">
                          <a:avLst/>
                        </a:prstGeom>
                        <a:noFill/>
                      </p:spPr>
                      <p:txBody>
                        <a:bodyPr>
                          <a:spAutoFit/>
                        </a:bodyPr>
                        <a:lstStyle/>
                        <a:p>
                          <a:pPr>
                            <a:defRPr/>
                          </a:pPr>
                          <a:r>
                            <a:rPr lang="en-US" sz="1400" dirty="0"/>
                            <a:t>SRA</a:t>
                          </a:r>
                          <a:r>
                            <a:rPr lang="en-US" sz="1400" dirty="0">
                              <a:effectLst>
                                <a:outerShdw blurRad="38100" dist="38100" dir="2700000" algn="tl">
                                  <a:srgbClr val="000000">
                                    <a:alpha val="43137"/>
                                  </a:srgbClr>
                                </a:outerShdw>
                              </a:effectLst>
                            </a:rPr>
                            <a:t>S</a:t>
                          </a:r>
                          <a:endParaRPr lang="el-GR" sz="1400" baseline="-25000" dirty="0">
                            <a:effectLst>
                              <a:outerShdw blurRad="38100" dist="38100" dir="2700000" algn="tl">
                                <a:srgbClr val="000000">
                                  <a:alpha val="43137"/>
                                </a:srgbClr>
                              </a:outerShdw>
                            </a:effectLst>
                          </a:endParaRPr>
                        </a:p>
                      </p:txBody>
                    </p:sp>
                    <p:grpSp>
                      <p:nvGrpSpPr>
                        <p:cNvPr id="17442" name="Ομάδα 122"/>
                        <p:cNvGrpSpPr>
                          <a:grpSpLocks/>
                        </p:cNvGrpSpPr>
                        <p:nvPr/>
                      </p:nvGrpSpPr>
                      <p:grpSpPr bwMode="auto">
                        <a:xfrm>
                          <a:off x="5802312" y="2157413"/>
                          <a:ext cx="3876675" cy="2181225"/>
                          <a:chOff x="2302756" y="2298755"/>
                          <a:chExt cx="5399948" cy="3064282"/>
                        </a:xfrm>
                      </p:grpSpPr>
                      <p:grpSp>
                        <p:nvGrpSpPr>
                          <p:cNvPr id="17443" name="Ομάδα 123"/>
                          <p:cNvGrpSpPr>
                            <a:grpSpLocks/>
                          </p:cNvGrpSpPr>
                          <p:nvPr/>
                        </p:nvGrpSpPr>
                        <p:grpSpPr bwMode="auto">
                          <a:xfrm>
                            <a:off x="2302756" y="2298755"/>
                            <a:ext cx="5399948" cy="3064282"/>
                            <a:chOff x="785564" y="2802755"/>
                            <a:chExt cx="5399948" cy="3064282"/>
                          </a:xfrm>
                        </p:grpSpPr>
                        <p:grpSp>
                          <p:nvGrpSpPr>
                            <p:cNvPr id="17445" name="Ομάδα 127"/>
                            <p:cNvGrpSpPr>
                              <a:grpSpLocks/>
                            </p:cNvGrpSpPr>
                            <p:nvPr/>
                          </p:nvGrpSpPr>
                          <p:grpSpPr bwMode="auto">
                            <a:xfrm>
                              <a:off x="2379897" y="2802755"/>
                              <a:ext cx="3805615" cy="3064282"/>
                              <a:chOff x="3503097" y="2334755"/>
                              <a:chExt cx="3805615" cy="3064282"/>
                            </a:xfrm>
                          </p:grpSpPr>
                          <p:cxnSp>
                            <p:nvCxnSpPr>
                              <p:cNvPr id="13" name="Ευθεία γραμμή σύνδεσης 130"/>
                              <p:cNvCxnSpPr/>
                              <p:nvPr/>
                            </p:nvCxnSpPr>
                            <p:spPr>
                              <a:xfrm flipH="1">
                                <a:off x="3503097" y="2334755"/>
                                <a:ext cx="8845" cy="3059822"/>
                              </a:xfrm>
                              <a:prstGeom prst="line">
                                <a:avLst/>
                              </a:prstGeom>
                              <a:ln w="31750">
                                <a:headEnd type="triangle"/>
                              </a:ln>
                            </p:spPr>
                            <p:style>
                              <a:lnRef idx="1">
                                <a:schemeClr val="accent1"/>
                              </a:lnRef>
                              <a:fillRef idx="0">
                                <a:schemeClr val="accent1"/>
                              </a:fillRef>
                              <a:effectRef idx="0">
                                <a:schemeClr val="accent1"/>
                              </a:effectRef>
                              <a:fontRef idx="minor">
                                <a:schemeClr val="tx1"/>
                              </a:fontRef>
                            </p:style>
                          </p:cxnSp>
                          <p:cxnSp>
                            <p:nvCxnSpPr>
                              <p:cNvPr id="14" name="Ευθεία γραμμή σύνδεσης 131"/>
                              <p:cNvCxnSpPr/>
                              <p:nvPr/>
                            </p:nvCxnSpPr>
                            <p:spPr>
                              <a:xfrm flipH="1" flipV="1">
                                <a:off x="3507520" y="5396806"/>
                                <a:ext cx="3801192" cy="2231"/>
                              </a:xfrm>
                              <a:prstGeom prst="line">
                                <a:avLst/>
                              </a:prstGeom>
                              <a:ln w="31750">
                                <a:solidFill>
                                  <a:schemeClr val="accent1">
                                    <a:lumMod val="90000"/>
                                  </a:schemeClr>
                                </a:solidFill>
                                <a:headEnd type="triangle"/>
                              </a:ln>
                            </p:spPr>
                            <p:style>
                              <a:lnRef idx="1">
                                <a:schemeClr val="accent1"/>
                              </a:lnRef>
                              <a:fillRef idx="0">
                                <a:schemeClr val="accent1"/>
                              </a:fillRef>
                              <a:effectRef idx="0">
                                <a:schemeClr val="accent1"/>
                              </a:effectRef>
                              <a:fontRef idx="minor">
                                <a:schemeClr val="tx1"/>
                              </a:fontRef>
                            </p:style>
                          </p:cxnSp>
                        </p:grpSp>
                        <p:sp>
                          <p:nvSpPr>
                            <p:cNvPr id="12" name="TextBox 11"/>
                            <p:cNvSpPr txBox="1"/>
                            <p:nvPr/>
                          </p:nvSpPr>
                          <p:spPr>
                            <a:xfrm>
                              <a:off x="785564" y="2845128"/>
                              <a:ext cx="1607600" cy="430428"/>
                            </a:xfrm>
                            <a:prstGeom prst="rect">
                              <a:avLst/>
                            </a:prstGeom>
                            <a:noFill/>
                          </p:spPr>
                          <p:txBody>
                            <a:bodyPr>
                              <a:spAutoFit/>
                            </a:bodyPr>
                            <a:lstStyle/>
                            <a:p>
                              <a:pPr algn="r">
                                <a:defRPr/>
                              </a:pPr>
                              <a:r>
                                <a:rPr lang="en-US" sz="1100" i="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P</a:t>
                              </a:r>
                              <a:r>
                                <a:rPr lang="el-GR" sz="1100" dirty="0">
                                  <a:latin typeface="Calibri" panose="020F0502020204030204" pitchFamily="34" charset="0"/>
                                  <a:cs typeface="Calibri" panose="020F0502020204030204" pitchFamily="34" charset="0"/>
                                </a:rPr>
                                <a:t>, </a:t>
                              </a:r>
                            </a:p>
                            <a:p>
                              <a:pPr algn="r">
                                <a:defRPr/>
                              </a:pPr>
                              <a:r>
                                <a:rPr lang="el-GR" sz="1100" dirty="0">
                                  <a:latin typeface="Calibri" panose="020F0502020204030204" pitchFamily="34" charset="0"/>
                                  <a:cs typeface="Calibri" panose="020F0502020204030204" pitchFamily="34" charset="0"/>
                                </a:rPr>
                                <a:t>Τιμή</a:t>
                              </a:r>
                            </a:p>
                          </p:txBody>
                        </p:sp>
                      </p:grpSp>
                      <p:sp>
                        <p:nvSpPr>
                          <p:cNvPr id="17444" name="TextBox 125"/>
                          <p:cNvSpPr txBox="1">
                            <a:spLocks noChangeArrowheads="1"/>
                          </p:cNvSpPr>
                          <p:nvPr/>
                        </p:nvSpPr>
                        <p:spPr bwMode="auto">
                          <a:xfrm>
                            <a:off x="3485392" y="3634706"/>
                            <a:ext cx="548973" cy="432463"/>
                          </a:xfrm>
                          <a:prstGeom prst="rect">
                            <a:avLst/>
                          </a:prstGeom>
                          <a:noFill/>
                          <a:ln w="9525">
                            <a:noFill/>
                            <a:miter lim="800000"/>
                            <a:headEnd/>
                            <a:tailEnd/>
                          </a:ln>
                        </p:spPr>
                        <p:txBody>
                          <a:bodyPr>
                            <a:spAutoFit/>
                          </a:bodyPr>
                          <a:lstStyle/>
                          <a:p>
                            <a:r>
                              <a:rPr lang="en-US" sz="1400" dirty="0"/>
                              <a:t>P</a:t>
                            </a:r>
                            <a:r>
                              <a:rPr lang="en-US" sz="1400" baseline="-10000" dirty="0"/>
                              <a:t>0</a:t>
                            </a:r>
                            <a:endParaRPr lang="el-GR" sz="1400" baseline="-10000" dirty="0"/>
                          </a:p>
                        </p:txBody>
                      </p:sp>
                    </p:grpSp>
                  </p:grpSp>
                </p:grpSp>
                <p:cxnSp>
                  <p:nvCxnSpPr>
                    <p:cNvPr id="3" name="Ευθεία γραμμή σύνδεσης 2"/>
                    <p:cNvCxnSpPr/>
                    <p:nvPr/>
                  </p:nvCxnSpPr>
                  <p:spPr>
                    <a:xfrm>
                      <a:off x="7686675" y="3294062"/>
                      <a:ext cx="4763" cy="1039813"/>
                    </a:xfrm>
                    <a:prstGeom prst="line">
                      <a:avLst/>
                    </a:prstGeom>
                    <a:ln w="6350">
                      <a:prstDash val="dash"/>
                    </a:ln>
                  </p:spPr>
                  <p:style>
                    <a:lnRef idx="1">
                      <a:schemeClr val="accent1"/>
                    </a:lnRef>
                    <a:fillRef idx="0">
                      <a:schemeClr val="accent1"/>
                    </a:fillRef>
                    <a:effectRef idx="0">
                      <a:schemeClr val="accent1"/>
                    </a:effectRef>
                    <a:fontRef idx="minor">
                      <a:schemeClr val="tx1"/>
                    </a:fontRef>
                  </p:style>
                </p:cxnSp>
                <p:cxnSp>
                  <p:nvCxnSpPr>
                    <p:cNvPr id="44" name="Ευθεία γραμμή σύνδεσης 43"/>
                    <p:cNvCxnSpPr/>
                    <p:nvPr/>
                  </p:nvCxnSpPr>
                  <p:spPr>
                    <a:xfrm>
                      <a:off x="8217696" y="3296441"/>
                      <a:ext cx="4763" cy="1039813"/>
                    </a:xfrm>
                    <a:prstGeom prst="line">
                      <a:avLst/>
                    </a:prstGeom>
                    <a:ln w="6350">
                      <a:prstDash val="dash"/>
                    </a:ln>
                  </p:spPr>
                  <p:style>
                    <a:lnRef idx="1">
                      <a:schemeClr val="accent1"/>
                    </a:lnRef>
                    <a:fillRef idx="0">
                      <a:schemeClr val="accent1"/>
                    </a:fillRef>
                    <a:effectRef idx="0">
                      <a:schemeClr val="accent1"/>
                    </a:effectRef>
                    <a:fontRef idx="minor">
                      <a:schemeClr val="tx1"/>
                    </a:fontRef>
                  </p:style>
                </p:cxnSp>
                <p:sp>
                  <p:nvSpPr>
                    <p:cNvPr id="45" name="TextBox 125"/>
                    <p:cNvSpPr txBox="1">
                      <a:spLocks noChangeArrowheads="1"/>
                    </p:cNvSpPr>
                    <p:nvPr/>
                  </p:nvSpPr>
                  <p:spPr bwMode="auto">
                    <a:xfrm>
                      <a:off x="7518401" y="4284732"/>
                      <a:ext cx="394113" cy="307777"/>
                    </a:xfrm>
                    <a:prstGeom prst="rect">
                      <a:avLst/>
                    </a:prstGeom>
                    <a:noFill/>
                    <a:ln w="9525">
                      <a:noFill/>
                      <a:miter lim="800000"/>
                      <a:headEnd/>
                      <a:tailEnd/>
                    </a:ln>
                  </p:spPr>
                  <p:txBody>
                    <a:bodyPr>
                      <a:spAutoFit/>
                    </a:bodyPr>
                    <a:lstStyle/>
                    <a:p>
                      <a:r>
                        <a:rPr lang="el-GR" sz="1400" dirty="0"/>
                        <a:t>Υ</a:t>
                      </a:r>
                      <a:r>
                        <a:rPr lang="en-US" sz="1400" baseline="-10000" dirty="0" smtClean="0"/>
                        <a:t>0</a:t>
                      </a:r>
                      <a:endParaRPr lang="el-GR" sz="1400" baseline="-10000" dirty="0"/>
                    </a:p>
                  </p:txBody>
                </p:sp>
                <p:sp>
                  <p:nvSpPr>
                    <p:cNvPr id="46" name="TextBox 125"/>
                    <p:cNvSpPr txBox="1">
                      <a:spLocks noChangeArrowheads="1"/>
                    </p:cNvSpPr>
                    <p:nvPr/>
                  </p:nvSpPr>
                  <p:spPr bwMode="auto">
                    <a:xfrm>
                      <a:off x="8068472" y="4287113"/>
                      <a:ext cx="394113" cy="307777"/>
                    </a:xfrm>
                    <a:prstGeom prst="rect">
                      <a:avLst/>
                    </a:prstGeom>
                    <a:noFill/>
                    <a:ln w="9525">
                      <a:noFill/>
                      <a:miter lim="800000"/>
                      <a:headEnd/>
                      <a:tailEnd/>
                    </a:ln>
                  </p:spPr>
                  <p:txBody>
                    <a:bodyPr>
                      <a:spAutoFit/>
                    </a:bodyPr>
                    <a:lstStyle/>
                    <a:p>
                      <a:r>
                        <a:rPr lang="el-GR" sz="1400" dirty="0" smtClean="0"/>
                        <a:t>Υ</a:t>
                      </a:r>
                      <a:r>
                        <a:rPr lang="el-GR" sz="1400" baseline="-10000" dirty="0"/>
                        <a:t>1</a:t>
                      </a:r>
                    </a:p>
                  </p:txBody>
                </p:sp>
                <p:cxnSp>
                  <p:nvCxnSpPr>
                    <p:cNvPr id="8" name="Ευθύγραμμο βέλος σύνδεσης 7"/>
                    <p:cNvCxnSpPr/>
                    <p:nvPr/>
                  </p:nvCxnSpPr>
                  <p:spPr>
                    <a:xfrm flipV="1">
                      <a:off x="7848619" y="4444345"/>
                      <a:ext cx="28374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grpSp>
          <p:cxnSp>
            <p:nvCxnSpPr>
              <p:cNvPr id="50" name="Ευθύγραμμο βέλος σύνδεσης 49"/>
              <p:cNvCxnSpPr/>
              <p:nvPr/>
            </p:nvCxnSpPr>
            <p:spPr>
              <a:xfrm flipV="1">
                <a:off x="3731396" y="2491261"/>
                <a:ext cx="28374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089011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Content Placeholder 2"/>
          <p:cNvSpPr>
            <a:spLocks noGrp="1"/>
          </p:cNvSpPr>
          <p:nvPr>
            <p:ph idx="1"/>
          </p:nvPr>
        </p:nvSpPr>
        <p:spPr>
          <a:xfrm>
            <a:off x="539750" y="2316163"/>
            <a:ext cx="11029950" cy="2466975"/>
          </a:xfrm>
        </p:spPr>
        <p:txBody>
          <a:bodyPr anchor="t"/>
          <a:lstStyle/>
          <a:p>
            <a:pPr marL="0" indent="0" algn="just">
              <a:lnSpc>
                <a:spcPct val="150000"/>
              </a:lnSpc>
              <a:spcBef>
                <a:spcPts val="600"/>
              </a:spcBef>
              <a:buFont typeface="Wingdings 2" pitchFamily="18" charset="2"/>
              <a:buNone/>
            </a:pPr>
            <a:r>
              <a:rPr lang="el-GR" sz="2400" dirty="0" smtClean="0">
                <a:latin typeface="Times New Roman" pitchFamily="18" charset="0"/>
              </a:rPr>
              <a:t>Το υπόδειγμα δείχνει πως οι </a:t>
            </a:r>
            <a:r>
              <a:rPr lang="el-GR" sz="2400" dirty="0" err="1" smtClean="0">
                <a:latin typeface="Times New Roman" pitchFamily="18" charset="0"/>
              </a:rPr>
              <a:t>διαδράσεις</a:t>
            </a:r>
            <a:r>
              <a:rPr lang="el-GR" sz="2400" dirty="0" smtClean="0">
                <a:latin typeface="Times New Roman" pitchFamily="18" charset="0"/>
              </a:rPr>
              <a:t> ανάμεσα στην αγορά αγαθώ</a:t>
            </a:r>
            <a:r>
              <a:rPr lang="el-GR" sz="2400" dirty="0">
                <a:latin typeface="Times New Roman" pitchFamily="18" charset="0"/>
              </a:rPr>
              <a:t>ν</a:t>
            </a:r>
            <a:r>
              <a:rPr lang="el-GR" sz="2400" dirty="0" smtClean="0">
                <a:latin typeface="Times New Roman" pitchFamily="18" charset="0"/>
              </a:rPr>
              <a:t> και υπηρεσιών και την αγορά χρήματος καθορίζουν τη θέση και την κλίση της καμπύλης </a:t>
            </a:r>
            <a:r>
              <a:rPr lang="el-GR" sz="2400" dirty="0" err="1" smtClean="0">
                <a:latin typeface="Times New Roman" pitchFamily="18" charset="0"/>
              </a:rPr>
              <a:t>συναθροιστικής</a:t>
            </a:r>
            <a:r>
              <a:rPr lang="el-GR" sz="2400" dirty="0" smtClean="0">
                <a:latin typeface="Times New Roman" pitchFamily="18" charset="0"/>
              </a:rPr>
              <a:t> ζήτησης και άρα το επίπεδο του εθνικού εισοδήματος κατά τη βραχυχρόνια περίοδο.</a:t>
            </a:r>
          </a:p>
        </p:txBody>
      </p:sp>
      <p:sp>
        <p:nvSpPr>
          <p:cNvPr id="4" name="Τίτλος 1"/>
          <p:cNvSpPr>
            <a:spLocks noGrp="1"/>
          </p:cNvSpPr>
          <p:nvPr>
            <p:ph type="title"/>
          </p:nvPr>
        </p:nvSpPr>
        <p:spPr>
          <a:xfrm>
            <a:off x="581025" y="627063"/>
            <a:ext cx="11029950" cy="795337"/>
          </a:xfrm>
        </p:spPr>
        <p:txBody>
          <a:bodyPr wrap="square" numCol="1" anchorCtr="0" compatLnSpc="1">
            <a:prstTxWarp prst="textNoShape">
              <a:avLst/>
            </a:prstTxWarp>
          </a:bodyPr>
          <a:lstStyle/>
          <a:p>
            <a:pPr algn="ctr">
              <a:defRPr/>
            </a:pPr>
            <a:r>
              <a:rPr lang="el-GR" sz="3600" cap="none" smtClean="0">
                <a:effectLst>
                  <a:outerShdw blurRad="38100" dist="38100" dir="2700000" algn="tl">
                    <a:srgbClr val="C0C0C0"/>
                  </a:outerShdw>
                </a:effectLst>
                <a:latin typeface="Times New Roman" pitchFamily="18" charset="0"/>
              </a:rPr>
              <a:t>Υπόδειγμα </a:t>
            </a:r>
            <a:r>
              <a:rPr lang="en-US" sz="3600" cap="none" smtClean="0">
                <a:effectLst>
                  <a:outerShdw blurRad="38100" dist="38100" dir="2700000" algn="tl">
                    <a:srgbClr val="C0C0C0"/>
                  </a:outerShdw>
                </a:effectLst>
                <a:latin typeface="Times New Roman" pitchFamily="18" charset="0"/>
              </a:rPr>
              <a:t>IS-LM</a:t>
            </a:r>
            <a:endParaRPr lang="el-GR" sz="3600" cap="none" smtClean="0">
              <a:effectLst>
                <a:outerShdw blurRad="38100" dist="38100" dir="2700000" algn="tl">
                  <a:srgbClr val="C0C0C0"/>
                </a:outerShdw>
              </a:effectLst>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p:cNvSpPr>
          <p:nvPr>
            <p:ph type="body" idx="4294967295"/>
          </p:nvPr>
        </p:nvSpPr>
        <p:spPr>
          <a:xfrm>
            <a:off x="581025" y="2011363"/>
            <a:ext cx="11029950" cy="4262437"/>
          </a:xfrm>
        </p:spPr>
        <p:txBody>
          <a:bodyPr/>
          <a:lstStyle/>
          <a:p>
            <a:pPr marL="0" indent="0" algn="just">
              <a:lnSpc>
                <a:spcPct val="150000"/>
              </a:lnSpc>
              <a:spcBef>
                <a:spcPts val="600"/>
              </a:spcBef>
            </a:pPr>
            <a:r>
              <a:rPr lang="el-GR" sz="2400" i="1" smtClean="0">
                <a:latin typeface="Times New Roman" pitchFamily="18" charset="0"/>
              </a:rPr>
              <a:t>Ερώτηση</a:t>
            </a:r>
            <a:r>
              <a:rPr lang="el-GR" sz="2400" smtClean="0">
                <a:latin typeface="Times New Roman" pitchFamily="18" charset="0"/>
              </a:rPr>
              <a:t>: Γιατί οι προγραμματισμένες δαπάνες ≠ πραγματικές δαπάνες;</a:t>
            </a:r>
          </a:p>
          <a:p>
            <a:pPr marL="0" indent="0" algn="just">
              <a:lnSpc>
                <a:spcPct val="150000"/>
              </a:lnSpc>
              <a:spcBef>
                <a:spcPts val="600"/>
              </a:spcBef>
            </a:pPr>
            <a:r>
              <a:rPr lang="el-GR" sz="2400" i="1" smtClean="0">
                <a:latin typeface="Times New Roman" pitchFamily="18" charset="0"/>
              </a:rPr>
              <a:t>Απάντηση</a:t>
            </a:r>
            <a:r>
              <a:rPr lang="el-GR" sz="2400" smtClean="0">
                <a:latin typeface="Times New Roman" pitchFamily="18" charset="0"/>
              </a:rPr>
              <a:t>: Σε σύντομες χρονικές περιόδους οι προγραμματισμένες δαπάνες μπορούν να διαφέρουν από το πραγματικό Α.Ε.Π. λόγω του ρόλου των μη προγραμματισμένων δαπανών (= μη προγραμματισμένες επενδύσεις για τη δημιουργία αποθεμάτων). Αν το πραγματικό ΑΕΠ υπερβαίνει τις προγραμματισμένες δαπάνες, οι μη προγραμματισμένες επενδύσεις είναι θετικές και ως συνέπεια οι επιχειρήσεις θα ενεργήσουν αναλόγως ώστε να μειώσουν την παραγωγή.</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Ομάδα 2"/>
          <p:cNvGrpSpPr/>
          <p:nvPr/>
        </p:nvGrpSpPr>
        <p:grpSpPr>
          <a:xfrm>
            <a:off x="2061714" y="2160528"/>
            <a:ext cx="7108166" cy="4197140"/>
            <a:chOff x="515389" y="2220913"/>
            <a:chExt cx="5758755" cy="3631810"/>
          </a:xfrm>
        </p:grpSpPr>
        <p:grpSp>
          <p:nvGrpSpPr>
            <p:cNvPr id="21506" name="Group 29"/>
            <p:cNvGrpSpPr>
              <a:grpSpLocks/>
            </p:cNvGrpSpPr>
            <p:nvPr/>
          </p:nvGrpSpPr>
          <p:grpSpPr bwMode="auto">
            <a:xfrm>
              <a:off x="515389" y="2220913"/>
              <a:ext cx="5758755" cy="3631810"/>
              <a:chOff x="515300" y="2220646"/>
              <a:chExt cx="5758599" cy="3632631"/>
            </a:xfrm>
          </p:grpSpPr>
          <p:grpSp>
            <p:nvGrpSpPr>
              <p:cNvPr id="21507" name="Group 24"/>
              <p:cNvGrpSpPr>
                <a:grpSpLocks/>
              </p:cNvGrpSpPr>
              <p:nvPr/>
            </p:nvGrpSpPr>
            <p:grpSpPr bwMode="auto">
              <a:xfrm>
                <a:off x="515300" y="2220646"/>
                <a:ext cx="5758599" cy="3618730"/>
                <a:chOff x="515300" y="2220646"/>
                <a:chExt cx="5758599" cy="3618730"/>
              </a:xfrm>
            </p:grpSpPr>
            <p:grpSp>
              <p:nvGrpSpPr>
                <p:cNvPr id="21511" name="Group 23"/>
                <p:cNvGrpSpPr>
                  <a:grpSpLocks/>
                </p:cNvGrpSpPr>
                <p:nvPr/>
              </p:nvGrpSpPr>
              <p:grpSpPr bwMode="auto">
                <a:xfrm>
                  <a:off x="1166202" y="2220646"/>
                  <a:ext cx="5107697" cy="3618730"/>
                  <a:chOff x="1166202" y="2220646"/>
                  <a:chExt cx="5107697" cy="3618730"/>
                </a:xfrm>
              </p:grpSpPr>
              <p:grpSp>
                <p:nvGrpSpPr>
                  <p:cNvPr id="21515" name="Group 20"/>
                  <p:cNvGrpSpPr>
                    <a:grpSpLocks/>
                  </p:cNvGrpSpPr>
                  <p:nvPr/>
                </p:nvGrpSpPr>
                <p:grpSpPr bwMode="auto">
                  <a:xfrm>
                    <a:off x="1166202" y="2220646"/>
                    <a:ext cx="4548915" cy="3618730"/>
                    <a:chOff x="1749617" y="2843581"/>
                    <a:chExt cx="4548915" cy="3618730"/>
                  </a:xfrm>
                </p:grpSpPr>
                <p:grpSp>
                  <p:nvGrpSpPr>
                    <p:cNvPr id="21521" name="Group 12"/>
                    <p:cNvGrpSpPr>
                      <a:grpSpLocks/>
                    </p:cNvGrpSpPr>
                    <p:nvPr/>
                  </p:nvGrpSpPr>
                  <p:grpSpPr bwMode="auto">
                    <a:xfrm>
                      <a:off x="1749617" y="2843581"/>
                      <a:ext cx="4548915" cy="3618730"/>
                      <a:chOff x="1749617" y="2843581"/>
                      <a:chExt cx="4548915" cy="3618730"/>
                    </a:xfrm>
                  </p:grpSpPr>
                  <p:grpSp>
                    <p:nvGrpSpPr>
                      <p:cNvPr id="21524" name="Group 11"/>
                      <p:cNvGrpSpPr>
                        <a:grpSpLocks/>
                      </p:cNvGrpSpPr>
                      <p:nvPr/>
                    </p:nvGrpSpPr>
                    <p:grpSpPr bwMode="auto">
                      <a:xfrm>
                        <a:off x="1749617" y="2843581"/>
                        <a:ext cx="4548915" cy="3618730"/>
                        <a:chOff x="1749617" y="2843581"/>
                        <a:chExt cx="4548915" cy="3618730"/>
                      </a:xfrm>
                    </p:grpSpPr>
                    <p:grpSp>
                      <p:nvGrpSpPr>
                        <p:cNvPr id="21528" name="Group 10"/>
                        <p:cNvGrpSpPr>
                          <a:grpSpLocks/>
                        </p:cNvGrpSpPr>
                        <p:nvPr/>
                      </p:nvGrpSpPr>
                      <p:grpSpPr bwMode="auto">
                        <a:xfrm>
                          <a:off x="1749617" y="2843581"/>
                          <a:ext cx="4548915" cy="3618730"/>
                          <a:chOff x="1749617" y="2843581"/>
                          <a:chExt cx="4548915" cy="3618730"/>
                        </a:xfrm>
                      </p:grpSpPr>
                      <p:sp>
                        <p:nvSpPr>
                          <p:cNvPr id="21532" name="TextBox 4"/>
                          <p:cNvSpPr txBox="1">
                            <a:spLocks noChangeArrowheads="1"/>
                          </p:cNvSpPr>
                          <p:nvPr/>
                        </p:nvSpPr>
                        <p:spPr bwMode="auto">
                          <a:xfrm>
                            <a:off x="4757028" y="3065630"/>
                            <a:ext cx="725999" cy="261669"/>
                          </a:xfrm>
                          <a:prstGeom prst="rect">
                            <a:avLst/>
                          </a:prstGeom>
                          <a:noFill/>
                          <a:ln w="9525">
                            <a:noFill/>
                            <a:miter lim="800000"/>
                            <a:headEnd/>
                            <a:tailEnd/>
                          </a:ln>
                        </p:spPr>
                        <p:txBody>
                          <a:bodyPr wrap="square">
                            <a:spAutoFit/>
                          </a:bodyPr>
                          <a:lstStyle/>
                          <a:p>
                            <a:r>
                              <a:rPr lang="en-US" sz="1100" b="1" dirty="0" smtClean="0">
                                <a:latin typeface="Georgia" panose="02040502050405020303" pitchFamily="18" charset="0"/>
                                <a:cs typeface="Calibri" panose="020F0502020204030204" pitchFamily="34" charset="0"/>
                              </a:rPr>
                              <a:t>PE = Y</a:t>
                            </a:r>
                            <a:endParaRPr lang="en-US" sz="1100" b="1" dirty="0">
                              <a:latin typeface="Georgia" panose="02040502050405020303" pitchFamily="18" charset="0"/>
                              <a:cs typeface="Calibri" panose="020F0502020204030204" pitchFamily="34" charset="0"/>
                            </a:endParaRPr>
                          </a:p>
                        </p:txBody>
                      </p:sp>
                      <p:grpSp>
                        <p:nvGrpSpPr>
                          <p:cNvPr id="21533" name="Group 9"/>
                          <p:cNvGrpSpPr>
                            <a:grpSpLocks/>
                          </p:cNvGrpSpPr>
                          <p:nvPr/>
                        </p:nvGrpSpPr>
                        <p:grpSpPr bwMode="auto">
                          <a:xfrm>
                            <a:off x="1749617" y="2843581"/>
                            <a:ext cx="4548915" cy="3618730"/>
                            <a:chOff x="1749617" y="2843581"/>
                            <a:chExt cx="4548915" cy="3618730"/>
                          </a:xfrm>
                        </p:grpSpPr>
                        <p:grpSp>
                          <p:nvGrpSpPr>
                            <p:cNvPr id="21534" name="Group 3"/>
                            <p:cNvGrpSpPr>
                              <a:grpSpLocks/>
                            </p:cNvGrpSpPr>
                            <p:nvPr/>
                          </p:nvGrpSpPr>
                          <p:grpSpPr bwMode="auto">
                            <a:xfrm>
                              <a:off x="2314937" y="2843581"/>
                              <a:ext cx="3983595" cy="3325243"/>
                              <a:chOff x="2314937" y="2843581"/>
                              <a:chExt cx="3983595" cy="3325243"/>
                            </a:xfrm>
                          </p:grpSpPr>
                          <p:cxnSp>
                            <p:nvCxnSpPr>
                              <p:cNvPr id="21538" name="Straight Connector 2"/>
                              <p:cNvCxnSpPr>
                                <a:cxnSpLocks noChangeShapeType="1"/>
                              </p:cNvCxnSpPr>
                              <p:nvPr/>
                            </p:nvCxnSpPr>
                            <p:spPr bwMode="auto">
                              <a:xfrm flipH="1">
                                <a:off x="2315256" y="2843581"/>
                                <a:ext cx="11112" cy="3312274"/>
                              </a:xfrm>
                              <a:prstGeom prst="line">
                                <a:avLst/>
                              </a:prstGeom>
                              <a:noFill/>
                              <a:ln w="31750" cap="rnd" algn="ctr">
                                <a:solidFill>
                                  <a:srgbClr val="172D56"/>
                                </a:solidFill>
                                <a:round/>
                                <a:headEnd type="triangle" w="med" len="med"/>
                                <a:tailEnd/>
                              </a:ln>
                            </p:spPr>
                          </p:cxnSp>
                          <p:cxnSp>
                            <p:nvCxnSpPr>
                              <p:cNvPr id="21539" name="Straight Connector 5"/>
                              <p:cNvCxnSpPr>
                                <a:cxnSpLocks noChangeShapeType="1"/>
                              </p:cNvCxnSpPr>
                              <p:nvPr/>
                            </p:nvCxnSpPr>
                            <p:spPr bwMode="auto">
                              <a:xfrm rot="5400000" flipH="1">
                                <a:off x="4301956" y="4172330"/>
                                <a:ext cx="11116" cy="3981342"/>
                              </a:xfrm>
                              <a:prstGeom prst="line">
                                <a:avLst/>
                              </a:prstGeom>
                              <a:noFill/>
                              <a:ln w="31750" cap="rnd" algn="ctr">
                                <a:solidFill>
                                  <a:srgbClr val="172D56"/>
                                </a:solidFill>
                                <a:round/>
                                <a:headEnd type="triangle" w="med" len="med"/>
                                <a:tailEnd/>
                              </a:ln>
                            </p:spPr>
                          </p:cxnSp>
                        </p:grpSp>
                        <p:cxnSp>
                          <p:nvCxnSpPr>
                            <p:cNvPr id="21535" name="Straight Connector 7"/>
                            <p:cNvCxnSpPr>
                              <a:cxnSpLocks noChangeShapeType="1"/>
                            </p:cNvCxnSpPr>
                            <p:nvPr/>
                          </p:nvCxnSpPr>
                          <p:spPr bwMode="auto">
                            <a:xfrm rot="2700000" flipH="1">
                              <a:off x="3734442" y="2754661"/>
                              <a:ext cx="12700" cy="3982350"/>
                            </a:xfrm>
                            <a:prstGeom prst="line">
                              <a:avLst/>
                            </a:prstGeom>
                            <a:noFill/>
                            <a:ln w="31750" cap="rnd" algn="ctr">
                              <a:solidFill>
                                <a:srgbClr val="FF0000"/>
                              </a:solidFill>
                              <a:round/>
                              <a:headEnd/>
                              <a:tailEnd/>
                            </a:ln>
                          </p:spPr>
                        </p:cxnSp>
                        <p:sp>
                          <p:nvSpPr>
                            <p:cNvPr id="7" name="Arc 6"/>
                            <p:cNvSpPr/>
                            <p:nvPr/>
                          </p:nvSpPr>
                          <p:spPr>
                            <a:xfrm>
                              <a:off x="2477176" y="5852573"/>
                              <a:ext cx="311142" cy="609738"/>
                            </a:xfrm>
                            <a:prstGeom prst="arc">
                              <a:avLst>
                                <a:gd name="adj1" fmla="val 16743770"/>
                                <a:gd name="adj2" fmla="val 0"/>
                              </a:avLst>
                            </a:prstGeom>
                            <a:ln w="6350">
                              <a:prstDash val="sysDash"/>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latin typeface="Calibri" panose="020F0502020204030204" pitchFamily="34" charset="0"/>
                                <a:cs typeface="Calibri" panose="020F0502020204030204" pitchFamily="34" charset="0"/>
                              </a:endParaRPr>
                            </a:p>
                          </p:txBody>
                        </p:sp>
                        <p:sp>
                          <p:nvSpPr>
                            <p:cNvPr id="21537" name="TextBox 8"/>
                            <p:cNvSpPr txBox="1">
                              <a:spLocks noChangeArrowheads="1"/>
                            </p:cNvSpPr>
                            <p:nvPr/>
                          </p:nvSpPr>
                          <p:spPr bwMode="auto">
                            <a:xfrm>
                              <a:off x="2714625" y="5838825"/>
                              <a:ext cx="579120" cy="261610"/>
                            </a:xfrm>
                            <a:prstGeom prst="rect">
                              <a:avLst/>
                            </a:prstGeom>
                            <a:noFill/>
                            <a:ln w="9525">
                              <a:noFill/>
                              <a:miter lim="800000"/>
                              <a:headEnd/>
                              <a:tailEnd/>
                            </a:ln>
                          </p:spPr>
                          <p:txBody>
                            <a:bodyPr>
                              <a:spAutoFit/>
                            </a:bodyPr>
                            <a:lstStyle/>
                            <a:p>
                              <a:r>
                                <a:rPr lang="en-ID" sz="1100">
                                  <a:latin typeface="Calibri" panose="020F0502020204030204" pitchFamily="34" charset="0"/>
                                  <a:cs typeface="Calibri" panose="020F0502020204030204" pitchFamily="34" charset="0"/>
                                </a:rPr>
                                <a:t>45</a:t>
                              </a:r>
                              <a:r>
                                <a:rPr lang="en-ID" sz="1100" baseline="50000">
                                  <a:latin typeface="Calibri" panose="020F0502020204030204" pitchFamily="34" charset="0"/>
                                  <a:cs typeface="Calibri" panose="020F0502020204030204" pitchFamily="34" charset="0"/>
                                </a:rPr>
                                <a:t>0</a:t>
                              </a:r>
                              <a:endParaRPr lang="en-US" sz="1100" baseline="50000">
                                <a:latin typeface="Calibri" panose="020F0502020204030204" pitchFamily="34" charset="0"/>
                                <a:cs typeface="Calibri" panose="020F0502020204030204" pitchFamily="34" charset="0"/>
                              </a:endParaRPr>
                            </a:p>
                          </p:txBody>
                        </p:sp>
                      </p:grpSp>
                    </p:grpSp>
                    <p:cxnSp>
                      <p:nvCxnSpPr>
                        <p:cNvPr id="21529" name="Straight Connector 13"/>
                        <p:cNvCxnSpPr>
                          <a:cxnSpLocks noChangeShapeType="1"/>
                        </p:cNvCxnSpPr>
                        <p:nvPr/>
                      </p:nvCxnSpPr>
                      <p:spPr bwMode="auto">
                        <a:xfrm rot="4200000" flipH="1">
                          <a:off x="4190834" y="2527307"/>
                          <a:ext cx="11116" cy="3981342"/>
                        </a:xfrm>
                        <a:prstGeom prst="line">
                          <a:avLst/>
                        </a:prstGeom>
                        <a:noFill/>
                        <a:ln w="31750" cap="rnd" algn="ctr">
                          <a:solidFill>
                            <a:srgbClr val="00FFFF"/>
                          </a:solidFill>
                          <a:round/>
                          <a:headEnd/>
                          <a:tailEnd/>
                        </a:ln>
                      </p:spPr>
                    </p:cxnSp>
                  </p:grpSp>
                  <p:cxnSp>
                    <p:nvCxnSpPr>
                      <p:cNvPr id="18" name="Straight Connector 17"/>
                      <p:cNvCxnSpPr/>
                      <p:nvPr/>
                    </p:nvCxnSpPr>
                    <p:spPr>
                      <a:xfrm flipH="1">
                        <a:off x="4329738" y="4145625"/>
                        <a:ext cx="12700" cy="2016581"/>
                      </a:xfrm>
                      <a:prstGeom prst="line">
                        <a:avLst/>
                      </a:prstGeom>
                      <a:ln w="6350">
                        <a:prstDash val="sys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3832865" y="4644213"/>
                        <a:ext cx="11112" cy="1522756"/>
                      </a:xfrm>
                      <a:prstGeom prst="line">
                        <a:avLst/>
                      </a:prstGeom>
                      <a:ln w="6350">
                        <a:prstDash val="sysDash"/>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3342340" y="5130098"/>
                        <a:ext cx="11113" cy="1017817"/>
                      </a:xfrm>
                      <a:prstGeom prst="line">
                        <a:avLst/>
                      </a:prstGeom>
                      <a:ln w="6350">
                        <a:prstDash val="sysDash"/>
                        <a:headEnd type="none"/>
                        <a:tailEnd type="none"/>
                      </a:ln>
                    </p:spPr>
                    <p:style>
                      <a:lnRef idx="1">
                        <a:schemeClr val="accent1"/>
                      </a:lnRef>
                      <a:fillRef idx="0">
                        <a:schemeClr val="accent1"/>
                      </a:fillRef>
                      <a:effectRef idx="0">
                        <a:schemeClr val="accent1"/>
                      </a:effectRef>
                      <a:fontRef idx="minor">
                        <a:schemeClr val="tx1"/>
                      </a:fontRef>
                    </p:style>
                  </p:cxnSp>
                </p:grpSp>
                <p:sp>
                  <p:nvSpPr>
                    <p:cNvPr id="21522" name="TextBox 16"/>
                    <p:cNvSpPr txBox="1">
                      <a:spLocks noChangeArrowheads="1"/>
                    </p:cNvSpPr>
                    <p:nvPr/>
                  </p:nvSpPr>
                  <p:spPr bwMode="auto">
                    <a:xfrm>
                      <a:off x="4250153" y="3986049"/>
                      <a:ext cx="495300" cy="559400"/>
                    </a:xfrm>
                    <a:prstGeom prst="rect">
                      <a:avLst/>
                    </a:prstGeom>
                    <a:noFill/>
                    <a:ln w="9525">
                      <a:noFill/>
                      <a:miter lim="800000"/>
                      <a:headEnd/>
                      <a:tailEnd/>
                    </a:ln>
                  </p:spPr>
                  <p:txBody>
                    <a:bodyPr>
                      <a:spAutoFit/>
                    </a:bodyPr>
                    <a:lstStyle/>
                    <a:p>
                      <a:r>
                        <a:rPr lang="en-ID" sz="3600" dirty="0">
                          <a:latin typeface="Calibri" panose="020F0502020204030204" pitchFamily="34" charset="0"/>
                          <a:cs typeface="Calibri" panose="020F0502020204030204" pitchFamily="34" charset="0"/>
                        </a:rPr>
                        <a:t>}</a:t>
                      </a:r>
                      <a:endParaRPr lang="en-US" sz="3600" dirty="0">
                        <a:latin typeface="Calibri" panose="020F0502020204030204" pitchFamily="34" charset="0"/>
                        <a:cs typeface="Calibri" panose="020F0502020204030204" pitchFamily="34" charset="0"/>
                      </a:endParaRPr>
                    </a:p>
                  </p:txBody>
                </p:sp>
                <p:sp>
                  <p:nvSpPr>
                    <p:cNvPr id="21523" name="TextBox 22"/>
                    <p:cNvSpPr txBox="1">
                      <a:spLocks noChangeArrowheads="1"/>
                    </p:cNvSpPr>
                    <p:nvPr/>
                  </p:nvSpPr>
                  <p:spPr bwMode="auto">
                    <a:xfrm rot="10800000">
                      <a:off x="2942032" y="4775491"/>
                      <a:ext cx="495300" cy="507831"/>
                    </a:xfrm>
                    <a:prstGeom prst="rect">
                      <a:avLst/>
                    </a:prstGeom>
                    <a:noFill/>
                    <a:ln w="9525">
                      <a:noFill/>
                      <a:miter lim="800000"/>
                      <a:headEnd/>
                      <a:tailEnd/>
                    </a:ln>
                  </p:spPr>
                  <p:txBody>
                    <a:bodyPr>
                      <a:spAutoFit/>
                    </a:bodyPr>
                    <a:lstStyle/>
                    <a:p>
                      <a:r>
                        <a:rPr lang="en-ID" sz="3200" dirty="0">
                          <a:latin typeface="Calibri" panose="020F0502020204030204" pitchFamily="34" charset="0"/>
                          <a:cs typeface="Calibri" panose="020F0502020204030204" pitchFamily="34" charset="0"/>
                        </a:rPr>
                        <a:t>}</a:t>
                      </a:r>
                      <a:endParaRPr lang="en-US" sz="3200" dirty="0">
                        <a:latin typeface="Calibri" panose="020F0502020204030204" pitchFamily="34" charset="0"/>
                        <a:cs typeface="Calibri" panose="020F0502020204030204" pitchFamily="34" charset="0"/>
                      </a:endParaRPr>
                    </a:p>
                  </p:txBody>
                </p:sp>
              </p:grpSp>
              <p:sp>
                <p:nvSpPr>
                  <p:cNvPr id="21520" name="TextBox 28"/>
                  <p:cNvSpPr txBox="1">
                    <a:spLocks noChangeArrowheads="1"/>
                  </p:cNvSpPr>
                  <p:nvPr/>
                </p:nvSpPr>
                <p:spPr bwMode="auto">
                  <a:xfrm>
                    <a:off x="5299511" y="3190208"/>
                    <a:ext cx="974388" cy="307847"/>
                  </a:xfrm>
                  <a:prstGeom prst="rect">
                    <a:avLst/>
                  </a:prstGeom>
                  <a:noFill/>
                  <a:ln w="9525">
                    <a:noFill/>
                    <a:miter lim="800000"/>
                    <a:headEnd/>
                    <a:tailEnd/>
                  </a:ln>
                </p:spPr>
                <p:txBody>
                  <a:bodyPr wrap="square">
                    <a:spAutoFit/>
                  </a:bodyPr>
                  <a:lstStyle/>
                  <a:p>
                    <a:r>
                      <a:rPr lang="en-ID" sz="1400" dirty="0">
                        <a:latin typeface="Georgia" panose="02040502050405020303" pitchFamily="18" charset="0"/>
                        <a:cs typeface="Calibri" panose="020F0502020204030204" pitchFamily="34" charset="0"/>
                      </a:rPr>
                      <a:t>C + </a:t>
                    </a:r>
                    <a:r>
                      <a:rPr lang="en-ID" sz="1400" dirty="0" smtClean="0">
                        <a:latin typeface="Georgia" panose="02040502050405020303" pitchFamily="18" charset="0"/>
                        <a:cs typeface="Calibri" panose="020F0502020204030204" pitchFamily="34" charset="0"/>
                      </a:rPr>
                      <a:t>I</a:t>
                    </a:r>
                    <a:r>
                      <a:rPr lang="el-GR" sz="1400" dirty="0" smtClean="0">
                        <a:latin typeface="Georgia" panose="02040502050405020303" pitchFamily="18" charset="0"/>
                        <a:cs typeface="Calibri" panose="020F0502020204030204" pitchFamily="34" charset="0"/>
                      </a:rPr>
                      <a:t> + </a:t>
                    </a:r>
                    <a:r>
                      <a:rPr lang="en-US" sz="1400" dirty="0" smtClean="0">
                        <a:latin typeface="Georgia" panose="02040502050405020303" pitchFamily="18" charset="0"/>
                        <a:cs typeface="Calibri" panose="020F0502020204030204" pitchFamily="34" charset="0"/>
                      </a:rPr>
                      <a:t>G</a:t>
                    </a:r>
                    <a:endParaRPr lang="en-US" sz="1400" baseline="-10000" dirty="0">
                      <a:latin typeface="Georgia" panose="02040502050405020303" pitchFamily="18" charset="0"/>
                      <a:cs typeface="Calibri" panose="020F0502020204030204" pitchFamily="34" charset="0"/>
                    </a:endParaRPr>
                  </a:p>
                </p:txBody>
              </p:sp>
            </p:grpSp>
            <p:sp>
              <p:nvSpPr>
                <p:cNvPr id="21512" name="TextBox 30"/>
                <p:cNvSpPr txBox="1">
                  <a:spLocks noChangeArrowheads="1"/>
                </p:cNvSpPr>
                <p:nvPr/>
              </p:nvSpPr>
              <p:spPr bwMode="auto">
                <a:xfrm>
                  <a:off x="515300" y="2270487"/>
                  <a:ext cx="1254558" cy="646477"/>
                </a:xfrm>
                <a:prstGeom prst="rect">
                  <a:avLst/>
                </a:prstGeom>
                <a:noFill/>
                <a:ln w="9525">
                  <a:noFill/>
                  <a:miter lim="800000"/>
                  <a:headEnd/>
                  <a:tailEnd/>
                </a:ln>
              </p:spPr>
              <p:txBody>
                <a:bodyPr wrap="square">
                  <a:spAutoFit/>
                </a:bodyPr>
                <a:lstStyle/>
                <a:p>
                  <a:r>
                    <a:rPr lang="en-US" sz="1200" i="1" dirty="0">
                      <a:effectLst>
                        <a:outerShdw blurRad="38100" dist="38100" dir="2700000" algn="tl">
                          <a:srgbClr val="000000">
                            <a:alpha val="43137"/>
                          </a:srgbClr>
                        </a:outerShdw>
                      </a:effectLst>
                      <a:latin typeface="Georgia" panose="02040502050405020303" pitchFamily="18" charset="0"/>
                      <a:cs typeface="Calibri" panose="020F0502020204030204" pitchFamily="34" charset="0"/>
                    </a:rPr>
                    <a:t>P</a:t>
                  </a:r>
                  <a:r>
                    <a:rPr lang="el-GR" sz="1200" i="1" dirty="0" smtClean="0">
                      <a:effectLst>
                        <a:outerShdw blurRad="38100" dist="38100" dir="2700000" algn="tl">
                          <a:srgbClr val="000000">
                            <a:alpha val="43137"/>
                          </a:srgbClr>
                        </a:outerShdw>
                      </a:effectLst>
                      <a:latin typeface="Georgia" panose="02040502050405020303" pitchFamily="18" charset="0"/>
                      <a:cs typeface="Calibri" panose="020F0502020204030204" pitchFamily="34" charset="0"/>
                    </a:rPr>
                    <a:t>Ε,</a:t>
                  </a:r>
                  <a:endParaRPr lang="en-US" sz="1200" i="1" dirty="0" smtClean="0">
                    <a:effectLst>
                      <a:outerShdw blurRad="38100" dist="38100" dir="2700000" algn="tl">
                        <a:srgbClr val="000000">
                          <a:alpha val="43137"/>
                        </a:srgbClr>
                      </a:outerShdw>
                    </a:effectLst>
                    <a:latin typeface="Georgia" panose="02040502050405020303" pitchFamily="18" charset="0"/>
                    <a:cs typeface="Calibri" panose="020F0502020204030204" pitchFamily="34" charset="0"/>
                  </a:endParaRPr>
                </a:p>
                <a:p>
                  <a:r>
                    <a:rPr lang="el-GR" sz="1200" dirty="0" smtClean="0">
                      <a:latin typeface="Georgia" panose="02040502050405020303" pitchFamily="18" charset="0"/>
                      <a:cs typeface="Calibri" panose="020F0502020204030204" pitchFamily="34" charset="0"/>
                    </a:rPr>
                    <a:t>Προγραμματισμένη Δαπάνη</a:t>
                  </a:r>
                  <a:endParaRPr lang="en-US" sz="1200" dirty="0">
                    <a:latin typeface="Georgia" panose="02040502050405020303" pitchFamily="18" charset="0"/>
                    <a:cs typeface="Calibri" panose="020F0502020204030204" pitchFamily="34" charset="0"/>
                  </a:endParaRPr>
                </a:p>
              </p:txBody>
            </p:sp>
            <p:sp>
              <p:nvSpPr>
                <p:cNvPr id="21514" name="TextBox 32"/>
                <p:cNvSpPr txBox="1">
                  <a:spLocks noChangeArrowheads="1"/>
                </p:cNvSpPr>
                <p:nvPr/>
              </p:nvSpPr>
              <p:spPr bwMode="auto">
                <a:xfrm>
                  <a:off x="1539210" y="5506805"/>
                  <a:ext cx="297180" cy="215444"/>
                </a:xfrm>
                <a:prstGeom prst="rect">
                  <a:avLst/>
                </a:prstGeom>
                <a:noFill/>
                <a:ln w="9525">
                  <a:noFill/>
                  <a:miter lim="800000"/>
                  <a:headEnd/>
                  <a:tailEnd/>
                </a:ln>
              </p:spPr>
              <p:txBody>
                <a:bodyPr>
                  <a:spAutoFit/>
                </a:bodyPr>
                <a:lstStyle/>
                <a:p>
                  <a:r>
                    <a:rPr lang="el-GR" sz="800">
                      <a:latin typeface="Calibri" panose="020F0502020204030204" pitchFamily="34" charset="0"/>
                      <a:cs typeface="Calibri" panose="020F0502020204030204" pitchFamily="34" charset="0"/>
                    </a:rPr>
                    <a:t>0</a:t>
                  </a:r>
                  <a:endParaRPr lang="en-US" sz="800">
                    <a:latin typeface="Calibri" panose="020F0502020204030204" pitchFamily="34" charset="0"/>
                    <a:cs typeface="Calibri" panose="020F0502020204030204" pitchFamily="34" charset="0"/>
                  </a:endParaRPr>
                </a:p>
              </p:txBody>
            </p:sp>
          </p:grpSp>
          <p:sp>
            <p:nvSpPr>
              <p:cNvPr id="21508" name="TextBox 34"/>
              <p:cNvSpPr txBox="1">
                <a:spLocks noChangeArrowheads="1"/>
              </p:cNvSpPr>
              <p:nvPr/>
            </p:nvSpPr>
            <p:spPr bwMode="auto">
              <a:xfrm>
                <a:off x="3548049" y="5545500"/>
                <a:ext cx="395301" cy="307777"/>
              </a:xfrm>
              <a:prstGeom prst="rect">
                <a:avLst/>
              </a:prstGeom>
              <a:noFill/>
              <a:ln w="9525">
                <a:noFill/>
                <a:miter lim="800000"/>
                <a:headEnd/>
                <a:tailEnd/>
              </a:ln>
            </p:spPr>
            <p:txBody>
              <a:bodyPr>
                <a:spAutoFit/>
              </a:bodyPr>
              <a:lstStyle/>
              <a:p>
                <a:r>
                  <a:rPr lang="el-GR" sz="1400">
                    <a:latin typeface="Calibri" panose="020F0502020204030204" pitchFamily="34" charset="0"/>
                    <a:cs typeface="Calibri" panose="020F0502020204030204" pitchFamily="34" charset="0"/>
                  </a:rPr>
                  <a:t>Υ</a:t>
                </a:r>
                <a:r>
                  <a:rPr lang="el-GR" sz="1400" baseline="-10000">
                    <a:latin typeface="Calibri" panose="020F0502020204030204" pitchFamily="34" charset="0"/>
                    <a:cs typeface="Calibri" panose="020F0502020204030204" pitchFamily="34" charset="0"/>
                  </a:rPr>
                  <a:t>2</a:t>
                </a:r>
                <a:endParaRPr lang="en-US" sz="1400" baseline="-10000">
                  <a:latin typeface="Calibri" panose="020F0502020204030204" pitchFamily="34" charset="0"/>
                  <a:cs typeface="Calibri" panose="020F0502020204030204" pitchFamily="34" charset="0"/>
                </a:endParaRPr>
              </a:p>
            </p:txBody>
          </p:sp>
          <p:sp>
            <p:nvSpPr>
              <p:cNvPr id="21509" name="TextBox 35"/>
              <p:cNvSpPr txBox="1">
                <a:spLocks noChangeArrowheads="1"/>
              </p:cNvSpPr>
              <p:nvPr/>
            </p:nvSpPr>
            <p:spPr bwMode="auto">
              <a:xfrm>
                <a:off x="3052749" y="5545500"/>
                <a:ext cx="395301" cy="307777"/>
              </a:xfrm>
              <a:prstGeom prst="rect">
                <a:avLst/>
              </a:prstGeom>
              <a:noFill/>
              <a:ln w="9525">
                <a:noFill/>
                <a:miter lim="800000"/>
                <a:headEnd/>
                <a:tailEnd/>
              </a:ln>
            </p:spPr>
            <p:txBody>
              <a:bodyPr>
                <a:spAutoFit/>
              </a:bodyPr>
              <a:lstStyle/>
              <a:p>
                <a:r>
                  <a:rPr lang="el-GR" sz="1400">
                    <a:latin typeface="Calibri" panose="020F0502020204030204" pitchFamily="34" charset="0"/>
                    <a:cs typeface="Calibri" panose="020F0502020204030204" pitchFamily="34" charset="0"/>
                  </a:rPr>
                  <a:t>Υ</a:t>
                </a:r>
                <a:r>
                  <a:rPr lang="en-ID" sz="1400" baseline="-10000">
                    <a:latin typeface="Calibri" panose="020F0502020204030204" pitchFamily="34" charset="0"/>
                    <a:cs typeface="Calibri" panose="020F0502020204030204" pitchFamily="34" charset="0"/>
                  </a:rPr>
                  <a:t>0</a:t>
                </a:r>
                <a:endParaRPr lang="en-US" sz="1400" baseline="-10000">
                  <a:latin typeface="Calibri" panose="020F0502020204030204" pitchFamily="34" charset="0"/>
                  <a:cs typeface="Calibri" panose="020F0502020204030204" pitchFamily="34" charset="0"/>
                </a:endParaRPr>
              </a:p>
            </p:txBody>
          </p:sp>
          <p:sp>
            <p:nvSpPr>
              <p:cNvPr id="21510" name="TextBox 36"/>
              <p:cNvSpPr txBox="1">
                <a:spLocks noChangeArrowheads="1"/>
              </p:cNvSpPr>
              <p:nvPr/>
            </p:nvSpPr>
            <p:spPr bwMode="auto">
              <a:xfrm>
                <a:off x="2562619" y="5539444"/>
                <a:ext cx="395301" cy="307777"/>
              </a:xfrm>
              <a:prstGeom prst="rect">
                <a:avLst/>
              </a:prstGeom>
              <a:noFill/>
              <a:ln w="9525">
                <a:noFill/>
                <a:miter lim="800000"/>
                <a:headEnd/>
                <a:tailEnd/>
              </a:ln>
            </p:spPr>
            <p:txBody>
              <a:bodyPr>
                <a:spAutoFit/>
              </a:bodyPr>
              <a:lstStyle/>
              <a:p>
                <a:r>
                  <a:rPr lang="el-GR" sz="1400">
                    <a:latin typeface="Calibri" panose="020F0502020204030204" pitchFamily="34" charset="0"/>
                    <a:cs typeface="Calibri" panose="020F0502020204030204" pitchFamily="34" charset="0"/>
                  </a:rPr>
                  <a:t>Υ</a:t>
                </a:r>
                <a:r>
                  <a:rPr lang="en-ID" sz="1400" baseline="-10000">
                    <a:latin typeface="Calibri" panose="020F0502020204030204" pitchFamily="34" charset="0"/>
                    <a:cs typeface="Calibri" panose="020F0502020204030204" pitchFamily="34" charset="0"/>
                  </a:rPr>
                  <a:t>1</a:t>
                </a:r>
                <a:endParaRPr lang="en-US" sz="1400" baseline="-10000">
                  <a:latin typeface="Calibri" panose="020F0502020204030204" pitchFamily="34" charset="0"/>
                  <a:cs typeface="Calibri" panose="020F0502020204030204" pitchFamily="34" charset="0"/>
                </a:endParaRPr>
              </a:p>
            </p:txBody>
          </p:sp>
        </p:grpSp>
        <p:sp>
          <p:nvSpPr>
            <p:cNvPr id="2" name="Ορθογώνιο 1"/>
            <p:cNvSpPr/>
            <p:nvPr/>
          </p:nvSpPr>
          <p:spPr>
            <a:xfrm>
              <a:off x="4865957" y="5538788"/>
              <a:ext cx="798617" cy="261610"/>
            </a:xfrm>
            <a:prstGeom prst="rect">
              <a:avLst/>
            </a:prstGeom>
          </p:spPr>
          <p:txBody>
            <a:bodyPr wrap="none">
              <a:spAutoFit/>
            </a:bodyPr>
            <a:lstStyle/>
            <a:p>
              <a:pPr algn="r">
                <a:defRPr/>
              </a:pPr>
              <a:r>
                <a:rPr lang="el-GR" sz="1100" dirty="0">
                  <a:latin typeface="Georgia" panose="02040502050405020303" pitchFamily="18" charset="0"/>
                  <a:cs typeface="Calibri" panose="020F0502020204030204" pitchFamily="34" charset="0"/>
                </a:rPr>
                <a:t>Προϊόν, </a:t>
              </a:r>
              <a:r>
                <a:rPr lang="en-US" sz="1100" i="1" dirty="0">
                  <a:effectLst>
                    <a:outerShdw blurRad="38100" dist="38100" dir="2700000" algn="tl">
                      <a:srgbClr val="000000">
                        <a:alpha val="43137"/>
                      </a:srgbClr>
                    </a:outerShdw>
                  </a:effectLst>
                  <a:latin typeface="Georgia" panose="02040502050405020303" pitchFamily="18" charset="0"/>
                  <a:cs typeface="Calibri" panose="020F0502020204030204" pitchFamily="34" charset="0"/>
                </a:rPr>
                <a:t>Y</a:t>
              </a:r>
              <a:endParaRPr lang="el-GR" sz="1100" i="1" dirty="0">
                <a:effectLst>
                  <a:outerShdw blurRad="38100" dist="38100" dir="2700000" algn="tl">
                    <a:srgbClr val="000000">
                      <a:alpha val="43137"/>
                    </a:srgbClr>
                  </a:outerShdw>
                </a:effectLst>
                <a:latin typeface="Georgia" panose="02040502050405020303" pitchFamily="18" charset="0"/>
                <a:cs typeface="Calibri" panose="020F0502020204030204" pitchFamily="34" charset="0"/>
              </a:endParaRPr>
            </a:p>
          </p:txBody>
        </p:sp>
      </p:grpSp>
      <p:sp>
        <p:nvSpPr>
          <p:cNvPr id="38" name="Rectangle 2"/>
          <p:cNvSpPr>
            <a:spLocks noGrp="1"/>
          </p:cNvSpPr>
          <p:nvPr>
            <p:ph type="title" idx="4294967295"/>
          </p:nvPr>
        </p:nvSpPr>
        <p:spPr bwMode="auto">
          <a:xfrm>
            <a:off x="515389" y="636645"/>
            <a:ext cx="11029950" cy="954029"/>
          </a:xfrm>
        </p:spPr>
        <p:txBody>
          <a:bodyPr wrap="square" numCol="1" anchorCtr="0" compatLnSpc="1">
            <a:prstTxWarp prst="textNoShape">
              <a:avLst/>
            </a:prstTxWarp>
          </a:bodyPr>
          <a:lstStyle/>
          <a:p>
            <a:pPr algn="ctr">
              <a:defRPr/>
            </a:pPr>
            <a:r>
              <a:rPr lang="el-GR" sz="3600" cap="none" dirty="0" err="1" smtClean="0">
                <a:effectLst>
                  <a:outerShdw blurRad="38100" dist="38100" dir="2700000" algn="tl">
                    <a:srgbClr val="C0C0C0"/>
                  </a:outerShdw>
                </a:effectLst>
                <a:latin typeface="Times New Roman" pitchFamily="18" charset="0"/>
              </a:rPr>
              <a:t>Κεϋνσιανός</a:t>
            </a:r>
            <a:r>
              <a:rPr lang="el-GR" sz="3600" cap="none" dirty="0" smtClean="0">
                <a:effectLst>
                  <a:outerShdw blurRad="38100" dist="38100" dir="2700000" algn="tl">
                    <a:srgbClr val="C0C0C0"/>
                  </a:outerShdw>
                </a:effectLst>
                <a:latin typeface="Times New Roman" pitchFamily="18" charset="0"/>
              </a:rPr>
              <a:t> Σταυρός</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Μέρισμα">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TM03457464[[fn=Μέρισμα]]</Template>
  <TotalTime>1822</TotalTime>
  <Words>1416</Words>
  <Application>Microsoft Office PowerPoint</Application>
  <PresentationFormat>Ευρεία οθόνη</PresentationFormat>
  <Paragraphs>108</Paragraphs>
  <Slides>13</Slides>
  <Notes>0</Notes>
  <HiddenSlides>0</HiddenSlides>
  <MMClips>0</MMClips>
  <ScaleCrop>false</ScaleCrop>
  <HeadingPairs>
    <vt:vector size="6" baseType="variant">
      <vt:variant>
        <vt:lpstr>Γραμματοσειρές που χρησιμοποιούνται</vt:lpstr>
      </vt:variant>
      <vt:variant>
        <vt:i4>9</vt:i4>
      </vt:variant>
      <vt:variant>
        <vt:lpstr>Θέμα</vt:lpstr>
      </vt:variant>
      <vt:variant>
        <vt:i4>1</vt:i4>
      </vt:variant>
      <vt:variant>
        <vt:lpstr>Τίτλοι διαφανειών</vt:lpstr>
      </vt:variant>
      <vt:variant>
        <vt:i4>13</vt:i4>
      </vt:variant>
    </vt:vector>
  </HeadingPairs>
  <TitlesOfParts>
    <vt:vector size="23" baseType="lpstr">
      <vt:lpstr>Arial</vt:lpstr>
      <vt:lpstr>Calibri</vt:lpstr>
      <vt:lpstr>Cambria Math</vt:lpstr>
      <vt:lpstr>Corbel</vt:lpstr>
      <vt:lpstr>Georgia</vt:lpstr>
      <vt:lpstr>Gill Sans MT</vt:lpstr>
      <vt:lpstr>Symbol</vt:lpstr>
      <vt:lpstr>Times New Roman</vt:lpstr>
      <vt:lpstr>Wingdings 2</vt:lpstr>
      <vt:lpstr>Μέρισμα</vt:lpstr>
      <vt:lpstr>ΥΠΟΔΕΙΓΜΑ IS – LM Η ΚΑΜΠΥΛΗ IS</vt:lpstr>
      <vt:lpstr>Κλασική θεωρία και Κρίση του 1929</vt:lpstr>
      <vt:lpstr>Κριτική Keynes</vt:lpstr>
      <vt:lpstr>Προτάσεις Keynes</vt:lpstr>
      <vt:lpstr>Οικονομικές διακυμάνσεις</vt:lpstr>
      <vt:lpstr>Μεταβολή Ζήτησης</vt:lpstr>
      <vt:lpstr>Υπόδειγμα IS-LM</vt:lpstr>
      <vt:lpstr>Παρουσίαση του PowerPoint</vt:lpstr>
      <vt:lpstr>Κεϋνσιανός Σταυρός</vt:lpstr>
      <vt:lpstr>Πολλαπλασιαστής δημοσίων δαπανών Ι</vt:lpstr>
      <vt:lpstr>Πολλαπλασιαστής δημοσίων δαπανών ΙΙ</vt:lpstr>
      <vt:lpstr>Πολλαπλασιαστής δημοσίων δαπανών ΙΙΙ</vt:lpstr>
      <vt:lpstr>Η καμπύλη 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Ακαθαριστο εγχωριο προϊον</dc:title>
  <dc:creator>Windows User</dc:creator>
  <cp:lastModifiedBy>Windows User</cp:lastModifiedBy>
  <cp:revision>181</cp:revision>
  <dcterms:created xsi:type="dcterms:W3CDTF">2020-10-15T08:21:46Z</dcterms:created>
  <dcterms:modified xsi:type="dcterms:W3CDTF">2023-12-20T10:56:04Z</dcterms:modified>
</cp:coreProperties>
</file>