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5" r:id="rId9"/>
    <p:sldId id="276" r:id="rId10"/>
    <p:sldId id="279" r:id="rId11"/>
    <p:sldId id="278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95349-15A2-47CA-9683-EE6D03EECBFC}" type="datetimeFigureOut">
              <a:rPr lang="el-GR" smtClean="0"/>
              <a:t>25/10/2023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12824-1E4B-48EC-AE74-8ABA065D6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61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12824-1E4B-48EC-AE74-8ABA065D623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96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7AE34AC-9F54-4E78-A30F-EAEBB4DD4287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A771E7C-A4DC-4CE4-99B5-B0FCD53B2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E655-29C8-41EC-A926-1C93F1DD9C6D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95F-B97B-4EFD-B47E-57A158E9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9C070E6-442B-4B8A-A6E8-A327191C57C6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1E840B7-BEDF-4D6A-9EC3-5C1D6FCA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E7AE-8AA2-4C45-B0F6-678156B84355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7B5E-3114-4D13-96C5-7DF52886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8C85B11-2369-4D58-A544-946E35FB189A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DACC03E-12E1-4D11-A2FB-FDA5A1A68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5046-859A-43DB-BA91-7EC988A8B7E3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C4BA-60E9-4135-90E6-DBF615E7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386A-EF9D-404B-A828-C84CD366BF7B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AE62-EBCE-49B7-AD37-1CB198E3B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04B7-661E-4D7D-ABB2-FEB883AFF39E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4C7-DDEC-4298-9E1C-2581BDC34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8701-1C7C-46CA-B0A4-DEDB25425142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5BA1-DC79-4D22-A0B3-0700DFB1F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7FAB741-42FD-4598-A992-EF6CF354DA68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E8756CE-FABD-48C6-888B-75C787F29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CFCE-1E22-460E-A72C-63EB8A51DDD5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4D48-EDD1-484B-8155-21236C5B0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8F1BD1E-1378-4FF2-BB48-787641A869AC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D2AEC19-BB0D-4323-8847-E5A228F39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8" r:id="rId7"/>
    <p:sldLayoutId id="2147483666" r:id="rId8"/>
    <p:sldLayoutId id="2147483659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4" y="1020763"/>
            <a:ext cx="11123295" cy="1474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Εισοδημα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l-G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προϊον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l-G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συναρτηση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παραγωγησ</a:t>
            </a:r>
            <a:endParaRPr lang="el-G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 rtlCol="0"/>
          <a:lstStyle/>
          <a:p>
            <a:pPr algn="r" eaLnBrk="1" fontAlgn="auto" hangingPunct="1"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-10-2023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Μέσο (</a:t>
            </a:r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sz="3600" cap="none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και Οριακό Προϊόν Εργασίας</a:t>
            </a:r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(MP</a:t>
            </a:r>
            <a:r>
              <a:rPr lang="en-US" sz="3600" cap="none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Ομάδα 48"/>
          <p:cNvGrpSpPr/>
          <p:nvPr/>
        </p:nvGrpSpPr>
        <p:grpSpPr>
          <a:xfrm>
            <a:off x="2683592" y="2256966"/>
            <a:ext cx="5113200" cy="3363032"/>
            <a:chOff x="1166400" y="2760966"/>
            <a:chExt cx="5113200" cy="3363032"/>
          </a:xfrm>
        </p:grpSpPr>
        <p:grpSp>
          <p:nvGrpSpPr>
            <p:cNvPr id="7" name="Ομάδα 6"/>
            <p:cNvGrpSpPr/>
            <p:nvPr/>
          </p:nvGrpSpPr>
          <p:grpSpPr>
            <a:xfrm>
              <a:off x="2378278" y="2803078"/>
              <a:ext cx="3806522" cy="3060440"/>
              <a:chOff x="3501478" y="2335078"/>
              <a:chExt cx="3806522" cy="3060440"/>
            </a:xfrm>
          </p:grpSpPr>
          <p:cxnSp>
            <p:nvCxnSpPr>
              <p:cNvPr id="5" name="Ευθεία γραμμή σύνδεσης 4"/>
              <p:cNvCxnSpPr/>
              <p:nvPr/>
            </p:nvCxnSpPr>
            <p:spPr>
              <a:xfrm flipH="1">
                <a:off x="3501478" y="2335078"/>
                <a:ext cx="9330" cy="3060440"/>
              </a:xfrm>
              <a:prstGeom prst="line">
                <a:avLst/>
              </a:prstGeom>
              <a:ln w="31750"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Ευθεία γραμμή σύνδεσης 5"/>
              <p:cNvCxnSpPr/>
              <p:nvPr/>
            </p:nvCxnSpPr>
            <p:spPr>
              <a:xfrm flipH="1" flipV="1">
                <a:off x="3506708" y="5394388"/>
                <a:ext cx="3801292" cy="1130"/>
              </a:xfrm>
              <a:prstGeom prst="line">
                <a:avLst/>
              </a:prstGeom>
              <a:ln w="31750">
                <a:solidFill>
                  <a:schemeClr val="accent1">
                    <a:lumMod val="90000"/>
                  </a:schemeClr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166400" y="2760966"/>
              <a:ext cx="108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APL, MPL</a:t>
              </a:r>
              <a:endParaRPr lang="el-GR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99600" y="5862388"/>
              <a:ext cx="108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Εργασία, </a:t>
              </a:r>
              <a:r>
                <a:rPr lang="en-US" sz="11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L</a:t>
              </a:r>
              <a:endParaRPr lang="el-GR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45" name="Ευθεία γραμμή σύνδεσης 44"/>
          <p:cNvCxnSpPr/>
          <p:nvPr/>
        </p:nvCxnSpPr>
        <p:spPr>
          <a:xfrm rot="10800000">
            <a:off x="5974694" y="3565636"/>
            <a:ext cx="19322" cy="1800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69277" y="5362339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</a:t>
            </a:r>
            <a:endParaRPr lang="el-GR" sz="1400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83592" y="3447655"/>
            <a:ext cx="116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MP</a:t>
            </a:r>
            <a:r>
              <a:rPr lang="en-US" sz="1400" baseline="-25000" dirty="0" smtClean="0"/>
              <a:t>L </a:t>
            </a:r>
            <a:r>
              <a:rPr lang="en-US" sz="1400" dirty="0" smtClean="0"/>
              <a:t>= W/P</a:t>
            </a:r>
            <a:endParaRPr lang="el-GR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650835" y="5302848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0</a:t>
            </a:r>
            <a:endParaRPr lang="el-GR" sz="1400" baseline="-25000" dirty="0"/>
          </a:p>
        </p:txBody>
      </p:sp>
      <p:sp>
        <p:nvSpPr>
          <p:cNvPr id="17" name="Ελεύθερη σχεδίαση 16"/>
          <p:cNvSpPr/>
          <p:nvPr/>
        </p:nvSpPr>
        <p:spPr>
          <a:xfrm>
            <a:off x="4192489" y="2810635"/>
            <a:ext cx="2751236" cy="1299404"/>
          </a:xfrm>
          <a:custGeom>
            <a:avLst/>
            <a:gdLst>
              <a:gd name="connsiteX0" fmla="*/ 0 w 2909888"/>
              <a:gd name="connsiteY0" fmla="*/ 1833562 h 1833562"/>
              <a:gd name="connsiteX1" fmla="*/ 1414463 w 2909888"/>
              <a:gd name="connsiteY1" fmla="*/ 0 h 1833562"/>
              <a:gd name="connsiteX2" fmla="*/ 2909888 w 2909888"/>
              <a:gd name="connsiteY2" fmla="*/ 1833562 h 183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888" h="1833562">
                <a:moveTo>
                  <a:pt x="0" y="1833562"/>
                </a:moveTo>
                <a:cubicBezTo>
                  <a:pt x="464741" y="916781"/>
                  <a:pt x="929482" y="0"/>
                  <a:pt x="1414463" y="0"/>
                </a:cubicBezTo>
                <a:cubicBezTo>
                  <a:pt x="1899444" y="0"/>
                  <a:pt x="2404666" y="916781"/>
                  <a:pt x="2909888" y="183356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Ελεύθερη σχεδίαση 20"/>
          <p:cNvSpPr/>
          <p:nvPr/>
        </p:nvSpPr>
        <p:spPr>
          <a:xfrm>
            <a:off x="3962400" y="2183136"/>
            <a:ext cx="3143250" cy="3579490"/>
          </a:xfrm>
          <a:custGeom>
            <a:avLst/>
            <a:gdLst>
              <a:gd name="connsiteX0" fmla="*/ 0 w 3349810"/>
              <a:gd name="connsiteY0" fmla="*/ 3103240 h 3846019"/>
              <a:gd name="connsiteX1" fmla="*/ 1066800 w 3349810"/>
              <a:gd name="connsiteY1" fmla="*/ 2853 h 3846019"/>
              <a:gd name="connsiteX2" fmla="*/ 3190875 w 3349810"/>
              <a:gd name="connsiteY2" fmla="*/ 3579490 h 3846019"/>
              <a:gd name="connsiteX3" fmla="*/ 3195638 w 3349810"/>
              <a:gd name="connsiteY3" fmla="*/ 3584253 h 3846019"/>
              <a:gd name="connsiteX4" fmla="*/ 3195638 w 3349810"/>
              <a:gd name="connsiteY4" fmla="*/ 3584253 h 384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9810" h="3846019">
                <a:moveTo>
                  <a:pt x="0" y="3103240"/>
                </a:moveTo>
                <a:cubicBezTo>
                  <a:pt x="267494" y="1513359"/>
                  <a:pt x="534988" y="-76522"/>
                  <a:pt x="1066800" y="2853"/>
                </a:cubicBezTo>
                <a:cubicBezTo>
                  <a:pt x="1598612" y="82228"/>
                  <a:pt x="3190875" y="3579490"/>
                  <a:pt x="3190875" y="3579490"/>
                </a:cubicBezTo>
                <a:cubicBezTo>
                  <a:pt x="3545681" y="4176390"/>
                  <a:pt x="3195638" y="3584253"/>
                  <a:pt x="3195638" y="3584253"/>
                </a:cubicBezTo>
                <a:lnTo>
                  <a:pt x="3195638" y="3584253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TextBox 41"/>
          <p:cNvSpPr txBox="1"/>
          <p:nvPr/>
        </p:nvSpPr>
        <p:spPr>
          <a:xfrm>
            <a:off x="6922492" y="3927815"/>
            <a:ext cx="56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r>
              <a:rPr lang="en-US" sz="1400" baseline="-25000" dirty="0"/>
              <a:t>L</a:t>
            </a:r>
            <a:endParaRPr lang="el-GR" sz="14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130445" y="5688494"/>
            <a:ext cx="56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</a:t>
            </a:r>
            <a:r>
              <a:rPr lang="en-US" sz="1400" dirty="0" smtClean="0"/>
              <a:t>P</a:t>
            </a:r>
            <a:r>
              <a:rPr lang="en-US" sz="1400" baseline="-25000" dirty="0" smtClean="0"/>
              <a:t>L</a:t>
            </a:r>
            <a:endParaRPr lang="el-GR" sz="1400" baseline="-25000" dirty="0"/>
          </a:p>
        </p:txBody>
      </p:sp>
      <p:cxnSp>
        <p:nvCxnSpPr>
          <p:cNvPr id="47" name="Ευθεία γραμμή σύνδεσης 46"/>
          <p:cNvCxnSpPr/>
          <p:nvPr/>
        </p:nvCxnSpPr>
        <p:spPr>
          <a:xfrm rot="5400000">
            <a:off x="4921567" y="2545586"/>
            <a:ext cx="19322" cy="2088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/>
          <p:cNvCxnSpPr/>
          <p:nvPr/>
        </p:nvCxnSpPr>
        <p:spPr>
          <a:xfrm>
            <a:off x="5528588" y="2195420"/>
            <a:ext cx="19322" cy="31680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>
            <a:off x="6884674" y="2183136"/>
            <a:ext cx="19322" cy="31680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/>
          </p:cNvSpPr>
          <p:nvPr>
            <p:ph type="subTitle" idx="4294967295"/>
          </p:nvPr>
        </p:nvSpPr>
        <p:spPr>
          <a:xfrm>
            <a:off x="452438" y="1881188"/>
            <a:ext cx="11306175" cy="4103687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 =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(MP</a:t>
            </a:r>
            <a:r>
              <a:rPr lang="en-US" alt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L) + (MP</a:t>
            </a:r>
            <a:r>
              <a:rPr lang="en-US" alt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K)</a:t>
            </a: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Οικονομικό κέρδος</a:t>
            </a:r>
            <a:endParaRPr lang="en-US" alt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Όπου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alt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πραγματικό κόστος (αμοιβή) εργασίας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alt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πραγματικό κόστος (αμοιβή) </a:t>
            </a:r>
            <a:r>
              <a:rPr lang="el-GR" alt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κεφαλαίου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alt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Διανομή του εθνικού εισοδήματος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06400" y="1025525"/>
            <a:ext cx="11785600" cy="6540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l-GR" sz="36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Αποπληθωριστής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Α.Ε.Π. 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vs 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Δείκτης Τιμών Καταναλωτή (ΔΚΤ)</a:t>
            </a:r>
            <a:endParaRPr lang="el-GR" sz="3600" cap="none" dirty="0" smtClean="0"/>
          </a:p>
        </p:txBody>
      </p:sp>
      <p:graphicFrame>
        <p:nvGraphicFramePr>
          <p:cNvPr id="9" name="Θέση περιεχομένου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080340"/>
              </p:ext>
            </p:extLst>
          </p:nvPr>
        </p:nvGraphicFramePr>
        <p:xfrm>
          <a:off x="532017" y="1928551"/>
          <a:ext cx="11197240" cy="4443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984">
                  <a:extLst>
                    <a:ext uri="{9D8B030D-6E8A-4147-A177-3AD203B41FA5}">
                      <a16:colId xmlns:a16="http://schemas.microsoft.com/office/drawing/2014/main" val="50707220"/>
                    </a:ext>
                  </a:extLst>
                </a:gridCol>
                <a:gridCol w="250997">
                  <a:extLst>
                    <a:ext uri="{9D8B030D-6E8A-4147-A177-3AD203B41FA5}">
                      <a16:colId xmlns:a16="http://schemas.microsoft.com/office/drawing/2014/main" val="3242354428"/>
                    </a:ext>
                  </a:extLst>
                </a:gridCol>
                <a:gridCol w="3207333">
                  <a:extLst>
                    <a:ext uri="{9D8B030D-6E8A-4147-A177-3AD203B41FA5}">
                      <a16:colId xmlns:a16="http://schemas.microsoft.com/office/drawing/2014/main" val="2177762430"/>
                    </a:ext>
                  </a:extLst>
                </a:gridCol>
                <a:gridCol w="2818014">
                  <a:extLst>
                    <a:ext uri="{9D8B030D-6E8A-4147-A177-3AD203B41FA5}">
                      <a16:colId xmlns:a16="http://schemas.microsoft.com/office/drawing/2014/main" val="2237906337"/>
                    </a:ext>
                  </a:extLst>
                </a:gridCol>
                <a:gridCol w="3665912">
                  <a:extLst>
                    <a:ext uri="{9D8B030D-6E8A-4147-A177-3AD203B41FA5}">
                      <a16:colId xmlns:a16="http://schemas.microsoft.com/office/drawing/2014/main" val="869257301"/>
                    </a:ext>
                  </a:extLst>
                </a:gridCol>
              </a:tblGrid>
              <a:tr h="27277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ΕΛΛΗΝΙΚΗ ΣΤΑΤΙΣΤΙΚΗ ΑΡΧΗ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3172531"/>
                  </a:ext>
                </a:extLst>
              </a:tr>
              <a:tr h="272774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2598148"/>
                  </a:ext>
                </a:extLst>
              </a:tr>
              <a:tr h="27277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ΑΚΑΘΑΡΙΣΤΟ ΕΓΧΩΡΙΟ ΠΡΟΪΟΝ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6254738"/>
                  </a:ext>
                </a:extLst>
              </a:tr>
              <a:tr h="27277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εκατομμύρια €</a:t>
                      </a:r>
                      <a:endParaRPr lang="el-GR" sz="2000" b="0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4136995"/>
                  </a:ext>
                </a:extLst>
              </a:tr>
              <a:tr h="272774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3452712"/>
                  </a:ext>
                </a:extLst>
              </a:tr>
              <a:tr h="56436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Κωδ. </a:t>
                      </a:r>
                      <a:b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ESA 10**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 </a:t>
                      </a:r>
                      <a:r>
                        <a:rPr lang="el-GR" sz="2000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Τρέχουσες τιμές</a:t>
                      </a:r>
                      <a:endParaRPr lang="el-GR" sz="2000" b="1" i="1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2018*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2019*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983238"/>
                  </a:ext>
                </a:extLst>
              </a:tr>
              <a:tr h="282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B.1g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ΑΚΑΘΑΡΙΣΤΟ ΕΓΧΩΡΙΟ ΠΡΟΙΟΝ σε αγοραίες τιμές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r>
                        <a:rPr lang="en-US" sz="20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b="0" i="0" u="none" strike="noStrike" baseline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 Q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r>
                        <a:rPr lang="en-US" sz="20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b="0" i="0" u="none" strike="noStrike" baseline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7607584"/>
                  </a:ext>
                </a:extLst>
              </a:tr>
              <a:tr h="481417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0" marT="0" marB="0" anchor="ctr"/>
                </a:tc>
                <a:extLst>
                  <a:ext uri="{0D108BD9-81ED-4DB2-BD59-A6C34878D82A}">
                    <a16:rowId xmlns:a16="http://schemas.microsoft.com/office/drawing/2014/main" val="3117991994"/>
                  </a:ext>
                </a:extLst>
              </a:tr>
              <a:tr h="4651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Κωδ. </a:t>
                      </a:r>
                      <a:b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ESA 10**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II. </a:t>
                      </a:r>
                      <a:r>
                        <a:rPr lang="el-GR" sz="2000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Σταθερές τιμές </a:t>
                      </a:r>
                      <a:r>
                        <a:rPr lang="el-GR" sz="20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προηγούμενου έτους</a:t>
                      </a:r>
                      <a:endParaRPr lang="el-G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2018*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2019*</a:t>
                      </a:r>
                      <a:endParaRPr lang="el-G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3526824"/>
                  </a:ext>
                </a:extLst>
              </a:tr>
              <a:tr h="282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B.1g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ΑΚΑΘΑΡΙΣΤΟ ΕΓΧΩΡΙΟ ΠΡΟΙΟΝ σε αγοραίες τιμές</a:t>
                      </a:r>
                      <a:endParaRPr lang="el-GR" sz="20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 Q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r>
                        <a:rPr lang="en-US" sz="20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b="0" i="0" u="none" strike="noStrike" baseline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 Q</a:t>
                      </a:r>
                      <a:r>
                        <a:rPr lang="en-US" sz="2000" u="none" strike="noStrike" baseline="-25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000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r>
                        <a:rPr lang="en-US" sz="20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b="0" i="0" u="none" strike="noStrike" baseline="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8086944"/>
                  </a:ext>
                </a:extLst>
              </a:tr>
            </a:tbl>
          </a:graphicData>
        </a:graphic>
      </p:graphicFrame>
      <p:pic>
        <p:nvPicPr>
          <p:cNvPr id="11" name="Picture 2" descr="Statistics1_jpg">
            <a:extLst>
              <a:ext uri="{FF2B5EF4-FFF2-40B4-BE49-F238E27FC236}">
                <a16:creationId xmlns:a16="http://schemas.microsoft.com/office/drawing/2014/main" id="{9CA8A049-C22A-4DF3-B2AC-A0222ACCC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2540000"/>
            <a:ext cx="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Statistics1_jpg">
            <a:extLst>
              <a:ext uri="{FF2B5EF4-FFF2-40B4-BE49-F238E27FC236}">
                <a16:creationId xmlns:a16="http://schemas.microsoft.com/office/drawing/2014/main" id="{FB32C83D-765C-4A00-ABF6-B1BD2CCEB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2540000"/>
            <a:ext cx="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Statistics1_jpg">
            <a:extLst>
              <a:ext uri="{FF2B5EF4-FFF2-40B4-BE49-F238E27FC236}">
                <a16:creationId xmlns:a16="http://schemas.microsoft.com/office/drawing/2014/main" id="{AF5E8F04-8487-4E28-B1DA-2FC695DE9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77" y="1936171"/>
            <a:ext cx="4238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9073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Συνάρτηση Παραγωγής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 = </a:t>
            </a:r>
            <a:r>
              <a:rPr lang="en-US" i="1" dirty="0" smtClean="0"/>
              <a:t>F</a:t>
            </a:r>
            <a:r>
              <a:rPr lang="en-US" dirty="0" smtClean="0"/>
              <a:t> (K, L)</a:t>
            </a:r>
          </a:p>
          <a:p>
            <a:pPr lvl="4"/>
            <a:r>
              <a:rPr lang="el-GR" sz="2400" dirty="0" smtClean="0"/>
              <a:t>Συντελεστές παραγωγής</a:t>
            </a:r>
          </a:p>
          <a:p>
            <a:pPr lvl="4"/>
            <a:r>
              <a:rPr lang="el-GR" sz="2400" dirty="0" smtClean="0"/>
              <a:t>Τεχνολογία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744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11255"/>
          </a:xfrm>
        </p:spPr>
        <p:txBody>
          <a:bodyPr>
            <a:no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της επιχείρησης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3" y="1926589"/>
            <a:ext cx="11029615" cy="4660824"/>
          </a:xfrm>
        </p:spPr>
        <p:txBody>
          <a:bodyPr anchor="t" anchorCtr="0"/>
          <a:lstStyle/>
          <a:p>
            <a:pPr marL="0" indent="0" algn="ctr">
              <a:buNone/>
            </a:pPr>
            <a:r>
              <a:rPr lang="el-GR" sz="2400" dirty="0" smtClean="0"/>
              <a:t>Ο στόχος κάθε επιχείρησης είναι η μεγιστοποίηση του κέρδους</a:t>
            </a:r>
            <a:r>
              <a:rPr lang="el-GR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Κέρδος = Έσοδα – Δαπάνες =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Έσοδα – (Κόστος Εργασίας + Κόστος Κεφαλαίου) </a:t>
            </a:r>
          </a:p>
          <a:p>
            <a:pPr marL="2566637" lvl="8" indent="0">
              <a:buNone/>
            </a:pPr>
            <a:r>
              <a:rPr lang="el-G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=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 x Q  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[   (W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L)      </a:t>
            </a:r>
            <a:r>
              <a:rPr lang="el-G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(R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K)   ]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437" indent="0">
              <a:buNone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ό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= τιμή του προϊόντος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5162" lvl="2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Παραγόμενη ποσότητα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5162" lvl="2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μέσος μισθός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5162" lvl="2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 απασχολούμενη εργασία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5162" lvl="2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κόστος κεφαλαίου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5162" lvl="2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ποσότητα κεφαλαίου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Φθίνουσες αποδόσεις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Ομάδα 59"/>
          <p:cNvGrpSpPr/>
          <p:nvPr/>
        </p:nvGrpSpPr>
        <p:grpSpPr>
          <a:xfrm>
            <a:off x="2683592" y="2256966"/>
            <a:ext cx="8081401" cy="5364568"/>
            <a:chOff x="1166400" y="2760966"/>
            <a:chExt cx="8081401" cy="5364568"/>
          </a:xfrm>
        </p:grpSpPr>
        <p:grpSp>
          <p:nvGrpSpPr>
            <p:cNvPr id="50" name="Ομάδα 49"/>
            <p:cNvGrpSpPr/>
            <p:nvPr/>
          </p:nvGrpSpPr>
          <p:grpSpPr>
            <a:xfrm>
              <a:off x="1166400" y="2760966"/>
              <a:ext cx="8081401" cy="5364568"/>
              <a:chOff x="1166400" y="2760966"/>
              <a:chExt cx="8081401" cy="5364568"/>
            </a:xfrm>
          </p:grpSpPr>
          <p:grpSp>
            <p:nvGrpSpPr>
              <p:cNvPr id="49" name="Ομάδα 48"/>
              <p:cNvGrpSpPr/>
              <p:nvPr/>
            </p:nvGrpSpPr>
            <p:grpSpPr>
              <a:xfrm>
                <a:off x="1166400" y="2760966"/>
                <a:ext cx="8081401" cy="5364568"/>
                <a:chOff x="1166400" y="2760966"/>
                <a:chExt cx="8081401" cy="5364568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2378278" y="2803078"/>
                  <a:ext cx="6869523" cy="5322456"/>
                  <a:chOff x="3501478" y="2335078"/>
                  <a:chExt cx="6869523" cy="5322456"/>
                </a:xfrm>
              </p:grpSpPr>
              <p:grpSp>
                <p:nvGrpSpPr>
                  <p:cNvPr id="7" name="Ομάδα 6"/>
                  <p:cNvGrpSpPr/>
                  <p:nvPr/>
                </p:nvGrpSpPr>
                <p:grpSpPr>
                  <a:xfrm>
                    <a:off x="3501478" y="2335078"/>
                    <a:ext cx="3806522" cy="3060440"/>
                    <a:chOff x="3501478" y="2335078"/>
                    <a:chExt cx="3806522" cy="3060440"/>
                  </a:xfrm>
                </p:grpSpPr>
                <p:cxnSp>
                  <p:nvCxnSpPr>
                    <p:cNvPr id="5" name="Ευθεία γραμμή σύνδεσης 4"/>
                    <p:cNvCxnSpPr/>
                    <p:nvPr/>
                  </p:nvCxnSpPr>
                  <p:spPr>
                    <a:xfrm flipH="1">
                      <a:off x="3501478" y="2335078"/>
                      <a:ext cx="9330" cy="3060440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Ευθεία γραμμή σύνδεσης 5"/>
                    <p:cNvCxnSpPr/>
                    <p:nvPr/>
                  </p:nvCxnSpPr>
                  <p:spPr>
                    <a:xfrm flipH="1" flipV="1">
                      <a:off x="3506708" y="5394388"/>
                      <a:ext cx="3801292" cy="1130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" name="Τόξο 9"/>
                  <p:cNvSpPr/>
                  <p:nvPr/>
                </p:nvSpPr>
                <p:spPr>
                  <a:xfrm rot="16200000">
                    <a:off x="4662488" y="1949022"/>
                    <a:ext cx="4581433" cy="6835592"/>
                  </a:xfrm>
                  <a:prstGeom prst="arc">
                    <a:avLst>
                      <a:gd name="adj1" fmla="val 16200000"/>
                      <a:gd name="adj2" fmla="val 21236851"/>
                    </a:avLst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1166400" y="2760966"/>
                  <a:ext cx="10800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Προϊόν, </a:t>
                  </a:r>
                  <a:r>
                    <a:rPr lang="el-GR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Υ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199600" y="5862388"/>
                  <a:ext cx="10800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Εργασία, </a:t>
                  </a: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6" name="Ευθεία γραμμή σύνδεσης 15"/>
                <p:cNvCxnSpPr/>
                <p:nvPr/>
              </p:nvCxnSpPr>
              <p:spPr>
                <a:xfrm flipV="1">
                  <a:off x="2387608" y="4276800"/>
                  <a:ext cx="931592" cy="1585588"/>
                </a:xfrm>
                <a:prstGeom prst="line">
                  <a:avLst/>
                </a:prstGeom>
                <a:ln w="317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Ευθεία γραμμή σύνδεσης 18"/>
                <p:cNvCxnSpPr>
                  <a:stCxn id="10" idx="0"/>
                </p:cNvCxnSpPr>
                <p:nvPr/>
              </p:nvCxnSpPr>
              <p:spPr>
                <a:xfrm flipV="1">
                  <a:off x="2412209" y="3823200"/>
                  <a:ext cx="1778191" cy="2011619"/>
                </a:xfrm>
                <a:prstGeom prst="line">
                  <a:avLst/>
                </a:prstGeom>
                <a:ln w="317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Ευθεία γραμμή σύνδεσης 25"/>
                <p:cNvCxnSpPr/>
                <p:nvPr/>
              </p:nvCxnSpPr>
              <p:spPr>
                <a:xfrm flipV="1">
                  <a:off x="2387607" y="3614154"/>
                  <a:ext cx="2670393" cy="2248236"/>
                </a:xfrm>
                <a:prstGeom prst="line">
                  <a:avLst/>
                </a:prstGeom>
                <a:ln w="31750"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/>
              <p:cNvSpPr txBox="1"/>
              <p:nvPr/>
            </p:nvSpPr>
            <p:spPr>
              <a:xfrm>
                <a:off x="3074581" y="4060950"/>
                <a:ext cx="4534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/>
                  <a:t>Α</a:t>
                </a:r>
                <a:endParaRPr lang="el-GR" sz="1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903781" y="3584616"/>
                <a:ext cx="4534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/>
                  <a:t>Β</a:t>
                </a:r>
                <a:endParaRPr lang="el-GR" sz="14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951720" y="3292594"/>
                <a:ext cx="4534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/>
                  <a:t>Γ</a:t>
                </a:r>
              </a:p>
            </p:txBody>
          </p:sp>
        </p:grpSp>
        <p:cxnSp>
          <p:nvCxnSpPr>
            <p:cNvPr id="43" name="Ευθεία γραμμή σύνδεσης 42"/>
            <p:cNvCxnSpPr/>
            <p:nvPr/>
          </p:nvCxnSpPr>
          <p:spPr>
            <a:xfrm>
              <a:off x="3314278" y="4296726"/>
              <a:ext cx="19322" cy="1548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4186678" y="3829926"/>
              <a:ext cx="19322" cy="2016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5058000" y="3615126"/>
              <a:ext cx="19322" cy="2232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Ευθεία γραμμή σύνδεσης 50"/>
            <p:cNvCxnSpPr/>
            <p:nvPr/>
          </p:nvCxnSpPr>
          <p:spPr>
            <a:xfrm rot="5400000">
              <a:off x="3259139" y="2923509"/>
              <a:ext cx="19322" cy="1800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 rot="5400000">
              <a:off x="2817566" y="3869481"/>
              <a:ext cx="19322" cy="900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rot="5400000">
              <a:off x="3706920" y="2277751"/>
              <a:ext cx="19322" cy="2664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205381" y="5884717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</a:t>
              </a:r>
              <a:r>
                <a:rPr lang="en-US" sz="1400" baseline="-25000" dirty="0" smtClean="0"/>
                <a:t>A</a:t>
              </a:r>
              <a:endParaRPr lang="el-GR" sz="1400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41285" y="5865009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</a:t>
              </a:r>
              <a:r>
                <a:rPr lang="en-US" sz="1400" baseline="-25000" dirty="0"/>
                <a:t>B</a:t>
              </a:r>
              <a:endParaRPr lang="el-GR" sz="1400" baseline="-25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916204" y="5870369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</a:t>
              </a:r>
              <a:r>
                <a:rPr lang="el-GR" sz="1400" baseline="-25000" dirty="0" smtClean="0"/>
                <a:t>Γ</a:t>
              </a:r>
              <a:endParaRPr lang="el-GR" sz="1400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1135" y="4142837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Υ</a:t>
              </a:r>
              <a:r>
                <a:rPr lang="en-US" sz="1400" baseline="-25000" dirty="0" smtClean="0"/>
                <a:t>A</a:t>
              </a:r>
              <a:endParaRPr lang="el-GR" sz="1400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99414" y="3632507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Υ</a:t>
              </a:r>
              <a:r>
                <a:rPr lang="el-GR" sz="1400" baseline="-25000" dirty="0"/>
                <a:t>Β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89995" y="3424395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Υ</a:t>
              </a:r>
              <a:r>
                <a:rPr lang="el-GR" sz="1400" baseline="-25000" dirty="0"/>
                <a:t>Γ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650835" y="5302848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0</a:t>
            </a:r>
            <a:endParaRPr lang="el-GR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18848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Οριακό Προϊόν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" name="Ομάδα 49"/>
          <p:cNvGrpSpPr/>
          <p:nvPr/>
        </p:nvGrpSpPr>
        <p:grpSpPr>
          <a:xfrm>
            <a:off x="2683592" y="2256966"/>
            <a:ext cx="8081401" cy="5364568"/>
            <a:chOff x="1166400" y="2760966"/>
            <a:chExt cx="8081401" cy="5364568"/>
          </a:xfrm>
        </p:grpSpPr>
        <p:grpSp>
          <p:nvGrpSpPr>
            <p:cNvPr id="49" name="Ομάδα 48"/>
            <p:cNvGrpSpPr/>
            <p:nvPr/>
          </p:nvGrpSpPr>
          <p:grpSpPr>
            <a:xfrm>
              <a:off x="1166400" y="2760966"/>
              <a:ext cx="8081401" cy="5364568"/>
              <a:chOff x="1166400" y="2760966"/>
              <a:chExt cx="8081401" cy="5364568"/>
            </a:xfrm>
          </p:grpSpPr>
          <p:grpSp>
            <p:nvGrpSpPr>
              <p:cNvPr id="11" name="Ομάδα 10"/>
              <p:cNvGrpSpPr/>
              <p:nvPr/>
            </p:nvGrpSpPr>
            <p:grpSpPr>
              <a:xfrm>
                <a:off x="2378278" y="2803078"/>
                <a:ext cx="6869523" cy="5322456"/>
                <a:chOff x="3501478" y="2335078"/>
                <a:chExt cx="6869523" cy="5322456"/>
              </a:xfrm>
            </p:grpSpPr>
            <p:grpSp>
              <p:nvGrpSpPr>
                <p:cNvPr id="7" name="Ομάδα 6"/>
                <p:cNvGrpSpPr/>
                <p:nvPr/>
              </p:nvGrpSpPr>
              <p:grpSpPr>
                <a:xfrm>
                  <a:off x="3501478" y="2335078"/>
                  <a:ext cx="3806522" cy="3060440"/>
                  <a:chOff x="3501478" y="2335078"/>
                  <a:chExt cx="3806522" cy="3060440"/>
                </a:xfrm>
              </p:grpSpPr>
              <p:cxnSp>
                <p:nvCxnSpPr>
                  <p:cNvPr id="5" name="Ευθεία γραμμή σύνδεσης 4"/>
                  <p:cNvCxnSpPr/>
                  <p:nvPr/>
                </p:nvCxnSpPr>
                <p:spPr>
                  <a:xfrm flipH="1">
                    <a:off x="3501478" y="2335078"/>
                    <a:ext cx="9330" cy="3060440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Ευθεία γραμμή σύνδεσης 5"/>
                  <p:cNvCxnSpPr/>
                  <p:nvPr/>
                </p:nvCxnSpPr>
                <p:spPr>
                  <a:xfrm flipH="1" flipV="1">
                    <a:off x="3506708" y="5394388"/>
                    <a:ext cx="3801292" cy="1130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Τόξο 9"/>
                <p:cNvSpPr/>
                <p:nvPr/>
              </p:nvSpPr>
              <p:spPr>
                <a:xfrm rot="16200000">
                  <a:off x="4662488" y="1949022"/>
                  <a:ext cx="4581433" cy="6835592"/>
                </a:xfrm>
                <a:prstGeom prst="arc">
                  <a:avLst>
                    <a:gd name="adj1" fmla="val 16200000"/>
                    <a:gd name="adj2" fmla="val 21236851"/>
                  </a:avLst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1166400" y="2760966"/>
                <a:ext cx="1080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Προϊόν, </a:t>
                </a:r>
                <a:r>
                  <a:rPr lang="el-GR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Υ</a:t>
                </a:r>
                <a:endParaRPr lang="el-GR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199600" y="5862388"/>
                <a:ext cx="1080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Εργασία, </a:t>
                </a:r>
                <a:r>
                  <a:rPr lang="en-US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endParaRPr lang="el-GR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6" name="Ευθεία γραμμή σύνδεσης 15"/>
              <p:cNvCxnSpPr/>
              <p:nvPr/>
            </p:nvCxnSpPr>
            <p:spPr>
              <a:xfrm flipV="1">
                <a:off x="2828622" y="4063368"/>
                <a:ext cx="758696" cy="554000"/>
              </a:xfrm>
              <a:prstGeom prst="line">
                <a:avLst/>
              </a:prstGeom>
              <a:ln w="31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079970" y="4066528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Α</a:t>
              </a:r>
              <a:endParaRPr lang="el-GR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3781" y="3584616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Β</a:t>
              </a:r>
              <a:endParaRPr lang="el-GR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51720" y="3292594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Γ</a:t>
              </a:r>
            </a:p>
          </p:txBody>
        </p:sp>
      </p:grpSp>
      <p:cxnSp>
        <p:nvCxnSpPr>
          <p:cNvPr id="43" name="Ευθεία γραμμή σύνδεσης 42"/>
          <p:cNvCxnSpPr/>
          <p:nvPr/>
        </p:nvCxnSpPr>
        <p:spPr>
          <a:xfrm>
            <a:off x="4831470" y="3792726"/>
            <a:ext cx="19322" cy="1548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Ευθεία γραμμή σύνδεσης 44"/>
          <p:cNvCxnSpPr/>
          <p:nvPr/>
        </p:nvCxnSpPr>
        <p:spPr>
          <a:xfrm>
            <a:off x="5703870" y="3325926"/>
            <a:ext cx="19322" cy="2016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εία γραμμή σύνδεσης 45"/>
          <p:cNvCxnSpPr/>
          <p:nvPr/>
        </p:nvCxnSpPr>
        <p:spPr>
          <a:xfrm>
            <a:off x="6575192" y="3111126"/>
            <a:ext cx="19322" cy="2232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εία γραμμή σύνδεσης 50"/>
          <p:cNvCxnSpPr/>
          <p:nvPr/>
        </p:nvCxnSpPr>
        <p:spPr>
          <a:xfrm rot="5400000">
            <a:off x="4787795" y="2436705"/>
            <a:ext cx="19322" cy="1800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εία γραμμή σύνδεσης 51"/>
          <p:cNvCxnSpPr/>
          <p:nvPr/>
        </p:nvCxnSpPr>
        <p:spPr>
          <a:xfrm rot="5400000">
            <a:off x="4348284" y="3327419"/>
            <a:ext cx="19322" cy="936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rot="5400000">
            <a:off x="5232710" y="1773751"/>
            <a:ext cx="19322" cy="26640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22573" y="5380717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</a:t>
            </a:r>
            <a:r>
              <a:rPr lang="en-US" sz="1400" baseline="-25000" dirty="0" smtClean="0"/>
              <a:t>A</a:t>
            </a:r>
            <a:endParaRPr lang="el-GR" sz="1400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5558477" y="5361009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</a:t>
            </a:r>
            <a:r>
              <a:rPr lang="en-US" sz="1400" baseline="-25000" dirty="0"/>
              <a:t>B</a:t>
            </a:r>
            <a:endParaRPr lang="el-GR" sz="14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6433396" y="5366369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</a:t>
            </a:r>
            <a:r>
              <a:rPr lang="el-GR" sz="1400" baseline="-25000" dirty="0" smtClean="0"/>
              <a:t>Γ</a:t>
            </a:r>
            <a:endParaRPr lang="el-GR" sz="1400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3448327" y="3638837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Υ</a:t>
            </a:r>
            <a:r>
              <a:rPr lang="en-US" sz="1400" baseline="-25000" dirty="0" smtClean="0"/>
              <a:t>A</a:t>
            </a:r>
            <a:endParaRPr lang="el-GR" sz="14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3516606" y="3128507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Υ</a:t>
            </a:r>
            <a:r>
              <a:rPr lang="el-GR" sz="1400" baseline="-25000" dirty="0"/>
              <a:t>Β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07187" y="2920395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Υ</a:t>
            </a:r>
            <a:r>
              <a:rPr lang="el-GR" sz="1400" baseline="-25000" dirty="0"/>
              <a:t>Γ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650835" y="5302848"/>
            <a:ext cx="45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0</a:t>
            </a:r>
            <a:endParaRPr lang="el-GR" sz="1400" baseline="-25000" dirty="0"/>
          </a:p>
        </p:txBody>
      </p:sp>
      <p:cxnSp>
        <p:nvCxnSpPr>
          <p:cNvPr id="37" name="Ευθεία γραμμή σύνδεσης 36"/>
          <p:cNvCxnSpPr/>
          <p:nvPr/>
        </p:nvCxnSpPr>
        <p:spPr>
          <a:xfrm flipV="1">
            <a:off x="5188449" y="3160851"/>
            <a:ext cx="942430" cy="316448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V="1">
            <a:off x="6231386" y="3017221"/>
            <a:ext cx="745572" cy="111286"/>
          </a:xfrm>
          <a:prstGeom prst="line">
            <a:avLst/>
          </a:prstGeom>
          <a:ln w="31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6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Ταξίδι Αθήνα - Θεσσαλονίκη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196372" y="2022366"/>
            <a:ext cx="5113200" cy="3404059"/>
            <a:chOff x="2678797" y="2206566"/>
            <a:chExt cx="5113200" cy="3404059"/>
          </a:xfrm>
        </p:grpSpPr>
        <p:cxnSp>
          <p:nvCxnSpPr>
            <p:cNvPr id="46" name="Ευθεία γραμμή σύνδεσης 45"/>
            <p:cNvCxnSpPr/>
            <p:nvPr/>
          </p:nvCxnSpPr>
          <p:spPr>
            <a:xfrm>
              <a:off x="6575192" y="3111126"/>
              <a:ext cx="19322" cy="2232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rot="5400000">
              <a:off x="5224112" y="1773751"/>
              <a:ext cx="19322" cy="2664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650835" y="5302848"/>
              <a:ext cx="4534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0</a:t>
              </a:r>
              <a:endParaRPr lang="el-GR" sz="1400" baseline="-25000" dirty="0"/>
            </a:p>
          </p:txBody>
        </p:sp>
        <p:grpSp>
          <p:nvGrpSpPr>
            <p:cNvPr id="21" name="Ομάδα 20"/>
            <p:cNvGrpSpPr/>
            <p:nvPr/>
          </p:nvGrpSpPr>
          <p:grpSpPr>
            <a:xfrm>
              <a:off x="2678797" y="2206566"/>
              <a:ext cx="5113200" cy="3391832"/>
              <a:chOff x="2678797" y="2206566"/>
              <a:chExt cx="5113200" cy="3391832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3890675" y="2277478"/>
                <a:ext cx="3806522" cy="3060440"/>
                <a:chOff x="3501478" y="2335078"/>
                <a:chExt cx="3806522" cy="3060440"/>
              </a:xfrm>
            </p:grpSpPr>
            <p:cxnSp>
              <p:nvCxnSpPr>
                <p:cNvPr id="5" name="Ευθεία γραμμή σύνδεσης 4"/>
                <p:cNvCxnSpPr/>
                <p:nvPr/>
              </p:nvCxnSpPr>
              <p:spPr>
                <a:xfrm flipH="1">
                  <a:off x="3501478" y="2335078"/>
                  <a:ext cx="9330" cy="3060440"/>
                </a:xfrm>
                <a:prstGeom prst="line">
                  <a:avLst/>
                </a:prstGeom>
                <a:ln w="31750"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Ευθεία γραμμή σύνδεσης 5"/>
                <p:cNvCxnSpPr/>
                <p:nvPr/>
              </p:nvCxnSpPr>
              <p:spPr>
                <a:xfrm flipH="1" flipV="1">
                  <a:off x="3506708" y="5394388"/>
                  <a:ext cx="3801292" cy="1130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90000"/>
                    </a:schemeClr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2678797" y="2206566"/>
                <a:ext cx="1080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Απόσταση, </a:t>
                </a:r>
                <a:r>
                  <a:rPr lang="en-US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S (t)</a:t>
                </a:r>
                <a:endParaRPr lang="el-GR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711997" y="5336788"/>
                <a:ext cx="1080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Χρόνος, </a:t>
                </a:r>
                <a:r>
                  <a:rPr lang="en-US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endParaRPr lang="el-GR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6" name="Ευθεία γραμμή σύνδεσης 25"/>
              <p:cNvCxnSpPr/>
              <p:nvPr/>
            </p:nvCxnSpPr>
            <p:spPr>
              <a:xfrm flipV="1">
                <a:off x="3900004" y="3111126"/>
                <a:ext cx="2693226" cy="2225664"/>
              </a:xfrm>
              <a:prstGeom prst="line">
                <a:avLst/>
              </a:prstGeom>
              <a:ln w="3175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6433396" y="5366369"/>
                <a:ext cx="57220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800" dirty="0" smtClean="0"/>
                  <a:t>5 ώρες</a:t>
                </a:r>
                <a:endParaRPr lang="el-GR" sz="800" baseline="-25000" dirty="0"/>
              </a:p>
            </p:txBody>
          </p:sp>
          <p:sp>
            <p:nvSpPr>
              <p:cNvPr id="15" name="Ελεύθερη σχεδίαση 14"/>
              <p:cNvSpPr/>
              <p:nvPr/>
            </p:nvSpPr>
            <p:spPr>
              <a:xfrm>
                <a:off x="3909600" y="3124800"/>
                <a:ext cx="2678400" cy="2217600"/>
              </a:xfrm>
              <a:custGeom>
                <a:avLst/>
                <a:gdLst>
                  <a:gd name="connsiteX0" fmla="*/ 0 w 2678400"/>
                  <a:gd name="connsiteY0" fmla="*/ 2217600 h 2217600"/>
                  <a:gd name="connsiteX1" fmla="*/ 21600 w 2678400"/>
                  <a:gd name="connsiteY1" fmla="*/ 2152800 h 2217600"/>
                  <a:gd name="connsiteX2" fmla="*/ 28800 w 2678400"/>
                  <a:gd name="connsiteY2" fmla="*/ 2124000 h 2217600"/>
                  <a:gd name="connsiteX3" fmla="*/ 43200 w 2678400"/>
                  <a:gd name="connsiteY3" fmla="*/ 2095200 h 2217600"/>
                  <a:gd name="connsiteX4" fmla="*/ 64800 w 2678400"/>
                  <a:gd name="connsiteY4" fmla="*/ 2052000 h 2217600"/>
                  <a:gd name="connsiteX5" fmla="*/ 86400 w 2678400"/>
                  <a:gd name="connsiteY5" fmla="*/ 1980000 h 2217600"/>
                  <a:gd name="connsiteX6" fmla="*/ 100800 w 2678400"/>
                  <a:gd name="connsiteY6" fmla="*/ 1951200 h 2217600"/>
                  <a:gd name="connsiteX7" fmla="*/ 144000 w 2678400"/>
                  <a:gd name="connsiteY7" fmla="*/ 1908000 h 2217600"/>
                  <a:gd name="connsiteX8" fmla="*/ 165600 w 2678400"/>
                  <a:gd name="connsiteY8" fmla="*/ 1900800 h 2217600"/>
                  <a:gd name="connsiteX9" fmla="*/ 180000 w 2678400"/>
                  <a:gd name="connsiteY9" fmla="*/ 1879200 h 2217600"/>
                  <a:gd name="connsiteX10" fmla="*/ 208800 w 2678400"/>
                  <a:gd name="connsiteY10" fmla="*/ 1872000 h 2217600"/>
                  <a:gd name="connsiteX11" fmla="*/ 244800 w 2678400"/>
                  <a:gd name="connsiteY11" fmla="*/ 1857600 h 2217600"/>
                  <a:gd name="connsiteX12" fmla="*/ 309600 w 2678400"/>
                  <a:gd name="connsiteY12" fmla="*/ 1843200 h 2217600"/>
                  <a:gd name="connsiteX13" fmla="*/ 352800 w 2678400"/>
                  <a:gd name="connsiteY13" fmla="*/ 1828800 h 2217600"/>
                  <a:gd name="connsiteX14" fmla="*/ 417600 w 2678400"/>
                  <a:gd name="connsiteY14" fmla="*/ 1821600 h 2217600"/>
                  <a:gd name="connsiteX15" fmla="*/ 511200 w 2678400"/>
                  <a:gd name="connsiteY15" fmla="*/ 1800000 h 2217600"/>
                  <a:gd name="connsiteX16" fmla="*/ 554400 w 2678400"/>
                  <a:gd name="connsiteY16" fmla="*/ 1785600 h 2217600"/>
                  <a:gd name="connsiteX17" fmla="*/ 576000 w 2678400"/>
                  <a:gd name="connsiteY17" fmla="*/ 1778400 h 2217600"/>
                  <a:gd name="connsiteX18" fmla="*/ 626400 w 2678400"/>
                  <a:gd name="connsiteY18" fmla="*/ 1756800 h 2217600"/>
                  <a:gd name="connsiteX19" fmla="*/ 684000 w 2678400"/>
                  <a:gd name="connsiteY19" fmla="*/ 1742400 h 2217600"/>
                  <a:gd name="connsiteX20" fmla="*/ 705600 w 2678400"/>
                  <a:gd name="connsiteY20" fmla="*/ 1728000 h 2217600"/>
                  <a:gd name="connsiteX21" fmla="*/ 784800 w 2678400"/>
                  <a:gd name="connsiteY21" fmla="*/ 1713600 h 2217600"/>
                  <a:gd name="connsiteX22" fmla="*/ 813600 w 2678400"/>
                  <a:gd name="connsiteY22" fmla="*/ 1706400 h 2217600"/>
                  <a:gd name="connsiteX23" fmla="*/ 871200 w 2678400"/>
                  <a:gd name="connsiteY23" fmla="*/ 1699200 h 2217600"/>
                  <a:gd name="connsiteX24" fmla="*/ 921600 w 2678400"/>
                  <a:gd name="connsiteY24" fmla="*/ 1684800 h 2217600"/>
                  <a:gd name="connsiteX25" fmla="*/ 972000 w 2678400"/>
                  <a:gd name="connsiteY25" fmla="*/ 1670400 h 2217600"/>
                  <a:gd name="connsiteX26" fmla="*/ 993600 w 2678400"/>
                  <a:gd name="connsiteY26" fmla="*/ 1648800 h 2217600"/>
                  <a:gd name="connsiteX27" fmla="*/ 1058400 w 2678400"/>
                  <a:gd name="connsiteY27" fmla="*/ 1612800 h 2217600"/>
                  <a:gd name="connsiteX28" fmla="*/ 1101600 w 2678400"/>
                  <a:gd name="connsiteY28" fmla="*/ 1569600 h 2217600"/>
                  <a:gd name="connsiteX29" fmla="*/ 1130400 w 2678400"/>
                  <a:gd name="connsiteY29" fmla="*/ 1540800 h 2217600"/>
                  <a:gd name="connsiteX30" fmla="*/ 1152000 w 2678400"/>
                  <a:gd name="connsiteY30" fmla="*/ 1526400 h 2217600"/>
                  <a:gd name="connsiteX31" fmla="*/ 1166400 w 2678400"/>
                  <a:gd name="connsiteY31" fmla="*/ 1504800 h 2217600"/>
                  <a:gd name="connsiteX32" fmla="*/ 1188000 w 2678400"/>
                  <a:gd name="connsiteY32" fmla="*/ 1497600 h 2217600"/>
                  <a:gd name="connsiteX33" fmla="*/ 1231200 w 2678400"/>
                  <a:gd name="connsiteY33" fmla="*/ 1468800 h 2217600"/>
                  <a:gd name="connsiteX34" fmla="*/ 1252800 w 2678400"/>
                  <a:gd name="connsiteY34" fmla="*/ 1454400 h 2217600"/>
                  <a:gd name="connsiteX35" fmla="*/ 1274400 w 2678400"/>
                  <a:gd name="connsiteY35" fmla="*/ 1440000 h 2217600"/>
                  <a:gd name="connsiteX36" fmla="*/ 1303200 w 2678400"/>
                  <a:gd name="connsiteY36" fmla="*/ 1404000 h 2217600"/>
                  <a:gd name="connsiteX37" fmla="*/ 1332000 w 2678400"/>
                  <a:gd name="connsiteY37" fmla="*/ 1368000 h 2217600"/>
                  <a:gd name="connsiteX38" fmla="*/ 1346400 w 2678400"/>
                  <a:gd name="connsiteY38" fmla="*/ 1346400 h 2217600"/>
                  <a:gd name="connsiteX39" fmla="*/ 1389600 w 2678400"/>
                  <a:gd name="connsiteY39" fmla="*/ 1303200 h 2217600"/>
                  <a:gd name="connsiteX40" fmla="*/ 1418400 w 2678400"/>
                  <a:gd name="connsiteY40" fmla="*/ 1267200 h 2217600"/>
                  <a:gd name="connsiteX41" fmla="*/ 1425600 w 2678400"/>
                  <a:gd name="connsiteY41" fmla="*/ 1245600 h 2217600"/>
                  <a:gd name="connsiteX42" fmla="*/ 1440000 w 2678400"/>
                  <a:gd name="connsiteY42" fmla="*/ 1224000 h 2217600"/>
                  <a:gd name="connsiteX43" fmla="*/ 1468800 w 2678400"/>
                  <a:gd name="connsiteY43" fmla="*/ 1173600 h 2217600"/>
                  <a:gd name="connsiteX44" fmla="*/ 1476000 w 2678400"/>
                  <a:gd name="connsiteY44" fmla="*/ 1152000 h 2217600"/>
                  <a:gd name="connsiteX45" fmla="*/ 1490400 w 2678400"/>
                  <a:gd name="connsiteY45" fmla="*/ 1130400 h 2217600"/>
                  <a:gd name="connsiteX46" fmla="*/ 1497600 w 2678400"/>
                  <a:gd name="connsiteY46" fmla="*/ 1101600 h 2217600"/>
                  <a:gd name="connsiteX47" fmla="*/ 1512000 w 2678400"/>
                  <a:gd name="connsiteY47" fmla="*/ 1058400 h 2217600"/>
                  <a:gd name="connsiteX48" fmla="*/ 1504800 w 2678400"/>
                  <a:gd name="connsiteY48" fmla="*/ 1022400 h 2217600"/>
                  <a:gd name="connsiteX49" fmla="*/ 1490400 w 2678400"/>
                  <a:gd name="connsiteY49" fmla="*/ 979200 h 2217600"/>
                  <a:gd name="connsiteX50" fmla="*/ 1483200 w 2678400"/>
                  <a:gd name="connsiteY50" fmla="*/ 957600 h 2217600"/>
                  <a:gd name="connsiteX51" fmla="*/ 1476000 w 2678400"/>
                  <a:gd name="connsiteY51" fmla="*/ 921600 h 2217600"/>
                  <a:gd name="connsiteX52" fmla="*/ 1483200 w 2678400"/>
                  <a:gd name="connsiteY52" fmla="*/ 763200 h 2217600"/>
                  <a:gd name="connsiteX53" fmla="*/ 1512000 w 2678400"/>
                  <a:gd name="connsiteY53" fmla="*/ 720000 h 2217600"/>
                  <a:gd name="connsiteX54" fmla="*/ 1526400 w 2678400"/>
                  <a:gd name="connsiteY54" fmla="*/ 698400 h 2217600"/>
                  <a:gd name="connsiteX55" fmla="*/ 1555200 w 2678400"/>
                  <a:gd name="connsiteY55" fmla="*/ 655200 h 2217600"/>
                  <a:gd name="connsiteX56" fmla="*/ 1569600 w 2678400"/>
                  <a:gd name="connsiteY56" fmla="*/ 633600 h 2217600"/>
                  <a:gd name="connsiteX57" fmla="*/ 1591200 w 2678400"/>
                  <a:gd name="connsiteY57" fmla="*/ 612000 h 2217600"/>
                  <a:gd name="connsiteX58" fmla="*/ 1641600 w 2678400"/>
                  <a:gd name="connsiteY58" fmla="*/ 554400 h 2217600"/>
                  <a:gd name="connsiteX59" fmla="*/ 1670400 w 2678400"/>
                  <a:gd name="connsiteY59" fmla="*/ 511200 h 2217600"/>
                  <a:gd name="connsiteX60" fmla="*/ 1677600 w 2678400"/>
                  <a:gd name="connsiteY60" fmla="*/ 489600 h 2217600"/>
                  <a:gd name="connsiteX61" fmla="*/ 1706400 w 2678400"/>
                  <a:gd name="connsiteY61" fmla="*/ 439200 h 2217600"/>
                  <a:gd name="connsiteX62" fmla="*/ 1728000 w 2678400"/>
                  <a:gd name="connsiteY62" fmla="*/ 424800 h 2217600"/>
                  <a:gd name="connsiteX63" fmla="*/ 1764000 w 2678400"/>
                  <a:gd name="connsiteY63" fmla="*/ 388800 h 2217600"/>
                  <a:gd name="connsiteX64" fmla="*/ 1778400 w 2678400"/>
                  <a:gd name="connsiteY64" fmla="*/ 367200 h 2217600"/>
                  <a:gd name="connsiteX65" fmla="*/ 1800000 w 2678400"/>
                  <a:gd name="connsiteY65" fmla="*/ 352800 h 2217600"/>
                  <a:gd name="connsiteX66" fmla="*/ 1843200 w 2678400"/>
                  <a:gd name="connsiteY66" fmla="*/ 316800 h 2217600"/>
                  <a:gd name="connsiteX67" fmla="*/ 1864800 w 2678400"/>
                  <a:gd name="connsiteY67" fmla="*/ 309600 h 2217600"/>
                  <a:gd name="connsiteX68" fmla="*/ 1915200 w 2678400"/>
                  <a:gd name="connsiteY68" fmla="*/ 295200 h 2217600"/>
                  <a:gd name="connsiteX69" fmla="*/ 1965600 w 2678400"/>
                  <a:gd name="connsiteY69" fmla="*/ 266400 h 2217600"/>
                  <a:gd name="connsiteX70" fmla="*/ 1987200 w 2678400"/>
                  <a:gd name="connsiteY70" fmla="*/ 259200 h 2217600"/>
                  <a:gd name="connsiteX71" fmla="*/ 2016000 w 2678400"/>
                  <a:gd name="connsiteY71" fmla="*/ 244800 h 2217600"/>
                  <a:gd name="connsiteX72" fmla="*/ 2080800 w 2678400"/>
                  <a:gd name="connsiteY72" fmla="*/ 223200 h 2217600"/>
                  <a:gd name="connsiteX73" fmla="*/ 2124000 w 2678400"/>
                  <a:gd name="connsiteY73" fmla="*/ 194400 h 2217600"/>
                  <a:gd name="connsiteX74" fmla="*/ 2145600 w 2678400"/>
                  <a:gd name="connsiteY74" fmla="*/ 180000 h 2217600"/>
                  <a:gd name="connsiteX75" fmla="*/ 2232000 w 2678400"/>
                  <a:gd name="connsiteY75" fmla="*/ 187200 h 2217600"/>
                  <a:gd name="connsiteX76" fmla="*/ 2260800 w 2678400"/>
                  <a:gd name="connsiteY76" fmla="*/ 194400 h 2217600"/>
                  <a:gd name="connsiteX77" fmla="*/ 2556000 w 2678400"/>
                  <a:gd name="connsiteY77" fmla="*/ 180000 h 2217600"/>
                  <a:gd name="connsiteX78" fmla="*/ 2599200 w 2678400"/>
                  <a:gd name="connsiteY78" fmla="*/ 165600 h 2217600"/>
                  <a:gd name="connsiteX79" fmla="*/ 2635200 w 2678400"/>
                  <a:gd name="connsiteY79" fmla="*/ 129600 h 2217600"/>
                  <a:gd name="connsiteX80" fmla="*/ 2664000 w 2678400"/>
                  <a:gd name="connsiteY80" fmla="*/ 43200 h 2217600"/>
                  <a:gd name="connsiteX81" fmla="*/ 2671200 w 2678400"/>
                  <a:gd name="connsiteY81" fmla="*/ 21600 h 2217600"/>
                  <a:gd name="connsiteX82" fmla="*/ 2678400 w 2678400"/>
                  <a:gd name="connsiteY82" fmla="*/ 0 h 221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2678400" h="2217600">
                    <a:moveTo>
                      <a:pt x="0" y="2217600"/>
                    </a:moveTo>
                    <a:cubicBezTo>
                      <a:pt x="17249" y="2114107"/>
                      <a:pt x="-6011" y="2217226"/>
                      <a:pt x="21600" y="2152800"/>
                    </a:cubicBezTo>
                    <a:cubicBezTo>
                      <a:pt x="25498" y="2143705"/>
                      <a:pt x="25325" y="2133265"/>
                      <a:pt x="28800" y="2124000"/>
                    </a:cubicBezTo>
                    <a:cubicBezTo>
                      <a:pt x="32569" y="2113950"/>
                      <a:pt x="38972" y="2105065"/>
                      <a:pt x="43200" y="2095200"/>
                    </a:cubicBezTo>
                    <a:cubicBezTo>
                      <a:pt x="61086" y="2053467"/>
                      <a:pt x="37127" y="2093510"/>
                      <a:pt x="64800" y="2052000"/>
                    </a:cubicBezTo>
                    <a:cubicBezTo>
                      <a:pt x="69968" y="2031330"/>
                      <a:pt x="77635" y="1997529"/>
                      <a:pt x="86400" y="1980000"/>
                    </a:cubicBezTo>
                    <a:cubicBezTo>
                      <a:pt x="91200" y="1970400"/>
                      <a:pt x="94095" y="1959581"/>
                      <a:pt x="100800" y="1951200"/>
                    </a:cubicBezTo>
                    <a:cubicBezTo>
                      <a:pt x="113522" y="1935298"/>
                      <a:pt x="124680" y="1914440"/>
                      <a:pt x="144000" y="1908000"/>
                    </a:cubicBezTo>
                    <a:lnTo>
                      <a:pt x="165600" y="1900800"/>
                    </a:lnTo>
                    <a:cubicBezTo>
                      <a:pt x="170400" y="1893600"/>
                      <a:pt x="172800" y="1884000"/>
                      <a:pt x="180000" y="1879200"/>
                    </a:cubicBezTo>
                    <a:cubicBezTo>
                      <a:pt x="188234" y="1873711"/>
                      <a:pt x="199412" y="1875129"/>
                      <a:pt x="208800" y="1872000"/>
                    </a:cubicBezTo>
                    <a:cubicBezTo>
                      <a:pt x="221061" y="1867913"/>
                      <a:pt x="232699" y="1862138"/>
                      <a:pt x="244800" y="1857600"/>
                    </a:cubicBezTo>
                    <a:cubicBezTo>
                      <a:pt x="286000" y="1842150"/>
                      <a:pt x="247852" y="1858637"/>
                      <a:pt x="309600" y="1843200"/>
                    </a:cubicBezTo>
                    <a:cubicBezTo>
                      <a:pt x="324326" y="1839519"/>
                      <a:pt x="337714" y="1830476"/>
                      <a:pt x="352800" y="1828800"/>
                    </a:cubicBezTo>
                    <a:cubicBezTo>
                      <a:pt x="374400" y="1826400"/>
                      <a:pt x="396086" y="1824673"/>
                      <a:pt x="417600" y="1821600"/>
                    </a:cubicBezTo>
                    <a:cubicBezTo>
                      <a:pt x="437590" y="1818744"/>
                      <a:pt x="499003" y="1804066"/>
                      <a:pt x="511200" y="1800000"/>
                    </a:cubicBezTo>
                    <a:lnTo>
                      <a:pt x="554400" y="1785600"/>
                    </a:lnTo>
                    <a:cubicBezTo>
                      <a:pt x="561600" y="1783200"/>
                      <a:pt x="569212" y="1781794"/>
                      <a:pt x="576000" y="1778400"/>
                    </a:cubicBezTo>
                    <a:cubicBezTo>
                      <a:pt x="599602" y="1766599"/>
                      <a:pt x="603093" y="1763156"/>
                      <a:pt x="626400" y="1756800"/>
                    </a:cubicBezTo>
                    <a:cubicBezTo>
                      <a:pt x="645494" y="1751593"/>
                      <a:pt x="684000" y="1742400"/>
                      <a:pt x="684000" y="1742400"/>
                    </a:cubicBezTo>
                    <a:cubicBezTo>
                      <a:pt x="691200" y="1737600"/>
                      <a:pt x="697860" y="1731870"/>
                      <a:pt x="705600" y="1728000"/>
                    </a:cubicBezTo>
                    <a:cubicBezTo>
                      <a:pt x="728772" y="1716414"/>
                      <a:pt x="762462" y="1717323"/>
                      <a:pt x="784800" y="1713600"/>
                    </a:cubicBezTo>
                    <a:cubicBezTo>
                      <a:pt x="794561" y="1711973"/>
                      <a:pt x="803839" y="1708027"/>
                      <a:pt x="813600" y="1706400"/>
                    </a:cubicBezTo>
                    <a:cubicBezTo>
                      <a:pt x="832686" y="1703219"/>
                      <a:pt x="852000" y="1701600"/>
                      <a:pt x="871200" y="1699200"/>
                    </a:cubicBezTo>
                    <a:cubicBezTo>
                      <a:pt x="922989" y="1681937"/>
                      <a:pt x="858315" y="1702881"/>
                      <a:pt x="921600" y="1684800"/>
                    </a:cubicBezTo>
                    <a:cubicBezTo>
                      <a:pt x="993905" y="1664142"/>
                      <a:pt x="881967" y="1692908"/>
                      <a:pt x="972000" y="1670400"/>
                    </a:cubicBezTo>
                    <a:cubicBezTo>
                      <a:pt x="979200" y="1663200"/>
                      <a:pt x="984965" y="1654197"/>
                      <a:pt x="993600" y="1648800"/>
                    </a:cubicBezTo>
                    <a:cubicBezTo>
                      <a:pt x="1056319" y="1609601"/>
                      <a:pt x="1004798" y="1661042"/>
                      <a:pt x="1058400" y="1612800"/>
                    </a:cubicBezTo>
                    <a:cubicBezTo>
                      <a:pt x="1073537" y="1599177"/>
                      <a:pt x="1087200" y="1584000"/>
                      <a:pt x="1101600" y="1569600"/>
                    </a:cubicBezTo>
                    <a:cubicBezTo>
                      <a:pt x="1111200" y="1560000"/>
                      <a:pt x="1119104" y="1548331"/>
                      <a:pt x="1130400" y="1540800"/>
                    </a:cubicBezTo>
                    <a:lnTo>
                      <a:pt x="1152000" y="1526400"/>
                    </a:lnTo>
                    <a:cubicBezTo>
                      <a:pt x="1156800" y="1519200"/>
                      <a:pt x="1159643" y="1510206"/>
                      <a:pt x="1166400" y="1504800"/>
                    </a:cubicBezTo>
                    <a:cubicBezTo>
                      <a:pt x="1172326" y="1500059"/>
                      <a:pt x="1181366" y="1501286"/>
                      <a:pt x="1188000" y="1497600"/>
                    </a:cubicBezTo>
                    <a:cubicBezTo>
                      <a:pt x="1203129" y="1489195"/>
                      <a:pt x="1216800" y="1478400"/>
                      <a:pt x="1231200" y="1468800"/>
                    </a:cubicBezTo>
                    <a:lnTo>
                      <a:pt x="1252800" y="1454400"/>
                    </a:lnTo>
                    <a:lnTo>
                      <a:pt x="1274400" y="1440000"/>
                    </a:lnTo>
                    <a:cubicBezTo>
                      <a:pt x="1292497" y="1385708"/>
                      <a:pt x="1265980" y="1450525"/>
                      <a:pt x="1303200" y="1404000"/>
                    </a:cubicBezTo>
                    <a:cubicBezTo>
                      <a:pt x="1342946" y="1354318"/>
                      <a:pt x="1270097" y="1409268"/>
                      <a:pt x="1332000" y="1368000"/>
                    </a:cubicBezTo>
                    <a:cubicBezTo>
                      <a:pt x="1336800" y="1360800"/>
                      <a:pt x="1340651" y="1352868"/>
                      <a:pt x="1346400" y="1346400"/>
                    </a:cubicBezTo>
                    <a:cubicBezTo>
                      <a:pt x="1359930" y="1331179"/>
                      <a:pt x="1389600" y="1303200"/>
                      <a:pt x="1389600" y="1303200"/>
                    </a:cubicBezTo>
                    <a:cubicBezTo>
                      <a:pt x="1407697" y="1248908"/>
                      <a:pt x="1381180" y="1313725"/>
                      <a:pt x="1418400" y="1267200"/>
                    </a:cubicBezTo>
                    <a:cubicBezTo>
                      <a:pt x="1423141" y="1261274"/>
                      <a:pt x="1422206" y="1252388"/>
                      <a:pt x="1425600" y="1245600"/>
                    </a:cubicBezTo>
                    <a:cubicBezTo>
                      <a:pt x="1429470" y="1237860"/>
                      <a:pt x="1436130" y="1231740"/>
                      <a:pt x="1440000" y="1224000"/>
                    </a:cubicBezTo>
                    <a:cubicBezTo>
                      <a:pt x="1467487" y="1169026"/>
                      <a:pt x="1416570" y="1243240"/>
                      <a:pt x="1468800" y="1173600"/>
                    </a:cubicBezTo>
                    <a:cubicBezTo>
                      <a:pt x="1471200" y="1166400"/>
                      <a:pt x="1472606" y="1158788"/>
                      <a:pt x="1476000" y="1152000"/>
                    </a:cubicBezTo>
                    <a:cubicBezTo>
                      <a:pt x="1479870" y="1144260"/>
                      <a:pt x="1486991" y="1138354"/>
                      <a:pt x="1490400" y="1130400"/>
                    </a:cubicBezTo>
                    <a:cubicBezTo>
                      <a:pt x="1494298" y="1121305"/>
                      <a:pt x="1494757" y="1111078"/>
                      <a:pt x="1497600" y="1101600"/>
                    </a:cubicBezTo>
                    <a:cubicBezTo>
                      <a:pt x="1501962" y="1087061"/>
                      <a:pt x="1512000" y="1058400"/>
                      <a:pt x="1512000" y="1058400"/>
                    </a:cubicBezTo>
                    <a:cubicBezTo>
                      <a:pt x="1509600" y="1046400"/>
                      <a:pt x="1508020" y="1034206"/>
                      <a:pt x="1504800" y="1022400"/>
                    </a:cubicBezTo>
                    <a:cubicBezTo>
                      <a:pt x="1500806" y="1007756"/>
                      <a:pt x="1495200" y="993600"/>
                      <a:pt x="1490400" y="979200"/>
                    </a:cubicBezTo>
                    <a:cubicBezTo>
                      <a:pt x="1488000" y="972000"/>
                      <a:pt x="1484688" y="965042"/>
                      <a:pt x="1483200" y="957600"/>
                    </a:cubicBezTo>
                    <a:lnTo>
                      <a:pt x="1476000" y="921600"/>
                    </a:lnTo>
                    <a:cubicBezTo>
                      <a:pt x="1478400" y="868800"/>
                      <a:pt x="1473909" y="815231"/>
                      <a:pt x="1483200" y="763200"/>
                    </a:cubicBezTo>
                    <a:cubicBezTo>
                      <a:pt x="1486242" y="746163"/>
                      <a:pt x="1502400" y="734400"/>
                      <a:pt x="1512000" y="720000"/>
                    </a:cubicBezTo>
                    <a:lnTo>
                      <a:pt x="1526400" y="698400"/>
                    </a:lnTo>
                    <a:lnTo>
                      <a:pt x="1555200" y="655200"/>
                    </a:lnTo>
                    <a:cubicBezTo>
                      <a:pt x="1560000" y="648000"/>
                      <a:pt x="1563481" y="639719"/>
                      <a:pt x="1569600" y="633600"/>
                    </a:cubicBezTo>
                    <a:cubicBezTo>
                      <a:pt x="1576800" y="626400"/>
                      <a:pt x="1584949" y="620037"/>
                      <a:pt x="1591200" y="612000"/>
                    </a:cubicBezTo>
                    <a:cubicBezTo>
                      <a:pt x="1636431" y="553846"/>
                      <a:pt x="1599785" y="582277"/>
                      <a:pt x="1641600" y="554400"/>
                    </a:cubicBezTo>
                    <a:cubicBezTo>
                      <a:pt x="1658720" y="503040"/>
                      <a:pt x="1634445" y="565133"/>
                      <a:pt x="1670400" y="511200"/>
                    </a:cubicBezTo>
                    <a:cubicBezTo>
                      <a:pt x="1674610" y="504885"/>
                      <a:pt x="1674610" y="496576"/>
                      <a:pt x="1677600" y="489600"/>
                    </a:cubicBezTo>
                    <a:cubicBezTo>
                      <a:pt x="1681835" y="479718"/>
                      <a:pt x="1697361" y="448239"/>
                      <a:pt x="1706400" y="439200"/>
                    </a:cubicBezTo>
                    <a:cubicBezTo>
                      <a:pt x="1712519" y="433081"/>
                      <a:pt x="1720800" y="429600"/>
                      <a:pt x="1728000" y="424800"/>
                    </a:cubicBezTo>
                    <a:cubicBezTo>
                      <a:pt x="1766400" y="367200"/>
                      <a:pt x="1716000" y="436800"/>
                      <a:pt x="1764000" y="388800"/>
                    </a:cubicBezTo>
                    <a:cubicBezTo>
                      <a:pt x="1770119" y="382681"/>
                      <a:pt x="1772281" y="373319"/>
                      <a:pt x="1778400" y="367200"/>
                    </a:cubicBezTo>
                    <a:cubicBezTo>
                      <a:pt x="1784519" y="361081"/>
                      <a:pt x="1793352" y="358340"/>
                      <a:pt x="1800000" y="352800"/>
                    </a:cubicBezTo>
                    <a:cubicBezTo>
                      <a:pt x="1823885" y="332896"/>
                      <a:pt x="1816386" y="330207"/>
                      <a:pt x="1843200" y="316800"/>
                    </a:cubicBezTo>
                    <a:cubicBezTo>
                      <a:pt x="1849988" y="313406"/>
                      <a:pt x="1857531" y="311781"/>
                      <a:pt x="1864800" y="309600"/>
                    </a:cubicBezTo>
                    <a:cubicBezTo>
                      <a:pt x="1881535" y="304579"/>
                      <a:pt x="1898400" y="300000"/>
                      <a:pt x="1915200" y="295200"/>
                    </a:cubicBezTo>
                    <a:cubicBezTo>
                      <a:pt x="1936893" y="280738"/>
                      <a:pt x="1940022" y="277362"/>
                      <a:pt x="1965600" y="266400"/>
                    </a:cubicBezTo>
                    <a:cubicBezTo>
                      <a:pt x="1972576" y="263410"/>
                      <a:pt x="1980224" y="262190"/>
                      <a:pt x="1987200" y="259200"/>
                    </a:cubicBezTo>
                    <a:cubicBezTo>
                      <a:pt x="1997065" y="254972"/>
                      <a:pt x="2005982" y="248653"/>
                      <a:pt x="2016000" y="244800"/>
                    </a:cubicBezTo>
                    <a:cubicBezTo>
                      <a:pt x="2037251" y="236627"/>
                      <a:pt x="2061856" y="235830"/>
                      <a:pt x="2080800" y="223200"/>
                    </a:cubicBezTo>
                    <a:lnTo>
                      <a:pt x="2124000" y="194400"/>
                    </a:lnTo>
                    <a:lnTo>
                      <a:pt x="2145600" y="180000"/>
                    </a:lnTo>
                    <a:cubicBezTo>
                      <a:pt x="2174400" y="182400"/>
                      <a:pt x="2203323" y="183615"/>
                      <a:pt x="2232000" y="187200"/>
                    </a:cubicBezTo>
                    <a:cubicBezTo>
                      <a:pt x="2241819" y="188427"/>
                      <a:pt x="2250905" y="194400"/>
                      <a:pt x="2260800" y="194400"/>
                    </a:cubicBezTo>
                    <a:cubicBezTo>
                      <a:pt x="2355253" y="194400"/>
                      <a:pt x="2460110" y="186393"/>
                      <a:pt x="2556000" y="180000"/>
                    </a:cubicBezTo>
                    <a:cubicBezTo>
                      <a:pt x="2570400" y="175200"/>
                      <a:pt x="2590780" y="178230"/>
                      <a:pt x="2599200" y="165600"/>
                    </a:cubicBezTo>
                    <a:cubicBezTo>
                      <a:pt x="2618400" y="136800"/>
                      <a:pt x="2606400" y="148800"/>
                      <a:pt x="2635200" y="129600"/>
                    </a:cubicBezTo>
                    <a:lnTo>
                      <a:pt x="2664000" y="43200"/>
                    </a:lnTo>
                    <a:lnTo>
                      <a:pt x="2671200" y="21600"/>
                    </a:lnTo>
                    <a:lnTo>
                      <a:pt x="2678400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548295" y="2856575"/>
                <a:ext cx="7037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S(t)</a:t>
                </a:r>
                <a:endParaRPr lang="el-GR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5309572" y="2022366"/>
                <a:ext cx="6710978" cy="4228909"/>
              </a:xfrm>
            </p:spPr>
            <p:txBody>
              <a:bodyPr anchor="t" anchorCtr="0"/>
              <a:lstStyle/>
              <a:p>
                <a:pPr marL="0" indent="0" algn="ctr">
                  <a:buNone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2000" dirty="0" smtClean="0"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Μέση ταχύτητα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Συνολική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απόσταση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Χρόνος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που</m:t>
                        </m:r>
                        <m: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απαιτήθηκε</m:t>
                        </m:r>
                      </m:den>
                    </m:f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(0)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5 −0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500 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𝜒𝜆𝜇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5 </m:t>
                        </m:r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ώ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𝜌𝜀𝜍</m:t>
                        </m:r>
                      </m:den>
                    </m:f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= 100 χλμ./ώρα</a:t>
                </a:r>
              </a:p>
              <a:p>
                <a:pPr marL="0" indent="0">
                  <a:buNone/>
                </a:pPr>
                <a:endParaRPr lang="el-G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Στιγμιαία ταχύτητα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i="1" baseline="-25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Εάν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</m:t>
                    </m:r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0 η μεταβολή μπορεί να θεωρηθεί ως μέτρο της μεταβολής της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στο σημείο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en-US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Παράγωγος αριθμός 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΄(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𝑡𝑜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−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i="1" baseline="-25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i="1" baseline="-25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func>
                  </m:oMath>
                </a14:m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l-GR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000" i="1" baseline="-250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𝑜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−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000" i="1" baseline="-25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sz="2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9572" y="2022366"/>
                <a:ext cx="6710978" cy="4228909"/>
              </a:xfrm>
              <a:blipFill>
                <a:blip r:embed="rId2"/>
                <a:stretch>
                  <a:fillRect l="-999" r="-908" b="-25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Ευθύγραμμο βέλος σύνδεσης 23"/>
          <p:cNvCxnSpPr/>
          <p:nvPr/>
        </p:nvCxnSpPr>
        <p:spPr>
          <a:xfrm>
            <a:off x="6184900" y="4845050"/>
            <a:ext cx="24661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0096" y="2813829"/>
            <a:ext cx="6007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800" dirty="0" smtClean="0"/>
              <a:t>5</a:t>
            </a:r>
            <a:r>
              <a:rPr lang="en-US" sz="800" dirty="0" smtClean="0"/>
              <a:t>00 </a:t>
            </a:r>
            <a:r>
              <a:rPr lang="el-GR" sz="800" dirty="0" smtClean="0"/>
              <a:t>χλμ.</a:t>
            </a:r>
            <a:endParaRPr lang="el-GR" sz="800" baseline="-25000" dirty="0"/>
          </a:p>
        </p:txBody>
      </p:sp>
    </p:spTree>
    <p:extLst>
      <p:ext uri="{BB962C8B-B14F-4D97-AF65-F5344CB8AC3E}">
        <p14:creationId xmlns:p14="http://schemas.microsoft.com/office/powerpoint/2010/main" val="19871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Παράγωγος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Θέση περιεχομένου 2"/>
          <p:cNvSpPr>
            <a:spLocks noGrp="1"/>
          </p:cNvSpPr>
          <p:nvPr>
            <p:ph idx="1"/>
          </p:nvPr>
        </p:nvSpPr>
        <p:spPr>
          <a:xfrm>
            <a:off x="5309572" y="2495550"/>
            <a:ext cx="6710978" cy="3755725"/>
          </a:xfrm>
        </p:spPr>
        <p:txBody>
          <a:bodyPr anchor="t" anchorCtr="0"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τιμή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της παραγώγου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στο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σημείο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i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είναι ίση µε την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εφαπτομένη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της γωνίας [</a:t>
            </a:r>
            <a:r>
              <a:rPr lang="el-GR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εφ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(ω)] που σχηματίζεται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από τον άξονα των </a:t>
            </a:r>
            <a:r>
              <a:rPr lang="el-GR" sz="2000" i="1" dirty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και την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εφαπτομένη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καμπύλης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στο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σημείο (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l-GR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S(t</a:t>
            </a:r>
            <a:r>
              <a:rPr lang="en-US" sz="2000" i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Δηλαδή ο παράγωγος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αριθμός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ισούται µε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κλίση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εφαπτομένης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καμπύλης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στο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σημείο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l-GR" sz="20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S(t</a:t>
            </a:r>
            <a:r>
              <a:rPr lang="en-US" sz="20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Ομάδα 15"/>
          <p:cNvGrpSpPr/>
          <p:nvPr/>
        </p:nvGrpSpPr>
        <p:grpSpPr>
          <a:xfrm>
            <a:off x="-58069" y="2046219"/>
            <a:ext cx="5113200" cy="3496392"/>
            <a:chOff x="196372" y="2022366"/>
            <a:chExt cx="5113200" cy="3496392"/>
          </a:xfrm>
        </p:grpSpPr>
        <p:grpSp>
          <p:nvGrpSpPr>
            <p:cNvPr id="22" name="Ομάδα 21"/>
            <p:cNvGrpSpPr/>
            <p:nvPr/>
          </p:nvGrpSpPr>
          <p:grpSpPr>
            <a:xfrm>
              <a:off x="196372" y="2022366"/>
              <a:ext cx="5113200" cy="3404059"/>
              <a:chOff x="2678797" y="2206566"/>
              <a:chExt cx="5113200" cy="34040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650835" y="5302848"/>
                <a:ext cx="4534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/>
                  <a:t>0</a:t>
                </a:r>
                <a:endParaRPr lang="el-GR" sz="1400" baseline="-25000" dirty="0"/>
              </a:p>
            </p:txBody>
          </p:sp>
          <p:grpSp>
            <p:nvGrpSpPr>
              <p:cNvPr id="21" name="Ομάδα 20"/>
              <p:cNvGrpSpPr/>
              <p:nvPr/>
            </p:nvGrpSpPr>
            <p:grpSpPr>
              <a:xfrm>
                <a:off x="2678797" y="2206566"/>
                <a:ext cx="5113200" cy="3391832"/>
                <a:chOff x="2678797" y="2206566"/>
                <a:chExt cx="5113200" cy="3391832"/>
              </a:xfrm>
            </p:grpSpPr>
            <p:grpSp>
              <p:nvGrpSpPr>
                <p:cNvPr id="7" name="Ομάδα 6"/>
                <p:cNvGrpSpPr/>
                <p:nvPr/>
              </p:nvGrpSpPr>
              <p:grpSpPr>
                <a:xfrm>
                  <a:off x="3890675" y="2277478"/>
                  <a:ext cx="3806522" cy="3060440"/>
                  <a:chOff x="3501478" y="2335078"/>
                  <a:chExt cx="3806522" cy="3060440"/>
                </a:xfrm>
              </p:grpSpPr>
              <p:cxnSp>
                <p:nvCxnSpPr>
                  <p:cNvPr id="5" name="Ευθεία γραμμή σύνδεσης 4"/>
                  <p:cNvCxnSpPr/>
                  <p:nvPr/>
                </p:nvCxnSpPr>
                <p:spPr>
                  <a:xfrm flipH="1">
                    <a:off x="3501478" y="2335078"/>
                    <a:ext cx="9330" cy="3060440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Ευθεία γραμμή σύνδεσης 5"/>
                  <p:cNvCxnSpPr/>
                  <p:nvPr/>
                </p:nvCxnSpPr>
                <p:spPr>
                  <a:xfrm flipH="1" flipV="1">
                    <a:off x="3506708" y="5394388"/>
                    <a:ext cx="3801292" cy="1130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2678797" y="2206566"/>
                  <a:ext cx="10800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Απόσταση, </a:t>
                  </a: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S (t)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711997" y="5336788"/>
                  <a:ext cx="10800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Χρόνος, </a:t>
                  </a:r>
                  <a:r>
                    <a:rPr lang="en-US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" name="Ελεύθερη σχεδίαση 14"/>
                <p:cNvSpPr/>
                <p:nvPr/>
              </p:nvSpPr>
              <p:spPr>
                <a:xfrm>
                  <a:off x="3909600" y="3124800"/>
                  <a:ext cx="2678400" cy="2217600"/>
                </a:xfrm>
                <a:custGeom>
                  <a:avLst/>
                  <a:gdLst>
                    <a:gd name="connsiteX0" fmla="*/ 0 w 2678400"/>
                    <a:gd name="connsiteY0" fmla="*/ 2217600 h 2217600"/>
                    <a:gd name="connsiteX1" fmla="*/ 21600 w 2678400"/>
                    <a:gd name="connsiteY1" fmla="*/ 2152800 h 2217600"/>
                    <a:gd name="connsiteX2" fmla="*/ 28800 w 2678400"/>
                    <a:gd name="connsiteY2" fmla="*/ 2124000 h 2217600"/>
                    <a:gd name="connsiteX3" fmla="*/ 43200 w 2678400"/>
                    <a:gd name="connsiteY3" fmla="*/ 2095200 h 2217600"/>
                    <a:gd name="connsiteX4" fmla="*/ 64800 w 2678400"/>
                    <a:gd name="connsiteY4" fmla="*/ 2052000 h 2217600"/>
                    <a:gd name="connsiteX5" fmla="*/ 86400 w 2678400"/>
                    <a:gd name="connsiteY5" fmla="*/ 1980000 h 2217600"/>
                    <a:gd name="connsiteX6" fmla="*/ 100800 w 2678400"/>
                    <a:gd name="connsiteY6" fmla="*/ 1951200 h 2217600"/>
                    <a:gd name="connsiteX7" fmla="*/ 144000 w 2678400"/>
                    <a:gd name="connsiteY7" fmla="*/ 1908000 h 2217600"/>
                    <a:gd name="connsiteX8" fmla="*/ 165600 w 2678400"/>
                    <a:gd name="connsiteY8" fmla="*/ 1900800 h 2217600"/>
                    <a:gd name="connsiteX9" fmla="*/ 180000 w 2678400"/>
                    <a:gd name="connsiteY9" fmla="*/ 1879200 h 2217600"/>
                    <a:gd name="connsiteX10" fmla="*/ 208800 w 2678400"/>
                    <a:gd name="connsiteY10" fmla="*/ 1872000 h 2217600"/>
                    <a:gd name="connsiteX11" fmla="*/ 244800 w 2678400"/>
                    <a:gd name="connsiteY11" fmla="*/ 1857600 h 2217600"/>
                    <a:gd name="connsiteX12" fmla="*/ 309600 w 2678400"/>
                    <a:gd name="connsiteY12" fmla="*/ 1843200 h 2217600"/>
                    <a:gd name="connsiteX13" fmla="*/ 352800 w 2678400"/>
                    <a:gd name="connsiteY13" fmla="*/ 1828800 h 2217600"/>
                    <a:gd name="connsiteX14" fmla="*/ 417600 w 2678400"/>
                    <a:gd name="connsiteY14" fmla="*/ 1821600 h 2217600"/>
                    <a:gd name="connsiteX15" fmla="*/ 511200 w 2678400"/>
                    <a:gd name="connsiteY15" fmla="*/ 1800000 h 2217600"/>
                    <a:gd name="connsiteX16" fmla="*/ 554400 w 2678400"/>
                    <a:gd name="connsiteY16" fmla="*/ 1785600 h 2217600"/>
                    <a:gd name="connsiteX17" fmla="*/ 576000 w 2678400"/>
                    <a:gd name="connsiteY17" fmla="*/ 1778400 h 2217600"/>
                    <a:gd name="connsiteX18" fmla="*/ 626400 w 2678400"/>
                    <a:gd name="connsiteY18" fmla="*/ 1756800 h 2217600"/>
                    <a:gd name="connsiteX19" fmla="*/ 684000 w 2678400"/>
                    <a:gd name="connsiteY19" fmla="*/ 1742400 h 2217600"/>
                    <a:gd name="connsiteX20" fmla="*/ 705600 w 2678400"/>
                    <a:gd name="connsiteY20" fmla="*/ 1728000 h 2217600"/>
                    <a:gd name="connsiteX21" fmla="*/ 784800 w 2678400"/>
                    <a:gd name="connsiteY21" fmla="*/ 1713600 h 2217600"/>
                    <a:gd name="connsiteX22" fmla="*/ 813600 w 2678400"/>
                    <a:gd name="connsiteY22" fmla="*/ 1706400 h 2217600"/>
                    <a:gd name="connsiteX23" fmla="*/ 871200 w 2678400"/>
                    <a:gd name="connsiteY23" fmla="*/ 1699200 h 2217600"/>
                    <a:gd name="connsiteX24" fmla="*/ 921600 w 2678400"/>
                    <a:gd name="connsiteY24" fmla="*/ 1684800 h 2217600"/>
                    <a:gd name="connsiteX25" fmla="*/ 972000 w 2678400"/>
                    <a:gd name="connsiteY25" fmla="*/ 1670400 h 2217600"/>
                    <a:gd name="connsiteX26" fmla="*/ 993600 w 2678400"/>
                    <a:gd name="connsiteY26" fmla="*/ 1648800 h 2217600"/>
                    <a:gd name="connsiteX27" fmla="*/ 1058400 w 2678400"/>
                    <a:gd name="connsiteY27" fmla="*/ 1612800 h 2217600"/>
                    <a:gd name="connsiteX28" fmla="*/ 1101600 w 2678400"/>
                    <a:gd name="connsiteY28" fmla="*/ 1569600 h 2217600"/>
                    <a:gd name="connsiteX29" fmla="*/ 1130400 w 2678400"/>
                    <a:gd name="connsiteY29" fmla="*/ 1540800 h 2217600"/>
                    <a:gd name="connsiteX30" fmla="*/ 1152000 w 2678400"/>
                    <a:gd name="connsiteY30" fmla="*/ 1526400 h 2217600"/>
                    <a:gd name="connsiteX31" fmla="*/ 1166400 w 2678400"/>
                    <a:gd name="connsiteY31" fmla="*/ 1504800 h 2217600"/>
                    <a:gd name="connsiteX32" fmla="*/ 1188000 w 2678400"/>
                    <a:gd name="connsiteY32" fmla="*/ 1497600 h 2217600"/>
                    <a:gd name="connsiteX33" fmla="*/ 1231200 w 2678400"/>
                    <a:gd name="connsiteY33" fmla="*/ 1468800 h 2217600"/>
                    <a:gd name="connsiteX34" fmla="*/ 1252800 w 2678400"/>
                    <a:gd name="connsiteY34" fmla="*/ 1454400 h 2217600"/>
                    <a:gd name="connsiteX35" fmla="*/ 1274400 w 2678400"/>
                    <a:gd name="connsiteY35" fmla="*/ 1440000 h 2217600"/>
                    <a:gd name="connsiteX36" fmla="*/ 1303200 w 2678400"/>
                    <a:gd name="connsiteY36" fmla="*/ 1404000 h 2217600"/>
                    <a:gd name="connsiteX37" fmla="*/ 1332000 w 2678400"/>
                    <a:gd name="connsiteY37" fmla="*/ 1368000 h 2217600"/>
                    <a:gd name="connsiteX38" fmla="*/ 1346400 w 2678400"/>
                    <a:gd name="connsiteY38" fmla="*/ 1346400 h 2217600"/>
                    <a:gd name="connsiteX39" fmla="*/ 1389600 w 2678400"/>
                    <a:gd name="connsiteY39" fmla="*/ 1303200 h 2217600"/>
                    <a:gd name="connsiteX40" fmla="*/ 1418400 w 2678400"/>
                    <a:gd name="connsiteY40" fmla="*/ 1267200 h 2217600"/>
                    <a:gd name="connsiteX41" fmla="*/ 1425600 w 2678400"/>
                    <a:gd name="connsiteY41" fmla="*/ 1245600 h 2217600"/>
                    <a:gd name="connsiteX42" fmla="*/ 1440000 w 2678400"/>
                    <a:gd name="connsiteY42" fmla="*/ 1224000 h 2217600"/>
                    <a:gd name="connsiteX43" fmla="*/ 1468800 w 2678400"/>
                    <a:gd name="connsiteY43" fmla="*/ 1173600 h 2217600"/>
                    <a:gd name="connsiteX44" fmla="*/ 1476000 w 2678400"/>
                    <a:gd name="connsiteY44" fmla="*/ 1152000 h 2217600"/>
                    <a:gd name="connsiteX45" fmla="*/ 1490400 w 2678400"/>
                    <a:gd name="connsiteY45" fmla="*/ 1130400 h 2217600"/>
                    <a:gd name="connsiteX46" fmla="*/ 1497600 w 2678400"/>
                    <a:gd name="connsiteY46" fmla="*/ 1101600 h 2217600"/>
                    <a:gd name="connsiteX47" fmla="*/ 1512000 w 2678400"/>
                    <a:gd name="connsiteY47" fmla="*/ 1058400 h 2217600"/>
                    <a:gd name="connsiteX48" fmla="*/ 1504800 w 2678400"/>
                    <a:gd name="connsiteY48" fmla="*/ 1022400 h 2217600"/>
                    <a:gd name="connsiteX49" fmla="*/ 1490400 w 2678400"/>
                    <a:gd name="connsiteY49" fmla="*/ 979200 h 2217600"/>
                    <a:gd name="connsiteX50" fmla="*/ 1483200 w 2678400"/>
                    <a:gd name="connsiteY50" fmla="*/ 957600 h 2217600"/>
                    <a:gd name="connsiteX51" fmla="*/ 1476000 w 2678400"/>
                    <a:gd name="connsiteY51" fmla="*/ 921600 h 2217600"/>
                    <a:gd name="connsiteX52" fmla="*/ 1483200 w 2678400"/>
                    <a:gd name="connsiteY52" fmla="*/ 763200 h 2217600"/>
                    <a:gd name="connsiteX53" fmla="*/ 1512000 w 2678400"/>
                    <a:gd name="connsiteY53" fmla="*/ 720000 h 2217600"/>
                    <a:gd name="connsiteX54" fmla="*/ 1526400 w 2678400"/>
                    <a:gd name="connsiteY54" fmla="*/ 698400 h 2217600"/>
                    <a:gd name="connsiteX55" fmla="*/ 1555200 w 2678400"/>
                    <a:gd name="connsiteY55" fmla="*/ 655200 h 2217600"/>
                    <a:gd name="connsiteX56" fmla="*/ 1569600 w 2678400"/>
                    <a:gd name="connsiteY56" fmla="*/ 633600 h 2217600"/>
                    <a:gd name="connsiteX57" fmla="*/ 1591200 w 2678400"/>
                    <a:gd name="connsiteY57" fmla="*/ 612000 h 2217600"/>
                    <a:gd name="connsiteX58" fmla="*/ 1641600 w 2678400"/>
                    <a:gd name="connsiteY58" fmla="*/ 554400 h 2217600"/>
                    <a:gd name="connsiteX59" fmla="*/ 1670400 w 2678400"/>
                    <a:gd name="connsiteY59" fmla="*/ 511200 h 2217600"/>
                    <a:gd name="connsiteX60" fmla="*/ 1677600 w 2678400"/>
                    <a:gd name="connsiteY60" fmla="*/ 489600 h 2217600"/>
                    <a:gd name="connsiteX61" fmla="*/ 1706400 w 2678400"/>
                    <a:gd name="connsiteY61" fmla="*/ 439200 h 2217600"/>
                    <a:gd name="connsiteX62" fmla="*/ 1728000 w 2678400"/>
                    <a:gd name="connsiteY62" fmla="*/ 424800 h 2217600"/>
                    <a:gd name="connsiteX63" fmla="*/ 1764000 w 2678400"/>
                    <a:gd name="connsiteY63" fmla="*/ 388800 h 2217600"/>
                    <a:gd name="connsiteX64" fmla="*/ 1778400 w 2678400"/>
                    <a:gd name="connsiteY64" fmla="*/ 367200 h 2217600"/>
                    <a:gd name="connsiteX65" fmla="*/ 1800000 w 2678400"/>
                    <a:gd name="connsiteY65" fmla="*/ 352800 h 2217600"/>
                    <a:gd name="connsiteX66" fmla="*/ 1843200 w 2678400"/>
                    <a:gd name="connsiteY66" fmla="*/ 316800 h 2217600"/>
                    <a:gd name="connsiteX67" fmla="*/ 1864800 w 2678400"/>
                    <a:gd name="connsiteY67" fmla="*/ 309600 h 2217600"/>
                    <a:gd name="connsiteX68" fmla="*/ 1915200 w 2678400"/>
                    <a:gd name="connsiteY68" fmla="*/ 295200 h 2217600"/>
                    <a:gd name="connsiteX69" fmla="*/ 1965600 w 2678400"/>
                    <a:gd name="connsiteY69" fmla="*/ 266400 h 2217600"/>
                    <a:gd name="connsiteX70" fmla="*/ 1987200 w 2678400"/>
                    <a:gd name="connsiteY70" fmla="*/ 259200 h 2217600"/>
                    <a:gd name="connsiteX71" fmla="*/ 2016000 w 2678400"/>
                    <a:gd name="connsiteY71" fmla="*/ 244800 h 2217600"/>
                    <a:gd name="connsiteX72" fmla="*/ 2080800 w 2678400"/>
                    <a:gd name="connsiteY72" fmla="*/ 223200 h 2217600"/>
                    <a:gd name="connsiteX73" fmla="*/ 2124000 w 2678400"/>
                    <a:gd name="connsiteY73" fmla="*/ 194400 h 2217600"/>
                    <a:gd name="connsiteX74" fmla="*/ 2145600 w 2678400"/>
                    <a:gd name="connsiteY74" fmla="*/ 180000 h 2217600"/>
                    <a:gd name="connsiteX75" fmla="*/ 2232000 w 2678400"/>
                    <a:gd name="connsiteY75" fmla="*/ 187200 h 2217600"/>
                    <a:gd name="connsiteX76" fmla="*/ 2260800 w 2678400"/>
                    <a:gd name="connsiteY76" fmla="*/ 194400 h 2217600"/>
                    <a:gd name="connsiteX77" fmla="*/ 2556000 w 2678400"/>
                    <a:gd name="connsiteY77" fmla="*/ 180000 h 2217600"/>
                    <a:gd name="connsiteX78" fmla="*/ 2599200 w 2678400"/>
                    <a:gd name="connsiteY78" fmla="*/ 165600 h 2217600"/>
                    <a:gd name="connsiteX79" fmla="*/ 2635200 w 2678400"/>
                    <a:gd name="connsiteY79" fmla="*/ 129600 h 2217600"/>
                    <a:gd name="connsiteX80" fmla="*/ 2664000 w 2678400"/>
                    <a:gd name="connsiteY80" fmla="*/ 43200 h 2217600"/>
                    <a:gd name="connsiteX81" fmla="*/ 2671200 w 2678400"/>
                    <a:gd name="connsiteY81" fmla="*/ 21600 h 2217600"/>
                    <a:gd name="connsiteX82" fmla="*/ 2678400 w 2678400"/>
                    <a:gd name="connsiteY82" fmla="*/ 0 h 2217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2678400" h="2217600">
                      <a:moveTo>
                        <a:pt x="0" y="2217600"/>
                      </a:moveTo>
                      <a:cubicBezTo>
                        <a:pt x="17249" y="2114107"/>
                        <a:pt x="-6011" y="2217226"/>
                        <a:pt x="21600" y="2152800"/>
                      </a:cubicBezTo>
                      <a:cubicBezTo>
                        <a:pt x="25498" y="2143705"/>
                        <a:pt x="25325" y="2133265"/>
                        <a:pt x="28800" y="2124000"/>
                      </a:cubicBezTo>
                      <a:cubicBezTo>
                        <a:pt x="32569" y="2113950"/>
                        <a:pt x="38972" y="2105065"/>
                        <a:pt x="43200" y="2095200"/>
                      </a:cubicBezTo>
                      <a:cubicBezTo>
                        <a:pt x="61086" y="2053467"/>
                        <a:pt x="37127" y="2093510"/>
                        <a:pt x="64800" y="2052000"/>
                      </a:cubicBezTo>
                      <a:cubicBezTo>
                        <a:pt x="69968" y="2031330"/>
                        <a:pt x="77635" y="1997529"/>
                        <a:pt x="86400" y="1980000"/>
                      </a:cubicBezTo>
                      <a:cubicBezTo>
                        <a:pt x="91200" y="1970400"/>
                        <a:pt x="94095" y="1959581"/>
                        <a:pt x="100800" y="1951200"/>
                      </a:cubicBezTo>
                      <a:cubicBezTo>
                        <a:pt x="113522" y="1935298"/>
                        <a:pt x="124680" y="1914440"/>
                        <a:pt x="144000" y="1908000"/>
                      </a:cubicBezTo>
                      <a:lnTo>
                        <a:pt x="165600" y="1900800"/>
                      </a:lnTo>
                      <a:cubicBezTo>
                        <a:pt x="170400" y="1893600"/>
                        <a:pt x="172800" y="1884000"/>
                        <a:pt x="180000" y="1879200"/>
                      </a:cubicBezTo>
                      <a:cubicBezTo>
                        <a:pt x="188234" y="1873711"/>
                        <a:pt x="199412" y="1875129"/>
                        <a:pt x="208800" y="1872000"/>
                      </a:cubicBezTo>
                      <a:cubicBezTo>
                        <a:pt x="221061" y="1867913"/>
                        <a:pt x="232699" y="1862138"/>
                        <a:pt x="244800" y="1857600"/>
                      </a:cubicBezTo>
                      <a:cubicBezTo>
                        <a:pt x="286000" y="1842150"/>
                        <a:pt x="247852" y="1858637"/>
                        <a:pt x="309600" y="1843200"/>
                      </a:cubicBezTo>
                      <a:cubicBezTo>
                        <a:pt x="324326" y="1839519"/>
                        <a:pt x="337714" y="1830476"/>
                        <a:pt x="352800" y="1828800"/>
                      </a:cubicBezTo>
                      <a:cubicBezTo>
                        <a:pt x="374400" y="1826400"/>
                        <a:pt x="396086" y="1824673"/>
                        <a:pt x="417600" y="1821600"/>
                      </a:cubicBezTo>
                      <a:cubicBezTo>
                        <a:pt x="437590" y="1818744"/>
                        <a:pt x="499003" y="1804066"/>
                        <a:pt x="511200" y="1800000"/>
                      </a:cubicBezTo>
                      <a:lnTo>
                        <a:pt x="554400" y="1785600"/>
                      </a:lnTo>
                      <a:cubicBezTo>
                        <a:pt x="561600" y="1783200"/>
                        <a:pt x="569212" y="1781794"/>
                        <a:pt x="576000" y="1778400"/>
                      </a:cubicBezTo>
                      <a:cubicBezTo>
                        <a:pt x="599602" y="1766599"/>
                        <a:pt x="603093" y="1763156"/>
                        <a:pt x="626400" y="1756800"/>
                      </a:cubicBezTo>
                      <a:cubicBezTo>
                        <a:pt x="645494" y="1751593"/>
                        <a:pt x="684000" y="1742400"/>
                        <a:pt x="684000" y="1742400"/>
                      </a:cubicBezTo>
                      <a:cubicBezTo>
                        <a:pt x="691200" y="1737600"/>
                        <a:pt x="697860" y="1731870"/>
                        <a:pt x="705600" y="1728000"/>
                      </a:cubicBezTo>
                      <a:cubicBezTo>
                        <a:pt x="728772" y="1716414"/>
                        <a:pt x="762462" y="1717323"/>
                        <a:pt x="784800" y="1713600"/>
                      </a:cubicBezTo>
                      <a:cubicBezTo>
                        <a:pt x="794561" y="1711973"/>
                        <a:pt x="803839" y="1708027"/>
                        <a:pt x="813600" y="1706400"/>
                      </a:cubicBezTo>
                      <a:cubicBezTo>
                        <a:pt x="832686" y="1703219"/>
                        <a:pt x="852000" y="1701600"/>
                        <a:pt x="871200" y="1699200"/>
                      </a:cubicBezTo>
                      <a:cubicBezTo>
                        <a:pt x="922989" y="1681937"/>
                        <a:pt x="858315" y="1702881"/>
                        <a:pt x="921600" y="1684800"/>
                      </a:cubicBezTo>
                      <a:cubicBezTo>
                        <a:pt x="993905" y="1664142"/>
                        <a:pt x="881967" y="1692908"/>
                        <a:pt x="972000" y="1670400"/>
                      </a:cubicBezTo>
                      <a:cubicBezTo>
                        <a:pt x="979200" y="1663200"/>
                        <a:pt x="984965" y="1654197"/>
                        <a:pt x="993600" y="1648800"/>
                      </a:cubicBezTo>
                      <a:cubicBezTo>
                        <a:pt x="1056319" y="1609601"/>
                        <a:pt x="1004798" y="1661042"/>
                        <a:pt x="1058400" y="1612800"/>
                      </a:cubicBezTo>
                      <a:cubicBezTo>
                        <a:pt x="1073537" y="1599177"/>
                        <a:pt x="1087200" y="1584000"/>
                        <a:pt x="1101600" y="1569600"/>
                      </a:cubicBezTo>
                      <a:cubicBezTo>
                        <a:pt x="1111200" y="1560000"/>
                        <a:pt x="1119104" y="1548331"/>
                        <a:pt x="1130400" y="1540800"/>
                      </a:cubicBezTo>
                      <a:lnTo>
                        <a:pt x="1152000" y="1526400"/>
                      </a:lnTo>
                      <a:cubicBezTo>
                        <a:pt x="1156800" y="1519200"/>
                        <a:pt x="1159643" y="1510206"/>
                        <a:pt x="1166400" y="1504800"/>
                      </a:cubicBezTo>
                      <a:cubicBezTo>
                        <a:pt x="1172326" y="1500059"/>
                        <a:pt x="1181366" y="1501286"/>
                        <a:pt x="1188000" y="1497600"/>
                      </a:cubicBezTo>
                      <a:cubicBezTo>
                        <a:pt x="1203129" y="1489195"/>
                        <a:pt x="1216800" y="1478400"/>
                        <a:pt x="1231200" y="1468800"/>
                      </a:cubicBezTo>
                      <a:lnTo>
                        <a:pt x="1252800" y="1454400"/>
                      </a:lnTo>
                      <a:lnTo>
                        <a:pt x="1274400" y="1440000"/>
                      </a:lnTo>
                      <a:cubicBezTo>
                        <a:pt x="1292497" y="1385708"/>
                        <a:pt x="1265980" y="1450525"/>
                        <a:pt x="1303200" y="1404000"/>
                      </a:cubicBezTo>
                      <a:cubicBezTo>
                        <a:pt x="1342946" y="1354318"/>
                        <a:pt x="1270097" y="1409268"/>
                        <a:pt x="1332000" y="1368000"/>
                      </a:cubicBezTo>
                      <a:cubicBezTo>
                        <a:pt x="1336800" y="1360800"/>
                        <a:pt x="1340651" y="1352868"/>
                        <a:pt x="1346400" y="1346400"/>
                      </a:cubicBezTo>
                      <a:cubicBezTo>
                        <a:pt x="1359930" y="1331179"/>
                        <a:pt x="1389600" y="1303200"/>
                        <a:pt x="1389600" y="1303200"/>
                      </a:cubicBezTo>
                      <a:cubicBezTo>
                        <a:pt x="1407697" y="1248908"/>
                        <a:pt x="1381180" y="1313725"/>
                        <a:pt x="1418400" y="1267200"/>
                      </a:cubicBezTo>
                      <a:cubicBezTo>
                        <a:pt x="1423141" y="1261274"/>
                        <a:pt x="1422206" y="1252388"/>
                        <a:pt x="1425600" y="1245600"/>
                      </a:cubicBezTo>
                      <a:cubicBezTo>
                        <a:pt x="1429470" y="1237860"/>
                        <a:pt x="1436130" y="1231740"/>
                        <a:pt x="1440000" y="1224000"/>
                      </a:cubicBezTo>
                      <a:cubicBezTo>
                        <a:pt x="1467487" y="1169026"/>
                        <a:pt x="1416570" y="1243240"/>
                        <a:pt x="1468800" y="1173600"/>
                      </a:cubicBezTo>
                      <a:cubicBezTo>
                        <a:pt x="1471200" y="1166400"/>
                        <a:pt x="1472606" y="1158788"/>
                        <a:pt x="1476000" y="1152000"/>
                      </a:cubicBezTo>
                      <a:cubicBezTo>
                        <a:pt x="1479870" y="1144260"/>
                        <a:pt x="1486991" y="1138354"/>
                        <a:pt x="1490400" y="1130400"/>
                      </a:cubicBezTo>
                      <a:cubicBezTo>
                        <a:pt x="1494298" y="1121305"/>
                        <a:pt x="1494757" y="1111078"/>
                        <a:pt x="1497600" y="1101600"/>
                      </a:cubicBezTo>
                      <a:cubicBezTo>
                        <a:pt x="1501962" y="1087061"/>
                        <a:pt x="1512000" y="1058400"/>
                        <a:pt x="1512000" y="1058400"/>
                      </a:cubicBezTo>
                      <a:cubicBezTo>
                        <a:pt x="1509600" y="1046400"/>
                        <a:pt x="1508020" y="1034206"/>
                        <a:pt x="1504800" y="1022400"/>
                      </a:cubicBezTo>
                      <a:cubicBezTo>
                        <a:pt x="1500806" y="1007756"/>
                        <a:pt x="1495200" y="993600"/>
                        <a:pt x="1490400" y="979200"/>
                      </a:cubicBezTo>
                      <a:cubicBezTo>
                        <a:pt x="1488000" y="972000"/>
                        <a:pt x="1484688" y="965042"/>
                        <a:pt x="1483200" y="957600"/>
                      </a:cubicBezTo>
                      <a:lnTo>
                        <a:pt x="1476000" y="921600"/>
                      </a:lnTo>
                      <a:cubicBezTo>
                        <a:pt x="1478400" y="868800"/>
                        <a:pt x="1473909" y="815231"/>
                        <a:pt x="1483200" y="763200"/>
                      </a:cubicBezTo>
                      <a:cubicBezTo>
                        <a:pt x="1486242" y="746163"/>
                        <a:pt x="1502400" y="734400"/>
                        <a:pt x="1512000" y="720000"/>
                      </a:cubicBezTo>
                      <a:lnTo>
                        <a:pt x="1526400" y="698400"/>
                      </a:lnTo>
                      <a:lnTo>
                        <a:pt x="1555200" y="655200"/>
                      </a:lnTo>
                      <a:cubicBezTo>
                        <a:pt x="1560000" y="648000"/>
                        <a:pt x="1563481" y="639719"/>
                        <a:pt x="1569600" y="633600"/>
                      </a:cubicBezTo>
                      <a:cubicBezTo>
                        <a:pt x="1576800" y="626400"/>
                        <a:pt x="1584949" y="620037"/>
                        <a:pt x="1591200" y="612000"/>
                      </a:cubicBezTo>
                      <a:cubicBezTo>
                        <a:pt x="1636431" y="553846"/>
                        <a:pt x="1599785" y="582277"/>
                        <a:pt x="1641600" y="554400"/>
                      </a:cubicBezTo>
                      <a:cubicBezTo>
                        <a:pt x="1658720" y="503040"/>
                        <a:pt x="1634445" y="565133"/>
                        <a:pt x="1670400" y="511200"/>
                      </a:cubicBezTo>
                      <a:cubicBezTo>
                        <a:pt x="1674610" y="504885"/>
                        <a:pt x="1674610" y="496576"/>
                        <a:pt x="1677600" y="489600"/>
                      </a:cubicBezTo>
                      <a:cubicBezTo>
                        <a:pt x="1681835" y="479718"/>
                        <a:pt x="1697361" y="448239"/>
                        <a:pt x="1706400" y="439200"/>
                      </a:cubicBezTo>
                      <a:cubicBezTo>
                        <a:pt x="1712519" y="433081"/>
                        <a:pt x="1720800" y="429600"/>
                        <a:pt x="1728000" y="424800"/>
                      </a:cubicBezTo>
                      <a:cubicBezTo>
                        <a:pt x="1766400" y="367200"/>
                        <a:pt x="1716000" y="436800"/>
                        <a:pt x="1764000" y="388800"/>
                      </a:cubicBezTo>
                      <a:cubicBezTo>
                        <a:pt x="1770119" y="382681"/>
                        <a:pt x="1772281" y="373319"/>
                        <a:pt x="1778400" y="367200"/>
                      </a:cubicBezTo>
                      <a:cubicBezTo>
                        <a:pt x="1784519" y="361081"/>
                        <a:pt x="1793352" y="358340"/>
                        <a:pt x="1800000" y="352800"/>
                      </a:cubicBezTo>
                      <a:cubicBezTo>
                        <a:pt x="1823885" y="332896"/>
                        <a:pt x="1816386" y="330207"/>
                        <a:pt x="1843200" y="316800"/>
                      </a:cubicBezTo>
                      <a:cubicBezTo>
                        <a:pt x="1849988" y="313406"/>
                        <a:pt x="1857531" y="311781"/>
                        <a:pt x="1864800" y="309600"/>
                      </a:cubicBezTo>
                      <a:cubicBezTo>
                        <a:pt x="1881535" y="304579"/>
                        <a:pt x="1898400" y="300000"/>
                        <a:pt x="1915200" y="295200"/>
                      </a:cubicBezTo>
                      <a:cubicBezTo>
                        <a:pt x="1936893" y="280738"/>
                        <a:pt x="1940022" y="277362"/>
                        <a:pt x="1965600" y="266400"/>
                      </a:cubicBezTo>
                      <a:cubicBezTo>
                        <a:pt x="1972576" y="263410"/>
                        <a:pt x="1980224" y="262190"/>
                        <a:pt x="1987200" y="259200"/>
                      </a:cubicBezTo>
                      <a:cubicBezTo>
                        <a:pt x="1997065" y="254972"/>
                        <a:pt x="2005982" y="248653"/>
                        <a:pt x="2016000" y="244800"/>
                      </a:cubicBezTo>
                      <a:cubicBezTo>
                        <a:pt x="2037251" y="236627"/>
                        <a:pt x="2061856" y="235830"/>
                        <a:pt x="2080800" y="223200"/>
                      </a:cubicBezTo>
                      <a:lnTo>
                        <a:pt x="2124000" y="194400"/>
                      </a:lnTo>
                      <a:lnTo>
                        <a:pt x="2145600" y="180000"/>
                      </a:lnTo>
                      <a:cubicBezTo>
                        <a:pt x="2174400" y="182400"/>
                        <a:pt x="2203323" y="183615"/>
                        <a:pt x="2232000" y="187200"/>
                      </a:cubicBezTo>
                      <a:cubicBezTo>
                        <a:pt x="2241819" y="188427"/>
                        <a:pt x="2250905" y="194400"/>
                        <a:pt x="2260800" y="194400"/>
                      </a:cubicBezTo>
                      <a:cubicBezTo>
                        <a:pt x="2355253" y="194400"/>
                        <a:pt x="2460110" y="186393"/>
                        <a:pt x="2556000" y="180000"/>
                      </a:cubicBezTo>
                      <a:cubicBezTo>
                        <a:pt x="2570400" y="175200"/>
                        <a:pt x="2590780" y="178230"/>
                        <a:pt x="2599200" y="165600"/>
                      </a:cubicBezTo>
                      <a:cubicBezTo>
                        <a:pt x="2618400" y="136800"/>
                        <a:pt x="2606400" y="148800"/>
                        <a:pt x="2635200" y="129600"/>
                      </a:cubicBezTo>
                      <a:lnTo>
                        <a:pt x="2664000" y="43200"/>
                      </a:lnTo>
                      <a:lnTo>
                        <a:pt x="2671200" y="21600"/>
                      </a:lnTo>
                      <a:lnTo>
                        <a:pt x="2678400" y="0"/>
                      </a:ln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548295" y="2856575"/>
                  <a:ext cx="70370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S(t)</a:t>
                  </a:r>
                  <a:endParaRPr lang="el-GR" dirty="0"/>
                </a:p>
              </p:txBody>
            </p:sp>
          </p:grpSp>
        </p:grpSp>
        <p:cxnSp>
          <p:nvCxnSpPr>
            <p:cNvPr id="19" name="Ευθεία γραμμή σύνδεσης 18"/>
            <p:cNvCxnSpPr/>
            <p:nvPr/>
          </p:nvCxnSpPr>
          <p:spPr>
            <a:xfrm>
              <a:off x="3261938" y="3257412"/>
              <a:ext cx="19322" cy="1890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156434" y="5118648"/>
              <a:ext cx="5722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0</a:t>
              </a:r>
              <a:endParaRPr lang="el-GR" sz="2000" baseline="-25000" dirty="0"/>
            </a:p>
          </p:txBody>
        </p:sp>
        <p:cxnSp>
          <p:nvCxnSpPr>
            <p:cNvPr id="25" name="Ευθεία γραμμή σύνδεσης 24"/>
            <p:cNvCxnSpPr/>
            <p:nvPr/>
          </p:nvCxnSpPr>
          <p:spPr>
            <a:xfrm rot="5400000">
              <a:off x="2322511" y="2339938"/>
              <a:ext cx="19322" cy="185400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 flipH="1">
              <a:off x="3262487" y="3252069"/>
              <a:ext cx="324000" cy="9495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H="1">
              <a:off x="2968243" y="3026735"/>
              <a:ext cx="601668" cy="436939"/>
            </a:xfrm>
            <a:prstGeom prst="line">
              <a:avLst/>
            </a:prstGeom>
            <a:ln w="31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47689" y="3041707"/>
              <a:ext cx="8306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S(t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)</a:t>
              </a:r>
              <a:endParaRPr lang="el-GR" sz="2000" dirty="0"/>
            </a:p>
          </p:txBody>
        </p:sp>
      </p:grpSp>
      <p:sp>
        <p:nvSpPr>
          <p:cNvPr id="18" name="Επεξήγηση με γραμμή 1 (χωρίς περίγραμμα) 17"/>
          <p:cNvSpPr/>
          <p:nvPr/>
        </p:nvSpPr>
        <p:spPr>
          <a:xfrm>
            <a:off x="3234933" y="3421563"/>
            <a:ext cx="374232" cy="230588"/>
          </a:xfrm>
          <a:prstGeom prst="callout1">
            <a:avLst>
              <a:gd name="adj1" fmla="val 18750"/>
              <a:gd name="adj2" fmla="val -8333"/>
              <a:gd name="adj3" fmla="val -72351"/>
              <a:gd name="adj4" fmla="val -46605"/>
            </a:avLst>
          </a:prstGeom>
          <a:solidFill>
            <a:schemeClr val="bg1"/>
          </a:solidFill>
          <a:ln w="3175">
            <a:solidFill>
              <a:schemeClr val="accent1">
                <a:lumMod val="50000"/>
              </a:schemeClr>
            </a:solidFill>
            <a:headEnd w="lg" len="med"/>
            <a:tailEnd type="triangle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ω</a:t>
            </a:r>
          </a:p>
        </p:txBody>
      </p:sp>
      <p:sp>
        <p:nvSpPr>
          <p:cNvPr id="29" name="Τόξο 28"/>
          <p:cNvSpPr/>
          <p:nvPr/>
        </p:nvSpPr>
        <p:spPr>
          <a:xfrm>
            <a:off x="3026819" y="3226592"/>
            <a:ext cx="92619" cy="204788"/>
          </a:xfrm>
          <a:prstGeom prst="arc">
            <a:avLst>
              <a:gd name="adj1" fmla="val 16200000"/>
              <a:gd name="adj2" fmla="val 187064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7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505" name="Rectangle 5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452438" y="1881188"/>
                <a:ext cx="11306175" cy="4103687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 </a:t>
                </a:r>
                <a:r>
                  <a:rPr lang="el-GR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 =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x Y – [(W x L) + (R x K)]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l-GR" alt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l-GR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l-GR" altLang="el-GR" sz="2000" b="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Υ</m:t>
                        </m:r>
                      </m:den>
                    </m:f>
                  </m:oMath>
                </a14:m>
                <a:r>
                  <a:rPr lang="el-GR" altLang="el-GR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𝑃𝑥𝑌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𝑑𝑌</m:t>
                        </m:r>
                      </m:den>
                    </m:f>
                  </m:oMath>
                </a14:m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𝑑𝑌</m:t>
                        </m:r>
                      </m:den>
                    </m:f>
                  </m:oMath>
                </a14:m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𝑑𝑌</m:t>
                        </m:r>
                      </m:den>
                    </m:f>
                  </m:oMath>
                </a14:m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0 =&gt;</a:t>
                </a:r>
              </a:p>
              <a:p>
                <a:pPr marL="0" indent="0" algn="ctr">
                  <a:buNone/>
                </a:pPr>
                <a:r>
                  <a:rPr lang="el-GR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𝑑𝐿</m:t>
                        </m:r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el-GR" sz="2000" i="1">
                            <a:latin typeface="Cambria Math" panose="02040503050406030204" pitchFamily="18" charset="0"/>
                          </a:rPr>
                          <m:t>𝑑𝑌</m:t>
                        </m:r>
                      </m:den>
                    </m:f>
                  </m:oMath>
                </a14:m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 =&gt;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el-GR" sz="2000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  <m:r>
                          <a:rPr lang="en-US" altLang="el-GR" sz="2000" b="0" i="1" baseline="-2500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P x MP</a:t>
                </a:r>
                <a:r>
                  <a:rPr lang="en-US" altLang="el-GR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 =&gt; </a:t>
                </a:r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</a:t>
                </a:r>
                <a:r>
                  <a:rPr lang="en-US" altLang="el-GR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solidFill>
                              <a:srgbClr val="3D3D3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l-GR" sz="2000" b="0" i="0" smtClean="0">
                            <a:solidFill>
                              <a:srgbClr val="3D3D3D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l-GR" sz="2000" b="0" i="0" dirty="0" smtClean="0">
                            <a:solidFill>
                              <a:srgbClr val="3D3D3D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den>
                    </m:f>
                  </m:oMath>
                </a14:m>
                <a:r>
                  <a:rPr lang="en-US" alt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alt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l-GR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Όπου: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el-GR" sz="2000" i="1">
                            <a:solidFill>
                              <a:srgbClr val="3D3D3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l-GR" sz="2000">
                            <a:solidFill>
                              <a:srgbClr val="3D3D3D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l-GR" sz="2000" dirty="0">
                            <a:solidFill>
                              <a:srgbClr val="3D3D3D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den>
                    </m:f>
                  </m:oMath>
                </a14:m>
                <a:r>
                  <a:rPr lang="el-GR" alt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πραγματικός μισθός = αμοιβή της εργασίας σε μονάδες προϊόντος</a:t>
                </a:r>
              </a:p>
            </p:txBody>
          </p:sp>
        </mc:Choice>
        <mc:Fallback xmlns="">
          <p:sp>
            <p:nvSpPr>
              <p:cNvPr id="21505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452438" y="1881188"/>
                <a:ext cx="11306175" cy="41036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2244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Μεγιστοποίηση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656</TotalTime>
  <Words>726</Words>
  <Application>Microsoft Office PowerPoint</Application>
  <PresentationFormat>Ευρεία οθόνη</PresentationFormat>
  <Paragraphs>128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Gill Sans MT</vt:lpstr>
      <vt:lpstr>Times New Roman</vt:lpstr>
      <vt:lpstr>Wingdings 2</vt:lpstr>
      <vt:lpstr>Μέρισμα</vt:lpstr>
      <vt:lpstr>Εισοδημα – προϊον – συναρτηση παραγωγησ</vt:lpstr>
      <vt:lpstr>Αποπληθωριστής Α.Ε.Π. vs Δείκτης Τιμών Καταναλωτή (ΔΚΤ)</vt:lpstr>
      <vt:lpstr>Συνάρτηση Παραγωγής</vt:lpstr>
      <vt:lpstr>Στόχος της επιχείρησης</vt:lpstr>
      <vt:lpstr>Φθίνουσες αποδόσεις</vt:lpstr>
      <vt:lpstr>Οριακό Προϊόν</vt:lpstr>
      <vt:lpstr>Ταξίδι Αθήνα - Θεσσαλονίκη</vt:lpstr>
      <vt:lpstr>Παράγωγος</vt:lpstr>
      <vt:lpstr>Μεγιστοποίηση</vt:lpstr>
      <vt:lpstr>Μέσο (APL) και Οριακό Προϊόν Εργασίας (MPL)</vt:lpstr>
      <vt:lpstr>Διανομή του εθνικού εισοδήματος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59</cp:revision>
  <dcterms:created xsi:type="dcterms:W3CDTF">2020-10-15T08:21:46Z</dcterms:created>
  <dcterms:modified xsi:type="dcterms:W3CDTF">2023-10-25T08:28:26Z</dcterms:modified>
</cp:coreProperties>
</file>