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7" r:id="rId2"/>
    <p:sldId id="284" r:id="rId3"/>
    <p:sldId id="315" r:id="rId4"/>
    <p:sldId id="285" r:id="rId5"/>
    <p:sldId id="286" r:id="rId6"/>
    <p:sldId id="287" r:id="rId7"/>
    <p:sldId id="288" r:id="rId8"/>
    <p:sldId id="289" r:id="rId9"/>
    <p:sldId id="303" r:id="rId10"/>
    <p:sldId id="290" r:id="rId11"/>
    <p:sldId id="291" r:id="rId12"/>
    <p:sldId id="302" r:id="rId13"/>
    <p:sldId id="304" r:id="rId14"/>
    <p:sldId id="292" r:id="rId15"/>
    <p:sldId id="314" r:id="rId16"/>
    <p:sldId id="293" r:id="rId17"/>
    <p:sldId id="299" r:id="rId18"/>
    <p:sldId id="295" r:id="rId19"/>
    <p:sldId id="297" r:id="rId20"/>
    <p:sldId id="298" r:id="rId21"/>
    <p:sldId id="300" r:id="rId22"/>
    <p:sldId id="312" r:id="rId23"/>
    <p:sldId id="301" r:id="rId24"/>
    <p:sldId id="313" r:id="rId25"/>
    <p:sldId id="311" r:id="rId26"/>
    <p:sldId id="306" r:id="rId27"/>
    <p:sldId id="307" r:id="rId28"/>
    <p:sldId id="308" r:id="rId29"/>
    <p:sldId id="309" r:id="rId30"/>
    <p:sldId id="310" r:id="rId31"/>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2304BC"/>
    <a:srgbClr val="FF9933"/>
    <a:srgbClr val="0066FF"/>
    <a:srgbClr val="993366"/>
    <a:srgbClr val="2249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5332" autoAdjust="0"/>
  </p:normalViewPr>
  <p:slideViewPr>
    <p:cSldViewPr snapToGrid="0">
      <p:cViewPr varScale="1">
        <p:scale>
          <a:sx n="97" d="100"/>
          <a:sy n="97" d="100"/>
        </p:scale>
        <p:origin x="78" y="48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Georgia" panose="02040502050405020303" pitchFamily="18" charset="0"/>
                <a:ea typeface="+mn-ea"/>
                <a:cs typeface="+mn-cs"/>
              </a:defRPr>
            </a:pPr>
            <a:r>
              <a:rPr lang="el-GR">
                <a:latin typeface="Georgia" panose="02040502050405020303" pitchFamily="18" charset="0"/>
              </a:rPr>
              <a:t>Εισαγωγές - Εξαγωγές ως % του Α.Ε.Π. (2021)</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Georgia" panose="02040502050405020303" pitchFamily="18" charset="0"/>
              <a:ea typeface="+mn-ea"/>
              <a:cs typeface="+mn-cs"/>
            </a:defRPr>
          </a:pPr>
          <a:endParaRPr lang="el-GR"/>
        </a:p>
      </c:txPr>
    </c:title>
    <c:autoTitleDeleted val="0"/>
    <c:plotArea>
      <c:layout/>
      <c:barChart>
        <c:barDir val="col"/>
        <c:grouping val="clustered"/>
        <c:varyColors val="0"/>
        <c:ser>
          <c:idx val="0"/>
          <c:order val="0"/>
          <c:tx>
            <c:strRef>
              <c:f>Φύλλο1!$C$2</c:f>
              <c:strCache>
                <c:ptCount val="1"/>
                <c:pt idx="0">
                  <c:v>Εισαγωγές</c:v>
                </c:pt>
              </c:strCache>
            </c:strRef>
          </c:tx>
          <c:spPr>
            <a:solidFill>
              <a:srgbClr val="CC0066"/>
            </a:solidFill>
            <a:ln>
              <a:noFill/>
            </a:ln>
            <a:effectLst/>
          </c:spPr>
          <c:invertIfNegative val="0"/>
          <c:cat>
            <c:strRef>
              <c:f>Φύλλο1!$B$3:$B$13</c:f>
              <c:strCache>
                <c:ptCount val="11"/>
                <c:pt idx="0">
                  <c:v>BRA</c:v>
                </c:pt>
                <c:pt idx="1">
                  <c:v>CAN</c:v>
                </c:pt>
                <c:pt idx="2">
                  <c:v>CHN</c:v>
                </c:pt>
                <c:pt idx="3">
                  <c:v>DEU</c:v>
                </c:pt>
                <c:pt idx="4">
                  <c:v>FRA</c:v>
                </c:pt>
                <c:pt idx="5">
                  <c:v>GBR</c:v>
                </c:pt>
                <c:pt idx="6">
                  <c:v>GRC</c:v>
                </c:pt>
                <c:pt idx="7">
                  <c:v>IND</c:v>
                </c:pt>
                <c:pt idx="8">
                  <c:v>ITA</c:v>
                </c:pt>
                <c:pt idx="9">
                  <c:v>JPN</c:v>
                </c:pt>
                <c:pt idx="10">
                  <c:v>USA</c:v>
                </c:pt>
              </c:strCache>
            </c:strRef>
          </c:cat>
          <c:val>
            <c:numRef>
              <c:f>Φύλλο1!$C$3:$C$13</c:f>
              <c:numCache>
                <c:formatCode>0.00</c:formatCode>
                <c:ptCount val="11"/>
                <c:pt idx="0">
                  <c:v>18.619750314610588</c:v>
                </c:pt>
                <c:pt idx="1">
                  <c:v>30.955428276335283</c:v>
                </c:pt>
                <c:pt idx="2">
                  <c:v>17.358016711870572</c:v>
                </c:pt>
                <c:pt idx="3">
                  <c:v>41.712223224821265</c:v>
                </c:pt>
                <c:pt idx="4">
                  <c:v>31.390915961245486</c:v>
                </c:pt>
                <c:pt idx="5">
                  <c:v>30.055024873956391</c:v>
                </c:pt>
                <c:pt idx="6">
                  <c:v>48.586899371065648</c:v>
                </c:pt>
                <c:pt idx="7">
                  <c:v>24.153294604797122</c:v>
                </c:pt>
                <c:pt idx="8">
                  <c:v>30.415292395923778</c:v>
                </c:pt>
                <c:pt idx="9">
                  <c:v>18.738947754311091</c:v>
                </c:pt>
                <c:pt idx="10">
                  <c:v>14.588673589382614</c:v>
                </c:pt>
              </c:numCache>
            </c:numRef>
          </c:val>
          <c:extLst>
            <c:ext xmlns:c16="http://schemas.microsoft.com/office/drawing/2014/chart" uri="{C3380CC4-5D6E-409C-BE32-E72D297353CC}">
              <c16:uniqueId val="{00000000-D5D3-4AE7-BDDA-1F6EB2E2EBFE}"/>
            </c:ext>
          </c:extLst>
        </c:ser>
        <c:ser>
          <c:idx val="1"/>
          <c:order val="1"/>
          <c:tx>
            <c:strRef>
              <c:f>Φύλλο1!$D$2</c:f>
              <c:strCache>
                <c:ptCount val="1"/>
                <c:pt idx="0">
                  <c:v>Εξαγωγές</c:v>
                </c:pt>
              </c:strCache>
            </c:strRef>
          </c:tx>
          <c:spPr>
            <a:solidFill>
              <a:schemeClr val="accent2"/>
            </a:solidFill>
            <a:ln>
              <a:noFill/>
            </a:ln>
            <a:effectLst/>
          </c:spPr>
          <c:invertIfNegative val="0"/>
          <c:cat>
            <c:strRef>
              <c:f>Φύλλο1!$B$3:$B$13</c:f>
              <c:strCache>
                <c:ptCount val="11"/>
                <c:pt idx="0">
                  <c:v>BRA</c:v>
                </c:pt>
                <c:pt idx="1">
                  <c:v>CAN</c:v>
                </c:pt>
                <c:pt idx="2">
                  <c:v>CHN</c:v>
                </c:pt>
                <c:pt idx="3">
                  <c:v>DEU</c:v>
                </c:pt>
                <c:pt idx="4">
                  <c:v>FRA</c:v>
                </c:pt>
                <c:pt idx="5">
                  <c:v>GBR</c:v>
                </c:pt>
                <c:pt idx="6">
                  <c:v>GRC</c:v>
                </c:pt>
                <c:pt idx="7">
                  <c:v>IND</c:v>
                </c:pt>
                <c:pt idx="8">
                  <c:v>ITA</c:v>
                </c:pt>
                <c:pt idx="9">
                  <c:v>JPN</c:v>
                </c:pt>
                <c:pt idx="10">
                  <c:v>USA</c:v>
                </c:pt>
              </c:strCache>
            </c:strRef>
          </c:cat>
          <c:val>
            <c:numRef>
              <c:f>Φύλλο1!$D$3:$D$13</c:f>
              <c:numCache>
                <c:formatCode>0.00</c:formatCode>
                <c:ptCount val="11"/>
                <c:pt idx="0">
                  <c:v>19.561676337661201</c:v>
                </c:pt>
                <c:pt idx="1">
                  <c:v>30.913987706495572</c:v>
                </c:pt>
                <c:pt idx="2">
                  <c:v>19.943973459521406</c:v>
                </c:pt>
                <c:pt idx="3">
                  <c:v>47.030554591518012</c:v>
                </c:pt>
                <c:pt idx="4">
                  <c:v>29.448751834361641</c:v>
                </c:pt>
                <c:pt idx="5">
                  <c:v>28.819960480053702</c:v>
                </c:pt>
                <c:pt idx="6">
                  <c:v>40.874003051367566</c:v>
                </c:pt>
                <c:pt idx="7">
                  <c:v>21.514388599018751</c:v>
                </c:pt>
                <c:pt idx="8">
                  <c:v>32.693401721587712</c:v>
                </c:pt>
                <c:pt idx="9">
                  <c:v>18.20157767138296</c:v>
                </c:pt>
                <c:pt idx="10">
                  <c:v>10.892726677329566</c:v>
                </c:pt>
              </c:numCache>
            </c:numRef>
          </c:val>
          <c:extLst>
            <c:ext xmlns:c16="http://schemas.microsoft.com/office/drawing/2014/chart" uri="{C3380CC4-5D6E-409C-BE32-E72D297353CC}">
              <c16:uniqueId val="{00000001-D5D3-4AE7-BDDA-1F6EB2E2EBFE}"/>
            </c:ext>
          </c:extLst>
        </c:ser>
        <c:dLbls>
          <c:showLegendKey val="0"/>
          <c:showVal val="0"/>
          <c:showCatName val="0"/>
          <c:showSerName val="0"/>
          <c:showPercent val="0"/>
          <c:showBubbleSize val="0"/>
        </c:dLbls>
        <c:gapWidth val="219"/>
        <c:overlap val="-27"/>
        <c:axId val="490138008"/>
        <c:axId val="490138336"/>
      </c:barChart>
      <c:catAx>
        <c:axId val="490138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490138336"/>
        <c:crosses val="autoZero"/>
        <c:auto val="1"/>
        <c:lblAlgn val="ctr"/>
        <c:lblOffset val="100"/>
        <c:noMultiLvlLbl val="0"/>
      </c:catAx>
      <c:valAx>
        <c:axId val="490138336"/>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4901380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522150487587915E-2"/>
          <c:y val="4.5169089315262381E-2"/>
          <c:w val="0.92654885906660767"/>
          <c:h val="0.72461061057619947"/>
        </c:manualLayout>
      </c:layout>
      <c:lineChart>
        <c:grouping val="standard"/>
        <c:varyColors val="0"/>
        <c:ser>
          <c:idx val="0"/>
          <c:order val="0"/>
          <c:tx>
            <c:strRef>
              <c:f>Φύλλο1!$C$18</c:f>
              <c:strCache>
                <c:ptCount val="1"/>
                <c:pt idx="0">
                  <c:v>European Union - 27 countries (from 2020)</c:v>
                </c:pt>
              </c:strCache>
            </c:strRef>
          </c:tx>
          <c:spPr>
            <a:ln w="63500" cap="rnd">
              <a:solidFill>
                <a:srgbClr val="FF0000"/>
              </a:solidFill>
              <a:round/>
            </a:ln>
            <a:effectLst/>
          </c:spPr>
          <c:marker>
            <c:symbol val="none"/>
          </c:marker>
          <c:cat>
            <c:strRef>
              <c:f>Φύλλο1!$D$17:$AB$17</c:f>
              <c:strCache>
                <c:ptCount val="25"/>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strCache>
            </c:strRef>
          </c:cat>
          <c:val>
            <c:numRef>
              <c:f>Φύλλο1!$D$18:$AB$18</c:f>
              <c:numCache>
                <c:formatCode>0%</c:formatCode>
                <c:ptCount val="25"/>
                <c:pt idx="0">
                  <c:v>0.76101803927001033</c:v>
                </c:pt>
                <c:pt idx="1">
                  <c:v>0.76507828063130279</c:v>
                </c:pt>
                <c:pt idx="2">
                  <c:v>0.75979496506577437</c:v>
                </c:pt>
                <c:pt idx="3">
                  <c:v>0.75517499473427829</c:v>
                </c:pt>
                <c:pt idx="4">
                  <c:v>0.75734257606459998</c:v>
                </c:pt>
                <c:pt idx="5">
                  <c:v>0.7558592810109761</c:v>
                </c:pt>
                <c:pt idx="6">
                  <c:v>0.75538195911778283</c:v>
                </c:pt>
                <c:pt idx="7">
                  <c:v>0.75606248917264685</c:v>
                </c:pt>
                <c:pt idx="8">
                  <c:v>0.76081855884545768</c:v>
                </c:pt>
                <c:pt idx="9">
                  <c:v>0.75632962043536234</c:v>
                </c:pt>
                <c:pt idx="10">
                  <c:v>0.75922395061199999</c:v>
                </c:pt>
                <c:pt idx="11">
                  <c:v>0.75217742328236836</c:v>
                </c:pt>
                <c:pt idx="12">
                  <c:v>0.74286612773839</c:v>
                </c:pt>
                <c:pt idx="13">
                  <c:v>0.75141992139139668</c:v>
                </c:pt>
                <c:pt idx="14">
                  <c:v>0.77750293782016111</c:v>
                </c:pt>
                <c:pt idx="15">
                  <c:v>0.77260335763438037</c:v>
                </c:pt>
                <c:pt idx="16">
                  <c:v>0.7658893847383702</c:v>
                </c:pt>
                <c:pt idx="17">
                  <c:v>0.76828902054290993</c:v>
                </c:pt>
                <c:pt idx="18">
                  <c:v>0.766006144973713</c:v>
                </c:pt>
                <c:pt idx="19">
                  <c:v>0.75917188275171643</c:v>
                </c:pt>
                <c:pt idx="20">
                  <c:v>0.74808935116892428</c:v>
                </c:pt>
                <c:pt idx="21">
                  <c:v>0.74575528692192272</c:v>
                </c:pt>
                <c:pt idx="22">
                  <c:v>0.7417974772111704</c:v>
                </c:pt>
                <c:pt idx="23">
                  <c:v>0.73954204570949533</c:v>
                </c:pt>
                <c:pt idx="24">
                  <c:v>0.73782806133265866</c:v>
                </c:pt>
              </c:numCache>
            </c:numRef>
          </c:val>
          <c:smooth val="0"/>
          <c:extLst>
            <c:ext xmlns:c16="http://schemas.microsoft.com/office/drawing/2014/chart" uri="{C3380CC4-5D6E-409C-BE32-E72D297353CC}">
              <c16:uniqueId val="{00000000-3028-411A-88FA-EF8589EBFE92}"/>
            </c:ext>
          </c:extLst>
        </c:ser>
        <c:ser>
          <c:idx val="1"/>
          <c:order val="1"/>
          <c:tx>
            <c:strRef>
              <c:f>Φύλλο1!$C$19</c:f>
              <c:strCache>
                <c:ptCount val="1"/>
                <c:pt idx="0">
                  <c:v>Greece</c:v>
                </c:pt>
              </c:strCache>
            </c:strRef>
          </c:tx>
          <c:spPr>
            <a:ln w="63500" cap="rnd">
              <a:solidFill>
                <a:schemeClr val="accent2"/>
              </a:solidFill>
              <a:round/>
            </a:ln>
            <a:effectLst/>
          </c:spPr>
          <c:marker>
            <c:symbol val="none"/>
          </c:marker>
          <c:cat>
            <c:strRef>
              <c:f>Φύλλο1!$D$17:$AB$17</c:f>
              <c:strCache>
                <c:ptCount val="25"/>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strCache>
            </c:strRef>
          </c:cat>
          <c:val>
            <c:numRef>
              <c:f>Φύλλο1!$D$19:$AB$19</c:f>
              <c:numCache>
                <c:formatCode>0%</c:formatCode>
                <c:ptCount val="25"/>
                <c:pt idx="0">
                  <c:v>0.85785685553796454</c:v>
                </c:pt>
                <c:pt idx="1">
                  <c:v>0.8556839285621044</c:v>
                </c:pt>
                <c:pt idx="2">
                  <c:v>0.84388835159686526</c:v>
                </c:pt>
                <c:pt idx="3">
                  <c:v>0.84499598240471474</c:v>
                </c:pt>
                <c:pt idx="4">
                  <c:v>0.84715720664746386</c:v>
                </c:pt>
                <c:pt idx="5">
                  <c:v>0.85153242502238136</c:v>
                </c:pt>
                <c:pt idx="6">
                  <c:v>0.84871197118410868</c:v>
                </c:pt>
                <c:pt idx="7">
                  <c:v>0.85373557452306603</c:v>
                </c:pt>
                <c:pt idx="8">
                  <c:v>0.83725934840241933</c:v>
                </c:pt>
                <c:pt idx="9">
                  <c:v>0.83175043026949802</c:v>
                </c:pt>
                <c:pt idx="10">
                  <c:v>0.861771320648276</c:v>
                </c:pt>
                <c:pt idx="11">
                  <c:v>0.84350293948084465</c:v>
                </c:pt>
                <c:pt idx="12">
                  <c:v>0.85352732723492508</c:v>
                </c:pt>
                <c:pt idx="13">
                  <c:v>0.88095271547962239</c:v>
                </c:pt>
                <c:pt idx="14">
                  <c:v>0.91441569256132371</c:v>
                </c:pt>
                <c:pt idx="15">
                  <c:v>0.91576480081970912</c:v>
                </c:pt>
                <c:pt idx="16">
                  <c:v>0.91669134116058193</c:v>
                </c:pt>
                <c:pt idx="17">
                  <c:v>0.91646613902749896</c:v>
                </c:pt>
                <c:pt idx="18">
                  <c:v>0.91211224974993677</c:v>
                </c:pt>
                <c:pt idx="19">
                  <c:v>0.9049236943520107</c:v>
                </c:pt>
                <c:pt idx="20">
                  <c:v>0.89731600871947392</c:v>
                </c:pt>
                <c:pt idx="21">
                  <c:v>0.89238525700628779</c:v>
                </c:pt>
                <c:pt idx="22">
                  <c:v>0.88510223196846471</c:v>
                </c:pt>
                <c:pt idx="23">
                  <c:v>0.87149349046307367</c:v>
                </c:pt>
                <c:pt idx="24">
                  <c:v>0.87466905655445393</c:v>
                </c:pt>
              </c:numCache>
            </c:numRef>
          </c:val>
          <c:smooth val="0"/>
          <c:extLst>
            <c:ext xmlns:c16="http://schemas.microsoft.com/office/drawing/2014/chart" uri="{C3380CC4-5D6E-409C-BE32-E72D297353CC}">
              <c16:uniqueId val="{00000001-3028-411A-88FA-EF8589EBFE92}"/>
            </c:ext>
          </c:extLst>
        </c:ser>
        <c:dLbls>
          <c:showLegendKey val="0"/>
          <c:showVal val="0"/>
          <c:showCatName val="0"/>
          <c:showSerName val="0"/>
          <c:showPercent val="0"/>
          <c:showBubbleSize val="0"/>
        </c:dLbls>
        <c:smooth val="0"/>
        <c:axId val="402303112"/>
        <c:axId val="402299504"/>
      </c:lineChart>
      <c:catAx>
        <c:axId val="402303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l-GR"/>
          </a:p>
        </c:txPr>
        <c:crossAx val="402299504"/>
        <c:crosses val="autoZero"/>
        <c:auto val="1"/>
        <c:lblAlgn val="ctr"/>
        <c:lblOffset val="100"/>
        <c:noMultiLvlLbl val="0"/>
      </c:catAx>
      <c:valAx>
        <c:axId val="402299504"/>
        <c:scaling>
          <c:orientation val="minMax"/>
          <c:min val="0.600000000000000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l-GR"/>
          </a:p>
        </c:txPr>
        <c:crossAx val="402303112"/>
        <c:crosses val="autoZero"/>
        <c:crossBetween val="between"/>
      </c:valAx>
      <c:spPr>
        <a:noFill/>
        <a:ln>
          <a:noFill/>
        </a:ln>
        <a:effectLst/>
      </c:spPr>
    </c:plotArea>
    <c:legend>
      <c:legendPos val="b"/>
      <c:layout>
        <c:manualLayout>
          <c:xMode val="edge"/>
          <c:yMode val="edge"/>
          <c:x val="7.5882642420023816E-3"/>
          <c:y val="0.91711138454541952"/>
          <c:w val="0.98351175264375745"/>
          <c:h val="8.2888615454580469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l-GR"/>
        </a:p>
      </c:txPr>
    </c:legend>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l-G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'TRADE BALANCE SDDS_YEARLY'!$B$7</c:f>
              <c:strCache>
                <c:ptCount val="1"/>
                <c:pt idx="0">
                  <c:v>Εισαγωγές</c:v>
                </c:pt>
              </c:strCache>
            </c:strRef>
          </c:tx>
          <c:spPr>
            <a:ln w="28575" cap="rnd">
              <a:solidFill>
                <a:srgbClr val="FF0000"/>
              </a:solidFill>
              <a:round/>
            </a:ln>
            <a:effectLst/>
          </c:spPr>
          <c:marker>
            <c:symbol val="none"/>
          </c:marker>
          <c:cat>
            <c:strRef>
              <c:f>'TRADE BALANCE SDDS_YEARLY'!$A$8:$A$23</c:f>
              <c:strCache>
                <c:ptCount val="16"/>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2019(1)</c:v>
                </c:pt>
              </c:strCache>
            </c:strRef>
          </c:cat>
          <c:val>
            <c:numRef>
              <c:f>'TRADE BALANCE SDDS_YEARLY'!$B$8:$B$23</c:f>
              <c:numCache>
                <c:formatCode>#,##0.0</c:formatCode>
                <c:ptCount val="16"/>
                <c:pt idx="0">
                  <c:v>45148.1</c:v>
                </c:pt>
                <c:pt idx="1">
                  <c:v>46436.66</c:v>
                </c:pt>
                <c:pt idx="2">
                  <c:v>53574.15</c:v>
                </c:pt>
                <c:pt idx="3">
                  <c:v>61857.27</c:v>
                </c:pt>
                <c:pt idx="4">
                  <c:v>65528.26</c:v>
                </c:pt>
                <c:pt idx="5">
                  <c:v>53091.11</c:v>
                </c:pt>
                <c:pt idx="6">
                  <c:v>49648.4</c:v>
                </c:pt>
                <c:pt idx="7">
                  <c:v>47888.17</c:v>
                </c:pt>
                <c:pt idx="8">
                  <c:v>47966.69</c:v>
                </c:pt>
                <c:pt idx="9">
                  <c:v>45823</c:v>
                </c:pt>
                <c:pt idx="10">
                  <c:v>46695.22</c:v>
                </c:pt>
                <c:pt idx="11">
                  <c:v>42211.33</c:v>
                </c:pt>
                <c:pt idx="12">
                  <c:v>42317.82</c:v>
                </c:pt>
                <c:pt idx="13">
                  <c:v>47357.26</c:v>
                </c:pt>
                <c:pt idx="14">
                  <c:v>54119.7</c:v>
                </c:pt>
                <c:pt idx="15">
                  <c:v>55839.42</c:v>
                </c:pt>
              </c:numCache>
            </c:numRef>
          </c:val>
          <c:smooth val="0"/>
          <c:extLst>
            <c:ext xmlns:c16="http://schemas.microsoft.com/office/drawing/2014/chart" uri="{C3380CC4-5D6E-409C-BE32-E72D297353CC}">
              <c16:uniqueId val="{00000000-A45E-48A3-A909-9AB4456531E3}"/>
            </c:ext>
          </c:extLst>
        </c:ser>
        <c:ser>
          <c:idx val="1"/>
          <c:order val="1"/>
          <c:tx>
            <c:strRef>
              <c:f>'TRADE BALANCE SDDS_YEARLY'!$E$7</c:f>
              <c:strCache>
                <c:ptCount val="1"/>
                <c:pt idx="0">
                  <c:v>Εξαγωγές</c:v>
                </c:pt>
              </c:strCache>
            </c:strRef>
          </c:tx>
          <c:spPr>
            <a:ln w="28575" cap="rnd">
              <a:solidFill>
                <a:srgbClr val="92D050"/>
              </a:solidFill>
              <a:round/>
            </a:ln>
            <a:effectLst/>
          </c:spPr>
          <c:marker>
            <c:symbol val="none"/>
          </c:marker>
          <c:cat>
            <c:strRef>
              <c:f>'TRADE BALANCE SDDS_YEARLY'!$A$8:$A$23</c:f>
              <c:strCache>
                <c:ptCount val="16"/>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2019(1)</c:v>
                </c:pt>
              </c:strCache>
            </c:strRef>
          </c:cat>
          <c:val>
            <c:numRef>
              <c:f>'TRADE BALANCE SDDS_YEARLY'!$E$8:$E$23</c:f>
              <c:numCache>
                <c:formatCode>#,##0.0</c:formatCode>
                <c:ptCount val="16"/>
                <c:pt idx="0">
                  <c:v>13365.6</c:v>
                </c:pt>
                <c:pt idx="1">
                  <c:v>14856.56</c:v>
                </c:pt>
                <c:pt idx="2">
                  <c:v>17130.27</c:v>
                </c:pt>
                <c:pt idx="3">
                  <c:v>19313.37</c:v>
                </c:pt>
                <c:pt idx="4">
                  <c:v>21227.7</c:v>
                </c:pt>
                <c:pt idx="5">
                  <c:v>18014.96</c:v>
                </c:pt>
                <c:pt idx="6">
                  <c:v>21161.23</c:v>
                </c:pt>
                <c:pt idx="7">
                  <c:v>24242.49</c:v>
                </c:pt>
                <c:pt idx="8">
                  <c:v>27478.39</c:v>
                </c:pt>
                <c:pt idx="9">
                  <c:v>27222.99</c:v>
                </c:pt>
                <c:pt idx="10">
                  <c:v>27085.48</c:v>
                </c:pt>
                <c:pt idx="11">
                  <c:v>25753.65</c:v>
                </c:pt>
                <c:pt idx="12">
                  <c:v>25445.759999999998</c:v>
                </c:pt>
                <c:pt idx="13">
                  <c:v>28865.38</c:v>
                </c:pt>
                <c:pt idx="14">
                  <c:v>33471.47</c:v>
                </c:pt>
                <c:pt idx="15">
                  <c:v>33864.720000000001</c:v>
                </c:pt>
              </c:numCache>
            </c:numRef>
          </c:val>
          <c:smooth val="0"/>
          <c:extLst>
            <c:ext xmlns:c16="http://schemas.microsoft.com/office/drawing/2014/chart" uri="{C3380CC4-5D6E-409C-BE32-E72D297353CC}">
              <c16:uniqueId val="{00000001-A45E-48A3-A909-9AB4456531E3}"/>
            </c:ext>
          </c:extLst>
        </c:ser>
        <c:ser>
          <c:idx val="2"/>
          <c:order val="2"/>
          <c:tx>
            <c:strRef>
              <c:f>'TRADE BALANCE SDDS_YEARLY'!$G$7</c:f>
              <c:strCache>
                <c:ptCount val="1"/>
                <c:pt idx="0">
                  <c:v>Εμπορικό Ισοζύγιο</c:v>
                </c:pt>
              </c:strCache>
            </c:strRef>
          </c:tx>
          <c:spPr>
            <a:ln w="28575" cap="rnd">
              <a:solidFill>
                <a:srgbClr val="0066FF"/>
              </a:solidFill>
              <a:round/>
            </a:ln>
            <a:effectLst/>
          </c:spPr>
          <c:marker>
            <c:symbol val="none"/>
          </c:marker>
          <c:cat>
            <c:strRef>
              <c:f>'TRADE BALANCE SDDS_YEARLY'!$A$8:$A$23</c:f>
              <c:strCache>
                <c:ptCount val="16"/>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2019(1)</c:v>
                </c:pt>
              </c:strCache>
            </c:strRef>
          </c:cat>
          <c:val>
            <c:numRef>
              <c:f>'TRADE BALANCE SDDS_YEARLY'!$G$8:$G$23</c:f>
              <c:numCache>
                <c:formatCode>#,##0.0</c:formatCode>
                <c:ptCount val="16"/>
                <c:pt idx="0">
                  <c:v>-31782.5</c:v>
                </c:pt>
                <c:pt idx="1">
                  <c:v>-31580.100000000006</c:v>
                </c:pt>
                <c:pt idx="2">
                  <c:v>-36443.880000000005</c:v>
                </c:pt>
                <c:pt idx="3">
                  <c:v>-42543.899999999994</c:v>
                </c:pt>
                <c:pt idx="4">
                  <c:v>-44300.56</c:v>
                </c:pt>
                <c:pt idx="5">
                  <c:v>-35076.15</c:v>
                </c:pt>
                <c:pt idx="6">
                  <c:v>-28487.170000000002</c:v>
                </c:pt>
                <c:pt idx="7">
                  <c:v>-23645.679999999997</c:v>
                </c:pt>
                <c:pt idx="8">
                  <c:v>-20488.300000000003</c:v>
                </c:pt>
                <c:pt idx="9">
                  <c:v>-18600.009999999998</c:v>
                </c:pt>
                <c:pt idx="10">
                  <c:v>-19609.740000000002</c:v>
                </c:pt>
                <c:pt idx="11">
                  <c:v>-16457.68</c:v>
                </c:pt>
                <c:pt idx="12">
                  <c:v>-16872.060000000001</c:v>
                </c:pt>
                <c:pt idx="13">
                  <c:v>-18491.88</c:v>
                </c:pt>
                <c:pt idx="14">
                  <c:v>-20648.229999999996</c:v>
                </c:pt>
                <c:pt idx="15">
                  <c:v>-21974.699999999997</c:v>
                </c:pt>
              </c:numCache>
            </c:numRef>
          </c:val>
          <c:smooth val="0"/>
          <c:extLst>
            <c:ext xmlns:c16="http://schemas.microsoft.com/office/drawing/2014/chart" uri="{C3380CC4-5D6E-409C-BE32-E72D297353CC}">
              <c16:uniqueId val="{00000002-A45E-48A3-A909-9AB4456531E3}"/>
            </c:ext>
          </c:extLst>
        </c:ser>
        <c:dLbls>
          <c:showLegendKey val="0"/>
          <c:showVal val="0"/>
          <c:showCatName val="0"/>
          <c:showSerName val="0"/>
          <c:showPercent val="0"/>
          <c:showBubbleSize val="0"/>
        </c:dLbls>
        <c:smooth val="0"/>
        <c:axId val="509108576"/>
        <c:axId val="509108248"/>
      </c:lineChart>
      <c:catAx>
        <c:axId val="5091085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l-GR"/>
          </a:p>
        </c:txPr>
        <c:crossAx val="509108248"/>
        <c:crosses val="autoZero"/>
        <c:auto val="1"/>
        <c:lblAlgn val="ctr"/>
        <c:lblOffset val="100"/>
        <c:noMultiLvlLbl val="0"/>
      </c:catAx>
      <c:valAx>
        <c:axId val="5091082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l-GR" sz="1400" dirty="0" smtClean="0"/>
                  <a:t>Εκατ. €</a:t>
                </a:r>
                <a:endParaRPr lang="el-GR" sz="1400" dirty="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l-GR"/>
            </a:p>
          </c:txPr>
        </c:title>
        <c:numFmt formatCode="#,##0.0" sourceLinked="1"/>
        <c:majorTickMark val="none"/>
        <c:minorTickMark val="none"/>
        <c:tickLblPos val="nextTo"/>
        <c:spPr>
          <a:noFill/>
          <a:ln w="12700">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l-GR"/>
          </a:p>
        </c:txPr>
        <c:crossAx val="509108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l-GR"/>
        </a:p>
      </c:txPr>
    </c:legend>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l-G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230903131927149E-2"/>
          <c:y val="4.0207294905876122E-2"/>
          <c:w val="0.93240640256755469"/>
          <c:h val="0.77998405758409328"/>
        </c:manualLayout>
      </c:layout>
      <c:barChart>
        <c:barDir val="col"/>
        <c:grouping val="clustered"/>
        <c:varyColors val="0"/>
        <c:ser>
          <c:idx val="0"/>
          <c:order val="0"/>
          <c:tx>
            <c:strRef>
              <c:f>'TRADE BALANCE SDDS_YEARLY'!$J$7</c:f>
              <c:strCache>
                <c:ptCount val="1"/>
                <c:pt idx="0">
                  <c:v>Εισαγωγές (% ΑΕΠ)</c:v>
                </c:pt>
              </c:strCache>
            </c:strRef>
          </c:tx>
          <c:spPr>
            <a:solidFill>
              <a:schemeClr val="accent1">
                <a:lumMod val="40000"/>
                <a:lumOff val="60000"/>
              </a:schemeClr>
            </a:solidFill>
            <a:ln>
              <a:noFill/>
            </a:ln>
            <a:effectLst/>
          </c:spPr>
          <c:invertIfNegative val="0"/>
          <c:cat>
            <c:strRef>
              <c:f>'TRADE BALANCE SDDS_YEARLY'!$A$8:$A$23</c:f>
              <c:strCache>
                <c:ptCount val="16"/>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2019(1)</c:v>
                </c:pt>
              </c:strCache>
            </c:strRef>
          </c:cat>
          <c:val>
            <c:numRef>
              <c:f>'TRADE BALANCE SDDS_YEARLY'!$J$8:$J$23</c:f>
              <c:numCache>
                <c:formatCode>0.0%</c:formatCode>
                <c:ptCount val="16"/>
                <c:pt idx="0">
                  <c:v>0.23306356276032633</c:v>
                </c:pt>
                <c:pt idx="1">
                  <c:v>0.23306625772280337</c:v>
                </c:pt>
                <c:pt idx="2">
                  <c:v>0.24590913599615233</c:v>
                </c:pt>
                <c:pt idx="3">
                  <c:v>0.26583028549321386</c:v>
                </c:pt>
                <c:pt idx="4">
                  <c:v>0.27078868720890886</c:v>
                </c:pt>
                <c:pt idx="5">
                  <c:v>0.22350934789453125</c:v>
                </c:pt>
                <c:pt idx="6">
                  <c:v>0.22152198385464572</c:v>
                </c:pt>
                <c:pt idx="7">
                  <c:v>0.23554468108855808</c:v>
                </c:pt>
                <c:pt idx="8">
                  <c:v>0.25461551540409794</c:v>
                </c:pt>
                <c:pt idx="9">
                  <c:v>0.2551158290470279</c:v>
                </c:pt>
                <c:pt idx="10">
                  <c:v>0.26329500485932816</c:v>
                </c:pt>
                <c:pt idx="11">
                  <c:v>0.23968697963512944</c:v>
                </c:pt>
                <c:pt idx="12">
                  <c:v>0.24287513718372014</c:v>
                </c:pt>
                <c:pt idx="13">
                  <c:v>0.2673257464794121</c:v>
                </c:pt>
                <c:pt idx="14">
                  <c:v>0.30112119681490479</c:v>
                </c:pt>
                <c:pt idx="15">
                  <c:v>0.30444553440214056</c:v>
                </c:pt>
              </c:numCache>
            </c:numRef>
          </c:val>
          <c:extLst>
            <c:ext xmlns:c16="http://schemas.microsoft.com/office/drawing/2014/chart" uri="{C3380CC4-5D6E-409C-BE32-E72D297353CC}">
              <c16:uniqueId val="{00000000-5794-4BC9-AAC4-381234CA63DF}"/>
            </c:ext>
          </c:extLst>
        </c:ser>
        <c:ser>
          <c:idx val="1"/>
          <c:order val="1"/>
          <c:tx>
            <c:strRef>
              <c:f>'TRADE BALANCE SDDS_YEARLY'!$K$7</c:f>
              <c:strCache>
                <c:ptCount val="1"/>
                <c:pt idx="0">
                  <c:v>Εξαγωγές (% ΑΕΠ)</c:v>
                </c:pt>
              </c:strCache>
            </c:strRef>
          </c:tx>
          <c:spPr>
            <a:solidFill>
              <a:srgbClr val="FF9933"/>
            </a:solidFill>
            <a:ln>
              <a:noFill/>
            </a:ln>
            <a:effectLst/>
          </c:spPr>
          <c:invertIfNegative val="0"/>
          <c:cat>
            <c:strRef>
              <c:f>'TRADE BALANCE SDDS_YEARLY'!$A$8:$A$23</c:f>
              <c:strCache>
                <c:ptCount val="16"/>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2019(1)</c:v>
                </c:pt>
              </c:strCache>
            </c:strRef>
          </c:cat>
          <c:val>
            <c:numRef>
              <c:f>'TRADE BALANCE SDDS_YEARLY'!$K$8:$K$23</c:f>
              <c:numCache>
                <c:formatCode>0.0%</c:formatCode>
                <c:ptCount val="16"/>
                <c:pt idx="0">
                  <c:v>6.8995912439934734E-2</c:v>
                </c:pt>
                <c:pt idx="1">
                  <c:v>7.456528617334432E-2</c:v>
                </c:pt>
                <c:pt idx="2">
                  <c:v>7.8629150347337445E-2</c:v>
                </c:pt>
                <c:pt idx="3">
                  <c:v>8.2998791588055398E-2</c:v>
                </c:pt>
                <c:pt idx="4">
                  <c:v>8.7721252105039185E-2</c:v>
                </c:pt>
                <c:pt idx="5">
                  <c:v>7.584154789655112E-2</c:v>
                </c:pt>
                <c:pt idx="6">
                  <c:v>9.4417496845909318E-2</c:v>
                </c:pt>
                <c:pt idx="7">
                  <c:v>0.11924008739199178</c:v>
                </c:pt>
                <c:pt idx="8">
                  <c:v>0.14586006314642119</c:v>
                </c:pt>
                <c:pt idx="9">
                  <c:v>0.15156178475850449</c:v>
                </c:pt>
                <c:pt idx="10">
                  <c:v>0.15272380316908746</c:v>
                </c:pt>
                <c:pt idx="11">
                  <c:v>0.14623596515628035</c:v>
                </c:pt>
                <c:pt idx="12">
                  <c:v>0.14604113469795982</c:v>
                </c:pt>
                <c:pt idx="13">
                  <c:v>0.1629414213557096</c:v>
                </c:pt>
                <c:pt idx="14">
                  <c:v>0.18623475565374867</c:v>
                </c:pt>
                <c:pt idx="15">
                  <c:v>0.18463592168003998</c:v>
                </c:pt>
              </c:numCache>
            </c:numRef>
          </c:val>
          <c:extLst>
            <c:ext xmlns:c16="http://schemas.microsoft.com/office/drawing/2014/chart" uri="{C3380CC4-5D6E-409C-BE32-E72D297353CC}">
              <c16:uniqueId val="{00000001-5794-4BC9-AAC4-381234CA63DF}"/>
            </c:ext>
          </c:extLst>
        </c:ser>
        <c:dLbls>
          <c:showLegendKey val="0"/>
          <c:showVal val="0"/>
          <c:showCatName val="0"/>
          <c:showSerName val="0"/>
          <c:showPercent val="0"/>
          <c:showBubbleSize val="0"/>
        </c:dLbls>
        <c:gapWidth val="219"/>
        <c:overlap val="-27"/>
        <c:axId val="483160336"/>
        <c:axId val="483160992"/>
      </c:barChart>
      <c:catAx>
        <c:axId val="48316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l-GR"/>
          </a:p>
        </c:txPr>
        <c:crossAx val="483160992"/>
        <c:crosses val="autoZero"/>
        <c:auto val="1"/>
        <c:lblAlgn val="ctr"/>
        <c:lblOffset val="100"/>
        <c:noMultiLvlLbl val="0"/>
      </c:catAx>
      <c:valAx>
        <c:axId val="48316099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l-GR"/>
          </a:p>
        </c:txPr>
        <c:crossAx val="4831603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l-GR"/>
        </a:p>
      </c:txPr>
    </c:legend>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ADAD7D-2CA2-4371-9254-6C2474A3DBE2}" type="datetimeFigureOut">
              <a:rPr lang="el-GR" smtClean="0"/>
              <a:t>30/11/2023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9941C2-94F6-4DDE-AB4B-F8245FB1223E}" type="slidenum">
              <a:rPr lang="el-GR" smtClean="0"/>
              <a:t>‹#›</a:t>
            </a:fld>
            <a:endParaRPr lang="el-GR"/>
          </a:p>
        </p:txBody>
      </p:sp>
    </p:spTree>
    <p:extLst>
      <p:ext uri="{BB962C8B-B14F-4D97-AF65-F5344CB8AC3E}">
        <p14:creationId xmlns:p14="http://schemas.microsoft.com/office/powerpoint/2010/main" val="144982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Rectangle 6"/>
          <p:cNvSpPr/>
          <p:nvPr/>
        </p:nvSpPr>
        <p:spPr>
          <a:xfrm>
            <a:off x="446088" y="3086100"/>
            <a:ext cx="11263312" cy="33051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lstStyle>
            <a:lvl1pPr>
              <a:defRPr sz="36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5"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fld id="{F7AE34AC-9F54-4E78-A30F-EAEBB4DD4287}" type="datetimeFigureOut">
              <a:rPr lang="en-US"/>
              <a:pPr>
                <a:defRPr/>
              </a:pPr>
              <a:t>11/30/2023</a:t>
            </a:fld>
            <a:endParaRPr lang="en-US"/>
          </a:p>
        </p:txBody>
      </p:sp>
      <p:sp>
        <p:nvSpPr>
          <p:cNvPr id="6"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7" name="Slide Number Placeholder 5"/>
          <p:cNvSpPr>
            <a:spLocks noGrp="1"/>
          </p:cNvSpPr>
          <p:nvPr>
            <p:ph type="sldNum" sz="quarter" idx="12"/>
          </p:nvPr>
        </p:nvSpPr>
        <p:spPr>
          <a:xfrm>
            <a:off x="10558463" y="5956300"/>
            <a:ext cx="1016000" cy="365125"/>
          </a:xfrm>
        </p:spPr>
        <p:txBody>
          <a:bodyPr/>
          <a:lstStyle>
            <a:lvl1pPr>
              <a:defRPr>
                <a:solidFill>
                  <a:schemeClr val="accent1">
                    <a:lumMod val="75000"/>
                    <a:lumOff val="25000"/>
                  </a:schemeClr>
                </a:solidFill>
              </a:defRPr>
            </a:lvl1pPr>
          </a:lstStyle>
          <a:p>
            <a:pPr>
              <a:defRPr/>
            </a:pPr>
            <a:fld id="{3A771E7C-A4DC-4CE4-99B5-B0FCD53B2E7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Rectangle 7"/>
          <p:cNvSpPr>
            <a:spLocks noChangeAspect="1"/>
          </p:cNvSpPr>
          <p:nvPr/>
        </p:nvSpPr>
        <p:spPr>
          <a:xfrm>
            <a:off x="439738" y="614363"/>
            <a:ext cx="11309350" cy="11890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7950E655-29C8-41EC-A926-1C93F1DD9C6D}" type="datetimeFigureOut">
              <a:rPr lang="en-US"/>
              <a:pPr>
                <a:defRPr/>
              </a:pPr>
              <a:t>11/30/2023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98795F-B97B-4EFD-B47E-57A158E912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4" name="Rectangle 6"/>
          <p:cNvSpPr>
            <a:spLocks noChangeAspect="1"/>
          </p:cNvSpPr>
          <p:nvPr/>
        </p:nvSpPr>
        <p:spPr>
          <a:xfrm>
            <a:off x="8839200" y="600075"/>
            <a:ext cx="2906713" cy="5816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3"/>
          <p:cNvSpPr>
            <a:spLocks noGrp="1"/>
          </p:cNvSpPr>
          <p:nvPr>
            <p:ph type="dt" sz="half" idx="10"/>
          </p:nvPr>
        </p:nvSpPr>
        <p:spPr>
          <a:xfrm>
            <a:off x="8993188" y="5956300"/>
            <a:ext cx="1328737" cy="365125"/>
          </a:xfrm>
        </p:spPr>
        <p:txBody>
          <a:bodyPr/>
          <a:lstStyle>
            <a:lvl1pPr>
              <a:defRPr>
                <a:solidFill>
                  <a:schemeClr val="accent1">
                    <a:lumMod val="75000"/>
                    <a:lumOff val="25000"/>
                  </a:schemeClr>
                </a:solidFill>
              </a:defRPr>
            </a:lvl1pPr>
          </a:lstStyle>
          <a:p>
            <a:pPr>
              <a:defRPr/>
            </a:pPr>
            <a:fld id="{D9C070E6-442B-4B8A-A6E8-A327191C57C6}" type="datetimeFigureOut">
              <a:rPr lang="en-US"/>
              <a:pPr>
                <a:defRPr/>
              </a:pPr>
              <a:t>11/30/2023</a:t>
            </a:fld>
            <a:endParaRPr lang="en-US"/>
          </a:p>
        </p:txBody>
      </p:sp>
      <p:sp>
        <p:nvSpPr>
          <p:cNvPr id="6" name="Footer Placeholder 4"/>
          <p:cNvSpPr>
            <a:spLocks noGrp="1"/>
          </p:cNvSpPr>
          <p:nvPr>
            <p:ph type="ftr" sz="quarter" idx="11"/>
          </p:nvPr>
        </p:nvSpPr>
        <p:spPr>
          <a:xfrm>
            <a:off x="774700" y="5951538"/>
            <a:ext cx="7896225" cy="365125"/>
          </a:xfr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10447338" y="5956300"/>
            <a:ext cx="1163637" cy="365125"/>
          </a:xfrm>
        </p:spPr>
        <p:txBody>
          <a:bodyPr/>
          <a:lstStyle>
            <a:lvl1pPr>
              <a:defRPr>
                <a:solidFill>
                  <a:schemeClr val="accent1">
                    <a:lumMod val="75000"/>
                    <a:lumOff val="25000"/>
                  </a:schemeClr>
                </a:solidFill>
              </a:defRPr>
            </a:lvl1pPr>
          </a:lstStyle>
          <a:p>
            <a:pPr>
              <a:defRPr/>
            </a:pPr>
            <a:fld id="{E1E840B7-BEDF-4D6A-9EC3-5C1D6FCA57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Rectangle 6"/>
          <p:cNvSpPr>
            <a:spLocks noChangeAspect="1"/>
          </p:cNvSpPr>
          <p:nvPr/>
        </p:nvSpPr>
        <p:spPr>
          <a:xfrm>
            <a:off x="439738" y="614363"/>
            <a:ext cx="11309350" cy="11890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6AF1E7AE-8AA2-4C45-B0F6-678156B84355}" type="datetimeFigureOut">
              <a:rPr lang="en-US"/>
              <a:pPr>
                <a:defRPr/>
              </a:pPr>
              <a:t>11/30/2023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717B5E-3114-4D13-96C5-7DF52886B2B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Rectangle 7"/>
          <p:cNvSpPr>
            <a:spLocks noChangeAspect="1"/>
          </p:cNvSpPr>
          <p:nvPr/>
        </p:nvSpPr>
        <p:spPr>
          <a:xfrm>
            <a:off x="447675" y="5141913"/>
            <a:ext cx="11290300" cy="125888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lstStyle>
            <a:lvl1pPr algn="l">
              <a:defRPr sz="3600" b="0" cap="all">
                <a:solidFill>
                  <a:schemeClr val="accent1"/>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5"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fld id="{08C85B11-2369-4D58-A544-946E35FB189A}" type="datetimeFigureOut">
              <a:rPr lang="en-US"/>
              <a:pPr>
                <a:defRPr/>
              </a:pPr>
              <a:t>11/30/2023</a:t>
            </a:fld>
            <a:endParaRPr lang="en-US"/>
          </a:p>
        </p:txBody>
      </p:sp>
      <p:sp>
        <p:nvSpPr>
          <p:cNvPr id="6"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7"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BDACC03E-12E1-4D11-A2FB-FDA5A1A68E1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Rectangle 7"/>
          <p:cNvSpPr>
            <a:spLocks noChangeAspect="1"/>
          </p:cNvSpPr>
          <p:nvPr/>
        </p:nvSpPr>
        <p:spPr>
          <a:xfrm>
            <a:off x="446088" y="606425"/>
            <a:ext cx="112998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Date Placeholder 4"/>
          <p:cNvSpPr>
            <a:spLocks noGrp="1"/>
          </p:cNvSpPr>
          <p:nvPr>
            <p:ph type="dt" sz="half" idx="10"/>
          </p:nvPr>
        </p:nvSpPr>
        <p:spPr/>
        <p:txBody>
          <a:bodyPr/>
          <a:lstStyle>
            <a:lvl1pPr>
              <a:defRPr/>
            </a:lvl1pPr>
          </a:lstStyle>
          <a:p>
            <a:pPr>
              <a:defRPr/>
            </a:pPr>
            <a:fld id="{89E95046-859A-43DB-BA91-7EC988A8B7E3}" type="datetimeFigureOut">
              <a:rPr lang="en-US"/>
              <a:pPr>
                <a:defRPr/>
              </a:pPr>
              <a:t>11/30/2023</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642FC4BA-60E9-4135-90E6-DBF615E77C9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Rectangle 10"/>
          <p:cNvSpPr>
            <a:spLocks noChangeAspect="1"/>
          </p:cNvSpPr>
          <p:nvPr/>
        </p:nvSpPr>
        <p:spPr>
          <a:xfrm>
            <a:off x="446088" y="606425"/>
            <a:ext cx="112998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Date Placeholder 6"/>
          <p:cNvSpPr>
            <a:spLocks noGrp="1"/>
          </p:cNvSpPr>
          <p:nvPr>
            <p:ph type="dt" sz="half" idx="10"/>
          </p:nvPr>
        </p:nvSpPr>
        <p:spPr/>
        <p:txBody>
          <a:bodyPr/>
          <a:lstStyle>
            <a:lvl1pPr>
              <a:defRPr/>
            </a:lvl1pPr>
          </a:lstStyle>
          <a:p>
            <a:pPr>
              <a:defRPr/>
            </a:pPr>
            <a:fld id="{11CA386A-EF9D-404B-A828-C84CD366BF7B}" type="datetimeFigureOut">
              <a:rPr lang="en-US"/>
              <a:pPr>
                <a:defRPr/>
              </a:pPr>
              <a:t>11/30/2023</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B42FAE62-EBCE-49B7-AD37-1CB198E3B1A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Rectangle 6"/>
          <p:cNvSpPr>
            <a:spLocks noChangeAspect="1"/>
          </p:cNvSpPr>
          <p:nvPr/>
        </p:nvSpPr>
        <p:spPr>
          <a:xfrm>
            <a:off x="441325" y="606425"/>
            <a:ext cx="112998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l-GR" smtClean="0"/>
              <a:t>Στυλ κύριου τίτλου</a:t>
            </a:r>
            <a:endParaRPr lang="en-US" dirty="0"/>
          </a:p>
        </p:txBody>
      </p:sp>
      <p:sp>
        <p:nvSpPr>
          <p:cNvPr id="4" name="Date Placeholder 2"/>
          <p:cNvSpPr>
            <a:spLocks noGrp="1"/>
          </p:cNvSpPr>
          <p:nvPr>
            <p:ph type="dt" sz="half" idx="10"/>
          </p:nvPr>
        </p:nvSpPr>
        <p:spPr/>
        <p:txBody>
          <a:bodyPr/>
          <a:lstStyle>
            <a:lvl1pPr>
              <a:defRPr/>
            </a:lvl1pPr>
          </a:lstStyle>
          <a:p>
            <a:pPr>
              <a:defRPr/>
            </a:pPr>
            <a:fld id="{EAA004B7-661E-4D7D-ABB2-FEB883AFF39E}" type="datetimeFigureOut">
              <a:rPr lang="en-US"/>
              <a:pPr>
                <a:defRPr/>
              </a:pPr>
              <a:t>11/30/2023</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C05EA4C7-DDEC-4298-9E1C-2581BDC34F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20B8701-1C7C-46CA-B0A4-DEDB25425142}" type="datetimeFigureOut">
              <a:rPr lang="en-US"/>
              <a:pPr>
                <a:defRPr/>
              </a:pPr>
              <a:t>11/30/2023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32E5BA1-DC79-4D22-A0B3-0700DFB1F4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5" name="Rectangle 8"/>
          <p:cNvSpPr>
            <a:spLocks noChangeAspect="1"/>
          </p:cNvSpPr>
          <p:nvPr/>
        </p:nvSpPr>
        <p:spPr>
          <a:xfrm>
            <a:off x="447675" y="5141913"/>
            <a:ext cx="11298238" cy="127476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47816" y="601200"/>
            <a:ext cx="11292840" cy="4204800"/>
          </a:xfrm>
        </p:spPr>
        <p:txBody>
          <a:bodyP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5740823" y="5262296"/>
            <a:ext cx="5869987" cy="689515"/>
          </a:xfrm>
        </p:spPr>
        <p:txBody>
          <a:bodyP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6"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fld id="{47FAB741-42FD-4598-A992-EF6CF354DA68}" type="datetimeFigureOut">
              <a:rPr lang="en-US"/>
              <a:pPr>
                <a:defRPr/>
              </a:pPr>
              <a:t>11/30/2023</a:t>
            </a:fld>
            <a:endParaRPr lang="en-US"/>
          </a:p>
        </p:txBody>
      </p:sp>
      <p:sp>
        <p:nvSpPr>
          <p:cNvPr id="7"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8"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defRPr/>
            </a:pPr>
            <a:fld id="{9E8756CE-FABD-48C6-888B-75C787F29F9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lstStyle>
            <a:lvl1pPr algn="l">
              <a:defRPr sz="2400" b="0">
                <a:solidFill>
                  <a:schemeClr val="accent1"/>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447817" y="599725"/>
            <a:ext cx="11290859" cy="3557252"/>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noProof="0" smtClean="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74EDCFCE-1E22-460E-A72C-63EB8A51DDD5}" type="datetimeFigureOut">
              <a:rPr lang="en-US"/>
              <a:pPr>
                <a:defRPr/>
              </a:pPr>
              <a:t>11/30/2023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714D48-EDD1-484B-8155-21236C5B05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025" y="704850"/>
            <a:ext cx="11029950" cy="1189038"/>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1027" name="Text Placeholder 2"/>
          <p:cNvSpPr>
            <a:spLocks noGrp="1"/>
          </p:cNvSpPr>
          <p:nvPr>
            <p:ph type="body" idx="1"/>
          </p:nvPr>
        </p:nvSpPr>
        <p:spPr bwMode="auto">
          <a:xfrm>
            <a:off x="581025" y="2335213"/>
            <a:ext cx="11029950" cy="3524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4" name="Date Placeholder 3"/>
          <p:cNvSpPr>
            <a:spLocks noGrp="1"/>
          </p:cNvSpPr>
          <p:nvPr>
            <p:ph type="dt" sz="half" idx="2"/>
          </p:nvPr>
        </p:nvSpPr>
        <p:spPr>
          <a:xfrm>
            <a:off x="7605713" y="5956300"/>
            <a:ext cx="2844800" cy="365125"/>
          </a:xfrm>
          <a:prstGeom prst="rect">
            <a:avLst/>
          </a:prstGeom>
        </p:spPr>
        <p:txBody>
          <a:bodyPr vert="horz" lIns="91440" tIns="45720" rIns="91440" bIns="45720" rtlCol="0" anchor="ctr"/>
          <a:lstStyle>
            <a:lvl1pPr algn="r" fontAlgn="auto">
              <a:spcBef>
                <a:spcPts val="0"/>
              </a:spcBef>
              <a:spcAft>
                <a:spcPts val="0"/>
              </a:spcAft>
              <a:defRPr sz="900">
                <a:solidFill>
                  <a:schemeClr val="accent2"/>
                </a:solidFill>
                <a:latin typeface="+mn-lt"/>
              </a:defRPr>
            </a:lvl1pPr>
          </a:lstStyle>
          <a:p>
            <a:pPr>
              <a:defRPr/>
            </a:pPr>
            <a:fld id="{08F1BD1E-1378-4FF2-BB48-787641A869AC}" type="datetimeFigureOut">
              <a:rPr lang="en-US"/>
              <a:pPr>
                <a:defRPr/>
              </a:pPr>
              <a:t>11/30/2023</a:t>
            </a:fld>
            <a:endParaRPr lang="en-US"/>
          </a:p>
        </p:txBody>
      </p:sp>
      <p:sp>
        <p:nvSpPr>
          <p:cNvPr id="5" name="Footer Placeholder 4"/>
          <p:cNvSpPr>
            <a:spLocks noGrp="1"/>
          </p:cNvSpPr>
          <p:nvPr>
            <p:ph type="ftr" sz="quarter" idx="3"/>
          </p:nvPr>
        </p:nvSpPr>
        <p:spPr>
          <a:xfrm>
            <a:off x="581025" y="5951538"/>
            <a:ext cx="6916738" cy="365125"/>
          </a:xfrm>
          <a:prstGeom prst="rect">
            <a:avLst/>
          </a:prstGeom>
        </p:spPr>
        <p:txBody>
          <a:bodyPr vert="horz" lIns="91440" tIns="45720" rIns="91440" bIns="45720" rtlCol="0" anchor="ctr"/>
          <a:lstStyle>
            <a:lvl1pPr algn="l" fontAlgn="auto">
              <a:spcBef>
                <a:spcPts val="0"/>
              </a:spcBef>
              <a:spcAft>
                <a:spcPts val="0"/>
              </a:spcAft>
              <a:defRPr sz="900" cap="all">
                <a:solidFill>
                  <a:schemeClr val="accent2"/>
                </a:solidFill>
                <a:latin typeface="+mn-lt"/>
              </a:defRPr>
            </a:lvl1pPr>
          </a:lstStyle>
          <a:p>
            <a:pPr>
              <a:defRPr/>
            </a:pPr>
            <a:endParaRPr lang="en-US"/>
          </a:p>
        </p:txBody>
      </p:sp>
      <p:sp>
        <p:nvSpPr>
          <p:cNvPr id="6" name="Slide Number Placeholder 5"/>
          <p:cNvSpPr>
            <a:spLocks noGrp="1"/>
          </p:cNvSpPr>
          <p:nvPr>
            <p:ph type="sldNum" sz="quarter" idx="4"/>
          </p:nvPr>
        </p:nvSpPr>
        <p:spPr>
          <a:xfrm>
            <a:off x="10558463" y="5956300"/>
            <a:ext cx="1052512" cy="365125"/>
          </a:xfrm>
          <a:prstGeom prst="rect">
            <a:avLst/>
          </a:prstGeom>
        </p:spPr>
        <p:txBody>
          <a:bodyPr vert="horz" lIns="91440" tIns="45720" rIns="91440" bIns="45720" rtlCol="0" anchor="ctr"/>
          <a:lstStyle>
            <a:lvl1pPr algn="r" fontAlgn="auto">
              <a:spcBef>
                <a:spcPts val="0"/>
              </a:spcBef>
              <a:spcAft>
                <a:spcPts val="0"/>
              </a:spcAft>
              <a:defRPr sz="900">
                <a:solidFill>
                  <a:schemeClr val="accent2"/>
                </a:solidFill>
                <a:latin typeface="+mn-lt"/>
              </a:defRPr>
            </a:lvl1pPr>
          </a:lstStyle>
          <a:p>
            <a:pPr>
              <a:defRPr/>
            </a:pPr>
            <a:fld id="{6D2AEC19-BB0D-4323-8847-E5A228F39130}" type="slidenum">
              <a:rPr lang="en-US"/>
              <a:pPr>
                <a:defRPr/>
              </a:pPr>
              <a:t>‹#›</a:t>
            </a:fld>
            <a:endParaRPr lang="en-US"/>
          </a:p>
        </p:txBody>
      </p:sp>
      <p:sp>
        <p:nvSpPr>
          <p:cNvPr id="9" name="Rectangle 8"/>
          <p:cNvSpPr/>
          <p:nvPr/>
        </p:nvSpPr>
        <p:spPr>
          <a:xfrm>
            <a:off x="446088" y="457200"/>
            <a:ext cx="3703637" cy="952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275" y="454025"/>
            <a:ext cx="3703638" cy="9842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00" y="457200"/>
            <a:ext cx="3703638" cy="9207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58" r:id="rId7"/>
    <p:sldLayoutId id="2147483666" r:id="rId8"/>
    <p:sldLayoutId id="2147483659" r:id="rId9"/>
    <p:sldLayoutId id="2147483667" r:id="rId10"/>
    <p:sldLayoutId id="2147483668" r:id="rId11"/>
  </p:sldLayoutIdLst>
  <p:txStyles>
    <p:titleStyle>
      <a:lvl1pPr algn="l" defTabSz="457200" rtl="0" eaLnBrk="0" fontAlgn="base" hangingPunct="0">
        <a:spcBef>
          <a:spcPct val="0"/>
        </a:spcBef>
        <a:spcAft>
          <a:spcPct val="0"/>
        </a:spcAft>
        <a:defRPr sz="2800" kern="1200" cap="all">
          <a:solidFill>
            <a:schemeClr val="bg1"/>
          </a:solidFill>
          <a:latin typeface="+mj-lt"/>
          <a:ea typeface="+mj-ea"/>
          <a:cs typeface="+mj-cs"/>
        </a:defRPr>
      </a:lvl1pPr>
      <a:lvl2pPr algn="l" defTabSz="457200" rtl="0" eaLnBrk="0" fontAlgn="base" hangingPunct="0">
        <a:spcBef>
          <a:spcPct val="0"/>
        </a:spcBef>
        <a:spcAft>
          <a:spcPct val="0"/>
        </a:spcAft>
        <a:defRPr sz="2800">
          <a:solidFill>
            <a:schemeClr val="bg1"/>
          </a:solidFill>
          <a:latin typeface="Gill Sans MT" pitchFamily="34" charset="0"/>
        </a:defRPr>
      </a:lvl2pPr>
      <a:lvl3pPr algn="l" defTabSz="457200" rtl="0" eaLnBrk="0" fontAlgn="base" hangingPunct="0">
        <a:spcBef>
          <a:spcPct val="0"/>
        </a:spcBef>
        <a:spcAft>
          <a:spcPct val="0"/>
        </a:spcAft>
        <a:defRPr sz="2800">
          <a:solidFill>
            <a:schemeClr val="bg1"/>
          </a:solidFill>
          <a:latin typeface="Gill Sans MT" pitchFamily="34" charset="0"/>
        </a:defRPr>
      </a:lvl3pPr>
      <a:lvl4pPr algn="l" defTabSz="457200" rtl="0" eaLnBrk="0" fontAlgn="base" hangingPunct="0">
        <a:spcBef>
          <a:spcPct val="0"/>
        </a:spcBef>
        <a:spcAft>
          <a:spcPct val="0"/>
        </a:spcAft>
        <a:defRPr sz="2800">
          <a:solidFill>
            <a:schemeClr val="bg1"/>
          </a:solidFill>
          <a:latin typeface="Gill Sans MT" pitchFamily="34" charset="0"/>
        </a:defRPr>
      </a:lvl4pPr>
      <a:lvl5pPr algn="l" defTabSz="457200" rtl="0" eaLnBrk="0" fontAlgn="base" hangingPunct="0">
        <a:spcBef>
          <a:spcPct val="0"/>
        </a:spcBef>
        <a:spcAft>
          <a:spcPct val="0"/>
        </a:spcAft>
        <a:defRPr sz="2800">
          <a:solidFill>
            <a:schemeClr val="bg1"/>
          </a:solidFill>
          <a:latin typeface="Gill Sans M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4800" indent="-304800" algn="l" defTabSz="457200" rtl="0" eaLnBrk="0" fontAlgn="base" hangingPunct="0">
        <a:spcBef>
          <a:spcPct val="20000"/>
        </a:spcBef>
        <a:spcAft>
          <a:spcPts val="600"/>
        </a:spcAft>
        <a:buClr>
          <a:schemeClr val="accent2"/>
        </a:buClr>
        <a:buSzPct val="92000"/>
        <a:buFont typeface="Wingdings 2" pitchFamily="18" charset="2"/>
        <a:buChar char=""/>
        <a:defRPr kern="1200">
          <a:solidFill>
            <a:schemeClr val="tx2"/>
          </a:solidFill>
          <a:latin typeface="+mn-lt"/>
          <a:ea typeface="+mn-ea"/>
          <a:cs typeface="+mn-cs"/>
        </a:defRPr>
      </a:lvl1pPr>
      <a:lvl2pPr marL="628650" indent="-304800" algn="l" defTabSz="457200" rtl="0" eaLnBrk="0" fontAlgn="base" hangingPunct="0">
        <a:spcBef>
          <a:spcPct val="20000"/>
        </a:spcBef>
        <a:spcAft>
          <a:spcPts val="600"/>
        </a:spcAft>
        <a:buClr>
          <a:schemeClr val="accent2"/>
        </a:buClr>
        <a:buSzPct val="92000"/>
        <a:buFont typeface="Wingdings 2" pitchFamily="18" charset="2"/>
        <a:buChar char=""/>
        <a:defRPr sz="1600" kern="1200">
          <a:solidFill>
            <a:schemeClr val="tx2"/>
          </a:solidFill>
          <a:latin typeface="+mn-lt"/>
          <a:ea typeface="+mn-ea"/>
          <a:cs typeface="+mn-cs"/>
        </a:defRPr>
      </a:lvl2pPr>
      <a:lvl3pPr marL="898525" indent="-269875" algn="l" defTabSz="457200" rtl="0" eaLnBrk="0" fontAlgn="base" hangingPunct="0">
        <a:spcBef>
          <a:spcPct val="20000"/>
        </a:spcBef>
        <a:spcAft>
          <a:spcPts val="600"/>
        </a:spcAft>
        <a:buClr>
          <a:schemeClr val="accent2"/>
        </a:buClr>
        <a:buSzPct val="92000"/>
        <a:buFont typeface="Wingdings 2" pitchFamily="18" charset="2"/>
        <a:buChar char=""/>
        <a:defRPr sz="1400" kern="1200">
          <a:solidFill>
            <a:schemeClr val="tx2"/>
          </a:solidFill>
          <a:latin typeface="+mn-lt"/>
          <a:ea typeface="+mn-ea"/>
          <a:cs typeface="+mn-cs"/>
        </a:defRPr>
      </a:lvl3pPr>
      <a:lvl4pPr marL="1241425"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4pPr>
      <a:lvl5pPr marL="1601788"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50.png"/><Relationship Id="rId4" Type="http://schemas.openxmlformats.org/officeDocument/2006/relationships/image" Target="../media/image40.png"/></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10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81024" y="1020763"/>
            <a:ext cx="11123295" cy="1474787"/>
          </a:xfrm>
        </p:spPr>
        <p:txBody>
          <a:bodyPr>
            <a:normAutofit/>
          </a:bodyPr>
          <a:lstStyle/>
          <a:p>
            <a:pPr eaLnBrk="1" fontAlgn="auto" hangingPunct="1">
              <a:spcAft>
                <a:spcPts val="0"/>
              </a:spcAft>
              <a:defRPr/>
            </a:pPr>
            <a:r>
              <a:rPr lang="el-GR" sz="4000" dirty="0" err="1" smtClean="0">
                <a:effectLst>
                  <a:outerShdw blurRad="38100" dist="38100" dir="2700000" algn="tl">
                    <a:srgbClr val="000000">
                      <a:alpha val="43137"/>
                    </a:srgbClr>
                  </a:outerShdw>
                </a:effectLst>
              </a:rPr>
              <a:t>Ανοικτη</a:t>
            </a:r>
            <a:r>
              <a:rPr lang="el-GR" sz="4000" dirty="0" smtClean="0">
                <a:effectLst>
                  <a:outerShdw blurRad="38100" dist="38100" dir="2700000" algn="tl">
                    <a:srgbClr val="000000">
                      <a:alpha val="43137"/>
                    </a:srgbClr>
                  </a:outerShdw>
                </a:effectLst>
              </a:rPr>
              <a:t> </a:t>
            </a:r>
            <a:r>
              <a:rPr lang="el-GR" sz="4000" dirty="0" err="1" smtClean="0">
                <a:effectLst>
                  <a:outerShdw blurRad="38100" dist="38100" dir="2700000" algn="tl">
                    <a:srgbClr val="000000">
                      <a:alpha val="43137"/>
                    </a:srgbClr>
                  </a:outerShdw>
                </a:effectLst>
              </a:rPr>
              <a:t>οικονομια</a:t>
            </a:r>
            <a:endParaRPr lang="el-GR" sz="4000" dirty="0">
              <a:effectLst>
                <a:outerShdw blurRad="38100" dist="38100" dir="2700000" algn="tl">
                  <a:srgbClr val="000000">
                    <a:alpha val="43137"/>
                  </a:srgbClr>
                </a:outerShdw>
              </a:effectLst>
            </a:endParaRPr>
          </a:p>
        </p:txBody>
      </p:sp>
      <p:sp>
        <p:nvSpPr>
          <p:cNvPr id="3" name="Υπότιτλος 2"/>
          <p:cNvSpPr>
            <a:spLocks noGrp="1"/>
          </p:cNvSpPr>
          <p:nvPr>
            <p:ph type="subTitle" idx="1"/>
          </p:nvPr>
        </p:nvSpPr>
        <p:spPr>
          <a:xfrm>
            <a:off x="581025" y="2495550"/>
            <a:ext cx="10993438" cy="590550"/>
          </a:xfrm>
        </p:spPr>
        <p:txBody>
          <a:bodyPr rtlCol="0"/>
          <a:lstStyle/>
          <a:p>
            <a:pPr algn="r" eaLnBrk="1" fontAlgn="auto" hangingPunct="1">
              <a:defRPr/>
            </a:pPr>
            <a:r>
              <a:rPr lang="en-US" dirty="0" smtClean="0">
                <a:latin typeface="Calibri" panose="020F0502020204030204" pitchFamily="34" charset="0"/>
                <a:cs typeface="Calibri" panose="020F0502020204030204" pitchFamily="34" charset="0"/>
              </a:rPr>
              <a:t>30</a:t>
            </a:r>
            <a:r>
              <a:rPr lang="el-GR" dirty="0" smtClean="0">
                <a:latin typeface="Calibri" panose="020F0502020204030204" pitchFamily="34" charset="0"/>
                <a:cs typeface="Calibri" panose="020F0502020204030204" pitchFamily="34" charset="0"/>
              </a:rPr>
              <a:t>-1</a:t>
            </a:r>
            <a:r>
              <a:rPr lang="en-US" dirty="0" smtClean="0">
                <a:latin typeface="Calibri" panose="020F0502020204030204" pitchFamily="34" charset="0"/>
                <a:cs typeface="Calibri" panose="020F0502020204030204" pitchFamily="34" charset="0"/>
              </a:rPr>
              <a:t>1</a:t>
            </a:r>
            <a:r>
              <a:rPr lang="el-GR" dirty="0" smtClean="0">
                <a:latin typeface="Calibri" panose="020F0502020204030204" pitchFamily="34" charset="0"/>
                <a:cs typeface="Calibri" panose="020F0502020204030204" pitchFamily="34" charset="0"/>
              </a:rPr>
              <a:t>-202</a:t>
            </a:r>
            <a:r>
              <a:rPr lang="en-US" smtClean="0">
                <a:latin typeface="Calibri" panose="020F0502020204030204" pitchFamily="34" charset="0"/>
                <a:cs typeface="Calibri" panose="020F0502020204030204" pitchFamily="34" charset="0"/>
              </a:rPr>
              <a:t>3</a:t>
            </a:r>
            <a:endParaRPr lang="el-GR"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0791" y="1779240"/>
            <a:ext cx="11365780" cy="4993350"/>
          </a:xfrm>
        </p:spPr>
        <p:txBody>
          <a:bodyPr anchor="t" anchorCtr="0">
            <a:normAutofit/>
          </a:bodyPr>
          <a:lstStyle/>
          <a:p>
            <a:pPr algn="just">
              <a:lnSpc>
                <a:spcPct val="150000"/>
              </a:lnSpc>
            </a:pPr>
            <a:r>
              <a:rPr lang="el-GR" sz="2400" dirty="0" smtClean="0">
                <a:latin typeface="Times New Roman" panose="02020603050405020304" pitchFamily="18" charset="0"/>
                <a:cs typeface="Times New Roman" panose="02020603050405020304" pitchFamily="18" charset="0"/>
              </a:rPr>
              <a:t>Σε μια </a:t>
            </a:r>
            <a:r>
              <a:rPr lang="el-GR" sz="2400" b="1" dirty="0" smtClean="0">
                <a:latin typeface="Times New Roman" panose="02020603050405020304" pitchFamily="18" charset="0"/>
                <a:cs typeface="Times New Roman" panose="02020603050405020304" pitchFamily="18" charset="0"/>
              </a:rPr>
              <a:t>κλειστή οικονομία</a:t>
            </a:r>
            <a:r>
              <a:rPr lang="el-GR" sz="2400" dirty="0" smtClean="0">
                <a:latin typeface="Times New Roman" panose="02020603050405020304" pitchFamily="18" charset="0"/>
                <a:cs typeface="Times New Roman" panose="02020603050405020304" pitchFamily="18" charset="0"/>
              </a:rPr>
              <a:t>, η χαμηλή αποταμίευση οδηγεί σε χαμηλή επένδυση και σε μικρότερο μελλοντικό απόθεμα κεφαλαίου.</a:t>
            </a:r>
          </a:p>
          <a:p>
            <a:pPr algn="just">
              <a:lnSpc>
                <a:spcPct val="150000"/>
              </a:lnSpc>
            </a:pPr>
            <a:r>
              <a:rPr lang="el-GR" sz="2400" dirty="0" smtClean="0">
                <a:latin typeface="Times New Roman" panose="02020603050405020304" pitchFamily="18" charset="0"/>
                <a:cs typeface="Times New Roman" panose="02020603050405020304" pitchFamily="18" charset="0"/>
              </a:rPr>
              <a:t>Σε μια </a:t>
            </a:r>
            <a:r>
              <a:rPr lang="el-GR" sz="2400" b="1" dirty="0" smtClean="0">
                <a:latin typeface="Times New Roman" panose="02020603050405020304" pitchFamily="18" charset="0"/>
                <a:cs typeface="Times New Roman" panose="02020603050405020304" pitchFamily="18" charset="0"/>
              </a:rPr>
              <a:t>ανοικτή οικονομία</a:t>
            </a:r>
            <a:r>
              <a:rPr lang="el-GR" sz="2400" dirty="0" smtClean="0">
                <a:latin typeface="Times New Roman" panose="02020603050405020304" pitchFamily="18" charset="0"/>
                <a:cs typeface="Times New Roman" panose="02020603050405020304" pitchFamily="18" charset="0"/>
              </a:rPr>
              <a:t>, η χαμηλή αποταμίευση οδηγεί σε εμπορικό έλλειμμα =&gt; αυξημένος δανεισμός =&gt; εξωτερικό χρέος που κάποια στιγμή στο μέλλον θα πρέπει να εξοφληθεί.</a:t>
            </a:r>
          </a:p>
          <a:p>
            <a:pPr indent="0" algn="just">
              <a:lnSpc>
                <a:spcPct val="150000"/>
              </a:lnSpc>
              <a:buFont typeface="Wingdings 3" pitchFamily="18" charset="2"/>
              <a:buNone/>
            </a:pPr>
            <a:r>
              <a:rPr lang="el-GR" sz="2400" dirty="0" smtClean="0">
                <a:latin typeface="Times New Roman" panose="02020603050405020304" pitchFamily="18" charset="0"/>
                <a:cs typeface="Times New Roman" panose="02020603050405020304" pitchFamily="18" charset="0"/>
              </a:rPr>
              <a:t>Άρα και στις δύο περιπτώσεις </a:t>
            </a:r>
            <a:r>
              <a:rPr lang="el-GR" sz="2400" b="1"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η υψηλή κατανάλωση οδηγεί σε χαμηλότερο μελλοντικό εισόδημα, άρα βάρος στις μελλοντικές γενεές.</a:t>
            </a:r>
          </a:p>
          <a:p>
            <a:pPr indent="0" algn="just">
              <a:lnSpc>
                <a:spcPct val="150000"/>
              </a:lnSpc>
              <a:buFont typeface="Wingdings 3" pitchFamily="18" charset="2"/>
              <a:buNone/>
            </a:pPr>
            <a:r>
              <a:rPr lang="el-GR" sz="2400" dirty="0" smtClean="0">
                <a:latin typeface="Times New Roman" panose="02020603050405020304" pitchFamily="18" charset="0"/>
                <a:cs typeface="Times New Roman" panose="02020603050405020304" pitchFamily="18" charset="0"/>
              </a:rPr>
              <a:t>Αν και τα εμπορικά ελλείμματα δεν είναι πάντα ανεπιθύμητα (βλ. Κορέα).</a:t>
            </a:r>
          </a:p>
        </p:txBody>
      </p:sp>
      <p:sp>
        <p:nvSpPr>
          <p:cNvPr id="4" name="Τίτλος 1"/>
          <p:cNvSpPr>
            <a:spLocks noGrp="1"/>
          </p:cNvSpPr>
          <p:nvPr>
            <p:ph type="title"/>
          </p:nvPr>
        </p:nvSpPr>
        <p:spPr>
          <a:xfrm>
            <a:off x="478664" y="402615"/>
            <a:ext cx="11132143" cy="1400175"/>
          </a:xfrm>
        </p:spPr>
        <p:txBody>
          <a:bodyPr rtlCol="0">
            <a:noAutofit/>
          </a:bodyPr>
          <a:lstStyle/>
          <a:p>
            <a:pPr algn="ctr" fontAlgn="auto">
              <a:spcAft>
                <a:spcPts val="0"/>
              </a:spcAft>
              <a:defRPr/>
            </a:pPr>
            <a:r>
              <a:rPr lang="el-GR" sz="3600" cap="none" dirty="0">
                <a:latin typeface="Times New Roman" panose="02020603050405020304" pitchFamily="18" charset="0"/>
                <a:cs typeface="Times New Roman" panose="02020603050405020304" pitchFamily="18" charset="0"/>
              </a:rPr>
              <a:t>Πως η οικονομική πολιτική επηρεάζει το εμπορικό </a:t>
            </a:r>
            <a:r>
              <a:rPr lang="el-GR" sz="3600" cap="none" dirty="0" smtClean="0">
                <a:latin typeface="Times New Roman" panose="02020603050405020304" pitchFamily="18" charset="0"/>
                <a:cs typeface="Times New Roman" panose="02020603050405020304" pitchFamily="18" charset="0"/>
              </a:rPr>
              <a:t>ισοζύγιο Ι</a:t>
            </a:r>
            <a:r>
              <a:rPr lang="en-US" sz="3600" cap="none" dirty="0" smtClean="0">
                <a:latin typeface="Times New Roman" panose="02020603050405020304" pitchFamily="18" charset="0"/>
                <a:cs typeface="Times New Roman" panose="02020603050405020304" pitchFamily="18" charset="0"/>
              </a:rPr>
              <a:t>V</a:t>
            </a:r>
            <a:endParaRPr lang="el-GR" sz="36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0721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1348197139"/>
              </p:ext>
            </p:extLst>
          </p:nvPr>
        </p:nvGraphicFramePr>
        <p:xfrm>
          <a:off x="357809" y="1838848"/>
          <a:ext cx="11378666" cy="4770674"/>
        </p:xfrm>
        <a:graphic>
          <a:graphicData uri="http://schemas.openxmlformats.org/drawingml/2006/chart">
            <c:chart xmlns:c="http://schemas.openxmlformats.org/drawingml/2006/chart" xmlns:r="http://schemas.openxmlformats.org/officeDocument/2006/relationships" r:id="rId2"/>
          </a:graphicData>
        </a:graphic>
      </p:graphicFrame>
      <p:sp>
        <p:nvSpPr>
          <p:cNvPr id="3" name="Τίτλος 1"/>
          <p:cNvSpPr>
            <a:spLocks noGrp="1"/>
          </p:cNvSpPr>
          <p:nvPr>
            <p:ph type="title"/>
          </p:nvPr>
        </p:nvSpPr>
        <p:spPr>
          <a:xfrm>
            <a:off x="496721" y="874206"/>
            <a:ext cx="11309328" cy="964642"/>
          </a:xfrm>
        </p:spPr>
        <p:txBody>
          <a:bodyPr rtlCol="0" anchor="t" anchorCtr="0">
            <a:noAutofit/>
          </a:bodyPr>
          <a:lstStyle/>
          <a:p>
            <a:pPr algn="ctr" fontAlgn="auto">
              <a:spcAft>
                <a:spcPts val="0"/>
              </a:spcAft>
              <a:defRPr/>
            </a:pP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Κατανάλωση (% Α.Ε.Π.)</a:t>
            </a:r>
            <a:endParaRPr lang="el-GR" sz="36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cxnSp>
        <p:nvCxnSpPr>
          <p:cNvPr id="4" name="Ευθεία γραμμή σύνδεσης 3"/>
          <p:cNvCxnSpPr/>
          <p:nvPr/>
        </p:nvCxnSpPr>
        <p:spPr>
          <a:xfrm flipH="1">
            <a:off x="7367452" y="1838848"/>
            <a:ext cx="26125" cy="364889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706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02815" y="687977"/>
            <a:ext cx="11029616" cy="1071522"/>
          </a:xfrm>
        </p:spPr>
        <p:txBody>
          <a:bodyPr anchor="ctr" anchorCtr="0">
            <a:normAutofit/>
          </a:bodyPr>
          <a:lstStyle/>
          <a:p>
            <a:pPr algn="ctr"/>
            <a:r>
              <a:rPr lang="el-GR" sz="36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Εξωτερικό Εμπόριο της Ελλάδος </a:t>
            </a: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2004-2019</a:t>
            </a:r>
            <a:endParaRPr lang="el-GR" sz="36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10" name="Θέση περιεχομένου 9"/>
          <p:cNvGraphicFramePr>
            <a:graphicFrameLocks noGrp="1"/>
          </p:cNvGraphicFramePr>
          <p:nvPr>
            <p:ph idx="1"/>
            <p:extLst>
              <p:ext uri="{D42A27DB-BD31-4B8C-83A1-F6EECF244321}">
                <p14:modId xmlns:p14="http://schemas.microsoft.com/office/powerpoint/2010/main" val="2573047653"/>
              </p:ext>
            </p:extLst>
          </p:nvPr>
        </p:nvGraphicFramePr>
        <p:xfrm>
          <a:off x="412059" y="1868556"/>
          <a:ext cx="11276357" cy="452230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696739" y="6380922"/>
            <a:ext cx="3495261" cy="461665"/>
          </a:xfrm>
          <a:prstGeom prst="rect">
            <a:avLst/>
          </a:prstGeom>
          <a:noFill/>
        </p:spPr>
        <p:txBody>
          <a:bodyPr wrap="square" rtlCol="0">
            <a:spAutoFit/>
          </a:bodyPr>
          <a:lstStyle/>
          <a:p>
            <a:r>
              <a:rPr lang="el-GR" sz="1200" dirty="0" smtClean="0">
                <a:latin typeface="Times New Roman" panose="02020603050405020304" pitchFamily="18" charset="0"/>
                <a:cs typeface="Times New Roman" panose="02020603050405020304" pitchFamily="18" charset="0"/>
              </a:rPr>
              <a:t>Πηγή: ΕΛΣΤΑΤ – Δ/</a:t>
            </a:r>
            <a:r>
              <a:rPr lang="el-GR" sz="1200" dirty="0" err="1" smtClean="0">
                <a:latin typeface="Times New Roman" panose="02020603050405020304" pitchFamily="18" charset="0"/>
                <a:cs typeface="Times New Roman" panose="02020603050405020304" pitchFamily="18" charset="0"/>
              </a:rPr>
              <a:t>νση</a:t>
            </a:r>
            <a:r>
              <a:rPr lang="el-GR" sz="1200" dirty="0" smtClean="0">
                <a:latin typeface="Times New Roman" panose="02020603050405020304" pitchFamily="18" charset="0"/>
                <a:cs typeface="Times New Roman" panose="02020603050405020304" pitchFamily="18" charset="0"/>
              </a:rPr>
              <a:t> </a:t>
            </a:r>
            <a:r>
              <a:rPr lang="el-GR" sz="1200" dirty="0">
                <a:latin typeface="Times New Roman" panose="02020603050405020304" pitchFamily="18" charset="0"/>
                <a:cs typeface="Times New Roman" panose="02020603050405020304" pitchFamily="18" charset="0"/>
              </a:rPr>
              <a:t>Στατιστικών Επιχειρήσεων, Τμήμα Στατιστικών Διεθνών Συναλλαγών</a:t>
            </a:r>
          </a:p>
        </p:txBody>
      </p:sp>
    </p:spTree>
    <p:extLst>
      <p:ext uri="{BB962C8B-B14F-4D97-AF65-F5344CB8AC3E}">
        <p14:creationId xmlns:p14="http://schemas.microsoft.com/office/powerpoint/2010/main" val="2114773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81192" y="783770"/>
            <a:ext cx="11029616" cy="932185"/>
          </a:xfrm>
        </p:spPr>
        <p:txBody>
          <a:bodyPr>
            <a:normAutofit fontScale="90000"/>
          </a:bodyPr>
          <a:lstStyle/>
          <a:p>
            <a:pPr algn="ctr"/>
            <a:r>
              <a:rPr lang="el-GR" sz="3600" cap="none" dirty="0">
                <a:latin typeface="Times New Roman" panose="02020603050405020304" pitchFamily="18" charset="0"/>
                <a:cs typeface="Times New Roman" panose="02020603050405020304" pitchFamily="18" charset="0"/>
              </a:rPr>
              <a:t>Εισαγωγές και εξαγωγές ως % του ΑΕΠ</a:t>
            </a:r>
            <a:r>
              <a:rPr lang="el-GR" dirty="0"/>
              <a:t/>
            </a:r>
            <a:br>
              <a:rPr lang="el-GR" dirty="0"/>
            </a:br>
            <a:endParaRPr lang="el-GR"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240691977"/>
              </p:ext>
            </p:extLst>
          </p:nvPr>
        </p:nvGraphicFramePr>
        <p:xfrm>
          <a:off x="437322" y="1908313"/>
          <a:ext cx="11173653" cy="458828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696739" y="6380922"/>
            <a:ext cx="3495261" cy="461665"/>
          </a:xfrm>
          <a:prstGeom prst="rect">
            <a:avLst/>
          </a:prstGeom>
          <a:noFill/>
        </p:spPr>
        <p:txBody>
          <a:bodyPr wrap="square" rtlCol="0">
            <a:spAutoFit/>
          </a:bodyPr>
          <a:lstStyle/>
          <a:p>
            <a:r>
              <a:rPr lang="el-GR" sz="1200" dirty="0" smtClean="0">
                <a:latin typeface="Times New Roman" panose="02020603050405020304" pitchFamily="18" charset="0"/>
                <a:cs typeface="Times New Roman" panose="02020603050405020304" pitchFamily="18" charset="0"/>
              </a:rPr>
              <a:t>Πηγή: ΕΛΣΤΑΤ – Δ/</a:t>
            </a:r>
            <a:r>
              <a:rPr lang="el-GR" sz="1200" dirty="0" err="1" smtClean="0">
                <a:latin typeface="Times New Roman" panose="02020603050405020304" pitchFamily="18" charset="0"/>
                <a:cs typeface="Times New Roman" panose="02020603050405020304" pitchFamily="18" charset="0"/>
              </a:rPr>
              <a:t>νση</a:t>
            </a:r>
            <a:r>
              <a:rPr lang="el-GR" sz="1200" dirty="0" smtClean="0">
                <a:latin typeface="Times New Roman" panose="02020603050405020304" pitchFamily="18" charset="0"/>
                <a:cs typeface="Times New Roman" panose="02020603050405020304" pitchFamily="18" charset="0"/>
              </a:rPr>
              <a:t> </a:t>
            </a:r>
            <a:r>
              <a:rPr lang="el-GR" sz="1200" dirty="0">
                <a:latin typeface="Times New Roman" panose="02020603050405020304" pitchFamily="18" charset="0"/>
                <a:cs typeface="Times New Roman" panose="02020603050405020304" pitchFamily="18" charset="0"/>
              </a:rPr>
              <a:t>Στατιστικών Επιχειρήσεων, Τμήμα Στατιστικών Διεθνών Συναλλαγών</a:t>
            </a:r>
          </a:p>
        </p:txBody>
      </p:sp>
    </p:spTree>
    <p:extLst>
      <p:ext uri="{BB962C8B-B14F-4D97-AF65-F5344CB8AC3E}">
        <p14:creationId xmlns:p14="http://schemas.microsoft.com/office/powerpoint/2010/main" val="1673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10973" y="384512"/>
            <a:ext cx="11309328" cy="1401763"/>
          </a:xfrm>
        </p:spPr>
        <p:txBody>
          <a:bodyPr rtlCol="0">
            <a:noAutofit/>
          </a:bodyPr>
          <a:lstStyle/>
          <a:p>
            <a:pPr algn="ctr" fontAlgn="auto">
              <a:spcAft>
                <a:spcPts val="0"/>
              </a:spcAft>
              <a:defRPr/>
            </a:pPr>
            <a:r>
              <a:rPr lang="el-GR" sz="36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Πως εξασφαλίζεται η ισότητα των διεθνών ροών αγαθών με τη διεθνή ροή κεφαλαίου;</a:t>
            </a:r>
          </a:p>
        </p:txBody>
      </p:sp>
      <p:sp>
        <p:nvSpPr>
          <p:cNvPr id="5" name="Θέση περιεχομένου 4"/>
          <p:cNvSpPr>
            <a:spLocks noGrp="1"/>
          </p:cNvSpPr>
          <p:nvPr>
            <p:ph idx="1"/>
          </p:nvPr>
        </p:nvSpPr>
        <p:spPr>
          <a:xfrm>
            <a:off x="410973" y="1786275"/>
            <a:ext cx="11309328" cy="4968486"/>
          </a:xfrm>
        </p:spPr>
        <p:txBody>
          <a:bodyPr rtlCol="0" anchor="t" anchorCtr="0">
            <a:noAutofit/>
          </a:bodyPr>
          <a:lstStyle/>
          <a:p>
            <a:pPr marL="0" indent="0" algn="just" fontAlgn="auto">
              <a:lnSpc>
                <a:spcPct val="160000"/>
              </a:lnSpc>
              <a:spcAft>
                <a:spcPts val="0"/>
              </a:spcAft>
              <a:buFont typeface="Wingdings 3" charset="2"/>
              <a:buNone/>
              <a:defRPr/>
            </a:pPr>
            <a:r>
              <a:rPr lang="el-GR" sz="18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Απάντηση</a:t>
            </a:r>
            <a:r>
              <a:rPr lang="el-GR"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Η αγορά συναλλάγματος μπορεί να αναλυθεί με το μοντέλο προσφορά και ζήτησης. </a:t>
            </a:r>
          </a:p>
          <a:p>
            <a:pPr algn="just" fontAlgn="auto">
              <a:spcAft>
                <a:spcPts val="0"/>
              </a:spcAft>
              <a:buFont typeface="Wingdings 3" charset="2"/>
              <a:buChar char=""/>
              <a:defRPr/>
            </a:pPr>
            <a:r>
              <a:rPr lang="el-GR" dirty="0">
                <a:latin typeface="Times New Roman" panose="02020603050405020304" pitchFamily="18" charset="0"/>
                <a:cs typeface="Times New Roman" panose="02020603050405020304" pitchFamily="18" charset="0"/>
              </a:rPr>
              <a:t>Η καμπύλη ζήτησης αντιπροσωπεύει τη ζήτηση των ξένων για </a:t>
            </a:r>
            <a:r>
              <a:rPr lang="el-GR" dirty="0" smtClean="0">
                <a:latin typeface="Times New Roman" panose="02020603050405020304" pitchFamily="18" charset="0"/>
                <a:cs typeface="Times New Roman" panose="02020603050405020304" pitchFamily="18" charset="0"/>
              </a:rPr>
              <a:t>€ προκειμένου </a:t>
            </a:r>
            <a:r>
              <a:rPr lang="el-GR" dirty="0">
                <a:latin typeface="Times New Roman" panose="02020603050405020304" pitchFamily="18" charset="0"/>
                <a:cs typeface="Times New Roman" panose="02020603050405020304" pitchFamily="18" charset="0"/>
              </a:rPr>
              <a:t>να αγοράσουν αγαθά για τις χώρες τους</a:t>
            </a:r>
            <a:r>
              <a:rPr lang="en-US" dirty="0">
                <a:latin typeface="Times New Roman" panose="02020603050405020304" pitchFamily="18" charset="0"/>
                <a:cs typeface="Times New Roman" panose="02020603050405020304" pitchFamily="18" charset="0"/>
              </a:rPr>
              <a:t>.</a:t>
            </a:r>
          </a:p>
          <a:p>
            <a:pPr algn="just" fontAlgn="auto">
              <a:spcAft>
                <a:spcPts val="0"/>
              </a:spcAft>
              <a:buFont typeface="Wingdings 3" charset="2"/>
              <a:buChar char=""/>
              <a:defRPr/>
            </a:pPr>
            <a:r>
              <a:rPr lang="el-GR" dirty="0">
                <a:latin typeface="Times New Roman" panose="02020603050405020304" pitchFamily="18" charset="0"/>
                <a:cs typeface="Times New Roman" panose="02020603050405020304" pitchFamily="18" charset="0"/>
              </a:rPr>
              <a:t>Η καμπύλη προσφοράς αντιπροσωπεύει την προσφορά </a:t>
            </a:r>
            <a:r>
              <a:rPr lang="el-GR" dirty="0" smtClean="0">
                <a:latin typeface="Times New Roman" panose="02020603050405020304" pitchFamily="18" charset="0"/>
                <a:cs typeface="Times New Roman" panose="02020603050405020304" pitchFamily="18" charset="0"/>
              </a:rPr>
              <a:t>εγχώριων </a:t>
            </a:r>
            <a:r>
              <a:rPr lang="el-GR" dirty="0">
                <a:latin typeface="Times New Roman" panose="02020603050405020304" pitchFamily="18" charset="0"/>
                <a:cs typeface="Times New Roman" panose="02020603050405020304" pitchFamily="18" charset="0"/>
              </a:rPr>
              <a:t>αποταμιεύσεων που δεν έχουν επενδυθεί στο εσωτερικό της χώρας.</a:t>
            </a:r>
          </a:p>
          <a:p>
            <a:pPr marL="0" indent="0" algn="just" fontAlgn="auto">
              <a:spcAft>
                <a:spcPts val="0"/>
              </a:spcAft>
              <a:buFont typeface="Wingdings 3" charset="2"/>
              <a:buNone/>
              <a:defRPr/>
            </a:pPr>
            <a:r>
              <a:rPr lang="el-GR" sz="1800" dirty="0" smtClean="0">
                <a:latin typeface="Times New Roman" panose="02020603050405020304" pitchFamily="18" charset="0"/>
                <a:cs typeface="Times New Roman" panose="02020603050405020304" pitchFamily="18" charset="0"/>
              </a:rPr>
              <a:t>Στην </a:t>
            </a:r>
            <a:r>
              <a:rPr lang="el-GR" sz="1800" dirty="0">
                <a:latin typeface="Times New Roman" panose="02020603050405020304" pitchFamily="18" charset="0"/>
                <a:cs typeface="Times New Roman" panose="02020603050405020304" pitchFamily="18" charset="0"/>
              </a:rPr>
              <a:t>τιμή ισορροπίας της πραγματικής συναλλαγματικής ισοτιμίας, </a:t>
            </a:r>
            <a:endParaRPr lang="el-GR" sz="1800" dirty="0" smtClean="0">
              <a:latin typeface="Times New Roman" panose="02020603050405020304" pitchFamily="18" charset="0"/>
              <a:cs typeface="Times New Roman" panose="02020603050405020304" pitchFamily="18" charset="0"/>
            </a:endParaRPr>
          </a:p>
          <a:p>
            <a:pPr marL="0" indent="0" algn="just" fontAlgn="auto">
              <a:spcAft>
                <a:spcPts val="0"/>
              </a:spcAft>
              <a:buFont typeface="Wingdings 3" charset="2"/>
              <a:buNone/>
              <a:defRPr/>
            </a:pPr>
            <a:r>
              <a:rPr lang="el-GR" sz="1800" dirty="0" smtClean="0">
                <a:latin typeface="Times New Roman" panose="02020603050405020304" pitchFamily="18" charset="0"/>
                <a:cs typeface="Times New Roman" panose="02020603050405020304" pitchFamily="18" charset="0"/>
              </a:rPr>
              <a:t>η </a:t>
            </a:r>
            <a:r>
              <a:rPr lang="el-GR" sz="1800" dirty="0">
                <a:latin typeface="Times New Roman" panose="02020603050405020304" pitchFamily="18" charset="0"/>
                <a:cs typeface="Times New Roman" panose="02020603050405020304" pitchFamily="18" charset="0"/>
              </a:rPr>
              <a:t>προσφορά € που είναι διαθέσιμα για καθαρές ξένες επενδύσεις </a:t>
            </a:r>
            <a:r>
              <a:rPr lang="en-US" sz="1800" dirty="0">
                <a:latin typeface="Times New Roman" panose="02020603050405020304" pitchFamily="18" charset="0"/>
                <a:cs typeface="Times New Roman" panose="02020603050405020304" pitchFamily="18" charset="0"/>
              </a:rPr>
              <a:t>(S – I) </a:t>
            </a:r>
            <a:endParaRPr lang="el-GR" sz="1800" dirty="0" smtClean="0">
              <a:latin typeface="Times New Roman" panose="02020603050405020304" pitchFamily="18" charset="0"/>
              <a:cs typeface="Times New Roman" panose="02020603050405020304" pitchFamily="18" charset="0"/>
            </a:endParaRPr>
          </a:p>
          <a:p>
            <a:pPr marL="0" indent="0" algn="just" fontAlgn="auto">
              <a:spcAft>
                <a:spcPts val="0"/>
              </a:spcAft>
              <a:buFont typeface="Wingdings 3" charset="2"/>
              <a:buNone/>
              <a:defRPr/>
            </a:pPr>
            <a:r>
              <a:rPr lang="el-GR" sz="1800" dirty="0" smtClean="0">
                <a:latin typeface="Times New Roman" panose="02020603050405020304" pitchFamily="18" charset="0"/>
                <a:cs typeface="Times New Roman" panose="02020603050405020304" pitchFamily="18" charset="0"/>
              </a:rPr>
              <a:t>ισορροπεί </a:t>
            </a:r>
            <a:r>
              <a:rPr lang="el-GR" sz="1800" dirty="0">
                <a:latin typeface="Times New Roman" panose="02020603050405020304" pitchFamily="18" charset="0"/>
                <a:cs typeface="Times New Roman" panose="02020603050405020304" pitchFamily="18" charset="0"/>
              </a:rPr>
              <a:t>με τα € που ζητούν οι ξένοι για να αγοράσουν τις δικές μας </a:t>
            </a:r>
            <a:endParaRPr lang="el-GR" sz="1800" dirty="0" smtClean="0">
              <a:latin typeface="Times New Roman" panose="02020603050405020304" pitchFamily="18" charset="0"/>
              <a:cs typeface="Times New Roman" panose="02020603050405020304" pitchFamily="18" charset="0"/>
            </a:endParaRPr>
          </a:p>
          <a:p>
            <a:pPr marL="0" indent="0" algn="just" fontAlgn="auto">
              <a:spcAft>
                <a:spcPts val="0"/>
              </a:spcAft>
              <a:buFont typeface="Wingdings 3" charset="2"/>
              <a:buNone/>
              <a:defRPr/>
            </a:pPr>
            <a:r>
              <a:rPr lang="el-GR" sz="1800" dirty="0" smtClean="0">
                <a:latin typeface="Times New Roman" panose="02020603050405020304" pitchFamily="18" charset="0"/>
                <a:cs typeface="Times New Roman" panose="02020603050405020304" pitchFamily="18" charset="0"/>
              </a:rPr>
              <a:t>καθαρές </a:t>
            </a:r>
            <a:r>
              <a:rPr lang="el-GR" sz="1800" dirty="0">
                <a:latin typeface="Times New Roman" panose="02020603050405020304" pitchFamily="18" charset="0"/>
                <a:cs typeface="Times New Roman" panose="02020603050405020304" pitchFamily="18" charset="0"/>
              </a:rPr>
              <a:t>εξαγωγές</a:t>
            </a:r>
            <a:r>
              <a:rPr lang="en-US" sz="1800" dirty="0">
                <a:latin typeface="Times New Roman" panose="02020603050405020304" pitchFamily="18" charset="0"/>
                <a:cs typeface="Times New Roman" panose="02020603050405020304" pitchFamily="18" charset="0"/>
              </a:rPr>
              <a:t> </a:t>
            </a:r>
            <a:r>
              <a:rPr lang="el-GR" sz="1800"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NX</a:t>
            </a:r>
            <a:r>
              <a:rPr lang="el-GR" sz="1800" dirty="0">
                <a:latin typeface="Times New Roman" panose="02020603050405020304" pitchFamily="18" charset="0"/>
                <a:cs typeface="Times New Roman" panose="02020603050405020304" pitchFamily="18" charset="0"/>
              </a:rPr>
              <a:t>(ε</a:t>
            </a:r>
            <a:r>
              <a:rPr lang="en-US" sz="1800" dirty="0">
                <a:latin typeface="Times New Roman" panose="02020603050405020304" pitchFamily="18" charset="0"/>
                <a:cs typeface="Times New Roman" panose="02020603050405020304" pitchFamily="18" charset="0"/>
              </a:rPr>
              <a:t>)</a:t>
            </a:r>
            <a:r>
              <a:rPr lang="el-GR" sz="1800" dirty="0" smtClean="0">
                <a:latin typeface="Times New Roman" panose="02020603050405020304" pitchFamily="18" charset="0"/>
                <a:cs typeface="Times New Roman" panose="02020603050405020304" pitchFamily="18" charset="0"/>
              </a:rPr>
              <a:t>].</a:t>
            </a:r>
          </a:p>
          <a:p>
            <a:pPr marL="0" indent="0" algn="ctr">
              <a:buNone/>
            </a:pPr>
            <a:r>
              <a:rPr lang="en-US" sz="1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 – I</a:t>
            </a:r>
            <a:r>
              <a:rPr lang="el-GR" sz="1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sz="1800" b="1" baseline="1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NX (</a:t>
            </a:r>
            <a:r>
              <a:rPr lang="el-GR" sz="1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l-GR" dirty="0">
                <a:latin typeface="Times New Roman" panose="02020603050405020304" pitchFamily="18" charset="0"/>
                <a:cs typeface="Times New Roman" panose="02020603050405020304" pitchFamily="18" charset="0"/>
              </a:rPr>
              <a:t> </a:t>
            </a:r>
            <a:endParaRPr lang="el-GR" dirty="0" smtClean="0">
              <a:latin typeface="Times New Roman" panose="02020603050405020304" pitchFamily="18" charset="0"/>
              <a:cs typeface="Times New Roman" panose="02020603050405020304" pitchFamily="18" charset="0"/>
            </a:endParaRPr>
          </a:p>
          <a:p>
            <a:r>
              <a:rPr lang="el-GR" dirty="0" smtClean="0">
                <a:latin typeface="Times New Roman" panose="02020603050405020304" pitchFamily="18" charset="0"/>
                <a:cs typeface="Times New Roman" panose="02020603050405020304" pitchFamily="18" charset="0"/>
              </a:rPr>
              <a:t>Το </a:t>
            </a:r>
            <a:r>
              <a:rPr lang="en-US" dirty="0">
                <a:latin typeface="Times New Roman" panose="02020603050405020304" pitchFamily="18" charset="0"/>
                <a:cs typeface="Times New Roman" panose="02020603050405020304" pitchFamily="18" charset="0"/>
              </a:rPr>
              <a:t>S </a:t>
            </a:r>
            <a:r>
              <a:rPr lang="el-GR" dirty="0">
                <a:latin typeface="Times New Roman" panose="02020603050405020304" pitchFamily="18" charset="0"/>
                <a:cs typeface="Times New Roman" panose="02020603050405020304" pitchFamily="18" charset="0"/>
              </a:rPr>
              <a:t>εξαρτάται από εγχώριους </a:t>
            </a:r>
            <a:r>
              <a:rPr lang="el-GR" dirty="0" smtClean="0">
                <a:latin typeface="Times New Roman" panose="02020603050405020304" pitchFamily="18" charset="0"/>
                <a:cs typeface="Times New Roman" panose="02020603050405020304" pitchFamily="18" charset="0"/>
              </a:rPr>
              <a:t>παράγοντες (</a:t>
            </a:r>
            <a:r>
              <a:rPr lang="el-GR" dirty="0">
                <a:latin typeface="Times New Roman" panose="02020603050405020304" pitchFamily="18" charset="0"/>
                <a:cs typeface="Times New Roman" panose="02020603050405020304" pitchFamily="18" charset="0"/>
              </a:rPr>
              <a:t>προϊόν, </a:t>
            </a:r>
            <a:endParaRPr lang="el-GR" dirty="0" smtClean="0">
              <a:latin typeface="Times New Roman" panose="02020603050405020304" pitchFamily="18" charset="0"/>
              <a:cs typeface="Times New Roman" panose="02020603050405020304" pitchFamily="18" charset="0"/>
            </a:endParaRPr>
          </a:p>
          <a:p>
            <a:pPr marL="0" indent="0">
              <a:buNone/>
            </a:pPr>
            <a:r>
              <a:rPr lang="el-GR" dirty="0" smtClean="0">
                <a:latin typeface="Times New Roman" panose="02020603050405020304" pitchFamily="18" charset="0"/>
                <a:cs typeface="Times New Roman" panose="02020603050405020304" pitchFamily="18" charset="0"/>
              </a:rPr>
              <a:t>δημοσιονομική πολιτική, </a:t>
            </a:r>
            <a:r>
              <a:rPr lang="el-GR" dirty="0">
                <a:latin typeface="Times New Roman" panose="02020603050405020304" pitchFamily="18" charset="0"/>
                <a:cs typeface="Times New Roman" panose="02020603050405020304" pitchFamily="18" charset="0"/>
              </a:rPr>
              <a:t>κ.λπ.)</a:t>
            </a:r>
          </a:p>
          <a:p>
            <a:r>
              <a:rPr lang="el-GR" dirty="0">
                <a:latin typeface="Times New Roman" panose="02020603050405020304" pitchFamily="18" charset="0"/>
                <a:cs typeface="Times New Roman" panose="02020603050405020304" pitchFamily="18" charset="0"/>
              </a:rPr>
              <a:t>Το </a:t>
            </a:r>
            <a:r>
              <a:rPr lang="en-US" b="1" i="1" dirty="0">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καθορίζεται από το διεθνές επιτόκιο </a:t>
            </a:r>
            <a:r>
              <a:rPr lang="en-US" b="1" i="1" dirty="0">
                <a:latin typeface="Times New Roman" panose="02020603050405020304" pitchFamily="18" charset="0"/>
                <a:cs typeface="Times New Roman" panose="02020603050405020304" pitchFamily="18" charset="0"/>
              </a:rPr>
              <a:t>r</a:t>
            </a:r>
            <a:r>
              <a:rPr lang="el-GR" b="1" i="1" dirty="0">
                <a:latin typeface="Times New Roman" panose="02020603050405020304" pitchFamily="18" charset="0"/>
                <a:cs typeface="Times New Roman" panose="02020603050405020304" pitchFamily="18" charset="0"/>
              </a:rPr>
              <a:t>*</a:t>
            </a:r>
            <a:endParaRPr lang="el-GR" dirty="0">
              <a:latin typeface="Times New Roman" panose="02020603050405020304" pitchFamily="18" charset="0"/>
              <a:cs typeface="Times New Roman" panose="02020603050405020304" pitchFamily="18" charset="0"/>
            </a:endParaRPr>
          </a:p>
          <a:p>
            <a:pPr marL="0" indent="0">
              <a:buNone/>
            </a:pPr>
            <a:r>
              <a:rPr lang="el-GR" dirty="0">
                <a:latin typeface="Times New Roman" panose="02020603050405020304" pitchFamily="18" charset="0"/>
                <a:cs typeface="Times New Roman" panose="02020603050405020304" pitchFamily="18" charset="0"/>
              </a:rPr>
              <a:t>Επομένως, το </a:t>
            </a:r>
            <a:r>
              <a:rPr lang="el-GR" b="1" i="1" dirty="0">
                <a:latin typeface="Times New Roman" panose="02020603050405020304" pitchFamily="18" charset="0"/>
                <a:cs typeface="Times New Roman" panose="02020603050405020304" pitchFamily="18" charset="0"/>
              </a:rPr>
              <a:t>ε</a:t>
            </a:r>
            <a:r>
              <a:rPr lang="el-GR" dirty="0">
                <a:latin typeface="Times New Roman" panose="02020603050405020304" pitchFamily="18" charset="0"/>
                <a:cs typeface="Times New Roman" panose="02020603050405020304" pitchFamily="18" charset="0"/>
              </a:rPr>
              <a:t> πρέπει να προσαρμοστεί για να διασφαλίσει ότι </a:t>
            </a:r>
            <a:r>
              <a:rPr lang="el-GR" dirty="0" smtClean="0">
                <a:latin typeface="Times New Roman" panose="02020603050405020304" pitchFamily="18" charset="0"/>
                <a:cs typeface="Times New Roman" panose="02020603050405020304" pitchFamily="18" charset="0"/>
              </a:rPr>
              <a:t>ισχύει η ισότητα.</a:t>
            </a:r>
            <a:endParaRPr lang="el-GR" dirty="0">
              <a:latin typeface="Times New Roman" panose="02020603050405020304" pitchFamily="18" charset="0"/>
              <a:cs typeface="Times New Roman" panose="02020603050405020304" pitchFamily="18" charset="0"/>
            </a:endParaRPr>
          </a:p>
          <a:p>
            <a:pPr marL="0" indent="0" algn="just" fontAlgn="auto">
              <a:lnSpc>
                <a:spcPct val="160000"/>
              </a:lnSpc>
              <a:spcAft>
                <a:spcPts val="0"/>
              </a:spcAft>
              <a:buFont typeface="Wingdings 3" charset="2"/>
              <a:buNone/>
              <a:defRPr/>
            </a:pPr>
            <a:endParaRPr lang="el-GR" sz="1800" dirty="0">
              <a:latin typeface="Times New Roman" panose="02020603050405020304" pitchFamily="18" charset="0"/>
              <a:cs typeface="Times New Roman" panose="02020603050405020304" pitchFamily="18" charset="0"/>
            </a:endParaRPr>
          </a:p>
        </p:txBody>
      </p:sp>
      <p:grpSp>
        <p:nvGrpSpPr>
          <p:cNvPr id="7" name="Ομάδα 6"/>
          <p:cNvGrpSpPr/>
          <p:nvPr/>
        </p:nvGrpSpPr>
        <p:grpSpPr>
          <a:xfrm>
            <a:off x="8018847" y="3222941"/>
            <a:ext cx="4173153" cy="2969499"/>
            <a:chOff x="7888223" y="3222940"/>
            <a:chExt cx="4173153" cy="2969499"/>
          </a:xfrm>
        </p:grpSpPr>
        <p:grpSp>
          <p:nvGrpSpPr>
            <p:cNvPr id="6" name="Ομάδα 5"/>
            <p:cNvGrpSpPr/>
            <p:nvPr/>
          </p:nvGrpSpPr>
          <p:grpSpPr>
            <a:xfrm>
              <a:off x="7888223" y="3222940"/>
              <a:ext cx="4173153" cy="2969499"/>
              <a:chOff x="8320297" y="4127292"/>
              <a:chExt cx="4083739" cy="2774092"/>
            </a:xfrm>
          </p:grpSpPr>
          <p:sp>
            <p:nvSpPr>
              <p:cNvPr id="41" name="Rectangle 3"/>
              <p:cNvSpPr txBox="1">
                <a:spLocks/>
              </p:cNvSpPr>
              <p:nvPr/>
            </p:nvSpPr>
            <p:spPr bwMode="auto">
              <a:xfrm>
                <a:off x="11350488" y="5838484"/>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800" dirty="0" smtClean="0">
                    <a:effectLst>
                      <a:outerShdw blurRad="38100" dist="38100" dir="2700000" algn="tl">
                        <a:srgbClr val="000000">
                          <a:alpha val="43137"/>
                        </a:srgbClr>
                      </a:outerShdw>
                    </a:effectLst>
                  </a:rPr>
                  <a:t>NX</a:t>
                </a:r>
                <a:endParaRPr lang="el-GR" sz="1800" dirty="0" smtClean="0">
                  <a:effectLst>
                    <a:outerShdw blurRad="38100" dist="38100" dir="2700000" algn="tl">
                      <a:srgbClr val="000000">
                        <a:alpha val="43137"/>
                      </a:srgbClr>
                    </a:outerShdw>
                  </a:effectLst>
                </a:endParaRPr>
              </a:p>
            </p:txBody>
          </p:sp>
          <p:grpSp>
            <p:nvGrpSpPr>
              <p:cNvPr id="4" name="Ομάδα 3"/>
              <p:cNvGrpSpPr/>
              <p:nvPr/>
            </p:nvGrpSpPr>
            <p:grpSpPr>
              <a:xfrm>
                <a:off x="8320297" y="4127292"/>
                <a:ext cx="4045547" cy="2774092"/>
                <a:chOff x="8320297" y="4127292"/>
                <a:chExt cx="4045547" cy="2774092"/>
              </a:xfrm>
            </p:grpSpPr>
            <p:sp>
              <p:nvSpPr>
                <p:cNvPr id="38" name="Rectangle 3"/>
                <p:cNvSpPr txBox="1">
                  <a:spLocks/>
                </p:cNvSpPr>
                <p:nvPr/>
              </p:nvSpPr>
              <p:spPr bwMode="auto">
                <a:xfrm>
                  <a:off x="11312296" y="6445359"/>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400" dirty="0" smtClean="0">
                      <a:effectLst>
                        <a:outerShdw blurRad="38100" dist="38100" dir="2700000" algn="tl">
                          <a:srgbClr val="000000">
                            <a:alpha val="43137"/>
                          </a:srgbClr>
                        </a:outerShdw>
                      </a:effectLst>
                    </a:rPr>
                    <a:t>S - I, NX</a:t>
                  </a:r>
                  <a:endParaRPr lang="el-GR" sz="1400" dirty="0" smtClean="0">
                    <a:effectLst>
                      <a:outerShdw blurRad="38100" dist="38100" dir="2700000" algn="tl">
                        <a:srgbClr val="000000">
                          <a:alpha val="43137"/>
                        </a:srgbClr>
                      </a:outerShdw>
                    </a:effectLst>
                  </a:endParaRPr>
                </a:p>
              </p:txBody>
            </p:sp>
            <p:sp>
              <p:nvSpPr>
                <p:cNvPr id="40" name="Rectangle 3"/>
                <p:cNvSpPr txBox="1">
                  <a:spLocks/>
                </p:cNvSpPr>
                <p:nvPr/>
              </p:nvSpPr>
              <p:spPr bwMode="auto">
                <a:xfrm>
                  <a:off x="10034512" y="4127292"/>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800" dirty="0" smtClean="0">
                      <a:effectLst>
                        <a:outerShdw blurRad="38100" dist="38100" dir="2700000" algn="tl">
                          <a:srgbClr val="000000">
                            <a:alpha val="43137"/>
                          </a:srgbClr>
                        </a:outerShdw>
                      </a:effectLst>
                    </a:rPr>
                    <a:t>S</a:t>
                  </a:r>
                  <a:r>
                    <a:rPr lang="el-GR" sz="1800" dirty="0" smtClean="0">
                      <a:effectLst>
                        <a:outerShdw blurRad="38100" dist="38100" dir="2700000" algn="tl">
                          <a:srgbClr val="000000">
                            <a:alpha val="43137"/>
                          </a:srgbClr>
                        </a:outerShdw>
                      </a:effectLst>
                    </a:rPr>
                    <a:t> - </a:t>
                  </a:r>
                  <a:r>
                    <a:rPr lang="en-US" sz="1800" dirty="0" smtClean="0">
                      <a:effectLst>
                        <a:outerShdw blurRad="38100" dist="38100" dir="2700000" algn="tl">
                          <a:srgbClr val="000000">
                            <a:alpha val="43137"/>
                          </a:srgbClr>
                        </a:outerShdw>
                      </a:effectLst>
                    </a:rPr>
                    <a:t>I</a:t>
                  </a:r>
                  <a:endParaRPr lang="el-GR" sz="1800" dirty="0" smtClean="0">
                    <a:effectLst>
                      <a:outerShdw blurRad="38100" dist="38100" dir="2700000" algn="tl">
                        <a:srgbClr val="000000">
                          <a:alpha val="43137"/>
                        </a:srgbClr>
                      </a:outerShdw>
                    </a:effectLst>
                  </a:endParaRPr>
                </a:p>
              </p:txBody>
            </p:sp>
            <p:grpSp>
              <p:nvGrpSpPr>
                <p:cNvPr id="3" name="Ομάδα 2"/>
                <p:cNvGrpSpPr/>
                <p:nvPr/>
              </p:nvGrpSpPr>
              <p:grpSpPr>
                <a:xfrm>
                  <a:off x="8320297" y="4221267"/>
                  <a:ext cx="3550205" cy="2235467"/>
                  <a:chOff x="8320297" y="4221267"/>
                  <a:chExt cx="3550205" cy="2235467"/>
                </a:xfrm>
              </p:grpSpPr>
              <p:grpSp>
                <p:nvGrpSpPr>
                  <p:cNvPr id="13" name="Group 27"/>
                  <p:cNvGrpSpPr>
                    <a:grpSpLocks/>
                  </p:cNvGrpSpPr>
                  <p:nvPr/>
                </p:nvGrpSpPr>
                <p:grpSpPr bwMode="auto">
                  <a:xfrm>
                    <a:off x="8723037" y="4290183"/>
                    <a:ext cx="3147465" cy="2166551"/>
                    <a:chOff x="2720" y="1427"/>
                    <a:chExt cx="4191" cy="3238"/>
                  </a:xfrm>
                </p:grpSpPr>
                <p:cxnSp>
                  <p:nvCxnSpPr>
                    <p:cNvPr id="2076" name="AutoShape 28"/>
                    <p:cNvCxnSpPr>
                      <a:cxnSpLocks noChangeShapeType="1"/>
                    </p:cNvCxnSpPr>
                    <p:nvPr/>
                  </p:nvCxnSpPr>
                  <p:spPr bwMode="auto">
                    <a:xfrm flipH="1" flipV="1">
                      <a:off x="2720" y="3741"/>
                      <a:ext cx="1830" cy="5"/>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14" name="Group 29"/>
                    <p:cNvGrpSpPr>
                      <a:grpSpLocks/>
                    </p:cNvGrpSpPr>
                    <p:nvPr/>
                  </p:nvGrpSpPr>
                  <p:grpSpPr bwMode="auto">
                    <a:xfrm>
                      <a:off x="2720" y="1427"/>
                      <a:ext cx="4191" cy="3238"/>
                      <a:chOff x="2720" y="1427"/>
                      <a:chExt cx="4191" cy="3238"/>
                    </a:xfrm>
                  </p:grpSpPr>
                  <p:grpSp>
                    <p:nvGrpSpPr>
                      <p:cNvPr id="15" name="Group 30"/>
                      <p:cNvGrpSpPr>
                        <a:grpSpLocks/>
                      </p:cNvGrpSpPr>
                      <p:nvPr/>
                    </p:nvGrpSpPr>
                    <p:grpSpPr bwMode="auto">
                      <a:xfrm>
                        <a:off x="2721" y="1445"/>
                        <a:ext cx="4190" cy="3220"/>
                        <a:chOff x="2721" y="1445"/>
                        <a:chExt cx="4190" cy="3220"/>
                      </a:xfrm>
                    </p:grpSpPr>
                    <p:cxnSp>
                      <p:nvCxnSpPr>
                        <p:cNvPr id="2079" name="AutoShape 31"/>
                        <p:cNvCxnSpPr>
                          <a:cxnSpLocks noChangeShapeType="1"/>
                        </p:cNvCxnSpPr>
                        <p:nvPr/>
                      </p:nvCxnSpPr>
                      <p:spPr bwMode="auto">
                        <a:xfrm>
                          <a:off x="4530" y="1445"/>
                          <a:ext cx="20" cy="3220"/>
                        </a:xfrm>
                        <a:prstGeom prst="straightConnector1">
                          <a:avLst/>
                        </a:prstGeom>
                        <a:noFill/>
                        <a:ln w="317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6" name="Arc 32"/>
                        <p:cNvSpPr>
                          <a:spLocks/>
                        </p:cNvSpPr>
                        <p:nvPr/>
                      </p:nvSpPr>
                      <p:spPr bwMode="auto">
                        <a:xfrm rot="10800000">
                          <a:off x="3049" y="1520"/>
                          <a:ext cx="3662" cy="2750"/>
                        </a:xfrm>
                        <a:custGeom>
                          <a:avLst/>
                          <a:gdLst>
                            <a:gd name="G0" fmla="+- 0 0 0"/>
                            <a:gd name="G1" fmla="+- 21600 0 0"/>
                            <a:gd name="G2" fmla="+- 21600 0 0"/>
                            <a:gd name="T0" fmla="*/ 0 w 21546"/>
                            <a:gd name="T1" fmla="*/ 0 h 21600"/>
                            <a:gd name="T2" fmla="*/ 21546 w 21546"/>
                            <a:gd name="T3" fmla="*/ 20076 h 21600"/>
                            <a:gd name="T4" fmla="*/ 0 w 21546"/>
                            <a:gd name="T5" fmla="*/ 21600 h 21600"/>
                          </a:gdLst>
                          <a:ahLst/>
                          <a:cxnLst>
                            <a:cxn ang="0">
                              <a:pos x="T0" y="T1"/>
                            </a:cxn>
                            <a:cxn ang="0">
                              <a:pos x="T2" y="T3"/>
                            </a:cxn>
                            <a:cxn ang="0">
                              <a:pos x="T4" y="T5"/>
                            </a:cxn>
                          </a:cxnLst>
                          <a:rect l="0" t="0" r="r" b="b"/>
                          <a:pathLst>
                            <a:path w="21546" h="21600" fill="none" extrusionOk="0">
                              <a:moveTo>
                                <a:pt x="-1" y="0"/>
                              </a:moveTo>
                              <a:cubicBezTo>
                                <a:pt x="11337" y="0"/>
                                <a:pt x="20746" y="8766"/>
                                <a:pt x="21546" y="20075"/>
                              </a:cubicBezTo>
                            </a:path>
                            <a:path w="21546" h="21600" stroke="0" extrusionOk="0">
                              <a:moveTo>
                                <a:pt x="-1" y="0"/>
                              </a:moveTo>
                              <a:cubicBezTo>
                                <a:pt x="11337" y="0"/>
                                <a:pt x="20746" y="8766"/>
                                <a:pt x="21546" y="20075"/>
                              </a:cubicBezTo>
                              <a:lnTo>
                                <a:pt x="0" y="21600"/>
                              </a:lnTo>
                              <a:close/>
                            </a:path>
                          </a:pathLst>
                        </a:custGeom>
                        <a:noFill/>
                        <a:ln w="3175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l-GR"/>
                        </a:p>
                      </p:txBody>
                    </p:sp>
                    <p:cxnSp>
                      <p:nvCxnSpPr>
                        <p:cNvPr id="2081" name="AutoShape 33"/>
                        <p:cNvCxnSpPr>
                          <a:cxnSpLocks noChangeShapeType="1"/>
                        </p:cNvCxnSpPr>
                        <p:nvPr/>
                      </p:nvCxnSpPr>
                      <p:spPr bwMode="auto">
                        <a:xfrm>
                          <a:off x="2721" y="4648"/>
                          <a:ext cx="4190" cy="0"/>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2082" name="AutoShape 34"/>
                      <p:cNvCxnSpPr>
                        <a:cxnSpLocks noChangeShapeType="1"/>
                      </p:cNvCxnSpPr>
                      <p:nvPr/>
                    </p:nvCxnSpPr>
                    <p:spPr bwMode="auto">
                      <a:xfrm flipH="1" flipV="1">
                        <a:off x="2720" y="1427"/>
                        <a:ext cx="20" cy="3229"/>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sp>
                <p:nvSpPr>
                  <p:cNvPr id="39" name="Rectangle 3"/>
                  <p:cNvSpPr txBox="1">
                    <a:spLocks/>
                  </p:cNvSpPr>
                  <p:nvPr/>
                </p:nvSpPr>
                <p:spPr bwMode="auto">
                  <a:xfrm>
                    <a:off x="8429903" y="4221267"/>
                    <a:ext cx="346158"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dirty="0" smtClean="0">
                        <a:effectLst>
                          <a:outerShdw blurRad="38100" dist="38100" dir="2700000" algn="tl">
                            <a:srgbClr val="000000">
                              <a:alpha val="43137"/>
                            </a:srgbClr>
                          </a:outerShdw>
                        </a:effectLst>
                      </a:rPr>
                      <a:t>ε</a:t>
                    </a:r>
                  </a:p>
                </p:txBody>
              </p:sp>
              <p:sp>
                <p:nvSpPr>
                  <p:cNvPr id="42" name="Rectangle 3"/>
                  <p:cNvSpPr txBox="1">
                    <a:spLocks/>
                  </p:cNvSpPr>
                  <p:nvPr/>
                </p:nvSpPr>
                <p:spPr bwMode="auto">
                  <a:xfrm>
                    <a:off x="8320297" y="5598165"/>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dirty="0" smtClean="0">
                        <a:effectLst>
                          <a:outerShdw blurRad="38100" dist="38100" dir="2700000" algn="tl">
                            <a:srgbClr val="000000">
                              <a:alpha val="43137"/>
                            </a:srgbClr>
                          </a:outerShdw>
                        </a:effectLst>
                      </a:rPr>
                      <a:t>ε</a:t>
                    </a:r>
                    <a:r>
                      <a:rPr lang="en-US" baseline="-25000" dirty="0" smtClean="0">
                        <a:effectLst>
                          <a:outerShdw blurRad="38100" dist="38100" dir="2700000" algn="tl">
                            <a:srgbClr val="000000">
                              <a:alpha val="43137"/>
                            </a:srgbClr>
                          </a:outerShdw>
                        </a:effectLst>
                      </a:rPr>
                      <a:t>0</a:t>
                    </a:r>
                    <a:endParaRPr lang="el-GR" baseline="-25000" dirty="0" smtClean="0">
                      <a:effectLst>
                        <a:outerShdw blurRad="38100" dist="38100" dir="2700000" algn="tl">
                          <a:srgbClr val="000000">
                            <a:alpha val="43137"/>
                          </a:srgbClr>
                        </a:outerShdw>
                      </a:effectLst>
                    </a:endParaRPr>
                  </a:p>
                </p:txBody>
              </p:sp>
            </p:grpSp>
            <p:sp>
              <p:nvSpPr>
                <p:cNvPr id="17" name="Rectangle 3"/>
                <p:cNvSpPr txBox="1">
                  <a:spLocks/>
                </p:cNvSpPr>
                <p:nvPr/>
              </p:nvSpPr>
              <p:spPr bwMode="auto">
                <a:xfrm>
                  <a:off x="9777130" y="6461853"/>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400" dirty="0" smtClean="0">
                      <a:effectLst>
                        <a:outerShdw blurRad="38100" dist="38100" dir="2700000" algn="tl">
                          <a:srgbClr val="000000">
                            <a:alpha val="43137"/>
                          </a:srgbClr>
                        </a:outerShdw>
                      </a:effectLst>
                    </a:rPr>
                    <a:t>S – I = NX</a:t>
                  </a:r>
                  <a:endParaRPr lang="el-GR" sz="1400" dirty="0" smtClean="0">
                    <a:effectLst>
                      <a:outerShdw blurRad="38100" dist="38100" dir="2700000" algn="tl">
                        <a:srgbClr val="000000">
                          <a:alpha val="43137"/>
                        </a:srgbClr>
                      </a:outerShdw>
                    </a:effectLst>
                  </a:endParaRPr>
                </a:p>
              </p:txBody>
            </p:sp>
          </p:grpSp>
        </p:grpSp>
        <p:sp>
          <p:nvSpPr>
            <p:cNvPr id="21" name="Rectangle 3"/>
            <p:cNvSpPr txBox="1">
              <a:spLocks/>
            </p:cNvSpPr>
            <p:nvPr/>
          </p:nvSpPr>
          <p:spPr bwMode="auto">
            <a:xfrm>
              <a:off x="8068918" y="5687326"/>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200" dirty="0">
                  <a:effectLst>
                    <a:outerShdw blurRad="38100" dist="38100" dir="2700000" algn="tl">
                      <a:srgbClr val="000000">
                        <a:alpha val="43137"/>
                      </a:srgbClr>
                    </a:outerShdw>
                  </a:effectLst>
                </a:rPr>
                <a:t>0</a:t>
              </a:r>
              <a:endParaRPr lang="el-GR" sz="1200" dirty="0" smtClean="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609059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lgn="ctr">
              <a:buNone/>
            </a:pPr>
            <a:r>
              <a:rPr lang="en-US" sz="2800" dirty="0">
                <a:effectLst>
                  <a:outerShdw blurRad="38100" dist="38100" dir="2700000" algn="tl">
                    <a:srgbClr val="0E5580"/>
                  </a:outerShdw>
                </a:effectLst>
                <a:latin typeface="Times New Roman" panose="02020603050405020304" pitchFamily="18" charset="0"/>
                <a:cs typeface="Times New Roman" panose="02020603050405020304" pitchFamily="18" charset="0"/>
              </a:rPr>
              <a:t>e</a:t>
            </a:r>
            <a:r>
              <a:rPr lang="el-GR" sz="2800" dirty="0">
                <a:effectLst>
                  <a:outerShdw blurRad="38100" dist="38100" dir="2700000" algn="tl">
                    <a:srgbClr val="0E5580"/>
                  </a:outerShdw>
                </a:effectLst>
                <a:latin typeface="Times New Roman" panose="02020603050405020304" pitchFamily="18" charset="0"/>
                <a:cs typeface="Times New Roman" panose="02020603050405020304" pitchFamily="18" charset="0"/>
              </a:rPr>
              <a:t> = ε</a:t>
            </a:r>
            <a:r>
              <a:rPr lang="en-US" sz="2800" dirty="0">
                <a:effectLst>
                  <a:outerShdw blurRad="38100" dist="38100" dir="2700000" algn="tl">
                    <a:srgbClr val="0E5580"/>
                  </a:outerShdw>
                </a:effectLst>
                <a:latin typeface="Times New Roman" panose="02020603050405020304" pitchFamily="18" charset="0"/>
                <a:cs typeface="Times New Roman" panose="02020603050405020304" pitchFamily="18" charset="0"/>
              </a:rPr>
              <a:t> </a:t>
            </a:r>
            <a:r>
              <a:rPr lang="en-US" sz="2800" baseline="-10000" dirty="0">
                <a:effectLst>
                  <a:outerShdw blurRad="38100" dist="38100" dir="2700000" algn="tl">
                    <a:srgbClr val="0E5580"/>
                  </a:outerShdw>
                </a:effectLst>
                <a:latin typeface="Times New Roman" panose="02020603050405020304" pitchFamily="18" charset="0"/>
                <a:cs typeface="Times New Roman" panose="02020603050405020304" pitchFamily="18" charset="0"/>
              </a:rPr>
              <a:t>*</a:t>
            </a:r>
            <a:r>
              <a:rPr lang="el-GR" sz="2800" dirty="0">
                <a:effectLst>
                  <a:outerShdw blurRad="38100" dist="38100" dir="2700000" algn="tl">
                    <a:srgbClr val="0E5580"/>
                  </a:outerShdw>
                </a:effectLst>
                <a:latin typeface="Times New Roman" panose="02020603050405020304" pitchFamily="18" charset="0"/>
                <a:cs typeface="Times New Roman" panose="02020603050405020304" pitchFamily="18" charset="0"/>
              </a:rPr>
              <a:t> (</a:t>
            </a:r>
            <a:r>
              <a:rPr lang="en-US" sz="2800" dirty="0">
                <a:effectLst>
                  <a:outerShdw blurRad="38100" dist="38100" dir="2700000" algn="tl">
                    <a:srgbClr val="0E5580"/>
                  </a:outerShdw>
                </a:effectLst>
                <a:latin typeface="Times New Roman" panose="02020603050405020304" pitchFamily="18" charset="0"/>
                <a:cs typeface="Times New Roman" panose="02020603050405020304" pitchFamily="18" charset="0"/>
              </a:rPr>
              <a:t>P</a:t>
            </a:r>
            <a:r>
              <a:rPr lang="el-GR" sz="2800" baseline="10000" dirty="0">
                <a:effectLst>
                  <a:outerShdw blurRad="38100" dist="38100" dir="2700000" algn="tl">
                    <a:srgbClr val="0E5580"/>
                  </a:outerShdw>
                </a:effectLst>
                <a:latin typeface="Times New Roman" panose="02020603050405020304" pitchFamily="18" charset="0"/>
                <a:cs typeface="Times New Roman" panose="02020603050405020304" pitchFamily="18" charset="0"/>
              </a:rPr>
              <a:t>*</a:t>
            </a:r>
            <a:r>
              <a:rPr lang="el-GR" sz="2800" dirty="0">
                <a:effectLst>
                  <a:outerShdw blurRad="38100" dist="38100" dir="2700000" algn="tl">
                    <a:srgbClr val="0E5580"/>
                  </a:outerShdw>
                </a:effectLst>
                <a:latin typeface="Times New Roman" panose="02020603050405020304" pitchFamily="18" charset="0"/>
                <a:cs typeface="Times New Roman" panose="02020603050405020304" pitchFamily="18" charset="0"/>
              </a:rPr>
              <a:t>/</a:t>
            </a:r>
            <a:r>
              <a:rPr lang="en-US" sz="2800" dirty="0">
                <a:effectLst>
                  <a:outerShdw blurRad="38100" dist="38100" dir="2700000" algn="tl">
                    <a:srgbClr val="0E5580"/>
                  </a:outerShdw>
                </a:effectLst>
                <a:latin typeface="Times New Roman" panose="02020603050405020304" pitchFamily="18" charset="0"/>
                <a:cs typeface="Times New Roman" panose="02020603050405020304" pitchFamily="18" charset="0"/>
              </a:rPr>
              <a:t>P</a:t>
            </a:r>
            <a:r>
              <a:rPr lang="el-GR" sz="2800" dirty="0">
                <a:effectLst>
                  <a:outerShdw blurRad="38100" dist="38100" dir="2700000" algn="tl">
                    <a:srgbClr val="0E5580"/>
                  </a:outerShdw>
                </a:effectLst>
                <a:latin typeface="Times New Roman" panose="02020603050405020304" pitchFamily="18" charset="0"/>
                <a:cs typeface="Times New Roman" panose="02020603050405020304" pitchFamily="18" charset="0"/>
              </a:rPr>
              <a:t>)</a:t>
            </a:r>
          </a:p>
          <a:p>
            <a:endParaRPr lang="el-GR" dirty="0"/>
          </a:p>
        </p:txBody>
      </p:sp>
    </p:spTree>
    <p:extLst>
      <p:ext uri="{BB962C8B-B14F-4D97-AF65-F5344CB8AC3E}">
        <p14:creationId xmlns:p14="http://schemas.microsoft.com/office/powerpoint/2010/main" val="3241159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10012" y="426846"/>
            <a:ext cx="11356608" cy="1400175"/>
          </a:xfrm>
        </p:spPr>
        <p:txBody>
          <a:bodyPr rtlCol="0">
            <a:noAutofit/>
          </a:bodyPr>
          <a:lstStyle/>
          <a:p>
            <a:pPr algn="ctr" fontAlgn="auto">
              <a:spcAft>
                <a:spcPts val="0"/>
              </a:spcAft>
              <a:defRPr/>
            </a:pPr>
            <a:r>
              <a:rPr lang="el-GR" sz="36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Πως η οικονομική πολιτική επηρεάζει την πραγματική συναλλαγματική </a:t>
            </a: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ισοτιμία;</a:t>
            </a:r>
            <a:endParaRPr lang="el-GR" sz="36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410012" y="1827022"/>
            <a:ext cx="11437937" cy="4885278"/>
          </a:xfrm>
        </p:spPr>
        <p:txBody>
          <a:bodyPr rtlCol="0" anchor="t" anchorCtr="0">
            <a:normAutofit/>
          </a:bodyPr>
          <a:lstStyle/>
          <a:p>
            <a:pPr algn="just" fontAlgn="auto">
              <a:lnSpc>
                <a:spcPct val="150000"/>
              </a:lnSpc>
              <a:spcAft>
                <a:spcPts val="0"/>
              </a:spcAft>
              <a:buFont typeface="Wingdings 3" charset="2"/>
              <a:buChar char=""/>
              <a:defRPr/>
            </a:pPr>
            <a:r>
              <a:rPr lang="el-GR" b="1" i="1" dirty="0" smtClean="0">
                <a:latin typeface="Times New Roman" panose="02020603050405020304" pitchFamily="18" charset="0"/>
                <a:cs typeface="Times New Roman" panose="02020603050405020304" pitchFamily="18" charset="0"/>
              </a:rPr>
              <a:t>Αύξηση της φορολογίας </a:t>
            </a:r>
            <a:r>
              <a:rPr lang="el-GR" dirty="0" smtClean="0">
                <a:latin typeface="Times New Roman" panose="02020603050405020304" pitchFamily="18" charset="0"/>
                <a:cs typeface="Times New Roman" panose="02020603050405020304" pitchFamily="18" charset="0"/>
              </a:rPr>
              <a:t>(Τ</a:t>
            </a:r>
            <a:r>
              <a:rPr lang="en-US"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=&gt; αύξηση </a:t>
            </a:r>
            <a:r>
              <a:rPr lang="el-GR" dirty="0">
                <a:latin typeface="Times New Roman" panose="02020603050405020304" pitchFamily="18" charset="0"/>
                <a:cs typeface="Times New Roman" panose="02020603050405020304" pitchFamily="18" charset="0"/>
              </a:rPr>
              <a:t>της </a:t>
            </a:r>
            <a:r>
              <a:rPr lang="el-GR" dirty="0" smtClean="0">
                <a:latin typeface="Times New Roman" panose="02020603050405020304" pitchFamily="18" charset="0"/>
                <a:cs typeface="Times New Roman" panose="02020603050405020304" pitchFamily="18" charset="0"/>
              </a:rPr>
              <a:t>εθνικής </a:t>
            </a:r>
            <a:r>
              <a:rPr lang="el-GR" dirty="0">
                <a:latin typeface="Times New Roman" panose="02020603050405020304" pitchFamily="18" charset="0"/>
                <a:cs typeface="Times New Roman" panose="02020603050405020304" pitchFamily="18" charset="0"/>
              </a:rPr>
              <a:t>αποταμίευσης </a:t>
            </a:r>
            <a:r>
              <a:rPr lang="en-US" dirty="0" smtClean="0">
                <a:latin typeface="Times New Roman" panose="02020603050405020304" pitchFamily="18" charset="0"/>
                <a:cs typeface="Times New Roman" panose="02020603050405020304" pitchFamily="18" charset="0"/>
              </a:rPr>
              <a:t>(S</a:t>
            </a:r>
            <a:r>
              <a:rPr lang="el-GR" dirty="0" smtClean="0">
                <a:latin typeface="Times New Roman" panose="02020603050405020304" pitchFamily="18" charset="0"/>
                <a:cs typeface="Times New Roman" panose="02020603050405020304" pitchFamily="18" charset="0"/>
              </a:rPr>
              <a:t> &lt; </a:t>
            </a:r>
            <a:r>
              <a:rPr lang="en-US" dirty="0" smtClean="0">
                <a:latin typeface="Times New Roman" panose="02020603050405020304" pitchFamily="18" charset="0"/>
                <a:cs typeface="Times New Roman" panose="02020603050405020304" pitchFamily="18" charset="0"/>
              </a:rPr>
              <a:t>S</a:t>
            </a:r>
            <a:r>
              <a:rPr lang="en-US" baseline="-10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=&gt; αύξηση της </a:t>
            </a:r>
            <a:r>
              <a:rPr lang="el-GR" dirty="0">
                <a:latin typeface="Times New Roman" panose="02020603050405020304" pitchFamily="18" charset="0"/>
                <a:cs typeface="Times New Roman" panose="02020603050405020304" pitchFamily="18" charset="0"/>
              </a:rPr>
              <a:t>προσφοράς € =&gt; </a:t>
            </a:r>
            <a:r>
              <a:rPr lang="el-GR" dirty="0" smtClean="0">
                <a:latin typeface="Times New Roman" panose="02020603050405020304" pitchFamily="18" charset="0"/>
                <a:cs typeface="Times New Roman" panose="02020603050405020304" pitchFamily="18" charset="0"/>
              </a:rPr>
              <a:t>μείωση </a:t>
            </a:r>
            <a:r>
              <a:rPr lang="el-GR" dirty="0">
                <a:latin typeface="Times New Roman" panose="02020603050405020304" pitchFamily="18" charset="0"/>
                <a:cs typeface="Times New Roman" panose="02020603050405020304" pitchFamily="18" charset="0"/>
              </a:rPr>
              <a:t>της πραγματικής </a:t>
            </a:r>
            <a:r>
              <a:rPr lang="el-GR" dirty="0" smtClean="0">
                <a:latin typeface="Times New Roman" panose="02020603050405020304" pitchFamily="18" charset="0"/>
                <a:cs typeface="Times New Roman" panose="02020603050405020304" pitchFamily="18" charset="0"/>
              </a:rPr>
              <a:t>συναλλαγματικής ισοτιμίας</a:t>
            </a:r>
            <a:r>
              <a:rPr lang="en-US"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ε &gt; ε</a:t>
            </a:r>
            <a:r>
              <a:rPr lang="el-GR" baseline="-25000" dirty="0" smtClean="0">
                <a:latin typeface="Times New Roman" panose="02020603050405020304" pitchFamily="18" charset="0"/>
                <a:cs typeface="Times New Roman" panose="02020603050405020304" pitchFamily="18" charset="0"/>
              </a:rPr>
              <a:t>1</a:t>
            </a:r>
            <a:r>
              <a:rPr lang="el-GR" dirty="0" smtClean="0">
                <a:latin typeface="Times New Roman" panose="02020603050405020304" pitchFamily="18" charset="0"/>
                <a:cs typeface="Times New Roman" panose="02020603050405020304" pitchFamily="18" charset="0"/>
              </a:rPr>
              <a:t>) </a:t>
            </a:r>
            <a:r>
              <a:rPr lang="el-GR" b="1" dirty="0" smtClean="0">
                <a:latin typeface="Times New Roman" panose="02020603050405020304" pitchFamily="18" charset="0"/>
                <a:cs typeface="Times New Roman" panose="02020603050405020304" pitchFamily="18" charset="0"/>
              </a:rPr>
              <a:t>=&gt; αύξηση </a:t>
            </a:r>
            <a:r>
              <a:rPr lang="el-GR" b="1" dirty="0">
                <a:latin typeface="Times New Roman" panose="02020603050405020304" pitchFamily="18" charset="0"/>
                <a:cs typeface="Times New Roman" panose="02020603050405020304" pitchFamily="18" charset="0"/>
              </a:rPr>
              <a:t>των καθαρών </a:t>
            </a:r>
            <a:r>
              <a:rPr lang="el-GR" b="1" dirty="0" smtClean="0">
                <a:latin typeface="Times New Roman" panose="02020603050405020304" pitchFamily="18" charset="0"/>
                <a:cs typeface="Times New Roman" panose="02020603050405020304" pitchFamily="18" charset="0"/>
              </a:rPr>
              <a:t>εξαγωγών </a:t>
            </a:r>
            <a:r>
              <a:rPr lang="el-GR" dirty="0" smtClean="0">
                <a:latin typeface="Times New Roman" panose="02020603050405020304" pitchFamily="18" charset="0"/>
                <a:cs typeface="Times New Roman" panose="02020603050405020304" pitchFamily="18" charset="0"/>
              </a:rPr>
              <a:t>(ΝΧ &lt; ΝΧ</a:t>
            </a:r>
            <a:r>
              <a:rPr lang="el-GR" baseline="-10000" dirty="0" smtClean="0">
                <a:latin typeface="Times New Roman" panose="02020603050405020304" pitchFamily="18" charset="0"/>
                <a:cs typeface="Times New Roman" panose="02020603050405020304" pitchFamily="18" charset="0"/>
              </a:rPr>
              <a:t>1</a:t>
            </a:r>
            <a:r>
              <a:rPr lang="el-GR" dirty="0" smtClean="0">
                <a:latin typeface="Times New Roman" panose="02020603050405020304" pitchFamily="18" charset="0"/>
                <a:cs typeface="Times New Roman" panose="02020603050405020304" pitchFamily="18" charset="0"/>
              </a:rPr>
              <a:t>).</a:t>
            </a:r>
            <a:endParaRPr lang="el-GR" dirty="0">
              <a:latin typeface="Times New Roman" panose="02020603050405020304" pitchFamily="18" charset="0"/>
              <a:cs typeface="Times New Roman" panose="02020603050405020304" pitchFamily="18" charset="0"/>
            </a:endParaRPr>
          </a:p>
          <a:p>
            <a:pPr algn="just" fontAlgn="auto">
              <a:lnSpc>
                <a:spcPct val="150000"/>
              </a:lnSpc>
              <a:spcBef>
                <a:spcPts val="0"/>
              </a:spcBef>
              <a:spcAft>
                <a:spcPts val="0"/>
              </a:spcAft>
              <a:buFont typeface="Wingdings 3" charset="2"/>
              <a:buChar char=""/>
              <a:defRPr/>
            </a:pPr>
            <a:endParaRPr lang="el-GR" sz="1100" dirty="0">
              <a:latin typeface="Times New Roman" panose="02020603050405020304" pitchFamily="18" charset="0"/>
              <a:cs typeface="Times New Roman" panose="02020603050405020304" pitchFamily="18" charset="0"/>
            </a:endParaRPr>
          </a:p>
          <a:p>
            <a:pPr algn="just" fontAlgn="auto">
              <a:lnSpc>
                <a:spcPct val="150000"/>
              </a:lnSpc>
              <a:spcAft>
                <a:spcPts val="0"/>
              </a:spcAft>
              <a:buFont typeface="Wingdings 3" charset="2"/>
              <a:buChar char=""/>
              <a:defRPr/>
            </a:pPr>
            <a:r>
              <a:rPr lang="el-GR" b="1" i="1" dirty="0" smtClean="0">
                <a:latin typeface="Times New Roman" panose="02020603050405020304" pitchFamily="18" charset="0"/>
                <a:cs typeface="Times New Roman" panose="02020603050405020304" pitchFamily="18" charset="0"/>
              </a:rPr>
              <a:t>Αύξηση της φορολογίας διεθνώς </a:t>
            </a:r>
            <a:r>
              <a:rPr lang="el-GR" dirty="0">
                <a:latin typeface="Times New Roman" panose="02020603050405020304" pitchFamily="18" charset="0"/>
                <a:cs typeface="Times New Roman" panose="02020603050405020304" pitchFamily="18" charset="0"/>
              </a:rPr>
              <a:t>=&gt; </a:t>
            </a:r>
            <a:r>
              <a:rPr lang="el-GR" dirty="0" smtClean="0">
                <a:latin typeface="Times New Roman" panose="02020603050405020304" pitchFamily="18" charset="0"/>
                <a:cs typeface="Times New Roman" panose="02020603050405020304" pitchFamily="18" charset="0"/>
              </a:rPr>
              <a:t>αύξηση </a:t>
            </a:r>
            <a:r>
              <a:rPr lang="el-GR" dirty="0">
                <a:latin typeface="Times New Roman" panose="02020603050405020304" pitchFamily="18" charset="0"/>
                <a:cs typeface="Times New Roman" panose="02020603050405020304" pitchFamily="18" charset="0"/>
              </a:rPr>
              <a:t>της διεθνούς </a:t>
            </a:r>
            <a:r>
              <a:rPr lang="el-GR" dirty="0" smtClean="0">
                <a:latin typeface="Times New Roman" panose="02020603050405020304" pitchFamily="18" charset="0"/>
                <a:cs typeface="Times New Roman" panose="02020603050405020304" pitchFamily="18" charset="0"/>
              </a:rPr>
              <a:t>αποταμίευσης =&gt; μείωση </a:t>
            </a:r>
            <a:r>
              <a:rPr lang="el-GR" dirty="0">
                <a:latin typeface="Times New Roman" panose="02020603050405020304" pitchFamily="18" charset="0"/>
                <a:cs typeface="Times New Roman" panose="02020603050405020304" pitchFamily="18" charset="0"/>
              </a:rPr>
              <a:t>του διεθνούς </a:t>
            </a:r>
            <a:r>
              <a:rPr lang="el-GR" dirty="0" smtClean="0">
                <a:latin typeface="Times New Roman" panose="02020603050405020304" pitchFamily="18" charset="0"/>
                <a:cs typeface="Times New Roman" panose="02020603050405020304" pitchFamily="18" charset="0"/>
              </a:rPr>
              <a:t>επιτοκίου =&gt; αύξηση </a:t>
            </a:r>
            <a:r>
              <a:rPr lang="el-GR" dirty="0">
                <a:latin typeface="Times New Roman" panose="02020603050405020304" pitchFamily="18" charset="0"/>
                <a:cs typeface="Times New Roman" panose="02020603050405020304" pitchFamily="18" charset="0"/>
              </a:rPr>
              <a:t>των εγχωρίων επενδύσεων </a:t>
            </a:r>
            <a:r>
              <a:rPr lang="el-GR" dirty="0" smtClean="0">
                <a:latin typeface="Times New Roman" panose="02020603050405020304" pitchFamily="18" charset="0"/>
                <a:cs typeface="Times New Roman" panose="02020603050405020304" pitchFamily="18" charset="0"/>
              </a:rPr>
              <a:t>(Ι &lt; Ι</a:t>
            </a:r>
            <a:r>
              <a:rPr lang="el-GR" baseline="-10000" dirty="0" smtClean="0">
                <a:latin typeface="Times New Roman" panose="02020603050405020304" pitchFamily="18" charset="0"/>
                <a:cs typeface="Times New Roman" panose="02020603050405020304" pitchFamily="18" charset="0"/>
              </a:rPr>
              <a:t>1</a:t>
            </a:r>
            <a:r>
              <a:rPr lang="el-GR" dirty="0" smtClean="0">
                <a:latin typeface="Times New Roman" panose="02020603050405020304" pitchFamily="18" charset="0"/>
                <a:cs typeface="Times New Roman" panose="02020603050405020304" pitchFamily="18" charset="0"/>
              </a:rPr>
              <a:t>) =&gt; μείωση </a:t>
            </a:r>
            <a:r>
              <a:rPr lang="el-GR" dirty="0">
                <a:latin typeface="Times New Roman" panose="02020603050405020304" pitchFamily="18" charset="0"/>
                <a:cs typeface="Times New Roman" panose="02020603050405020304" pitchFamily="18" charset="0"/>
              </a:rPr>
              <a:t>της προσφοράς € =&gt; </a:t>
            </a:r>
            <a:r>
              <a:rPr lang="el-GR" dirty="0" smtClean="0">
                <a:latin typeface="Times New Roman" panose="02020603050405020304" pitchFamily="18" charset="0"/>
                <a:cs typeface="Times New Roman" panose="02020603050405020304" pitchFamily="18" charset="0"/>
              </a:rPr>
              <a:t>αύξηση </a:t>
            </a:r>
            <a:r>
              <a:rPr lang="el-GR" dirty="0">
                <a:latin typeface="Times New Roman" panose="02020603050405020304" pitchFamily="18" charset="0"/>
                <a:cs typeface="Times New Roman" panose="02020603050405020304" pitchFamily="18" charset="0"/>
              </a:rPr>
              <a:t>της πραγματικής συναλλαγματικής </a:t>
            </a:r>
            <a:r>
              <a:rPr lang="el-GR" dirty="0" smtClean="0">
                <a:latin typeface="Times New Roman" panose="02020603050405020304" pitchFamily="18" charset="0"/>
                <a:cs typeface="Times New Roman" panose="02020603050405020304" pitchFamily="18" charset="0"/>
              </a:rPr>
              <a:t>ισοτιμίας</a:t>
            </a:r>
            <a:r>
              <a:rPr lang="en-US"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ε &lt; ε</a:t>
            </a:r>
            <a:r>
              <a:rPr lang="el-GR" baseline="-10000" dirty="0" smtClean="0">
                <a:latin typeface="Times New Roman" panose="02020603050405020304" pitchFamily="18" charset="0"/>
                <a:cs typeface="Times New Roman" panose="02020603050405020304" pitchFamily="18" charset="0"/>
              </a:rPr>
              <a:t>2</a:t>
            </a:r>
            <a:r>
              <a:rPr lang="el-GR" dirty="0" smtClean="0">
                <a:latin typeface="Times New Roman" panose="02020603050405020304" pitchFamily="18" charset="0"/>
                <a:cs typeface="Times New Roman" panose="02020603050405020304" pitchFamily="18" charset="0"/>
              </a:rPr>
              <a:t> ) =&gt; </a:t>
            </a:r>
            <a:r>
              <a:rPr lang="el-GR" b="1" dirty="0" smtClean="0">
                <a:latin typeface="Times New Roman" panose="02020603050405020304" pitchFamily="18" charset="0"/>
                <a:cs typeface="Times New Roman" panose="02020603050405020304" pitchFamily="18" charset="0"/>
              </a:rPr>
              <a:t>μείωση </a:t>
            </a:r>
            <a:r>
              <a:rPr lang="el-GR" b="1" dirty="0">
                <a:latin typeface="Times New Roman" panose="02020603050405020304" pitchFamily="18" charset="0"/>
                <a:cs typeface="Times New Roman" panose="02020603050405020304" pitchFamily="18" charset="0"/>
              </a:rPr>
              <a:t>των καθαρών </a:t>
            </a:r>
            <a:r>
              <a:rPr lang="el-GR" b="1" dirty="0" smtClean="0">
                <a:latin typeface="Times New Roman" panose="02020603050405020304" pitchFamily="18" charset="0"/>
                <a:cs typeface="Times New Roman" panose="02020603050405020304" pitchFamily="18" charset="0"/>
              </a:rPr>
              <a:t>εξαγωγών </a:t>
            </a:r>
            <a:r>
              <a:rPr lang="el-GR" dirty="0" smtClean="0">
                <a:latin typeface="Times New Roman" panose="02020603050405020304" pitchFamily="18" charset="0"/>
                <a:cs typeface="Times New Roman" panose="02020603050405020304" pitchFamily="18" charset="0"/>
              </a:rPr>
              <a:t>(ΝΧ &gt; ΝΧ</a:t>
            </a:r>
            <a:r>
              <a:rPr lang="el-GR" baseline="-10000" dirty="0" smtClean="0">
                <a:latin typeface="Times New Roman" panose="02020603050405020304" pitchFamily="18" charset="0"/>
                <a:cs typeface="Times New Roman" panose="02020603050405020304" pitchFamily="18" charset="0"/>
              </a:rPr>
              <a:t>2</a:t>
            </a:r>
            <a:r>
              <a:rPr lang="el-GR" dirty="0" smtClean="0">
                <a:latin typeface="Times New Roman" panose="02020603050405020304" pitchFamily="18" charset="0"/>
                <a:cs typeface="Times New Roman" panose="02020603050405020304" pitchFamily="18" charset="0"/>
              </a:rPr>
              <a:t>).</a:t>
            </a:r>
            <a:endParaRPr lang="el-GR" dirty="0">
              <a:latin typeface="Times New Roman" panose="02020603050405020304" pitchFamily="18" charset="0"/>
              <a:cs typeface="Times New Roman" panose="02020603050405020304" pitchFamily="18" charset="0"/>
            </a:endParaRPr>
          </a:p>
          <a:p>
            <a:pPr algn="just" fontAlgn="auto">
              <a:lnSpc>
                <a:spcPct val="150000"/>
              </a:lnSpc>
              <a:spcBef>
                <a:spcPts val="0"/>
              </a:spcBef>
              <a:spcAft>
                <a:spcPts val="0"/>
              </a:spcAft>
              <a:buFont typeface="Wingdings 3" charset="2"/>
              <a:buChar char=""/>
              <a:defRPr/>
            </a:pPr>
            <a:endParaRPr lang="el-GR" sz="1000" dirty="0">
              <a:latin typeface="Times New Roman" panose="02020603050405020304" pitchFamily="18" charset="0"/>
              <a:cs typeface="Times New Roman" panose="02020603050405020304" pitchFamily="18" charset="0"/>
            </a:endParaRPr>
          </a:p>
          <a:p>
            <a:pPr algn="just" fontAlgn="auto">
              <a:lnSpc>
                <a:spcPct val="150000"/>
              </a:lnSpc>
              <a:spcAft>
                <a:spcPts val="0"/>
              </a:spcAft>
              <a:buFont typeface="Wingdings 3" charset="2"/>
              <a:buChar char=""/>
              <a:defRPr/>
            </a:pPr>
            <a:r>
              <a:rPr lang="el-GR" b="1" i="1" dirty="0" smtClean="0">
                <a:latin typeface="Times New Roman" panose="02020603050405020304" pitchFamily="18" charset="0"/>
                <a:cs typeface="Times New Roman" panose="02020603050405020304" pitchFamily="18" charset="0"/>
              </a:rPr>
              <a:t>Προστατευτική </a:t>
            </a:r>
            <a:r>
              <a:rPr lang="el-GR" b="1" i="1" dirty="0">
                <a:latin typeface="Times New Roman" panose="02020603050405020304" pitchFamily="18" charset="0"/>
                <a:cs typeface="Times New Roman" panose="02020603050405020304" pitchFamily="18" charset="0"/>
              </a:rPr>
              <a:t>εμπορική </a:t>
            </a:r>
            <a:r>
              <a:rPr lang="el-GR" b="1" i="1" dirty="0" smtClean="0">
                <a:latin typeface="Times New Roman" panose="02020603050405020304" pitchFamily="18" charset="0"/>
                <a:cs typeface="Times New Roman" panose="02020603050405020304" pitchFamily="18" charset="0"/>
              </a:rPr>
              <a:t>πολιτική </a:t>
            </a:r>
            <a:r>
              <a:rPr lang="el-GR" dirty="0" smtClean="0">
                <a:latin typeface="Times New Roman" panose="02020603050405020304" pitchFamily="18" charset="0"/>
                <a:cs typeface="Times New Roman" panose="02020603050405020304" pitchFamily="18" charset="0"/>
              </a:rPr>
              <a:t>=&gt; </a:t>
            </a:r>
            <a:r>
              <a:rPr lang="el-GR" dirty="0">
                <a:latin typeface="Times New Roman" panose="02020603050405020304" pitchFamily="18" charset="0"/>
                <a:cs typeface="Times New Roman" panose="02020603050405020304" pitchFamily="18" charset="0"/>
              </a:rPr>
              <a:t>μείωση των εισαγωγών </a:t>
            </a:r>
            <a:r>
              <a:rPr lang="el-GR" dirty="0" smtClean="0">
                <a:latin typeface="Times New Roman" panose="02020603050405020304" pitchFamily="18" charset="0"/>
                <a:cs typeface="Times New Roman" panose="02020603050405020304" pitchFamily="18" charset="0"/>
              </a:rPr>
              <a:t>=&gt; </a:t>
            </a:r>
            <a:r>
              <a:rPr lang="el-GR" dirty="0">
                <a:latin typeface="Times New Roman" panose="02020603050405020304" pitchFamily="18" charset="0"/>
                <a:cs typeface="Times New Roman" panose="02020603050405020304" pitchFamily="18" charset="0"/>
              </a:rPr>
              <a:t>αύξηση της ζήτησης για εγχώρια αγαθά =&gt; αύξηση των τιμών των εγχώριων αγαθών =&gt; αύξηση της πραγματικής συναλλαγματικής ισοτιμίας =&gt; </a:t>
            </a:r>
            <a:r>
              <a:rPr lang="el-GR" b="1" dirty="0">
                <a:latin typeface="Times New Roman" panose="02020603050405020304" pitchFamily="18" charset="0"/>
                <a:cs typeface="Times New Roman" panose="02020603050405020304" pitchFamily="18" charset="0"/>
              </a:rPr>
              <a:t>μείωση των εξαγωγών άρα αμετάβλητες οι καθαρές </a:t>
            </a:r>
            <a:r>
              <a:rPr lang="el-GR" b="1" dirty="0" smtClean="0">
                <a:latin typeface="Times New Roman" panose="02020603050405020304" pitchFamily="18" charset="0"/>
                <a:cs typeface="Times New Roman" panose="02020603050405020304" pitchFamily="18" charset="0"/>
              </a:rPr>
              <a:t>εξαγωγές.</a:t>
            </a:r>
          </a:p>
          <a:p>
            <a:pPr marL="0" indent="0" algn="just" fontAlgn="auto">
              <a:lnSpc>
                <a:spcPct val="150000"/>
              </a:lnSpc>
              <a:spcAft>
                <a:spcPts val="0"/>
              </a:spcAft>
              <a:buFont typeface="Wingdings 3" charset="2"/>
              <a:buNone/>
              <a:defRPr/>
            </a:pPr>
            <a:r>
              <a:rPr lang="el-GR" dirty="0" smtClean="0">
                <a:latin typeface="Times New Roman" panose="02020603050405020304" pitchFamily="18" charset="0"/>
                <a:cs typeface="Times New Roman" panose="02020603050405020304" pitchFamily="18" charset="0"/>
              </a:rPr>
              <a:t>Η </a:t>
            </a:r>
            <a:r>
              <a:rPr lang="el-GR" dirty="0">
                <a:latin typeface="Times New Roman" panose="02020603050405020304" pitchFamily="18" charset="0"/>
                <a:cs typeface="Times New Roman" panose="02020603050405020304" pitchFamily="18" charset="0"/>
              </a:rPr>
              <a:t>προστατευτική εμπορική πολιτική μειώνει τον όγκο τόσο των εισαγωγών όσο και των εξαγωγών. Άρα ο προστατευτισμός ελαχιστοποιεί τον όγκο του διεθνούς εμπορίου και τα οφέλη από αυτό</a:t>
            </a:r>
            <a:r>
              <a:rPr lang="el-GR" dirty="0" smtClean="0">
                <a:latin typeface="Times New Roman" panose="02020603050405020304" pitchFamily="18" charset="0"/>
                <a:cs typeface="Times New Roman" panose="02020603050405020304" pitchFamily="18" charset="0"/>
              </a:rPr>
              <a:t>.</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361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Ομάδα 21"/>
          <p:cNvGrpSpPr/>
          <p:nvPr/>
        </p:nvGrpSpPr>
        <p:grpSpPr>
          <a:xfrm>
            <a:off x="1442805" y="1798644"/>
            <a:ext cx="8241522" cy="4868162"/>
            <a:chOff x="1587372" y="1807405"/>
            <a:chExt cx="9491600" cy="4910660"/>
          </a:xfrm>
        </p:grpSpPr>
        <p:grpSp>
          <p:nvGrpSpPr>
            <p:cNvPr id="2" name="Ομάδα 1"/>
            <p:cNvGrpSpPr/>
            <p:nvPr/>
          </p:nvGrpSpPr>
          <p:grpSpPr>
            <a:xfrm>
              <a:off x="1587372" y="1807405"/>
              <a:ext cx="9491600" cy="4910660"/>
              <a:chOff x="-28544" y="239761"/>
              <a:chExt cx="11176082" cy="6590004"/>
            </a:xfrm>
          </p:grpSpPr>
          <p:grpSp>
            <p:nvGrpSpPr>
              <p:cNvPr id="4" name="Group 27"/>
              <p:cNvGrpSpPr>
                <a:grpSpLocks/>
              </p:cNvGrpSpPr>
              <p:nvPr/>
            </p:nvGrpSpPr>
            <p:grpSpPr bwMode="auto">
              <a:xfrm>
                <a:off x="1311965" y="705678"/>
                <a:ext cx="9496389" cy="5555974"/>
                <a:chOff x="2720" y="1427"/>
                <a:chExt cx="4202" cy="3238"/>
              </a:xfrm>
            </p:grpSpPr>
            <p:cxnSp>
              <p:nvCxnSpPr>
                <p:cNvPr id="5" name="AutoShape 28"/>
                <p:cNvCxnSpPr>
                  <a:cxnSpLocks noChangeShapeType="1"/>
                </p:cNvCxnSpPr>
                <p:nvPr/>
              </p:nvCxnSpPr>
              <p:spPr bwMode="auto">
                <a:xfrm flipH="1" flipV="1">
                  <a:off x="2734" y="3734"/>
                  <a:ext cx="1810" cy="5"/>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6" name="Group 29"/>
                <p:cNvGrpSpPr>
                  <a:grpSpLocks/>
                </p:cNvGrpSpPr>
                <p:nvPr/>
              </p:nvGrpSpPr>
              <p:grpSpPr bwMode="auto">
                <a:xfrm>
                  <a:off x="2720" y="1427"/>
                  <a:ext cx="4202" cy="3238"/>
                  <a:chOff x="2720" y="1427"/>
                  <a:chExt cx="4202" cy="3238"/>
                </a:xfrm>
              </p:grpSpPr>
              <p:grpSp>
                <p:nvGrpSpPr>
                  <p:cNvPr id="7" name="Group 30"/>
                  <p:cNvGrpSpPr>
                    <a:grpSpLocks/>
                  </p:cNvGrpSpPr>
                  <p:nvPr/>
                </p:nvGrpSpPr>
                <p:grpSpPr bwMode="auto">
                  <a:xfrm>
                    <a:off x="2732" y="1445"/>
                    <a:ext cx="4190" cy="3220"/>
                    <a:chOff x="2732" y="1445"/>
                    <a:chExt cx="4190" cy="3220"/>
                  </a:xfrm>
                </p:grpSpPr>
                <p:cxnSp>
                  <p:nvCxnSpPr>
                    <p:cNvPr id="9" name="AutoShape 31"/>
                    <p:cNvCxnSpPr>
                      <a:cxnSpLocks noChangeShapeType="1"/>
                    </p:cNvCxnSpPr>
                    <p:nvPr/>
                  </p:nvCxnSpPr>
                  <p:spPr bwMode="auto">
                    <a:xfrm>
                      <a:off x="4530" y="1445"/>
                      <a:ext cx="20" cy="3220"/>
                    </a:xfrm>
                    <a:prstGeom prst="straightConnector1">
                      <a:avLst/>
                    </a:prstGeom>
                    <a:noFill/>
                    <a:ln w="317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 name="Arc 32"/>
                    <p:cNvSpPr>
                      <a:spLocks/>
                    </p:cNvSpPr>
                    <p:nvPr/>
                  </p:nvSpPr>
                  <p:spPr bwMode="auto">
                    <a:xfrm rot="10800000">
                      <a:off x="3049" y="1520"/>
                      <a:ext cx="3662" cy="2750"/>
                    </a:xfrm>
                    <a:custGeom>
                      <a:avLst/>
                      <a:gdLst>
                        <a:gd name="G0" fmla="+- 0 0 0"/>
                        <a:gd name="G1" fmla="+- 21600 0 0"/>
                        <a:gd name="G2" fmla="+- 21600 0 0"/>
                        <a:gd name="T0" fmla="*/ 0 w 21546"/>
                        <a:gd name="T1" fmla="*/ 0 h 21600"/>
                        <a:gd name="T2" fmla="*/ 21546 w 21546"/>
                        <a:gd name="T3" fmla="*/ 20076 h 21600"/>
                        <a:gd name="T4" fmla="*/ 0 w 21546"/>
                        <a:gd name="T5" fmla="*/ 21600 h 21600"/>
                      </a:gdLst>
                      <a:ahLst/>
                      <a:cxnLst>
                        <a:cxn ang="0">
                          <a:pos x="T0" y="T1"/>
                        </a:cxn>
                        <a:cxn ang="0">
                          <a:pos x="T2" y="T3"/>
                        </a:cxn>
                        <a:cxn ang="0">
                          <a:pos x="T4" y="T5"/>
                        </a:cxn>
                      </a:cxnLst>
                      <a:rect l="0" t="0" r="r" b="b"/>
                      <a:pathLst>
                        <a:path w="21546" h="21600" fill="none" extrusionOk="0">
                          <a:moveTo>
                            <a:pt x="-1" y="0"/>
                          </a:moveTo>
                          <a:cubicBezTo>
                            <a:pt x="11337" y="0"/>
                            <a:pt x="20746" y="8766"/>
                            <a:pt x="21546" y="20075"/>
                          </a:cubicBezTo>
                        </a:path>
                        <a:path w="21546" h="21600" stroke="0" extrusionOk="0">
                          <a:moveTo>
                            <a:pt x="-1" y="0"/>
                          </a:moveTo>
                          <a:cubicBezTo>
                            <a:pt x="11337" y="0"/>
                            <a:pt x="20746" y="8766"/>
                            <a:pt x="21546" y="20075"/>
                          </a:cubicBezTo>
                          <a:lnTo>
                            <a:pt x="0" y="21600"/>
                          </a:lnTo>
                          <a:close/>
                        </a:path>
                      </a:pathLst>
                    </a:custGeom>
                    <a:noFill/>
                    <a:ln w="3175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l-GR">
                        <a:latin typeface="Times New Roman" panose="02020603050405020304" pitchFamily="18" charset="0"/>
                        <a:cs typeface="Times New Roman" panose="02020603050405020304" pitchFamily="18" charset="0"/>
                      </a:endParaRPr>
                    </a:p>
                  </p:txBody>
                </p:sp>
                <p:cxnSp>
                  <p:nvCxnSpPr>
                    <p:cNvPr id="11" name="AutoShape 33"/>
                    <p:cNvCxnSpPr>
                      <a:cxnSpLocks noChangeShapeType="1"/>
                    </p:cNvCxnSpPr>
                    <p:nvPr/>
                  </p:nvCxnSpPr>
                  <p:spPr bwMode="auto">
                    <a:xfrm>
                      <a:off x="2732" y="4663"/>
                      <a:ext cx="4190" cy="0"/>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8" name="AutoShape 34"/>
                  <p:cNvCxnSpPr>
                    <a:cxnSpLocks noChangeShapeType="1"/>
                  </p:cNvCxnSpPr>
                  <p:nvPr/>
                </p:nvCxnSpPr>
                <p:spPr bwMode="auto">
                  <a:xfrm flipH="1" flipV="1">
                    <a:off x="2720" y="1427"/>
                    <a:ext cx="20" cy="3229"/>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sp>
            <p:nvSpPr>
              <p:cNvPr id="12" name="Rectangle 3"/>
              <p:cNvSpPr txBox="1">
                <a:spLocks/>
              </p:cNvSpPr>
              <p:nvPr/>
            </p:nvSpPr>
            <p:spPr bwMode="auto">
              <a:xfrm>
                <a:off x="9515464" y="6329218"/>
                <a:ext cx="1632074"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2400" i="1" dirty="0" smtClean="0">
                    <a:latin typeface="Times New Roman" panose="02020603050405020304" pitchFamily="18" charset="0"/>
                    <a:cs typeface="Times New Roman" panose="02020603050405020304" pitchFamily="18" charset="0"/>
                  </a:rPr>
                  <a:t>S, I, NX</a:t>
                </a:r>
                <a:endParaRPr lang="el-GR" sz="2400" i="1" dirty="0" smtClean="0">
                  <a:latin typeface="Times New Roman" panose="02020603050405020304" pitchFamily="18" charset="0"/>
                  <a:cs typeface="Times New Roman" panose="02020603050405020304" pitchFamily="18" charset="0"/>
                </a:endParaRPr>
              </a:p>
            </p:txBody>
          </p:sp>
          <p:sp>
            <p:nvSpPr>
              <p:cNvPr id="13" name="Rectangle 3"/>
              <p:cNvSpPr txBox="1">
                <a:spLocks/>
              </p:cNvSpPr>
              <p:nvPr/>
            </p:nvSpPr>
            <p:spPr bwMode="auto">
              <a:xfrm>
                <a:off x="897500" y="679753"/>
                <a:ext cx="335047" cy="4976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sz="2400" i="1" dirty="0" smtClean="0">
                    <a:latin typeface="Times New Roman" panose="02020603050405020304" pitchFamily="18" charset="0"/>
                    <a:cs typeface="Times New Roman" panose="02020603050405020304" pitchFamily="18" charset="0"/>
                  </a:rPr>
                  <a:t>ε</a:t>
                </a:r>
              </a:p>
            </p:txBody>
          </p:sp>
          <p:sp>
            <p:nvSpPr>
              <p:cNvPr id="14" name="Rectangle 3"/>
              <p:cNvSpPr txBox="1">
                <a:spLocks/>
              </p:cNvSpPr>
              <p:nvPr/>
            </p:nvSpPr>
            <p:spPr bwMode="auto">
              <a:xfrm>
                <a:off x="4887319" y="241597"/>
                <a:ext cx="1053549" cy="509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el-GR"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endParaRPr lang="el-GR"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5" name="Rectangle 3"/>
              <p:cNvSpPr txBox="1">
                <a:spLocks/>
              </p:cNvSpPr>
              <p:nvPr/>
            </p:nvSpPr>
            <p:spPr bwMode="auto">
              <a:xfrm>
                <a:off x="9837221" y="5013703"/>
                <a:ext cx="1053548" cy="4395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NX</a:t>
                </a:r>
                <a:endParaRPr lang="el-GR"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6" name="Rectangle 3"/>
              <p:cNvSpPr txBox="1">
                <a:spLocks/>
              </p:cNvSpPr>
              <p:nvPr/>
            </p:nvSpPr>
            <p:spPr bwMode="auto">
              <a:xfrm>
                <a:off x="810885" y="4283084"/>
                <a:ext cx="568595" cy="7145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l-GR" sz="2400"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p>
            </p:txBody>
          </p:sp>
          <p:cxnSp>
            <p:nvCxnSpPr>
              <p:cNvPr id="25" name="AutoShape 31"/>
              <p:cNvCxnSpPr>
                <a:cxnSpLocks noChangeShapeType="1"/>
              </p:cNvCxnSpPr>
              <p:nvPr/>
            </p:nvCxnSpPr>
            <p:spPr bwMode="auto">
              <a:xfrm>
                <a:off x="3776461" y="736564"/>
                <a:ext cx="45199" cy="5525088"/>
              </a:xfrm>
              <a:prstGeom prst="straightConnector1">
                <a:avLst/>
              </a:prstGeom>
              <a:noFill/>
              <a:ln w="28575">
                <a:solidFill>
                  <a:srgbClr val="00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6" name="AutoShape 31"/>
              <p:cNvCxnSpPr>
                <a:cxnSpLocks noChangeShapeType="1"/>
              </p:cNvCxnSpPr>
              <p:nvPr/>
            </p:nvCxnSpPr>
            <p:spPr bwMode="auto">
              <a:xfrm>
                <a:off x="7372859" y="730998"/>
                <a:ext cx="45199" cy="5525088"/>
              </a:xfrm>
              <a:prstGeom prst="straightConnector1">
                <a:avLst/>
              </a:prstGeom>
              <a:noFill/>
              <a:ln w="28575">
                <a:solidFill>
                  <a:srgbClr val="0066FF"/>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7" name="AutoShape 28"/>
              <p:cNvCxnSpPr>
                <a:cxnSpLocks noChangeShapeType="1"/>
              </p:cNvCxnSpPr>
              <p:nvPr/>
            </p:nvCxnSpPr>
            <p:spPr bwMode="auto">
              <a:xfrm flipH="1">
                <a:off x="1350626" y="5282163"/>
                <a:ext cx="6061620" cy="13123"/>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7" name="AutoShape 28"/>
              <p:cNvCxnSpPr>
                <a:cxnSpLocks noChangeShapeType="1"/>
              </p:cNvCxnSpPr>
              <p:nvPr/>
            </p:nvCxnSpPr>
            <p:spPr bwMode="auto">
              <a:xfrm flipH="1" flipV="1">
                <a:off x="1341838" y="3771914"/>
                <a:ext cx="2458559" cy="11764"/>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3" name="Ευθύγραμμο βέλος σύνδεσης 42"/>
              <p:cNvCxnSpPr/>
              <p:nvPr/>
            </p:nvCxnSpPr>
            <p:spPr>
              <a:xfrm flipH="1" flipV="1">
                <a:off x="3879380" y="1831720"/>
                <a:ext cx="1398835" cy="395"/>
              </a:xfrm>
              <a:prstGeom prst="straightConnector1">
                <a:avLst/>
              </a:prstGeom>
              <a:ln w="63500">
                <a:solidFill>
                  <a:schemeClr val="tx1">
                    <a:lumMod val="9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Ευθύγραμμο βέλος σύνδεσης 44"/>
              <p:cNvCxnSpPr/>
              <p:nvPr/>
            </p:nvCxnSpPr>
            <p:spPr>
              <a:xfrm flipV="1">
                <a:off x="829904" y="3743426"/>
                <a:ext cx="1347" cy="759632"/>
              </a:xfrm>
              <a:prstGeom prst="straightConnector1">
                <a:avLst/>
              </a:prstGeom>
              <a:ln w="63500">
                <a:solidFill>
                  <a:schemeClr val="tx1">
                    <a:lumMod val="9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Ευθύγραμμο βέλος σύνδεσης 46"/>
              <p:cNvCxnSpPr/>
              <p:nvPr/>
            </p:nvCxnSpPr>
            <p:spPr>
              <a:xfrm>
                <a:off x="808104" y="4664180"/>
                <a:ext cx="5563" cy="730619"/>
              </a:xfrm>
              <a:prstGeom prst="straightConnector1">
                <a:avLst/>
              </a:prstGeom>
              <a:ln w="63500">
                <a:solidFill>
                  <a:schemeClr val="tx1">
                    <a:lumMod val="9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9" name="Rectangle 3"/>
              <p:cNvSpPr txBox="1">
                <a:spLocks/>
              </p:cNvSpPr>
              <p:nvPr/>
            </p:nvSpPr>
            <p:spPr bwMode="auto">
              <a:xfrm>
                <a:off x="-28544" y="4875955"/>
                <a:ext cx="1408024" cy="7019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r">
                  <a:buNone/>
                </a:pPr>
                <a:r>
                  <a:rPr lang="el-GR"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l-GR" sz="24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2400"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0" name="Rectangle 3"/>
              <p:cNvSpPr txBox="1">
                <a:spLocks/>
              </p:cNvSpPr>
              <p:nvPr/>
            </p:nvSpPr>
            <p:spPr bwMode="auto">
              <a:xfrm>
                <a:off x="558287" y="3351158"/>
                <a:ext cx="792125" cy="6122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r">
                  <a:buNone/>
                </a:pPr>
                <a:r>
                  <a:rPr lang="el-GR"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l-GR" sz="24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2400"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3" name="Rectangle 3"/>
              <p:cNvSpPr txBox="1">
                <a:spLocks/>
              </p:cNvSpPr>
              <p:nvPr/>
            </p:nvSpPr>
            <p:spPr bwMode="auto">
              <a:xfrm>
                <a:off x="6783120" y="242957"/>
                <a:ext cx="1477190" cy="6549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el-GR" sz="2400" baseline="-1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endParaRPr lang="el-GR" sz="2400" baseline="-1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4" name="Rectangle 3"/>
              <p:cNvSpPr txBox="1">
                <a:spLocks/>
              </p:cNvSpPr>
              <p:nvPr/>
            </p:nvSpPr>
            <p:spPr bwMode="auto">
              <a:xfrm>
                <a:off x="3208032" y="239761"/>
                <a:ext cx="1234394" cy="6206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el-GR"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l-GR" sz="2400" baseline="-1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p>
            </p:txBody>
          </p:sp>
          <p:sp>
            <p:nvSpPr>
              <p:cNvPr id="55" name="Rectangle 3"/>
              <p:cNvSpPr txBox="1">
                <a:spLocks/>
              </p:cNvSpPr>
              <p:nvPr/>
            </p:nvSpPr>
            <p:spPr bwMode="auto">
              <a:xfrm>
                <a:off x="5162303" y="6188437"/>
                <a:ext cx="1053548" cy="5174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NX</a:t>
                </a:r>
                <a:endParaRPr lang="el-GR"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6" name="Rectangle 3"/>
              <p:cNvSpPr txBox="1">
                <a:spLocks/>
              </p:cNvSpPr>
              <p:nvPr/>
            </p:nvSpPr>
            <p:spPr bwMode="auto">
              <a:xfrm>
                <a:off x="7073569" y="6196422"/>
                <a:ext cx="1053548" cy="5701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NX</a:t>
                </a:r>
                <a:r>
                  <a:rPr lang="el-GR" sz="2400" baseline="-1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2400" baseline="-1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7" name="Rectangle 3"/>
              <p:cNvSpPr txBox="1">
                <a:spLocks/>
              </p:cNvSpPr>
              <p:nvPr/>
            </p:nvSpPr>
            <p:spPr bwMode="auto">
              <a:xfrm>
                <a:off x="3388877" y="6193288"/>
                <a:ext cx="1053548" cy="636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NX</a:t>
                </a:r>
                <a:r>
                  <a:rPr lang="el-GR" sz="2400" baseline="-1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2400" baseline="-1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3" name="Ορθογώνιο 2"/>
            <p:cNvSpPr/>
            <p:nvPr/>
          </p:nvSpPr>
          <p:spPr>
            <a:xfrm>
              <a:off x="2449307" y="6231836"/>
              <a:ext cx="269626" cy="276999"/>
            </a:xfrm>
            <a:prstGeom prst="rect">
              <a:avLst/>
            </a:prstGeom>
          </p:spPr>
          <p:txBody>
            <a:bodyPr wrap="none">
              <a:spAutoFit/>
            </a:bodyPr>
            <a:lstStyle/>
            <a:p>
              <a:pPr marL="0" indent="0">
                <a:buNone/>
              </a:pPr>
              <a:r>
                <a:rPr lang="el-GR"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cxnSp>
          <p:nvCxnSpPr>
            <p:cNvPr id="35" name="Ευθύγραμμο βέλος σύνδεσης 34"/>
            <p:cNvCxnSpPr/>
            <p:nvPr/>
          </p:nvCxnSpPr>
          <p:spPr>
            <a:xfrm rot="10800000" flipH="1" flipV="1">
              <a:off x="6475498" y="2432651"/>
              <a:ext cx="1188000" cy="294"/>
            </a:xfrm>
            <a:prstGeom prst="straightConnector1">
              <a:avLst/>
            </a:prstGeom>
            <a:ln w="63500">
              <a:solidFill>
                <a:schemeClr val="tx1">
                  <a:lumMod val="9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928156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78385" y="583884"/>
            <a:ext cx="10490200" cy="1256043"/>
          </a:xfrm>
        </p:spPr>
        <p:txBody>
          <a:bodyPr rtlCol="0" anchor="t" anchorCtr="0">
            <a:noAutofit/>
          </a:bodyPr>
          <a:lstStyle/>
          <a:p>
            <a:pPr algn="ctr" fontAlgn="auto">
              <a:spcAft>
                <a:spcPts val="0"/>
              </a:spcAft>
              <a:defRPr/>
            </a:pPr>
            <a:r>
              <a:rPr lang="el-GR" sz="36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Προσδιοριστικοί παράγοντες της ονομαστικής συναλλαγματικής </a:t>
            </a: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ισοτιμίας</a:t>
            </a:r>
            <a:endParaRPr lang="el-GR" sz="36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450206" y="1858944"/>
            <a:ext cx="11346559" cy="4793065"/>
          </a:xfrm>
        </p:spPr>
        <p:txBody>
          <a:bodyPr anchor="t" anchorCtr="0">
            <a:noAutofit/>
          </a:bodyPr>
          <a:lstStyle/>
          <a:p>
            <a:pPr marL="0" indent="0" algn="ctr">
              <a:buFont typeface="Wingdings 3" pitchFamily="18" charset="2"/>
              <a:buNone/>
            </a:pPr>
            <a:r>
              <a:rPr lang="en-US" sz="2000"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e</a:t>
            </a:r>
            <a:r>
              <a:rPr lang="el-GR" sz="2000"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 = ε</a:t>
            </a:r>
            <a:r>
              <a:rPr lang="en-US" sz="2000" dirty="0">
                <a:effectLst>
                  <a:outerShdw blurRad="38100" dist="38100" dir="2700000" algn="tl">
                    <a:srgbClr val="0E5580"/>
                  </a:outerShdw>
                </a:effectLst>
                <a:latin typeface="Times New Roman" panose="02020603050405020304" pitchFamily="18" charset="0"/>
                <a:cs typeface="Times New Roman" panose="02020603050405020304" pitchFamily="18" charset="0"/>
              </a:rPr>
              <a:t> </a:t>
            </a:r>
            <a:r>
              <a:rPr lang="en-US" sz="2000" baseline="-10000"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a:t>
            </a:r>
            <a:r>
              <a:rPr lang="el-GR" sz="2000"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 (</a:t>
            </a:r>
            <a:r>
              <a:rPr lang="en-US" sz="2000"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P</a:t>
            </a:r>
            <a:r>
              <a:rPr lang="el-GR" sz="2000" baseline="10000"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a:t>
            </a:r>
            <a:r>
              <a:rPr lang="el-GR" sz="2000"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a:t>
            </a:r>
            <a:r>
              <a:rPr lang="en-US" sz="2000"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P</a:t>
            </a:r>
            <a:r>
              <a:rPr lang="el-GR" sz="2000"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a:t>
            </a:r>
          </a:p>
          <a:p>
            <a:pPr marL="0" indent="0" algn="just">
              <a:lnSpc>
                <a:spcPct val="160000"/>
              </a:lnSpc>
              <a:buFont typeface="Wingdings 3" pitchFamily="18" charset="2"/>
              <a:buNone/>
            </a:pPr>
            <a:r>
              <a:rPr lang="el-GR" sz="2000" dirty="0" smtClean="0">
                <a:latin typeface="Times New Roman" panose="02020603050405020304" pitchFamily="18" charset="0"/>
                <a:cs typeface="Times New Roman" panose="02020603050405020304" pitchFamily="18" charset="0"/>
              </a:rPr>
              <a:t>% μεταβολή της ονομαστικής </a:t>
            </a:r>
            <a:r>
              <a:rPr lang="el-GR" sz="2000" dirty="0">
                <a:latin typeface="Times New Roman" panose="02020603050405020304" pitchFamily="18" charset="0"/>
                <a:cs typeface="Times New Roman" panose="02020603050405020304" pitchFamily="18" charset="0"/>
              </a:rPr>
              <a:t>συναλλαγματικής </a:t>
            </a:r>
            <a:r>
              <a:rPr lang="el-GR" sz="2000" dirty="0" smtClean="0">
                <a:latin typeface="Times New Roman" panose="02020603050405020304" pitchFamily="18" charset="0"/>
                <a:cs typeface="Times New Roman" panose="02020603050405020304" pitchFamily="18" charset="0"/>
              </a:rPr>
              <a:t>ισοτιμίας = % μεταβολή της πραγματικής </a:t>
            </a:r>
            <a:r>
              <a:rPr lang="el-GR" sz="2000" dirty="0">
                <a:latin typeface="Times New Roman" panose="02020603050405020304" pitchFamily="18" charset="0"/>
                <a:cs typeface="Times New Roman" panose="02020603050405020304" pitchFamily="18" charset="0"/>
              </a:rPr>
              <a:t>συναλλαγματικής </a:t>
            </a:r>
            <a:r>
              <a:rPr lang="el-GR" sz="2000" dirty="0" smtClean="0">
                <a:latin typeface="Times New Roman" panose="02020603050405020304" pitchFamily="18" charset="0"/>
                <a:cs typeface="Times New Roman" panose="02020603050405020304" pitchFamily="18" charset="0"/>
              </a:rPr>
              <a:t>ισοτιμίας + διαφορά στους ρυθμούς πληθωρισμού</a:t>
            </a:r>
          </a:p>
          <a:p>
            <a:pPr marL="0" indent="0" algn="just">
              <a:spcBef>
                <a:spcPts val="0"/>
              </a:spcBef>
              <a:spcAft>
                <a:spcPts val="0"/>
              </a:spcAft>
              <a:buFont typeface="Wingdings 3" pitchFamily="18" charset="2"/>
              <a:buNone/>
            </a:pPr>
            <a:endParaRPr lang="el-GR" sz="2000" dirty="0" smtClean="0">
              <a:latin typeface="Times New Roman" panose="02020603050405020304" pitchFamily="18" charset="0"/>
              <a:cs typeface="Times New Roman" panose="02020603050405020304" pitchFamily="18" charset="0"/>
            </a:endParaRPr>
          </a:p>
          <a:p>
            <a:pPr marL="0" indent="0" algn="just">
              <a:lnSpc>
                <a:spcPct val="160000"/>
              </a:lnSpc>
              <a:buFont typeface="Wingdings 3" pitchFamily="18" charset="2"/>
              <a:buNone/>
            </a:pPr>
            <a:r>
              <a:rPr lang="el-GR" sz="2000" dirty="0" smtClean="0">
                <a:latin typeface="Times New Roman" panose="02020603050405020304" pitchFamily="18" charset="0"/>
                <a:cs typeface="Times New Roman" panose="02020603050405020304" pitchFamily="18" charset="0"/>
              </a:rPr>
              <a:t>Αν μια χώρα έχει υψηλό ρυθμό πληθωρισμού σε σύγκριση με μια άλλη, τότε το νόμισμά της θα ανταλλάσσεται με αυξημένες ποσότητες του άλλου νομίσματος.</a:t>
            </a:r>
          </a:p>
          <a:p>
            <a:pPr marL="0" indent="0" algn="just">
              <a:lnSpc>
                <a:spcPct val="160000"/>
              </a:lnSpc>
              <a:buFont typeface="Wingdings 3" pitchFamily="18" charset="2"/>
              <a:buNone/>
            </a:pPr>
            <a:r>
              <a:rPr lang="el-GR" sz="2000" dirty="0" smtClean="0">
                <a:latin typeface="Times New Roman" panose="02020603050405020304" pitchFamily="18" charset="0"/>
                <a:cs typeface="Times New Roman" panose="02020603050405020304" pitchFamily="18" charset="0"/>
              </a:rPr>
              <a:t>Συνέπεια του υψηλού πληθωρισμού σε μια χώρα είναι η συνεχής μείωση της αξίας του νομίσματος της: </a:t>
            </a:r>
          </a:p>
          <a:p>
            <a:pPr marL="0" indent="0" algn="just">
              <a:lnSpc>
                <a:spcPct val="160000"/>
              </a:lnSpc>
              <a:buFont typeface="Wingdings 3" pitchFamily="18" charset="2"/>
              <a:buNone/>
            </a:pPr>
            <a:r>
              <a:rPr lang="el-GR" sz="2000" u="sng" dirty="0">
                <a:latin typeface="Times New Roman" panose="02020603050405020304" pitchFamily="18" charset="0"/>
                <a:cs typeface="Times New Roman" panose="02020603050405020304" pitchFamily="18" charset="0"/>
              </a:rPr>
              <a:t>Ό</a:t>
            </a:r>
            <a:r>
              <a:rPr lang="el-GR" sz="2000" u="sng" dirty="0" smtClean="0">
                <a:latin typeface="Times New Roman" panose="02020603050405020304" pitchFamily="18" charset="0"/>
                <a:cs typeface="Times New Roman" panose="02020603050405020304" pitchFamily="18" charset="0"/>
              </a:rPr>
              <a:t>πως η αύξηση της ποσότητας χρήματος αυξάνει την τιμή των αγαθών, τείνει επίσης να υψώσει την τιμή των ξένων νομισμάτων σε όρους εγχώριου νομίσματος.</a:t>
            </a:r>
          </a:p>
        </p:txBody>
      </p:sp>
    </p:spTree>
    <p:extLst>
      <p:ext uri="{BB962C8B-B14F-4D97-AF65-F5344CB8AC3E}">
        <p14:creationId xmlns:p14="http://schemas.microsoft.com/office/powerpoint/2010/main" val="23529782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33244" y="783771"/>
            <a:ext cx="9405937" cy="969247"/>
          </a:xfrm>
        </p:spPr>
        <p:txBody>
          <a:bodyPr rtlCol="0" anchor="t" anchorCtr="0">
            <a:noAutofit/>
          </a:bodyPr>
          <a:lstStyle/>
          <a:p>
            <a:pPr algn="ctr" fontAlgn="auto">
              <a:spcAft>
                <a:spcPts val="0"/>
              </a:spcAft>
              <a:defRPr/>
            </a:pP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Άσκηση</a:t>
            </a:r>
            <a:endParaRPr lang="el-GR" dirty="0">
              <a:solidFill>
                <a:srgbClr val="FFFF00"/>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395824" y="1820251"/>
            <a:ext cx="11280775" cy="4909039"/>
          </a:xfrm>
        </p:spPr>
        <p:txBody>
          <a:bodyPr anchor="t" anchorCtr="0">
            <a:normAutofit lnSpcReduction="10000"/>
          </a:bodyPr>
          <a:lstStyle/>
          <a:p>
            <a:pPr>
              <a:spcBef>
                <a:spcPts val="0"/>
              </a:spcBef>
              <a:spcAft>
                <a:spcPts val="0"/>
              </a:spcAft>
            </a:pPr>
            <a:r>
              <a:rPr lang="en-US" sz="2000" dirty="0" smtClean="0">
                <a:latin typeface="Times New Roman" panose="02020603050405020304" pitchFamily="18" charset="0"/>
                <a:cs typeface="Times New Roman" panose="02020603050405020304" pitchFamily="18" charset="0"/>
              </a:rPr>
              <a:t>Y = 5.000</a:t>
            </a:r>
            <a:endParaRPr lang="el-GR" sz="2000" dirty="0" smtClean="0">
              <a:latin typeface="Times New Roman" panose="02020603050405020304" pitchFamily="18" charset="0"/>
              <a:cs typeface="Times New Roman" panose="02020603050405020304" pitchFamily="18" charset="0"/>
            </a:endParaRPr>
          </a:p>
          <a:p>
            <a:pPr>
              <a:spcBef>
                <a:spcPts val="0"/>
              </a:spcBef>
              <a:spcAft>
                <a:spcPts val="0"/>
              </a:spcAft>
            </a:pPr>
            <a:r>
              <a:rPr lang="en-US" sz="2000" dirty="0" smtClean="0">
                <a:latin typeface="Times New Roman" panose="02020603050405020304" pitchFamily="18" charset="0"/>
                <a:cs typeface="Times New Roman" panose="02020603050405020304" pitchFamily="18" charset="0"/>
              </a:rPr>
              <a:t>G = 1.000</a:t>
            </a:r>
            <a:endParaRPr lang="el-GR" sz="2000" dirty="0" smtClean="0">
              <a:latin typeface="Times New Roman" panose="02020603050405020304" pitchFamily="18" charset="0"/>
              <a:cs typeface="Times New Roman" panose="02020603050405020304" pitchFamily="18" charset="0"/>
            </a:endParaRPr>
          </a:p>
          <a:p>
            <a:pPr>
              <a:spcBef>
                <a:spcPts val="0"/>
              </a:spcBef>
              <a:spcAft>
                <a:spcPts val="0"/>
              </a:spcAft>
            </a:pPr>
            <a:r>
              <a:rPr lang="en-US" sz="2000" dirty="0" smtClean="0">
                <a:latin typeface="Times New Roman" panose="02020603050405020304" pitchFamily="18" charset="0"/>
                <a:cs typeface="Times New Roman" panose="02020603050405020304" pitchFamily="18" charset="0"/>
              </a:rPr>
              <a:t>T = 1.000</a:t>
            </a:r>
            <a:endParaRPr lang="el-GR" sz="2000" dirty="0" smtClean="0">
              <a:latin typeface="Times New Roman" panose="02020603050405020304" pitchFamily="18" charset="0"/>
              <a:cs typeface="Times New Roman" panose="02020603050405020304" pitchFamily="18" charset="0"/>
            </a:endParaRPr>
          </a:p>
          <a:p>
            <a:pPr>
              <a:spcBef>
                <a:spcPts val="0"/>
              </a:spcBef>
              <a:spcAft>
                <a:spcPts val="0"/>
              </a:spcAft>
            </a:pPr>
            <a:r>
              <a:rPr lang="en-US" sz="2000" dirty="0" smtClean="0">
                <a:latin typeface="Times New Roman" panose="02020603050405020304" pitchFamily="18" charset="0"/>
                <a:cs typeface="Times New Roman" panose="02020603050405020304" pitchFamily="18" charset="0"/>
              </a:rPr>
              <a:t>C = 250 + 0,75 </a:t>
            </a:r>
            <a:r>
              <a:rPr lang="en-US" sz="2000" baseline="-10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Y</a:t>
            </a:r>
            <a:r>
              <a:rPr lang="en-US" sz="2000" baseline="-10000" dirty="0" smtClean="0">
                <a:latin typeface="Times New Roman" panose="02020603050405020304" pitchFamily="18" charset="0"/>
                <a:cs typeface="Times New Roman" panose="02020603050405020304" pitchFamily="18" charset="0"/>
              </a:rPr>
              <a:t>d</a:t>
            </a:r>
            <a:endParaRPr lang="el-GR" sz="2000" baseline="-10000" dirty="0" smtClean="0">
              <a:latin typeface="Times New Roman" panose="02020603050405020304" pitchFamily="18" charset="0"/>
              <a:cs typeface="Times New Roman" panose="02020603050405020304" pitchFamily="18" charset="0"/>
            </a:endParaRPr>
          </a:p>
          <a:p>
            <a:pPr>
              <a:spcBef>
                <a:spcPts val="0"/>
              </a:spcBef>
              <a:spcAft>
                <a:spcPts val="0"/>
              </a:spcAft>
            </a:pPr>
            <a:r>
              <a:rPr lang="en-US" sz="2000" dirty="0" smtClean="0">
                <a:latin typeface="Times New Roman" panose="02020603050405020304" pitchFamily="18" charset="0"/>
                <a:cs typeface="Times New Roman" panose="02020603050405020304" pitchFamily="18" charset="0"/>
              </a:rPr>
              <a:t>I = 1.000 – 50</a:t>
            </a:r>
            <a:r>
              <a:rPr lang="en-US" sz="2000" baseline="-10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r</a:t>
            </a:r>
            <a:endParaRPr lang="el-GR" sz="2000" dirty="0" smtClean="0">
              <a:latin typeface="Times New Roman" panose="02020603050405020304" pitchFamily="18" charset="0"/>
              <a:cs typeface="Times New Roman" panose="02020603050405020304" pitchFamily="18" charset="0"/>
            </a:endParaRPr>
          </a:p>
          <a:p>
            <a:pPr>
              <a:spcBef>
                <a:spcPts val="0"/>
              </a:spcBef>
              <a:spcAft>
                <a:spcPts val="0"/>
              </a:spcAft>
            </a:pPr>
            <a:r>
              <a:rPr lang="en-US" sz="2000" dirty="0" smtClean="0">
                <a:latin typeface="Times New Roman" panose="02020603050405020304" pitchFamily="18" charset="0"/>
                <a:cs typeface="Times New Roman" panose="02020603050405020304" pitchFamily="18" charset="0"/>
              </a:rPr>
              <a:t>NX</a:t>
            </a:r>
            <a:r>
              <a:rPr lang="el-GR" sz="2000" dirty="0" smtClean="0">
                <a:latin typeface="Times New Roman" panose="02020603050405020304" pitchFamily="18" charset="0"/>
                <a:cs typeface="Times New Roman" panose="02020603050405020304" pitchFamily="18" charset="0"/>
              </a:rPr>
              <a:t> = 500 – 500 </a:t>
            </a:r>
            <a:r>
              <a:rPr lang="en-US" sz="2000" baseline="-10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ε</a:t>
            </a:r>
          </a:p>
          <a:p>
            <a:pPr>
              <a:spcBef>
                <a:spcPts val="0"/>
              </a:spcBef>
              <a:spcAft>
                <a:spcPts val="0"/>
              </a:spcAft>
            </a:pPr>
            <a:r>
              <a:rPr lang="en-US" sz="2000" dirty="0" smtClean="0">
                <a:latin typeface="Times New Roman" panose="02020603050405020304" pitchFamily="18" charset="0"/>
                <a:cs typeface="Times New Roman" panose="02020603050405020304" pitchFamily="18" charset="0"/>
              </a:rPr>
              <a:t>r</a:t>
            </a:r>
            <a:r>
              <a:rPr lang="el-GR" sz="2000" dirty="0" smtClean="0">
                <a:latin typeface="Times New Roman" panose="02020603050405020304" pitchFamily="18" charset="0"/>
                <a:cs typeface="Times New Roman" panose="02020603050405020304" pitchFamily="18" charset="0"/>
              </a:rPr>
              <a:t> = </a:t>
            </a:r>
            <a:r>
              <a:rPr lang="en-US" sz="2000" dirty="0" smtClean="0">
                <a:latin typeface="Times New Roman" panose="02020603050405020304" pitchFamily="18" charset="0"/>
                <a:cs typeface="Times New Roman" panose="02020603050405020304" pitchFamily="18" charset="0"/>
              </a:rPr>
              <a:t>r</a:t>
            </a:r>
            <a:r>
              <a:rPr lang="el-GR" sz="2000" baseline="10000" dirty="0" smtClean="0">
                <a:latin typeface="Times New Roman" panose="02020603050405020304" pitchFamily="18" charset="0"/>
                <a:cs typeface="Times New Roman" panose="02020603050405020304" pitchFamily="18" charset="0"/>
              </a:rPr>
              <a:t>*</a:t>
            </a:r>
            <a:r>
              <a:rPr lang="el-GR" sz="2000" dirty="0" smtClean="0">
                <a:latin typeface="Times New Roman" panose="02020603050405020304" pitchFamily="18" charset="0"/>
                <a:cs typeface="Times New Roman" panose="02020603050405020304" pitchFamily="18" charset="0"/>
              </a:rPr>
              <a:t> = 5</a:t>
            </a:r>
          </a:p>
          <a:p>
            <a:pPr marL="154800" indent="0" algn="just">
              <a:lnSpc>
                <a:spcPct val="150000"/>
              </a:lnSpc>
              <a:spcBef>
                <a:spcPts val="0"/>
              </a:spcBef>
              <a:buFont typeface="Wingdings 3" pitchFamily="18" charset="2"/>
              <a:buNone/>
            </a:pPr>
            <a:r>
              <a:rPr lang="el-GR" sz="2000" dirty="0" smtClean="0">
                <a:latin typeface="Times New Roman" panose="02020603050405020304" pitchFamily="18" charset="0"/>
                <a:cs typeface="Times New Roman" panose="02020603050405020304" pitchFamily="18" charset="0"/>
              </a:rPr>
              <a:t>Επιλύστε ως προς την εθνική αποταμίευση, τις επενδύσεις, το εμπορικό ισοζύγιο και την τιμή συναλλάγματος.</a:t>
            </a:r>
          </a:p>
          <a:p>
            <a:pPr algn="just">
              <a:lnSpc>
                <a:spcPct val="150000"/>
              </a:lnSpc>
            </a:pPr>
            <a:r>
              <a:rPr lang="el-GR" sz="2000" dirty="0" smtClean="0">
                <a:latin typeface="Times New Roman" panose="02020603050405020304" pitchFamily="18" charset="0"/>
                <a:cs typeface="Times New Roman" panose="02020603050405020304" pitchFamily="18" charset="0"/>
              </a:rPr>
              <a:t>Εάν </a:t>
            </a:r>
            <a:r>
              <a:rPr lang="en-US" sz="2000" dirty="0" smtClean="0">
                <a:latin typeface="Times New Roman" panose="02020603050405020304" pitchFamily="18" charset="0"/>
                <a:cs typeface="Times New Roman" panose="02020603050405020304" pitchFamily="18" charset="0"/>
              </a:rPr>
              <a:t>G</a:t>
            </a:r>
            <a:r>
              <a:rPr lang="el-GR" sz="2000" dirty="0" smtClean="0">
                <a:latin typeface="Times New Roman" panose="02020603050405020304" pitchFamily="18" charset="0"/>
                <a:cs typeface="Times New Roman" panose="02020603050405020304" pitchFamily="18" charset="0"/>
              </a:rPr>
              <a:t> = 1.250 , επιλύστε ως προς την εθνική αποταμίευση, τις επενδύσεις, το εμπορικό ισοζύγιο και την τιμή συναλλάγματος. Εξηγήστε τα αποτελέσματα.</a:t>
            </a:r>
          </a:p>
          <a:p>
            <a:pPr algn="just">
              <a:lnSpc>
                <a:spcPct val="150000"/>
              </a:lnSpc>
            </a:pPr>
            <a:r>
              <a:rPr lang="el-GR" sz="2000" dirty="0" smtClean="0">
                <a:latin typeface="Times New Roman" panose="02020603050405020304" pitchFamily="18" charset="0"/>
                <a:cs typeface="Times New Roman" panose="02020603050405020304" pitchFamily="18" charset="0"/>
              </a:rPr>
              <a:t>Εάν </a:t>
            </a:r>
            <a:r>
              <a:rPr lang="en-US" sz="2000" dirty="0" smtClean="0">
                <a:latin typeface="Times New Roman" panose="02020603050405020304" pitchFamily="18" charset="0"/>
                <a:cs typeface="Times New Roman" panose="02020603050405020304" pitchFamily="18" charset="0"/>
              </a:rPr>
              <a:t>r</a:t>
            </a:r>
            <a:r>
              <a:rPr lang="el-GR" sz="2000" dirty="0" smtClean="0">
                <a:latin typeface="Times New Roman" panose="02020603050405020304" pitchFamily="18" charset="0"/>
                <a:cs typeface="Times New Roman" panose="02020603050405020304" pitchFamily="18" charset="0"/>
              </a:rPr>
              <a:t> = </a:t>
            </a:r>
            <a:r>
              <a:rPr lang="en-US" sz="2000" dirty="0" smtClean="0">
                <a:latin typeface="Times New Roman" panose="02020603050405020304" pitchFamily="18" charset="0"/>
                <a:cs typeface="Times New Roman" panose="02020603050405020304" pitchFamily="18" charset="0"/>
              </a:rPr>
              <a:t>r</a:t>
            </a:r>
            <a:r>
              <a:rPr lang="el-GR" sz="2000" baseline="10000" dirty="0" smtClean="0">
                <a:latin typeface="Times New Roman" panose="02020603050405020304" pitchFamily="18" charset="0"/>
                <a:cs typeface="Times New Roman" panose="02020603050405020304" pitchFamily="18" charset="0"/>
              </a:rPr>
              <a:t>*</a:t>
            </a:r>
            <a:r>
              <a:rPr lang="el-GR" sz="2000" dirty="0" smtClean="0">
                <a:latin typeface="Times New Roman" panose="02020603050405020304" pitchFamily="18" charset="0"/>
                <a:cs typeface="Times New Roman" panose="02020603050405020304" pitchFamily="18" charset="0"/>
              </a:rPr>
              <a:t> = 10 (</a:t>
            </a:r>
            <a:r>
              <a:rPr lang="en-US" sz="2000" dirty="0" smtClean="0">
                <a:latin typeface="Times New Roman" panose="02020603050405020304" pitchFamily="18" charset="0"/>
                <a:cs typeface="Times New Roman" panose="02020603050405020304" pitchFamily="18" charset="0"/>
              </a:rPr>
              <a:t>G</a:t>
            </a:r>
            <a:r>
              <a:rPr lang="el-GR" sz="2000" dirty="0" smtClean="0">
                <a:latin typeface="Times New Roman" panose="02020603050405020304" pitchFamily="18" charset="0"/>
                <a:cs typeface="Times New Roman" panose="02020603050405020304" pitchFamily="18" charset="0"/>
              </a:rPr>
              <a:t> = 1.000) επιλύστε ως προς την εθνική αποταμίευση, τις επενδύσεις, το εμπορικό ισοζύγιο και την τιμή συναλλάγματος. Εξηγήστε τα αποτελέσματα.</a:t>
            </a:r>
          </a:p>
        </p:txBody>
      </p:sp>
    </p:spTree>
    <p:extLst>
      <p:ext uri="{BB962C8B-B14F-4D97-AF65-F5344CB8AC3E}">
        <p14:creationId xmlns:p14="http://schemas.microsoft.com/office/powerpoint/2010/main" val="1791609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457967" y="539071"/>
            <a:ext cx="11238314" cy="1243012"/>
          </a:xfrm>
        </p:spPr>
        <p:txBody>
          <a:bodyPr rtlCol="0" anchor="ctr" anchorCtr="0">
            <a:noAutofit/>
          </a:bodyPr>
          <a:lstStyle/>
          <a:p>
            <a:pPr algn="ctr" fontAlgn="auto">
              <a:spcAft>
                <a:spcPts val="0"/>
              </a:spcAft>
              <a:defRPr/>
            </a:pP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Ανοικτή </a:t>
            </a:r>
            <a:r>
              <a:rPr lang="en-US" sz="3600"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vs</a:t>
            </a: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Κλειστή </a:t>
            </a:r>
            <a:r>
              <a:rPr lang="el-GR" sz="36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οικονομία</a:t>
            </a:r>
            <a:endParaRPr lang="el-GR" sz="3600" cap="none" dirty="0">
              <a:latin typeface="Times New Roman" panose="02020603050405020304" pitchFamily="18" charset="0"/>
              <a:cs typeface="Times New Roman" panose="02020603050405020304" pitchFamily="18" charset="0"/>
            </a:endParaRPr>
          </a:p>
        </p:txBody>
      </p:sp>
      <p:graphicFrame>
        <p:nvGraphicFramePr>
          <p:cNvPr id="7" name="Θέση περιεχομένου 6"/>
          <p:cNvGraphicFramePr>
            <a:graphicFrameLocks noGrp="1"/>
          </p:cNvGraphicFramePr>
          <p:nvPr>
            <p:ph idx="1"/>
            <p:extLst>
              <p:ext uri="{D42A27DB-BD31-4B8C-83A1-F6EECF244321}">
                <p14:modId xmlns:p14="http://schemas.microsoft.com/office/powerpoint/2010/main" val="3677161089"/>
              </p:ext>
            </p:extLst>
          </p:nvPr>
        </p:nvGraphicFramePr>
        <p:xfrm>
          <a:off x="581025" y="2181225"/>
          <a:ext cx="11029950" cy="3678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6908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p:cNvSpPr>
          <p:nvPr>
            <p:ph idx="1"/>
          </p:nvPr>
        </p:nvSpPr>
        <p:spPr>
          <a:xfrm>
            <a:off x="560719" y="1963546"/>
            <a:ext cx="11035079" cy="4195763"/>
          </a:xfrm>
        </p:spPr>
        <p:txBody>
          <a:bodyPr/>
          <a:lstStyle/>
          <a:p>
            <a:r>
              <a:rPr lang="el-GR" sz="2000" dirty="0" smtClean="0">
                <a:latin typeface="Times New Roman" panose="02020603050405020304" pitchFamily="18" charset="0"/>
                <a:cs typeface="Times New Roman" panose="02020603050405020304" pitchFamily="18" charset="0"/>
              </a:rPr>
              <a:t>Υ = </a:t>
            </a:r>
            <a:r>
              <a:rPr lang="en-US" sz="2000" dirty="0" smtClean="0">
                <a:latin typeface="Times New Roman" panose="02020603050405020304" pitchFamily="18" charset="0"/>
                <a:cs typeface="Times New Roman" panose="02020603050405020304" pitchFamily="18" charset="0"/>
              </a:rPr>
              <a:t>C + I + G + NX =&gt; Y = 250 + 0,75</a:t>
            </a:r>
            <a:r>
              <a:rPr lang="en-US" sz="2000" baseline="-10000" dirty="0" smtClean="0">
                <a:latin typeface="Times New Roman" panose="02020603050405020304" pitchFamily="18" charset="0"/>
                <a:cs typeface="Times New Roman" panose="02020603050405020304" pitchFamily="18" charset="0"/>
              </a:rPr>
              <a:t> </a:t>
            </a:r>
            <a:r>
              <a:rPr lang="en-US" sz="2000" baseline="-10000" dirty="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(Y – T) + 1.000 + 1.000 – 50</a:t>
            </a:r>
            <a:r>
              <a:rPr lang="en-US" sz="2000" baseline="-10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r + 500 – 500</a:t>
            </a:r>
            <a:r>
              <a:rPr lang="en-US" sz="2000" baseline="-10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ε</a:t>
            </a:r>
            <a:r>
              <a:rPr lang="en-US" sz="2000" dirty="0" smtClean="0">
                <a:latin typeface="Times New Roman" panose="02020603050405020304" pitchFamily="18" charset="0"/>
                <a:cs typeface="Times New Roman" panose="02020603050405020304" pitchFamily="18" charset="0"/>
              </a:rPr>
              <a:t> =&gt;</a:t>
            </a:r>
          </a:p>
          <a:p>
            <a:pPr>
              <a:buFont typeface="Wingdings 3" pitchFamily="18" charset="2"/>
              <a:buNone/>
            </a:pPr>
            <a:r>
              <a:rPr lang="en-US" sz="2000" dirty="0" smtClean="0">
                <a:latin typeface="Times New Roman" panose="02020603050405020304" pitchFamily="18" charset="0"/>
                <a:cs typeface="Times New Roman" panose="02020603050405020304" pitchFamily="18" charset="0"/>
              </a:rPr>
              <a:t>=&gt; Y = 250 + 0,75</a:t>
            </a:r>
            <a:r>
              <a:rPr lang="en-US" sz="2000" baseline="-10000" dirty="0" smtClean="0">
                <a:latin typeface="Times New Roman" panose="02020603050405020304" pitchFamily="18" charset="0"/>
                <a:cs typeface="Times New Roman" panose="02020603050405020304" pitchFamily="18" charset="0"/>
              </a:rPr>
              <a:t> </a:t>
            </a:r>
            <a:r>
              <a:rPr lang="en-US" sz="2000" baseline="-10000" dirty="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Y </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750 + 2.500 - 50</a:t>
            </a:r>
            <a:r>
              <a:rPr lang="en-US" sz="2000" baseline="-10000" dirty="0" smtClean="0">
                <a:latin typeface="Times New Roman" panose="02020603050405020304" pitchFamily="18" charset="0"/>
                <a:cs typeface="Times New Roman" panose="02020603050405020304" pitchFamily="18" charset="0"/>
              </a:rPr>
              <a:t> </a:t>
            </a:r>
            <a:r>
              <a:rPr lang="en-US" sz="2000" baseline="-10000" dirty="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r – 500</a:t>
            </a:r>
            <a:r>
              <a:rPr lang="en-US" sz="2000" baseline="-10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ε</a:t>
            </a:r>
            <a:r>
              <a:rPr lang="en-US" sz="2000" dirty="0" smtClean="0">
                <a:latin typeface="Times New Roman" panose="02020603050405020304" pitchFamily="18" charset="0"/>
                <a:cs typeface="Times New Roman" panose="02020603050405020304" pitchFamily="18" charset="0"/>
              </a:rPr>
              <a:t> =&gt; Y – 0,75</a:t>
            </a:r>
            <a:r>
              <a:rPr lang="en-US" sz="2000" baseline="-10000" dirty="0" smtClean="0">
                <a:latin typeface="Times New Roman" panose="02020603050405020304" pitchFamily="18" charset="0"/>
                <a:cs typeface="Times New Roman" panose="02020603050405020304" pitchFamily="18" charset="0"/>
              </a:rPr>
              <a:t> </a:t>
            </a:r>
            <a:r>
              <a:rPr lang="en-US" sz="2000" baseline="-10000" dirty="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Y = 2.000 – 50</a:t>
            </a:r>
            <a:r>
              <a:rPr lang="en-US" sz="2000" baseline="-10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r – 500</a:t>
            </a:r>
            <a:r>
              <a:rPr lang="en-US" sz="2000" baseline="-10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ε</a:t>
            </a:r>
            <a:r>
              <a:rPr lang="en-US" sz="2000" dirty="0" smtClean="0">
                <a:latin typeface="Times New Roman" panose="02020603050405020304" pitchFamily="18" charset="0"/>
                <a:cs typeface="Times New Roman" panose="02020603050405020304" pitchFamily="18" charset="0"/>
              </a:rPr>
              <a:t> =&gt; </a:t>
            </a:r>
          </a:p>
          <a:p>
            <a:pPr>
              <a:buFont typeface="Symbol" pitchFamily="18" charset="2"/>
              <a:buNone/>
            </a:pPr>
            <a:r>
              <a:rPr lang="en-US" sz="2000" dirty="0" smtClean="0">
                <a:latin typeface="Times New Roman" panose="02020603050405020304" pitchFamily="18" charset="0"/>
                <a:cs typeface="Times New Roman" panose="02020603050405020304" pitchFamily="18" charset="0"/>
              </a:rPr>
              <a:t>=&gt; 0,25</a:t>
            </a:r>
            <a:r>
              <a:rPr lang="en-US" sz="2000" baseline="-10000" dirty="0" smtClean="0">
                <a:latin typeface="Times New Roman" panose="02020603050405020304" pitchFamily="18" charset="0"/>
                <a:cs typeface="Times New Roman" panose="02020603050405020304" pitchFamily="18" charset="0"/>
              </a:rPr>
              <a:t> </a:t>
            </a:r>
            <a:r>
              <a:rPr lang="en-US" sz="2000" baseline="-10000" dirty="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Y = 1.750 </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500</a:t>
            </a:r>
            <a:r>
              <a:rPr lang="en-US" sz="2000" baseline="-10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ε</a:t>
            </a:r>
            <a:r>
              <a:rPr lang="en-US" sz="2000" dirty="0" smtClean="0">
                <a:latin typeface="Times New Roman" panose="02020603050405020304" pitchFamily="18" charset="0"/>
                <a:cs typeface="Times New Roman" panose="02020603050405020304" pitchFamily="18" charset="0"/>
              </a:rPr>
              <a:t> =&gt; 1.250 = </a:t>
            </a:r>
            <a:r>
              <a:rPr lang="en-US" sz="2000" dirty="0">
                <a:latin typeface="Times New Roman" panose="02020603050405020304" pitchFamily="18" charset="0"/>
                <a:cs typeface="Times New Roman" panose="02020603050405020304" pitchFamily="18" charset="0"/>
              </a:rPr>
              <a:t>1.750 – </a:t>
            </a:r>
            <a:r>
              <a:rPr lang="en-US" sz="2000" dirty="0" smtClean="0">
                <a:latin typeface="Times New Roman" panose="02020603050405020304" pitchFamily="18" charset="0"/>
                <a:cs typeface="Times New Roman" panose="02020603050405020304" pitchFamily="18" charset="0"/>
              </a:rPr>
              <a:t>500</a:t>
            </a:r>
            <a:r>
              <a:rPr lang="en-US" sz="2000" baseline="-10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ε</a:t>
            </a:r>
            <a:r>
              <a:rPr lang="en-US" sz="2000" dirty="0" smtClean="0">
                <a:latin typeface="Times New Roman" panose="02020603050405020304" pitchFamily="18" charset="0"/>
                <a:cs typeface="Times New Roman" panose="02020603050405020304" pitchFamily="18" charset="0"/>
              </a:rPr>
              <a:t> =&gt; 500</a:t>
            </a:r>
            <a:r>
              <a:rPr lang="en-US" sz="2000" baseline="-10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ε</a:t>
            </a:r>
            <a:r>
              <a:rPr lang="en-US" sz="2000" dirty="0" smtClean="0">
                <a:latin typeface="Times New Roman" panose="02020603050405020304" pitchFamily="18" charset="0"/>
                <a:cs typeface="Times New Roman" panose="02020603050405020304" pitchFamily="18" charset="0"/>
              </a:rPr>
              <a:t> = 500 =&gt; </a:t>
            </a:r>
            <a:r>
              <a:rPr lang="el-GR" sz="2000" b="1"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ε</a:t>
            </a:r>
            <a:r>
              <a:rPr lang="el-GR" sz="2000" b="1" baseline="-25000"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0</a:t>
            </a:r>
            <a:r>
              <a:rPr lang="en-US" sz="2000" b="1"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 = 1</a:t>
            </a:r>
          </a:p>
          <a:p>
            <a:pPr>
              <a:buFont typeface="Symbol" pitchFamily="18" charset="2"/>
              <a:buChar char="Þ"/>
            </a:pPr>
            <a:endParaRPr lang="en-US" sz="2000" b="1"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Δ</a:t>
            </a:r>
            <a:r>
              <a:rPr lang="en-US" sz="2000" dirty="0" smtClean="0">
                <a:latin typeface="Times New Roman" panose="02020603050405020304" pitchFamily="18" charset="0"/>
                <a:cs typeface="Times New Roman" panose="02020603050405020304" pitchFamily="18" charset="0"/>
              </a:rPr>
              <a:t>G = 250 =&gt; </a:t>
            </a:r>
            <a:r>
              <a:rPr lang="el-GR" sz="2000" dirty="0" smtClean="0">
                <a:latin typeface="Times New Roman" panose="02020603050405020304" pitchFamily="18" charset="0"/>
                <a:cs typeface="Times New Roman" panose="02020603050405020304" pitchFamily="18" charset="0"/>
              </a:rPr>
              <a:t>Δε = 0,5 </a:t>
            </a:r>
            <a:r>
              <a:rPr lang="en-US" sz="2000" dirty="0" smtClean="0">
                <a:latin typeface="Times New Roman" panose="02020603050405020304" pitchFamily="18" charset="0"/>
                <a:cs typeface="Times New Roman" panose="02020603050405020304" pitchFamily="18" charset="0"/>
              </a:rPr>
              <a:t>=&gt; </a:t>
            </a:r>
            <a:r>
              <a:rPr lang="el-GR" sz="2000" b="1"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ε</a:t>
            </a:r>
            <a:r>
              <a:rPr lang="el-GR" sz="2000" b="1" baseline="-25000"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1</a:t>
            </a:r>
            <a:r>
              <a:rPr lang="en-US" sz="2000" b="1"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 </a:t>
            </a:r>
            <a:r>
              <a:rPr lang="en-US" sz="2000" b="1" dirty="0">
                <a:effectLst>
                  <a:outerShdw blurRad="38100" dist="38100" dir="2700000" algn="tl">
                    <a:srgbClr val="0E5580"/>
                  </a:outerShdw>
                </a:effectLst>
                <a:latin typeface="Times New Roman" panose="02020603050405020304" pitchFamily="18" charset="0"/>
                <a:cs typeface="Times New Roman" panose="02020603050405020304" pitchFamily="18" charset="0"/>
              </a:rPr>
              <a:t>= </a:t>
            </a:r>
            <a:r>
              <a:rPr lang="en-US" sz="2000" b="1"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1</a:t>
            </a:r>
            <a:r>
              <a:rPr lang="el-GR" sz="2000" b="1"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,5</a:t>
            </a:r>
            <a:endParaRPr lang="el-GR"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Δ</a:t>
            </a:r>
            <a:r>
              <a:rPr lang="en-US" sz="2000" dirty="0" smtClean="0">
                <a:latin typeface="Times New Roman" panose="02020603050405020304" pitchFamily="18" charset="0"/>
                <a:cs typeface="Times New Roman" panose="02020603050405020304" pitchFamily="18" charset="0"/>
              </a:rPr>
              <a:t>r = 5 =&gt; </a:t>
            </a:r>
            <a:r>
              <a:rPr lang="el-GR" sz="2000" dirty="0" smtClean="0">
                <a:latin typeface="Times New Roman" panose="02020603050405020304" pitchFamily="18" charset="0"/>
                <a:cs typeface="Times New Roman" panose="02020603050405020304" pitchFamily="18" charset="0"/>
              </a:rPr>
              <a:t>ΔΙ = 250 =&gt; Δε = - 0,5 </a:t>
            </a:r>
            <a:r>
              <a:rPr lang="en-US" sz="2000" dirty="0" smtClean="0">
                <a:latin typeface="Times New Roman" panose="02020603050405020304" pitchFamily="18" charset="0"/>
                <a:cs typeface="Times New Roman" panose="02020603050405020304" pitchFamily="18" charset="0"/>
              </a:rPr>
              <a:t>=&gt; </a:t>
            </a:r>
            <a:r>
              <a:rPr lang="el-GR" sz="2000" b="1"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ε</a:t>
            </a:r>
            <a:r>
              <a:rPr lang="el-GR" sz="2000" b="1" baseline="-25000"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2</a:t>
            </a:r>
            <a:r>
              <a:rPr lang="en-US" sz="2000" b="1"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 </a:t>
            </a:r>
            <a:r>
              <a:rPr lang="en-US" sz="2000" b="1" dirty="0">
                <a:effectLst>
                  <a:outerShdw blurRad="38100" dist="38100" dir="2700000" algn="tl">
                    <a:srgbClr val="0E5580"/>
                  </a:outerShdw>
                </a:effectLst>
                <a:latin typeface="Times New Roman" panose="02020603050405020304" pitchFamily="18" charset="0"/>
                <a:cs typeface="Times New Roman" panose="02020603050405020304" pitchFamily="18" charset="0"/>
              </a:rPr>
              <a:t>= </a:t>
            </a:r>
            <a:r>
              <a:rPr lang="el-GR" sz="2000" b="1"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0,5</a:t>
            </a:r>
            <a:endParaRPr lang="el-GR" sz="2000" dirty="0">
              <a:latin typeface="Times New Roman" panose="02020603050405020304" pitchFamily="18" charset="0"/>
              <a:cs typeface="Times New Roman" panose="02020603050405020304" pitchFamily="18" charset="0"/>
            </a:endParaRPr>
          </a:p>
          <a:p>
            <a:endParaRPr lang="el-GR"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89448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p:cNvSpPr>
          <p:nvPr>
            <p:ph type="title"/>
          </p:nvPr>
        </p:nvSpPr>
        <p:spPr>
          <a:xfrm>
            <a:off x="1068144" y="844324"/>
            <a:ext cx="9404350" cy="615950"/>
          </a:xfrm>
          <a:noFill/>
          <a:ln/>
        </p:spPr>
        <p:txBody>
          <a:bodyPr>
            <a:noAutofit/>
          </a:bodyPr>
          <a:lstStyle/>
          <a:p>
            <a:pPr algn="ct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Μελέτη περίπτωσης Ι</a:t>
            </a:r>
          </a:p>
        </p:txBody>
      </p:sp>
      <p:sp>
        <p:nvSpPr>
          <p:cNvPr id="43011" name="Rectangle 3"/>
          <p:cNvSpPr>
            <a:spLocks noGrp="1"/>
          </p:cNvSpPr>
          <p:nvPr>
            <p:ph idx="1"/>
          </p:nvPr>
        </p:nvSpPr>
        <p:spPr>
          <a:xfrm>
            <a:off x="447163" y="1731580"/>
            <a:ext cx="11289312" cy="5046033"/>
          </a:xfrm>
        </p:spPr>
        <p:txBody>
          <a:bodyPr anchor="t" anchorCtr="0"/>
          <a:lstStyle/>
          <a:p>
            <a:pPr marL="0" indent="0" algn="just">
              <a:lnSpc>
                <a:spcPct val="150000"/>
              </a:lnSpc>
              <a:spcBef>
                <a:spcPts val="0"/>
              </a:spcBef>
              <a:buNone/>
            </a:pPr>
            <a:r>
              <a:rPr lang="el-GR" sz="1800" dirty="0" smtClean="0">
                <a:latin typeface="Times New Roman" panose="02020603050405020304" pitchFamily="18" charset="0"/>
                <a:cs typeface="Times New Roman" panose="02020603050405020304" pitchFamily="18" charset="0"/>
              </a:rPr>
              <a:t>Πώς κέρδισε ο George </a:t>
            </a:r>
            <a:r>
              <a:rPr lang="el-GR" sz="1800" dirty="0" err="1" smtClean="0">
                <a:latin typeface="Times New Roman" panose="02020603050405020304" pitchFamily="18" charset="0"/>
                <a:cs typeface="Times New Roman" panose="02020603050405020304" pitchFamily="18" charset="0"/>
              </a:rPr>
              <a:t>Soros</a:t>
            </a:r>
            <a:r>
              <a:rPr lang="el-GR" sz="1800" dirty="0" smtClean="0">
                <a:latin typeface="Times New Roman" panose="02020603050405020304" pitchFamily="18" charset="0"/>
                <a:cs typeface="Times New Roman" panose="02020603050405020304" pitchFamily="18" charset="0"/>
              </a:rPr>
              <a:t> 1 δις $ ;</a:t>
            </a:r>
          </a:p>
          <a:p>
            <a:pPr algn="just">
              <a:lnSpc>
                <a:spcPct val="150000"/>
              </a:lnSpc>
              <a:spcBef>
                <a:spcPts val="0"/>
              </a:spcBef>
            </a:pPr>
            <a:r>
              <a:rPr lang="el-GR" sz="1800" dirty="0" smtClean="0">
                <a:latin typeface="Times New Roman" panose="02020603050405020304" pitchFamily="18" charset="0"/>
                <a:cs typeface="Times New Roman" panose="02020603050405020304" pitchFamily="18" charset="0"/>
              </a:rPr>
              <a:t>Το 1</a:t>
            </a:r>
            <a:r>
              <a:rPr lang="en-US" sz="1800" dirty="0" smtClean="0">
                <a:latin typeface="Times New Roman" panose="02020603050405020304" pitchFamily="18" charset="0"/>
                <a:cs typeface="Times New Roman" panose="02020603050405020304" pitchFamily="18" charset="0"/>
              </a:rPr>
              <a:t>992</a:t>
            </a:r>
            <a:r>
              <a:rPr lang="el-GR" sz="1800" dirty="0" smtClean="0">
                <a:latin typeface="Times New Roman" panose="02020603050405020304" pitchFamily="18" charset="0"/>
                <a:cs typeface="Times New Roman" panose="02020603050405020304" pitchFamily="18" charset="0"/>
              </a:rPr>
              <a:t> η Βρετανική οικονομία πλήττεται από ενδημική ανεργία και πληθωρισμό. Δύο λύσεις υπάρχουν: αύξηση επιτοκίων δανεισμού (ήδη &gt;10%) ή υποτίμηση της στερλίνας.</a:t>
            </a:r>
          </a:p>
          <a:p>
            <a:pPr algn="just">
              <a:lnSpc>
                <a:spcPct val="150000"/>
              </a:lnSpc>
              <a:spcBef>
                <a:spcPts val="0"/>
              </a:spcBef>
            </a:pPr>
            <a:r>
              <a:rPr lang="el-GR" sz="1800" dirty="0" smtClean="0">
                <a:latin typeface="Times New Roman" panose="02020603050405020304" pitchFamily="18" charset="0"/>
                <a:cs typeface="Times New Roman" panose="02020603050405020304" pitchFamily="18" charset="0"/>
              </a:rPr>
              <a:t>Η βρετανική κυβέρνηση δαπάνησε περίπου το 40% </a:t>
            </a:r>
            <a:r>
              <a:rPr lang="el-GR" sz="2000" dirty="0" smtClean="0">
                <a:latin typeface="Times New Roman" panose="02020603050405020304" pitchFamily="18" charset="0"/>
                <a:cs typeface="Times New Roman" panose="02020603050405020304" pitchFamily="18" charset="0"/>
              </a:rPr>
              <a:t>των</a:t>
            </a:r>
            <a:r>
              <a:rPr lang="el-GR" sz="1800" dirty="0" smtClean="0">
                <a:latin typeface="Times New Roman" panose="02020603050405020304" pitchFamily="18" charset="0"/>
                <a:cs typeface="Times New Roman" panose="02020603050405020304" pitchFamily="18" charset="0"/>
              </a:rPr>
              <a:t> συναλλαγματικών διαθεσίμων της χώρας για να υποστηρίξει το νόμισμά της, όμως στο τέλος αποσύρει τη στερλίνα από τον Ευρωπαϊκό Μηχανισμό Συναλλαγματικών Ισοτιμιών και προχωρεί σε υποτίμηση. </a:t>
            </a:r>
          </a:p>
          <a:p>
            <a:pPr algn="just">
              <a:lnSpc>
                <a:spcPct val="150000"/>
              </a:lnSpc>
              <a:spcBef>
                <a:spcPts val="0"/>
              </a:spcBef>
            </a:pPr>
            <a:r>
              <a:rPr lang="el-GR" sz="1800" dirty="0" smtClean="0">
                <a:latin typeface="Times New Roman" panose="02020603050405020304" pitchFamily="18" charset="0"/>
                <a:cs typeface="Times New Roman" panose="02020603050405020304" pitchFamily="18" charset="0"/>
              </a:rPr>
              <a:t>Ο George </a:t>
            </a:r>
            <a:r>
              <a:rPr lang="el-GR" sz="1800" dirty="0" err="1" smtClean="0">
                <a:latin typeface="Times New Roman" panose="02020603050405020304" pitchFamily="18" charset="0"/>
                <a:cs typeface="Times New Roman" panose="02020603050405020304" pitchFamily="18" charset="0"/>
              </a:rPr>
              <a:t>Soros</a:t>
            </a:r>
            <a:r>
              <a:rPr lang="el-GR" sz="1800" dirty="0" smtClean="0">
                <a:latin typeface="Times New Roman" panose="02020603050405020304" pitchFamily="18" charset="0"/>
                <a:cs typeface="Times New Roman" panose="02020603050405020304" pitchFamily="18" charset="0"/>
              </a:rPr>
              <a:t>, δανείστηκε υπερτιμημένες στερλίνες, τις οποίες χρησιμοποίησε στη συνέχεια για να αγοράσει γερμανικά μάρκα.</a:t>
            </a:r>
            <a:endParaRPr lang="en-US" sz="1800" dirty="0" smtClean="0">
              <a:latin typeface="Times New Roman" panose="02020603050405020304" pitchFamily="18" charset="0"/>
              <a:cs typeface="Times New Roman" panose="02020603050405020304" pitchFamily="18" charset="0"/>
            </a:endParaRPr>
          </a:p>
          <a:p>
            <a:pPr algn="just">
              <a:lnSpc>
                <a:spcPct val="150000"/>
              </a:lnSpc>
              <a:spcBef>
                <a:spcPts val="0"/>
              </a:spcBef>
            </a:pPr>
            <a:r>
              <a:rPr lang="el-GR" sz="1800" dirty="0" smtClean="0">
                <a:latin typeface="Times New Roman" panose="02020603050405020304" pitchFamily="18" charset="0"/>
                <a:cs typeface="Times New Roman" panose="02020603050405020304" pitchFamily="18" charset="0"/>
              </a:rPr>
              <a:t>Την «Μαύρη» Τετάρτη 16 Σεπτεμβρίου 1992, η βρετανική λίρα υποτιμήθηκε κατά 12%, και έτσι ο </a:t>
            </a:r>
            <a:r>
              <a:rPr lang="en-US" sz="1800" dirty="0" smtClean="0">
                <a:latin typeface="Times New Roman" panose="02020603050405020304" pitchFamily="18" charset="0"/>
                <a:cs typeface="Times New Roman" panose="02020603050405020304" pitchFamily="18" charset="0"/>
              </a:rPr>
              <a:t>Soros </a:t>
            </a:r>
            <a:r>
              <a:rPr lang="el-GR" sz="1800" dirty="0" smtClean="0">
                <a:latin typeface="Times New Roman" panose="02020603050405020304" pitchFamily="18" charset="0"/>
                <a:cs typeface="Times New Roman" panose="02020603050405020304" pitchFamily="18" charset="0"/>
              </a:rPr>
              <a:t>πλήρωσε το χρέος του σε λίρες και του έμειναν </a:t>
            </a:r>
            <a:r>
              <a:rPr lang="en-US" sz="1800" dirty="0" smtClean="0">
                <a:latin typeface="Times New Roman" panose="02020603050405020304" pitchFamily="18" charset="0"/>
                <a:cs typeface="Times New Roman" panose="02020603050405020304" pitchFamily="18" charset="0"/>
              </a:rPr>
              <a:t>$1 </a:t>
            </a:r>
            <a:r>
              <a:rPr lang="el-GR" sz="1800" dirty="0" smtClean="0">
                <a:latin typeface="Times New Roman" panose="02020603050405020304" pitchFamily="18" charset="0"/>
                <a:cs typeface="Times New Roman" panose="02020603050405020304" pitchFamily="18" charset="0"/>
              </a:rPr>
              <a:t>δισεκατομμύρια κέρδος</a:t>
            </a:r>
            <a:r>
              <a:rPr lang="en-US" sz="1800" dirty="0" smtClean="0">
                <a:latin typeface="Times New Roman" panose="02020603050405020304" pitchFamily="18" charset="0"/>
                <a:cs typeface="Times New Roman" panose="02020603050405020304" pitchFamily="18" charset="0"/>
              </a:rPr>
              <a:t>.</a:t>
            </a:r>
            <a:r>
              <a:rPr lang="el-GR" sz="1800" b="1" dirty="0" smtClean="0">
                <a:latin typeface="Times New Roman" panose="02020603050405020304" pitchFamily="18" charset="0"/>
                <a:cs typeface="Times New Roman" panose="02020603050405020304" pitchFamily="18" charset="0"/>
              </a:rPr>
              <a:t> Η στερλίνα υποτιμήθηκε 17%</a:t>
            </a:r>
            <a:r>
              <a:rPr lang="el-GR" sz="1800" dirty="0" smtClean="0">
                <a:latin typeface="Times New Roman" panose="02020603050405020304" pitchFamily="18" charset="0"/>
                <a:cs typeface="Times New Roman" panose="02020603050405020304" pitchFamily="18" charset="0"/>
              </a:rPr>
              <a:t> σε σχέση με το αμερικανικό δολάριο μέσα σε μία εβδομάδα και </a:t>
            </a:r>
            <a:r>
              <a:rPr lang="el-GR" sz="1800" b="1" dirty="0" smtClean="0">
                <a:latin typeface="Times New Roman" panose="02020603050405020304" pitchFamily="18" charset="0"/>
                <a:cs typeface="Times New Roman" panose="02020603050405020304" pitchFamily="18" charset="0"/>
              </a:rPr>
              <a:t>25%</a:t>
            </a:r>
            <a:r>
              <a:rPr lang="el-GR" sz="1800" dirty="0" smtClean="0">
                <a:latin typeface="Times New Roman" panose="02020603050405020304" pitchFamily="18" charset="0"/>
                <a:cs typeface="Times New Roman" panose="02020603050405020304" pitchFamily="18" charset="0"/>
              </a:rPr>
              <a:t> μέχρι το Δεκέμβριο του ίδιου έτους.</a:t>
            </a:r>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88386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81192" y="702156"/>
            <a:ext cx="11029616" cy="778301"/>
          </a:xfrm>
        </p:spPr>
        <p:txBody>
          <a:bodyPr>
            <a:normAutofit/>
          </a:bodyPr>
          <a:lstStyle/>
          <a:p>
            <a:pPr algn="ctr"/>
            <a:r>
              <a:rPr lang="el-GR" sz="36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Μελέτη </a:t>
            </a: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περίπτωσης Ι (συνέχεια)</a:t>
            </a:r>
            <a:endParaRPr lang="el-GR" sz="3600"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562" y="1833034"/>
            <a:ext cx="10200683" cy="5042383"/>
          </a:xfrm>
          <a:prstGeom prst="rect">
            <a:avLst/>
          </a:prstGeom>
        </p:spPr>
      </p:pic>
      <p:sp>
        <p:nvSpPr>
          <p:cNvPr id="5" name="Τίτλος 1"/>
          <p:cNvSpPr txBox="1">
            <a:spLocks/>
          </p:cNvSpPr>
          <p:nvPr/>
        </p:nvSpPr>
        <p:spPr>
          <a:xfrm>
            <a:off x="8968217" y="6159121"/>
            <a:ext cx="3223783" cy="698879"/>
          </a:xfrm>
          <a:prstGeom prst="rect">
            <a:avLst/>
          </a:prstGeom>
        </p:spPr>
        <p:txBody>
          <a:bodyPr vert="horz" lIns="91440" tIns="45720" rIns="91440" bIns="45720" rtlCol="0" anchor="t" anchorCtr="0">
            <a:noAutofit/>
          </a:bodyPr>
          <a:lstStyle>
            <a:lvl1pPr algn="l" defTabSz="457200" rtl="0" eaLnBrk="0" fontAlgn="base" hangingPunct="0">
              <a:spcBef>
                <a:spcPct val="0"/>
              </a:spcBef>
              <a:spcAft>
                <a:spcPct val="0"/>
              </a:spcAft>
              <a:defRPr sz="2800" kern="1200" cap="all">
                <a:solidFill>
                  <a:schemeClr val="bg1"/>
                </a:solidFill>
                <a:latin typeface="+mj-lt"/>
                <a:ea typeface="+mj-ea"/>
                <a:cs typeface="+mj-cs"/>
              </a:defRPr>
            </a:lvl1pPr>
            <a:lvl2pPr algn="l" defTabSz="457200" rtl="0" eaLnBrk="0" fontAlgn="base" hangingPunct="0">
              <a:spcBef>
                <a:spcPct val="0"/>
              </a:spcBef>
              <a:spcAft>
                <a:spcPct val="0"/>
              </a:spcAft>
              <a:defRPr sz="2800">
                <a:solidFill>
                  <a:schemeClr val="bg1"/>
                </a:solidFill>
                <a:latin typeface="Gill Sans MT" pitchFamily="34" charset="0"/>
              </a:defRPr>
            </a:lvl2pPr>
            <a:lvl3pPr algn="l" defTabSz="457200" rtl="0" eaLnBrk="0" fontAlgn="base" hangingPunct="0">
              <a:spcBef>
                <a:spcPct val="0"/>
              </a:spcBef>
              <a:spcAft>
                <a:spcPct val="0"/>
              </a:spcAft>
              <a:defRPr sz="2800">
                <a:solidFill>
                  <a:schemeClr val="bg1"/>
                </a:solidFill>
                <a:latin typeface="Gill Sans MT" pitchFamily="34" charset="0"/>
              </a:defRPr>
            </a:lvl3pPr>
            <a:lvl4pPr algn="l" defTabSz="457200" rtl="0" eaLnBrk="0" fontAlgn="base" hangingPunct="0">
              <a:spcBef>
                <a:spcPct val="0"/>
              </a:spcBef>
              <a:spcAft>
                <a:spcPct val="0"/>
              </a:spcAft>
              <a:defRPr sz="2800">
                <a:solidFill>
                  <a:schemeClr val="bg1"/>
                </a:solidFill>
                <a:latin typeface="Gill Sans MT" pitchFamily="34" charset="0"/>
              </a:defRPr>
            </a:lvl4pPr>
            <a:lvl5pPr algn="l" defTabSz="457200" rtl="0" eaLnBrk="0" fontAlgn="base" hangingPunct="0">
              <a:spcBef>
                <a:spcPct val="0"/>
              </a:spcBef>
              <a:spcAft>
                <a:spcPct val="0"/>
              </a:spcAft>
              <a:defRPr sz="2800">
                <a:solidFill>
                  <a:schemeClr val="bg1"/>
                </a:solidFill>
                <a:latin typeface="Gill Sans M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1200" cap="none" dirty="0" smtClean="0">
                <a:solidFill>
                  <a:schemeClr val="accent1">
                    <a:lumMod val="75000"/>
                  </a:schemeClr>
                </a:solidFill>
                <a:latin typeface="Times New Roman" panose="02020603050405020304" pitchFamily="18" charset="0"/>
                <a:cs typeface="Times New Roman" panose="02020603050405020304" pitchFamily="18" charset="0"/>
              </a:rPr>
              <a:t>Πηγή: ‘ΜΑΚΡΟΟΙΚΟΝΟΜΙΚΗ’ </a:t>
            </a:r>
            <a:r>
              <a:rPr lang="en-US" sz="1200" cap="none" dirty="0" smtClean="0">
                <a:solidFill>
                  <a:schemeClr val="accent1">
                    <a:lumMod val="75000"/>
                  </a:schemeClr>
                </a:solidFill>
                <a:latin typeface="Times New Roman" panose="02020603050405020304" pitchFamily="18" charset="0"/>
                <a:cs typeface="Times New Roman" panose="02020603050405020304" pitchFamily="18" charset="0"/>
              </a:rPr>
              <a:t>DARON </a:t>
            </a:r>
            <a:r>
              <a:rPr lang="en-US" sz="1200" cap="none" dirty="0">
                <a:solidFill>
                  <a:schemeClr val="accent1">
                    <a:lumMod val="75000"/>
                  </a:schemeClr>
                </a:solidFill>
                <a:latin typeface="Times New Roman" panose="02020603050405020304" pitchFamily="18" charset="0"/>
                <a:cs typeface="Times New Roman" panose="02020603050405020304" pitchFamily="18" charset="0"/>
              </a:rPr>
              <a:t>ACEMOGLUDAVID LAIBSONJOHN A. </a:t>
            </a:r>
            <a:r>
              <a:rPr lang="en-US" sz="1200" cap="none" dirty="0" smtClean="0">
                <a:solidFill>
                  <a:schemeClr val="accent1">
                    <a:lumMod val="75000"/>
                  </a:schemeClr>
                </a:solidFill>
                <a:latin typeface="Times New Roman" panose="02020603050405020304" pitchFamily="18" charset="0"/>
                <a:cs typeface="Times New Roman" panose="02020603050405020304" pitchFamily="18" charset="0"/>
              </a:rPr>
              <a:t>LIST</a:t>
            </a:r>
            <a:r>
              <a:rPr lang="el-GR" sz="1200" cap="none" dirty="0" smtClean="0">
                <a:solidFill>
                  <a:schemeClr val="accent1">
                    <a:lumMod val="75000"/>
                  </a:schemeClr>
                </a:solidFill>
                <a:latin typeface="Times New Roman" panose="02020603050405020304" pitchFamily="18" charset="0"/>
                <a:cs typeface="Times New Roman" panose="02020603050405020304" pitchFamily="18" charset="0"/>
              </a:rPr>
              <a:t>,</a:t>
            </a:r>
          </a:p>
          <a:p>
            <a:r>
              <a:rPr lang="el-GR" sz="1200" cap="none" dirty="0" smtClean="0">
                <a:solidFill>
                  <a:schemeClr val="accent1">
                    <a:lumMod val="75000"/>
                  </a:schemeClr>
                </a:solidFill>
                <a:latin typeface="Times New Roman" panose="02020603050405020304" pitchFamily="18" charset="0"/>
                <a:cs typeface="Times New Roman" panose="02020603050405020304" pitchFamily="18" charset="0"/>
              </a:rPr>
              <a:t>Εκδόσεις ΚΡΙΤΙΚΗ.</a:t>
            </a:r>
            <a:endParaRPr lang="en-US" sz="1200" cap="none"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1575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1037998" y="804130"/>
            <a:ext cx="9404350" cy="703262"/>
          </a:xfrm>
        </p:spPr>
        <p:txBody>
          <a:bodyPr/>
          <a:lstStyle/>
          <a:p>
            <a:pPr algn="ct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Μελέτη περίπτωσης ΙΙ</a:t>
            </a:r>
          </a:p>
        </p:txBody>
      </p:sp>
      <p:sp>
        <p:nvSpPr>
          <p:cNvPr id="40965" name="Rectangle 5"/>
          <p:cNvSpPr>
            <a:spLocks/>
          </p:cNvSpPr>
          <p:nvPr/>
        </p:nvSpPr>
        <p:spPr bwMode="auto">
          <a:xfrm>
            <a:off x="435429" y="1824872"/>
            <a:ext cx="11312434" cy="4766847"/>
          </a:xfrm>
          <a:prstGeom prst="rect">
            <a:avLst/>
          </a:prstGeom>
          <a:noFill/>
          <a:ln w="9525">
            <a:noFill/>
            <a:miter lim="800000"/>
            <a:headEnd/>
            <a:tailEnd/>
          </a:ln>
        </p:spPr>
        <p:txBody>
          <a:bodyPr/>
          <a:lstStyle/>
          <a:p>
            <a:pPr algn="just">
              <a:lnSpc>
                <a:spcPct val="150000"/>
              </a:lnSpc>
              <a:spcBef>
                <a:spcPts val="1000"/>
              </a:spcBef>
              <a:buClr>
                <a:schemeClr val="accent1"/>
              </a:buClr>
              <a:buSzPct val="80000"/>
            </a:pPr>
            <a:r>
              <a:rPr lang="el-GR" dirty="0">
                <a:latin typeface="Times New Roman" panose="02020603050405020304" pitchFamily="18" charset="0"/>
                <a:cs typeface="Times New Roman" panose="02020603050405020304" pitchFamily="18" charset="0"/>
              </a:rPr>
              <a:t>Γιατί οι κινεζικές αρχές κρατούσαν το </a:t>
            </a:r>
            <a:r>
              <a:rPr lang="el-GR" dirty="0" err="1">
                <a:latin typeface="Times New Roman" panose="02020603050405020304" pitchFamily="18" charset="0"/>
                <a:cs typeface="Times New Roman" panose="02020603050405020304" pitchFamily="18" charset="0"/>
              </a:rPr>
              <a:t>γουάν</a:t>
            </a:r>
            <a:r>
              <a:rPr lang="el-GR" dirty="0">
                <a:latin typeface="Times New Roman" panose="02020603050405020304" pitchFamily="18" charset="0"/>
                <a:cs typeface="Times New Roman" panose="02020603050405020304" pitchFamily="18" charset="0"/>
              </a:rPr>
              <a:t> υποτιμημένο;</a:t>
            </a:r>
          </a:p>
          <a:p>
            <a:pPr marL="288000" lvl="1" indent="-252000" algn="just">
              <a:lnSpc>
                <a:spcPct val="150000"/>
              </a:lnSpc>
              <a:spcBef>
                <a:spcPts val="1000"/>
              </a:spcBef>
              <a:buClr>
                <a:schemeClr val="accent1"/>
              </a:buClr>
              <a:buSzPct val="80000"/>
              <a:buFont typeface="Wingdings 3" pitchFamily="18" charset="2"/>
              <a:buChar char=""/>
            </a:pPr>
            <a:r>
              <a:rPr lang="el-G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Ώθηση στις κινεζικές </a:t>
            </a: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εξαγωγές</a:t>
            </a:r>
            <a:r>
              <a:rPr lang="el-GR"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το εμπορικό πλεόνασμα της Κίνας έναντι των </a:t>
            </a:r>
            <a:r>
              <a:rPr lang="el-GR" dirty="0" smtClean="0">
                <a:latin typeface="Times New Roman" panose="02020603050405020304" pitchFamily="18" charset="0"/>
                <a:cs typeface="Times New Roman" panose="02020603050405020304" pitchFamily="18" charset="0"/>
              </a:rPr>
              <a:t>Η.Π.Α. </a:t>
            </a:r>
            <a:r>
              <a:rPr lang="el-GR" dirty="0">
                <a:latin typeface="Times New Roman" panose="02020603050405020304" pitchFamily="18" charset="0"/>
                <a:cs typeface="Times New Roman" panose="02020603050405020304" pitchFamily="18" charset="0"/>
              </a:rPr>
              <a:t>να αυξηθεί από τα 83 δισ. δολάρια το 2001 σε 258 δισ. δολάρια το </a:t>
            </a:r>
            <a:r>
              <a:rPr lang="el-GR" dirty="0" smtClean="0">
                <a:latin typeface="Times New Roman" panose="02020603050405020304" pitchFamily="18" charset="0"/>
                <a:cs typeface="Times New Roman" panose="02020603050405020304" pitchFamily="18" charset="0"/>
              </a:rPr>
              <a:t>2007</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 420 δις </a:t>
            </a:r>
            <a:r>
              <a:rPr lang="en-US"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 το 2018</a:t>
            </a:r>
            <a:r>
              <a:rPr lang="el-GR" dirty="0" smtClean="0">
                <a:latin typeface="Times New Roman" panose="02020603050405020304" pitchFamily="18" charset="0"/>
                <a:cs typeface="Times New Roman" panose="02020603050405020304" pitchFamily="18" charset="0"/>
              </a:rPr>
              <a:t>). Το </a:t>
            </a:r>
            <a:r>
              <a:rPr lang="el-GR" dirty="0">
                <a:latin typeface="Times New Roman" panose="02020603050405020304" pitchFamily="18" charset="0"/>
                <a:cs typeface="Times New Roman" panose="02020603050405020304" pitchFamily="18" charset="0"/>
              </a:rPr>
              <a:t>2009 το εμπορικό πλεόνασμα της Κίνας </a:t>
            </a:r>
            <a:r>
              <a:rPr lang="el-GR" dirty="0" smtClean="0">
                <a:latin typeface="Times New Roman" panose="02020603050405020304" pitchFamily="18" charset="0"/>
                <a:cs typeface="Times New Roman" panose="02020603050405020304" pitchFamily="18" charset="0"/>
              </a:rPr>
              <a:t>αντιστοιχούσε </a:t>
            </a:r>
            <a:r>
              <a:rPr lang="el-GR" dirty="0">
                <a:latin typeface="Times New Roman" panose="02020603050405020304" pitchFamily="18" charset="0"/>
                <a:cs typeface="Times New Roman" panose="02020603050405020304" pitchFamily="18" charset="0"/>
              </a:rPr>
              <a:t>στο 75% του συνολικού εμπορικού ελλείμματος των </a:t>
            </a:r>
            <a:r>
              <a:rPr lang="el-GR" dirty="0" smtClean="0">
                <a:latin typeface="Times New Roman" panose="02020603050405020304" pitchFamily="18" charset="0"/>
                <a:cs typeface="Times New Roman" panose="02020603050405020304" pitchFamily="18" charset="0"/>
              </a:rPr>
              <a:t>Η.Π.Α. </a:t>
            </a:r>
          </a:p>
          <a:p>
            <a:pPr marL="288000" lvl="1" indent="-252000" algn="just">
              <a:lnSpc>
                <a:spcPct val="150000"/>
              </a:lnSpc>
              <a:spcBef>
                <a:spcPts val="1000"/>
              </a:spcBef>
              <a:buClr>
                <a:schemeClr val="accent1"/>
              </a:buClr>
              <a:buSzPct val="80000"/>
              <a:buFont typeface="Wingdings 3" pitchFamily="18" charset="2"/>
              <a:buChar char=""/>
            </a:pP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Ώθηση </a:t>
            </a:r>
            <a:r>
              <a:rPr lang="el-G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στον ρυθμό μεγέθυνσης της </a:t>
            </a: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Κίνας</a:t>
            </a:r>
            <a:r>
              <a:rPr lang="el-GR" dirty="0" smtClean="0">
                <a:latin typeface="Times New Roman" panose="02020603050405020304" pitchFamily="18" charset="0"/>
                <a:cs typeface="Times New Roman" panose="02020603050405020304" pitchFamily="18" charset="0"/>
              </a:rPr>
              <a:t>: Το </a:t>
            </a:r>
            <a:r>
              <a:rPr lang="el-GR" dirty="0">
                <a:latin typeface="Times New Roman" panose="02020603050405020304" pitchFamily="18" charset="0"/>
                <a:cs typeface="Times New Roman" panose="02020603050405020304" pitchFamily="18" charset="0"/>
              </a:rPr>
              <a:t>υποτιμημένο </a:t>
            </a:r>
            <a:r>
              <a:rPr lang="el-GR" dirty="0" err="1">
                <a:latin typeface="Times New Roman" panose="02020603050405020304" pitchFamily="18" charset="0"/>
                <a:cs typeface="Times New Roman" panose="02020603050405020304" pitchFamily="18" charset="0"/>
              </a:rPr>
              <a:t>γουάν</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συνέβαλε </a:t>
            </a:r>
            <a:r>
              <a:rPr lang="el-GR" dirty="0">
                <a:latin typeface="Times New Roman" panose="02020603050405020304" pitchFamily="18" charset="0"/>
                <a:cs typeface="Times New Roman" panose="02020603050405020304" pitchFamily="18" charset="0"/>
              </a:rPr>
              <a:t>στην ταχεία αύξηση των άμεσων ξένων επενδύσεων στην Κίνα. Το 2002 μάλιστα προσέλκυσε τις περισσότερες άμεσες ξένες επενδύσεις από οποιαδήποτε άλλη χώρα στον κόσμο - ένα πραγματικά εντυπωσιακό επίτευγμα για μία αναπτυσσόμενη οικονομία</a:t>
            </a:r>
            <a:r>
              <a:rPr lang="el-GR" dirty="0" smtClean="0">
                <a:latin typeface="Times New Roman" panose="02020603050405020304" pitchFamily="18" charset="0"/>
                <a:cs typeface="Times New Roman" panose="02020603050405020304" pitchFamily="18" charset="0"/>
              </a:rPr>
              <a:t>. αλλά</a:t>
            </a:r>
            <a:endParaRPr lang="el-GR" dirty="0">
              <a:latin typeface="Times New Roman" panose="02020603050405020304" pitchFamily="18" charset="0"/>
              <a:cs typeface="Times New Roman" panose="02020603050405020304" pitchFamily="18" charset="0"/>
            </a:endParaRPr>
          </a:p>
          <a:p>
            <a:pPr marL="288000" lvl="1" indent="-252000" algn="just">
              <a:lnSpc>
                <a:spcPct val="150000"/>
              </a:lnSpc>
              <a:spcBef>
                <a:spcPts val="1000"/>
              </a:spcBef>
              <a:buClr>
                <a:schemeClr val="accent1"/>
              </a:buClr>
              <a:buSzPct val="80000"/>
              <a:buFont typeface="Wingdings 3" pitchFamily="18" charset="2"/>
              <a:buChar char=""/>
            </a:pP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Μείωνε τη </a:t>
            </a:r>
            <a:r>
              <a:rPr lang="el-G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αγοραστική δύναμη των Κινέζων</a:t>
            </a:r>
          </a:p>
          <a:p>
            <a:pPr marL="288000" lvl="1" indent="-252000" algn="just">
              <a:lnSpc>
                <a:spcPct val="150000"/>
              </a:lnSpc>
              <a:spcBef>
                <a:spcPts val="1000"/>
              </a:spcBef>
              <a:buClr>
                <a:schemeClr val="accent1"/>
              </a:buClr>
              <a:buSzPct val="80000"/>
              <a:buFont typeface="Wingdings 3" pitchFamily="18" charset="2"/>
              <a:buChar char=""/>
            </a:pP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Δημιουργούσε </a:t>
            </a:r>
            <a:r>
              <a:rPr lang="el-G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προβλήματα με εμπορικούς </a:t>
            </a: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εταίρους</a:t>
            </a:r>
            <a:endParaRPr lang="el-G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50565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6331" y="1827575"/>
            <a:ext cx="5747658" cy="4132522"/>
          </a:xfrm>
          <a:prstGeom prst="rect">
            <a:avLst/>
          </a:prstGeom>
        </p:spPr>
      </p:pic>
      <p:sp>
        <p:nvSpPr>
          <p:cNvPr id="5" name="Τίτλος 1"/>
          <p:cNvSpPr txBox="1">
            <a:spLocks/>
          </p:cNvSpPr>
          <p:nvPr/>
        </p:nvSpPr>
        <p:spPr>
          <a:xfrm>
            <a:off x="10335462" y="6055778"/>
            <a:ext cx="1377566" cy="293930"/>
          </a:xfrm>
          <a:prstGeom prst="rect">
            <a:avLst/>
          </a:prstGeom>
        </p:spPr>
        <p:txBody>
          <a:bodyPr vert="horz" lIns="91440" tIns="45720" rIns="91440" bIns="45720" rtlCol="0" anchor="t" anchorCtr="0">
            <a:noAutofit/>
          </a:bodyPr>
          <a:lstStyle>
            <a:lvl1pPr algn="l" defTabSz="457200" rtl="0" eaLnBrk="0" fontAlgn="base" hangingPunct="0">
              <a:spcBef>
                <a:spcPct val="0"/>
              </a:spcBef>
              <a:spcAft>
                <a:spcPct val="0"/>
              </a:spcAft>
              <a:defRPr sz="2800" kern="1200" cap="all">
                <a:solidFill>
                  <a:schemeClr val="bg1"/>
                </a:solidFill>
                <a:latin typeface="+mj-lt"/>
                <a:ea typeface="+mj-ea"/>
                <a:cs typeface="+mj-cs"/>
              </a:defRPr>
            </a:lvl1pPr>
            <a:lvl2pPr algn="l" defTabSz="457200" rtl="0" eaLnBrk="0" fontAlgn="base" hangingPunct="0">
              <a:spcBef>
                <a:spcPct val="0"/>
              </a:spcBef>
              <a:spcAft>
                <a:spcPct val="0"/>
              </a:spcAft>
              <a:defRPr sz="2800">
                <a:solidFill>
                  <a:schemeClr val="bg1"/>
                </a:solidFill>
                <a:latin typeface="Gill Sans MT" pitchFamily="34" charset="0"/>
              </a:defRPr>
            </a:lvl2pPr>
            <a:lvl3pPr algn="l" defTabSz="457200" rtl="0" eaLnBrk="0" fontAlgn="base" hangingPunct="0">
              <a:spcBef>
                <a:spcPct val="0"/>
              </a:spcBef>
              <a:spcAft>
                <a:spcPct val="0"/>
              </a:spcAft>
              <a:defRPr sz="2800">
                <a:solidFill>
                  <a:schemeClr val="bg1"/>
                </a:solidFill>
                <a:latin typeface="Gill Sans MT" pitchFamily="34" charset="0"/>
              </a:defRPr>
            </a:lvl3pPr>
            <a:lvl4pPr algn="l" defTabSz="457200" rtl="0" eaLnBrk="0" fontAlgn="base" hangingPunct="0">
              <a:spcBef>
                <a:spcPct val="0"/>
              </a:spcBef>
              <a:spcAft>
                <a:spcPct val="0"/>
              </a:spcAft>
              <a:defRPr sz="2800">
                <a:solidFill>
                  <a:schemeClr val="bg1"/>
                </a:solidFill>
                <a:latin typeface="Gill Sans MT" pitchFamily="34" charset="0"/>
              </a:defRPr>
            </a:lvl4pPr>
            <a:lvl5pPr algn="l" defTabSz="457200" rtl="0" eaLnBrk="0" fontAlgn="base" hangingPunct="0">
              <a:spcBef>
                <a:spcPct val="0"/>
              </a:spcBef>
              <a:spcAft>
                <a:spcPct val="0"/>
              </a:spcAft>
              <a:defRPr sz="2800">
                <a:solidFill>
                  <a:schemeClr val="bg1"/>
                </a:solidFill>
                <a:latin typeface="Gill Sans M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l-GR" sz="1000" cap="none" dirty="0" smtClean="0">
                <a:solidFill>
                  <a:schemeClr val="accent1">
                    <a:lumMod val="75000"/>
                  </a:schemeClr>
                </a:solidFill>
                <a:latin typeface="Times New Roman" panose="02020603050405020304" pitchFamily="18" charset="0"/>
                <a:cs typeface="Times New Roman" panose="02020603050405020304" pitchFamily="18" charset="0"/>
              </a:rPr>
              <a:t>Πηγή: </a:t>
            </a:r>
            <a:r>
              <a:rPr lang="en-US" sz="1000" cap="none" dirty="0" smtClean="0">
                <a:solidFill>
                  <a:schemeClr val="accent1">
                    <a:lumMod val="75000"/>
                  </a:schemeClr>
                </a:solidFill>
                <a:latin typeface="Times New Roman" panose="02020603050405020304" pitchFamily="18" charset="0"/>
                <a:cs typeface="Times New Roman" panose="02020603050405020304" pitchFamily="18" charset="0"/>
              </a:rPr>
              <a:t>Analyst.gr</a:t>
            </a:r>
            <a:endParaRPr lang="en-US" sz="1000" cap="none"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6" name="Εικόνα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594" y="2025917"/>
            <a:ext cx="5695406" cy="4056376"/>
          </a:xfrm>
          <a:prstGeom prst="rect">
            <a:avLst/>
          </a:prstGeom>
        </p:spPr>
      </p:pic>
      <p:sp>
        <p:nvSpPr>
          <p:cNvPr id="7" name="Τίτλος 1"/>
          <p:cNvSpPr txBox="1">
            <a:spLocks/>
          </p:cNvSpPr>
          <p:nvPr/>
        </p:nvSpPr>
        <p:spPr>
          <a:xfrm>
            <a:off x="296092" y="6158439"/>
            <a:ext cx="3788228" cy="653511"/>
          </a:xfrm>
          <a:prstGeom prst="rect">
            <a:avLst/>
          </a:prstGeom>
        </p:spPr>
        <p:txBody>
          <a:bodyPr vert="horz" lIns="91440" tIns="45720" rIns="91440" bIns="45720" rtlCol="0" anchor="t" anchorCtr="0">
            <a:noAutofit/>
          </a:bodyPr>
          <a:lstStyle>
            <a:lvl1pPr algn="l" defTabSz="457200" rtl="0" eaLnBrk="0" fontAlgn="base" hangingPunct="0">
              <a:spcBef>
                <a:spcPct val="0"/>
              </a:spcBef>
              <a:spcAft>
                <a:spcPct val="0"/>
              </a:spcAft>
              <a:defRPr sz="2800" kern="1200" cap="all">
                <a:solidFill>
                  <a:schemeClr val="bg1"/>
                </a:solidFill>
                <a:latin typeface="+mj-lt"/>
                <a:ea typeface="+mj-ea"/>
                <a:cs typeface="+mj-cs"/>
              </a:defRPr>
            </a:lvl1pPr>
            <a:lvl2pPr algn="l" defTabSz="457200" rtl="0" eaLnBrk="0" fontAlgn="base" hangingPunct="0">
              <a:spcBef>
                <a:spcPct val="0"/>
              </a:spcBef>
              <a:spcAft>
                <a:spcPct val="0"/>
              </a:spcAft>
              <a:defRPr sz="2800">
                <a:solidFill>
                  <a:schemeClr val="bg1"/>
                </a:solidFill>
                <a:latin typeface="Gill Sans MT" pitchFamily="34" charset="0"/>
              </a:defRPr>
            </a:lvl2pPr>
            <a:lvl3pPr algn="l" defTabSz="457200" rtl="0" eaLnBrk="0" fontAlgn="base" hangingPunct="0">
              <a:spcBef>
                <a:spcPct val="0"/>
              </a:spcBef>
              <a:spcAft>
                <a:spcPct val="0"/>
              </a:spcAft>
              <a:defRPr sz="2800">
                <a:solidFill>
                  <a:schemeClr val="bg1"/>
                </a:solidFill>
                <a:latin typeface="Gill Sans MT" pitchFamily="34" charset="0"/>
              </a:defRPr>
            </a:lvl3pPr>
            <a:lvl4pPr algn="l" defTabSz="457200" rtl="0" eaLnBrk="0" fontAlgn="base" hangingPunct="0">
              <a:spcBef>
                <a:spcPct val="0"/>
              </a:spcBef>
              <a:spcAft>
                <a:spcPct val="0"/>
              </a:spcAft>
              <a:defRPr sz="2800">
                <a:solidFill>
                  <a:schemeClr val="bg1"/>
                </a:solidFill>
                <a:latin typeface="Gill Sans MT" pitchFamily="34" charset="0"/>
              </a:defRPr>
            </a:lvl4pPr>
            <a:lvl5pPr algn="l" defTabSz="457200" rtl="0" eaLnBrk="0" fontAlgn="base" hangingPunct="0">
              <a:spcBef>
                <a:spcPct val="0"/>
              </a:spcBef>
              <a:spcAft>
                <a:spcPct val="0"/>
              </a:spcAft>
              <a:defRPr sz="2800">
                <a:solidFill>
                  <a:schemeClr val="bg1"/>
                </a:solidFill>
                <a:latin typeface="Gill Sans M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1000" cap="none" dirty="0" smtClean="0">
                <a:solidFill>
                  <a:schemeClr val="accent1">
                    <a:lumMod val="75000"/>
                  </a:schemeClr>
                </a:solidFill>
                <a:latin typeface="Times New Roman" panose="02020603050405020304" pitchFamily="18" charset="0"/>
                <a:cs typeface="Times New Roman" panose="02020603050405020304" pitchFamily="18" charset="0"/>
              </a:rPr>
              <a:t>Πηγή: ‘</a:t>
            </a:r>
            <a:r>
              <a:rPr lang="el-GR" sz="1000" cap="none" dirty="0">
                <a:solidFill>
                  <a:schemeClr val="accent1">
                    <a:lumMod val="75000"/>
                  </a:schemeClr>
                </a:solidFill>
                <a:latin typeface="Times New Roman" panose="02020603050405020304" pitchFamily="18" charset="0"/>
                <a:cs typeface="Times New Roman" panose="02020603050405020304" pitchFamily="18" charset="0"/>
              </a:rPr>
              <a:t>ΔΙΕΘΝΗΣ </a:t>
            </a:r>
            <a:r>
              <a:rPr lang="el-GR" sz="1000" cap="none" dirty="0" smtClean="0">
                <a:solidFill>
                  <a:schemeClr val="accent1">
                    <a:lumMod val="75000"/>
                  </a:schemeClr>
                </a:solidFill>
                <a:latin typeface="Times New Roman" panose="02020603050405020304" pitchFamily="18" charset="0"/>
                <a:cs typeface="Times New Roman" panose="02020603050405020304" pitchFamily="18" charset="0"/>
              </a:rPr>
              <a:t>ΟΙΚΟΝΟΜΙΚΗ’ Θεωρία </a:t>
            </a:r>
            <a:r>
              <a:rPr lang="el-GR" sz="1000" cap="none" dirty="0">
                <a:solidFill>
                  <a:schemeClr val="accent1">
                    <a:lumMod val="75000"/>
                  </a:schemeClr>
                </a:solidFill>
                <a:latin typeface="Times New Roman" panose="02020603050405020304" pitchFamily="18" charset="0"/>
                <a:cs typeface="Times New Roman" panose="02020603050405020304" pitchFamily="18" charset="0"/>
              </a:rPr>
              <a:t>και πολιτική - 4η </a:t>
            </a:r>
            <a:r>
              <a:rPr lang="el-GR" sz="1000" cap="none" dirty="0" smtClean="0">
                <a:solidFill>
                  <a:schemeClr val="accent1">
                    <a:lumMod val="75000"/>
                  </a:schemeClr>
                </a:solidFill>
                <a:latin typeface="Times New Roman" panose="02020603050405020304" pitchFamily="18" charset="0"/>
                <a:cs typeface="Times New Roman" panose="02020603050405020304" pitchFamily="18" charset="0"/>
              </a:rPr>
              <a:t>έκδοση PAUL </a:t>
            </a:r>
            <a:r>
              <a:rPr lang="el-GR" sz="1000" cap="none" dirty="0">
                <a:solidFill>
                  <a:schemeClr val="accent1">
                    <a:lumMod val="75000"/>
                  </a:schemeClr>
                </a:solidFill>
                <a:latin typeface="Times New Roman" panose="02020603050405020304" pitchFamily="18" charset="0"/>
                <a:cs typeface="Times New Roman" panose="02020603050405020304" pitchFamily="18" charset="0"/>
              </a:rPr>
              <a:t>R. KRUGMANMAURICE OBSTFELDMARC J. MELITZ</a:t>
            </a:r>
          </a:p>
          <a:p>
            <a:r>
              <a:rPr lang="el-GR" sz="1000" cap="none" dirty="0">
                <a:solidFill>
                  <a:schemeClr val="accent1">
                    <a:lumMod val="75000"/>
                  </a:schemeClr>
                </a:solidFill>
                <a:latin typeface="Times New Roman" panose="02020603050405020304" pitchFamily="18" charset="0"/>
                <a:cs typeface="Times New Roman" panose="02020603050405020304" pitchFamily="18" charset="0"/>
              </a:rPr>
              <a:t>Επιμέλεια: ΝΙΚΟΛΙΝΑ </a:t>
            </a:r>
            <a:r>
              <a:rPr lang="el-GR" sz="1000" cap="none" dirty="0" err="1">
                <a:solidFill>
                  <a:schemeClr val="accent1">
                    <a:lumMod val="75000"/>
                  </a:schemeClr>
                </a:solidFill>
                <a:latin typeface="Times New Roman" panose="02020603050405020304" pitchFamily="18" charset="0"/>
                <a:cs typeface="Times New Roman" panose="02020603050405020304" pitchFamily="18" charset="0"/>
              </a:rPr>
              <a:t>ΚΩΣΤΕΛΕΤΟΥΜετάφραση</a:t>
            </a:r>
            <a:r>
              <a:rPr lang="el-GR" sz="1000" cap="none" dirty="0">
                <a:solidFill>
                  <a:schemeClr val="accent1">
                    <a:lumMod val="75000"/>
                  </a:schemeClr>
                </a:solidFill>
                <a:latin typeface="Times New Roman" panose="02020603050405020304" pitchFamily="18" charset="0"/>
                <a:cs typeface="Times New Roman" panose="02020603050405020304" pitchFamily="18" charset="0"/>
              </a:rPr>
              <a:t>: ΓΙΑΝΝΗΣ </a:t>
            </a:r>
            <a:r>
              <a:rPr lang="el-GR" sz="1000" cap="none" dirty="0" smtClean="0">
                <a:solidFill>
                  <a:schemeClr val="accent1">
                    <a:lumMod val="75000"/>
                  </a:schemeClr>
                </a:solidFill>
                <a:latin typeface="Times New Roman" panose="02020603050405020304" pitchFamily="18" charset="0"/>
                <a:cs typeface="Times New Roman" panose="02020603050405020304" pitchFamily="18" charset="0"/>
              </a:rPr>
              <a:t>ΛΑΝΤΟΥΡΗΣ. Εκδόσεις ΚΡΙΤΙΚΗ.</a:t>
            </a:r>
            <a:endParaRPr lang="en-US" sz="1000" cap="none"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09153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581193" y="1823445"/>
            <a:ext cx="11029615" cy="3678303"/>
          </a:xfrm>
        </p:spPr>
        <p:txBody>
          <a:bodyPr/>
          <a:lstStyle/>
          <a:p>
            <a:pPr marL="0" indent="0" algn="just">
              <a:lnSpc>
                <a:spcPct val="150000"/>
              </a:lnSpc>
              <a:buNone/>
            </a:pPr>
            <a:r>
              <a:rPr lang="el-GR" sz="2400" dirty="0">
                <a:latin typeface="Times New Roman" panose="02020603050405020304" pitchFamily="18" charset="0"/>
                <a:cs typeface="Times New Roman" panose="02020603050405020304" pitchFamily="18" charset="0"/>
              </a:rPr>
              <a:t>Στη σημερινή εποχή της παγκοσμιοποίησης, η οποία χαρακτηρίζεται από την ευελιξία και την κινητικότητα των δικτύων παραγωγής, οι συναλλαγματικές ισοτιμίες επηρεάζουν πολύ περισσότερο από τις εισαγωγές και τις εξαγωγές. Επηρεάζουν επίσης την επιλογή του τόπου παραγωγής και επενδύσεων</a:t>
            </a:r>
            <a:r>
              <a:rPr lang="el-GR" sz="2400" dirty="0" smtClean="0">
                <a:latin typeface="Times New Roman" panose="02020603050405020304" pitchFamily="18" charset="0"/>
                <a:cs typeface="Times New Roman" panose="02020603050405020304" pitchFamily="18" charset="0"/>
              </a:rPr>
              <a:t>.</a:t>
            </a: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9106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81192" y="702156"/>
            <a:ext cx="11029616" cy="753018"/>
          </a:xfrm>
        </p:spPr>
        <p:txBody>
          <a:bodyPr>
            <a:normAutofit/>
          </a:bodyPr>
          <a:lstStyle/>
          <a:p>
            <a:pPr algn="ct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Υπόδειγμα μεγάλης Ανοικτής Οικονομίας</a:t>
            </a:r>
            <a:endParaRPr lang="el-GR" sz="36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a:xfrm>
                <a:off x="581192" y="2180497"/>
                <a:ext cx="11029615" cy="1111392"/>
              </a:xfrm>
            </p:spPr>
            <p:txBody>
              <a:bodyPr anchor="t" anchorCtr="0"/>
              <a:lstStyle/>
              <a:p>
                <a:pPr marL="0" indent="0" algn="ctr">
                  <a:buNone/>
                </a:pPr>
                <a14:m>
                  <m:oMath xmlns:m="http://schemas.openxmlformats.org/officeDocument/2006/math">
                    <m:acc>
                      <m:accPr>
                        <m:chr m:val="̅"/>
                        <m:ctrlPr>
                          <a:rPr lang="en-US" i="1" dirty="0" smtClean="0">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ctrlPr>
                      </m:accPr>
                      <m:e>
                        <m:r>
                          <m:rPr>
                            <m:nor/>
                          </m:rP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S</m:t>
                        </m:r>
                      </m:e>
                    </m:acc>
                  </m:oMath>
                </a14:m>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I</a:t>
                </a:r>
                <a:r>
                  <a:rPr lang="el-G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 = CF (r</a:t>
                </a: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=&gt; </a:t>
                </a:r>
                <a14:m>
                  <m:oMath xmlns:m="http://schemas.openxmlformats.org/officeDocument/2006/math">
                    <m:acc>
                      <m:accPr>
                        <m:chr m:val="̅"/>
                        <m:ctrlPr>
                          <a:rPr lang="en-US" i="1" dirty="0">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ctrlPr>
                      </m:accPr>
                      <m:e>
                        <m:r>
                          <m:rPr>
                            <m:nor/>
                          </m:rP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S</m:t>
                        </m:r>
                      </m:e>
                    </m:acc>
                  </m:oMath>
                </a14:m>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l-G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 </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CF (r</a:t>
                </a: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r>
                  <a:rPr lang="el-GR" dirty="0" smtClean="0">
                    <a:latin typeface="Times New Roman" panose="02020603050405020304" pitchFamily="18" charset="0"/>
                    <a:cs typeface="Times New Roman" panose="02020603050405020304" pitchFamily="18" charset="0"/>
                  </a:rPr>
                  <a:t>Η Αποταμίευση χρησιμοποιείται είτε για τη χρηματοδότηση των εγχώριων επενδύσεων (Ι) ή/και για τη χρηματοδότηση της καθαρής εκροής κεφαλαίου (</a:t>
                </a:r>
                <a:r>
                  <a:rPr lang="en-US" dirty="0" smtClean="0">
                    <a:latin typeface="Times New Roman" panose="02020603050405020304" pitchFamily="18" charset="0"/>
                    <a:cs typeface="Times New Roman" panose="02020603050405020304" pitchFamily="18" charset="0"/>
                  </a:rPr>
                  <a:t>CF)</a:t>
                </a:r>
                <a:r>
                  <a:rPr lang="el-GR" dirty="0" smtClean="0">
                    <a:latin typeface="Times New Roman" panose="02020603050405020304" pitchFamily="18" charset="0"/>
                    <a:cs typeface="Times New Roman" panose="02020603050405020304" pitchFamily="18" charset="0"/>
                  </a:rPr>
                  <a:t>.</a:t>
                </a:r>
                <a:endParaRPr lang="el-GR" dirty="0">
                  <a:latin typeface="Times New Roman" panose="02020603050405020304" pitchFamily="18" charset="0"/>
                  <a:cs typeface="Times New Roman" panose="02020603050405020304" pitchFamily="18" charset="0"/>
                </a:endParaRPr>
              </a:p>
              <a:p>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xfrm>
                <a:off x="581192" y="2180497"/>
                <a:ext cx="11029615" cy="1111392"/>
              </a:xfrm>
              <a:blipFill>
                <a:blip r:embed="rId2"/>
                <a:stretch>
                  <a:fillRect l="-442" t="-3846" r="-442" b="-3297"/>
                </a:stretch>
              </a:blipFill>
            </p:spPr>
            <p:txBody>
              <a:bodyPr/>
              <a:lstStyle/>
              <a:p>
                <a:r>
                  <a:rPr lang="el-GR">
                    <a:noFill/>
                  </a:rPr>
                  <a:t> </a:t>
                </a:r>
              </a:p>
            </p:txBody>
          </p:sp>
        </mc:Fallback>
      </mc:AlternateContent>
      <p:grpSp>
        <p:nvGrpSpPr>
          <p:cNvPr id="4" name="Ομάδα 3"/>
          <p:cNvGrpSpPr/>
          <p:nvPr/>
        </p:nvGrpSpPr>
        <p:grpSpPr>
          <a:xfrm>
            <a:off x="776607" y="3370425"/>
            <a:ext cx="4532811" cy="2969499"/>
            <a:chOff x="7990680" y="3222940"/>
            <a:chExt cx="4532811" cy="2969499"/>
          </a:xfrm>
        </p:grpSpPr>
        <p:grpSp>
          <p:nvGrpSpPr>
            <p:cNvPr id="5" name="Ομάδα 4"/>
            <p:cNvGrpSpPr/>
            <p:nvPr/>
          </p:nvGrpSpPr>
          <p:grpSpPr>
            <a:xfrm>
              <a:off x="7990680" y="3222940"/>
              <a:ext cx="4532811" cy="2969499"/>
              <a:chOff x="8420559" y="4127292"/>
              <a:chExt cx="4435691" cy="2774092"/>
            </a:xfrm>
          </p:grpSpPr>
          <p:sp>
            <p:nvSpPr>
              <p:cNvPr id="7" name="Rectangle 3"/>
              <p:cNvSpPr txBox="1">
                <a:spLocks/>
              </p:cNvSpPr>
              <p:nvPr/>
            </p:nvSpPr>
            <p:spPr bwMode="auto">
              <a:xfrm>
                <a:off x="11350486" y="5838484"/>
                <a:ext cx="1505764"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l-GR"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 + CF (r</a:t>
                </a:r>
                <a:r>
                  <a:rPr lang="el-GR"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8" name="Ομάδα 7"/>
              <p:cNvGrpSpPr/>
              <p:nvPr/>
            </p:nvGrpSpPr>
            <p:grpSpPr>
              <a:xfrm>
                <a:off x="8420559" y="4127292"/>
                <a:ext cx="3528504" cy="2774092"/>
                <a:chOff x="8420559" y="4127292"/>
                <a:chExt cx="3528504" cy="2774092"/>
              </a:xfrm>
            </p:grpSpPr>
            <p:sp>
              <p:nvSpPr>
                <p:cNvPr id="9" name="Rectangle 3"/>
                <p:cNvSpPr txBox="1">
                  <a:spLocks/>
                </p:cNvSpPr>
                <p:nvPr/>
              </p:nvSpPr>
              <p:spPr bwMode="auto">
                <a:xfrm>
                  <a:off x="10895515" y="6461210"/>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i="1" dirty="0" smtClean="0">
                      <a:latin typeface="Times New Roman" panose="02020603050405020304" pitchFamily="18" charset="0"/>
                      <a:cs typeface="Times New Roman" panose="02020603050405020304" pitchFamily="18" charset="0"/>
                    </a:rPr>
                    <a:t>S,  I + CF</a:t>
                  </a:r>
                  <a:endParaRPr lang="el-GR" sz="1600" i="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Rectangle 3"/>
                    <p:cNvSpPr txBox="1">
                      <a:spLocks/>
                    </p:cNvSpPr>
                    <p:nvPr/>
                  </p:nvSpPr>
                  <p:spPr bwMode="auto">
                    <a:xfrm>
                      <a:off x="10034512" y="4127292"/>
                      <a:ext cx="387477"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14:m>
                        <m:oMathPara xmlns:m="http://schemas.openxmlformats.org/officeDocument/2006/math">
                          <m:oMathParaPr>
                            <m:jc m:val="centerGroup"/>
                          </m:oMathParaPr>
                          <m:oMath xmlns:m="http://schemas.openxmlformats.org/officeDocument/2006/math">
                            <m:acc>
                              <m:accPr>
                                <m:chr m:val="̅"/>
                                <m:ctrlPr>
                                  <a:rPr lang="en-US" sz="1800" i="1" dirty="0" smtClean="0">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ctrlPr>
                              </m:accPr>
                              <m:e>
                                <m:r>
                                  <m:rPr>
                                    <m:nor/>
                                  </m:rP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S</m:t>
                                </m:r>
                              </m:e>
                            </m:acc>
                          </m:oMath>
                        </m:oMathPara>
                      </a14:m>
                      <a:endPar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10" name="Rectangle 3"/>
                    <p:cNvSpPr txBox="1">
                      <a:spLocks noRot="1" noChangeAspect="1" noMove="1" noResize="1" noEditPoints="1" noAdjustHandles="1" noChangeArrowheads="1" noChangeShapeType="1" noTextEdit="1"/>
                    </p:cNvSpPr>
                    <p:nvPr/>
                  </p:nvSpPr>
                  <p:spPr bwMode="auto">
                    <a:xfrm>
                      <a:off x="10034512" y="4127292"/>
                      <a:ext cx="387477" cy="439531"/>
                    </a:xfrm>
                    <a:prstGeom prst="rect">
                      <a:avLst/>
                    </a:prstGeom>
                    <a:blipFill>
                      <a:blip r:embed="rId3"/>
                      <a:stretch>
                        <a:fillRect r="-4615"/>
                      </a:stretch>
                    </a:blipFill>
                    <a:ln w="9525">
                      <a:noFill/>
                      <a:miter lim="800000"/>
                      <a:headEnd/>
                      <a:tailEnd/>
                    </a:ln>
                  </p:spPr>
                  <p:txBody>
                    <a:bodyPr/>
                    <a:lstStyle/>
                    <a:p>
                      <a:r>
                        <a:rPr lang="el-GR">
                          <a:noFill/>
                        </a:rPr>
                        <a:t> </a:t>
                      </a:r>
                    </a:p>
                  </p:txBody>
                </p:sp>
              </mc:Fallback>
            </mc:AlternateContent>
            <p:grpSp>
              <p:nvGrpSpPr>
                <p:cNvPr id="11" name="Ομάδα 10"/>
                <p:cNvGrpSpPr/>
                <p:nvPr/>
              </p:nvGrpSpPr>
              <p:grpSpPr>
                <a:xfrm>
                  <a:off x="8420559" y="4221267"/>
                  <a:ext cx="3449943" cy="2235467"/>
                  <a:chOff x="8420559" y="4221267"/>
                  <a:chExt cx="3449943" cy="2235467"/>
                </a:xfrm>
              </p:grpSpPr>
              <p:grpSp>
                <p:nvGrpSpPr>
                  <p:cNvPr id="13" name="Group 27"/>
                  <p:cNvGrpSpPr>
                    <a:grpSpLocks/>
                  </p:cNvGrpSpPr>
                  <p:nvPr/>
                </p:nvGrpSpPr>
                <p:grpSpPr bwMode="auto">
                  <a:xfrm>
                    <a:off x="8723037" y="4290183"/>
                    <a:ext cx="3147465" cy="2166551"/>
                    <a:chOff x="2720" y="1427"/>
                    <a:chExt cx="4191" cy="3238"/>
                  </a:xfrm>
                </p:grpSpPr>
                <p:cxnSp>
                  <p:nvCxnSpPr>
                    <p:cNvPr id="16" name="AutoShape 28"/>
                    <p:cNvCxnSpPr>
                      <a:cxnSpLocks noChangeShapeType="1"/>
                    </p:cNvCxnSpPr>
                    <p:nvPr/>
                  </p:nvCxnSpPr>
                  <p:spPr bwMode="auto">
                    <a:xfrm flipH="1" flipV="1">
                      <a:off x="2729" y="2832"/>
                      <a:ext cx="1806" cy="5"/>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17" name="Group 29"/>
                    <p:cNvGrpSpPr>
                      <a:grpSpLocks/>
                    </p:cNvGrpSpPr>
                    <p:nvPr/>
                  </p:nvGrpSpPr>
                  <p:grpSpPr bwMode="auto">
                    <a:xfrm>
                      <a:off x="2720" y="1427"/>
                      <a:ext cx="4191" cy="3238"/>
                      <a:chOff x="2720" y="1427"/>
                      <a:chExt cx="4191" cy="3238"/>
                    </a:xfrm>
                  </p:grpSpPr>
                  <p:grpSp>
                    <p:nvGrpSpPr>
                      <p:cNvPr id="18" name="Group 30"/>
                      <p:cNvGrpSpPr>
                        <a:grpSpLocks/>
                      </p:cNvGrpSpPr>
                      <p:nvPr/>
                    </p:nvGrpSpPr>
                    <p:grpSpPr bwMode="auto">
                      <a:xfrm>
                        <a:off x="2721" y="1445"/>
                        <a:ext cx="4190" cy="3220"/>
                        <a:chOff x="2721" y="1445"/>
                        <a:chExt cx="4190" cy="3220"/>
                      </a:xfrm>
                    </p:grpSpPr>
                    <p:cxnSp>
                      <p:nvCxnSpPr>
                        <p:cNvPr id="20" name="AutoShape 31"/>
                        <p:cNvCxnSpPr>
                          <a:cxnSpLocks noChangeShapeType="1"/>
                        </p:cNvCxnSpPr>
                        <p:nvPr/>
                      </p:nvCxnSpPr>
                      <p:spPr bwMode="auto">
                        <a:xfrm>
                          <a:off x="4530" y="1445"/>
                          <a:ext cx="20" cy="3220"/>
                        </a:xfrm>
                        <a:prstGeom prst="straightConnector1">
                          <a:avLst/>
                        </a:prstGeom>
                        <a:noFill/>
                        <a:ln w="317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AutoShape 33"/>
                        <p:cNvCxnSpPr>
                          <a:cxnSpLocks noChangeShapeType="1"/>
                        </p:cNvCxnSpPr>
                        <p:nvPr/>
                      </p:nvCxnSpPr>
                      <p:spPr bwMode="auto">
                        <a:xfrm>
                          <a:off x="2721" y="4648"/>
                          <a:ext cx="4190" cy="0"/>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19" name="AutoShape 34"/>
                      <p:cNvCxnSpPr>
                        <a:cxnSpLocks noChangeShapeType="1"/>
                      </p:cNvCxnSpPr>
                      <p:nvPr/>
                    </p:nvCxnSpPr>
                    <p:spPr bwMode="auto">
                      <a:xfrm flipH="1" flipV="1">
                        <a:off x="2720" y="1427"/>
                        <a:ext cx="20" cy="3229"/>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sp>
                <p:nvSpPr>
                  <p:cNvPr id="14" name="Rectangle 3"/>
                  <p:cNvSpPr txBox="1">
                    <a:spLocks/>
                  </p:cNvSpPr>
                  <p:nvPr/>
                </p:nvSpPr>
                <p:spPr bwMode="auto">
                  <a:xfrm>
                    <a:off x="8429903" y="4221267"/>
                    <a:ext cx="346158"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i="1" dirty="0" smtClean="0">
                        <a:latin typeface="Times New Roman" panose="02020603050405020304" pitchFamily="18" charset="0"/>
                        <a:cs typeface="Times New Roman" panose="02020603050405020304" pitchFamily="18" charset="0"/>
                      </a:rPr>
                      <a:t>r</a:t>
                    </a:r>
                    <a:endParaRPr lang="el-GR" sz="1600" i="1" dirty="0" smtClean="0">
                      <a:latin typeface="Times New Roman" panose="02020603050405020304" pitchFamily="18" charset="0"/>
                      <a:cs typeface="Times New Roman" panose="02020603050405020304" pitchFamily="18" charset="0"/>
                    </a:endParaRPr>
                  </a:p>
                </p:txBody>
              </p:sp>
              <p:sp>
                <p:nvSpPr>
                  <p:cNvPr id="15" name="Rectangle 3"/>
                  <p:cNvSpPr txBox="1">
                    <a:spLocks/>
                  </p:cNvSpPr>
                  <p:nvPr/>
                </p:nvSpPr>
                <p:spPr bwMode="auto">
                  <a:xfrm>
                    <a:off x="8420559" y="4952492"/>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12" name="Rectangle 3"/>
                <p:cNvSpPr txBox="1">
                  <a:spLocks/>
                </p:cNvSpPr>
                <p:nvPr/>
              </p:nvSpPr>
              <p:spPr bwMode="auto">
                <a:xfrm>
                  <a:off x="9777130" y="6461853"/>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sp>
          <p:nvSpPr>
            <p:cNvPr id="6" name="Rectangle 3"/>
            <p:cNvSpPr txBox="1">
              <a:spLocks/>
            </p:cNvSpPr>
            <p:nvPr/>
          </p:nvSpPr>
          <p:spPr bwMode="auto">
            <a:xfrm>
              <a:off x="8068918" y="5687326"/>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cxnSp>
        <p:nvCxnSpPr>
          <p:cNvPr id="24" name="Ευθεία γραμμή σύνδεσης 23"/>
          <p:cNvCxnSpPr>
            <a:endCxn id="7" idx="1"/>
          </p:cNvCxnSpPr>
          <p:nvPr/>
        </p:nvCxnSpPr>
        <p:spPr>
          <a:xfrm>
            <a:off x="1376516" y="3795252"/>
            <a:ext cx="2394169" cy="1642147"/>
          </a:xfrm>
          <a:prstGeom prst="line">
            <a:avLst/>
          </a:prstGeom>
          <a:ln w="31750">
            <a:solidFill>
              <a:srgbClr val="92D05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Θέση περιεχομένου 2"/>
              <p:cNvSpPr txBox="1">
                <a:spLocks/>
              </p:cNvSpPr>
              <p:nvPr/>
            </p:nvSpPr>
            <p:spPr bwMode="auto">
              <a:xfrm>
                <a:off x="4772272" y="3452521"/>
                <a:ext cx="3028131" cy="12397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04800" indent="-304800" algn="l" defTabSz="457200" rtl="0" eaLnBrk="0" fontAlgn="base" hangingPunct="0">
                  <a:spcBef>
                    <a:spcPct val="20000"/>
                  </a:spcBef>
                  <a:spcAft>
                    <a:spcPts val="600"/>
                  </a:spcAft>
                  <a:buClr>
                    <a:schemeClr val="accent2"/>
                  </a:buClr>
                  <a:buSzPct val="92000"/>
                  <a:buFont typeface="Wingdings 2" pitchFamily="18" charset="2"/>
                  <a:buChar char=""/>
                  <a:defRPr kern="1200">
                    <a:solidFill>
                      <a:schemeClr val="tx2"/>
                    </a:solidFill>
                    <a:latin typeface="+mn-lt"/>
                    <a:ea typeface="+mn-ea"/>
                    <a:cs typeface="+mn-cs"/>
                  </a:defRPr>
                </a:lvl1pPr>
                <a:lvl2pPr marL="628650" indent="-304800" algn="l" defTabSz="457200" rtl="0" eaLnBrk="0" fontAlgn="base" hangingPunct="0">
                  <a:spcBef>
                    <a:spcPct val="20000"/>
                  </a:spcBef>
                  <a:spcAft>
                    <a:spcPts val="600"/>
                  </a:spcAft>
                  <a:buClr>
                    <a:schemeClr val="accent2"/>
                  </a:buClr>
                  <a:buSzPct val="92000"/>
                  <a:buFont typeface="Wingdings 2" pitchFamily="18" charset="2"/>
                  <a:buChar char=""/>
                  <a:defRPr sz="1600" kern="1200">
                    <a:solidFill>
                      <a:schemeClr val="tx2"/>
                    </a:solidFill>
                    <a:latin typeface="+mn-lt"/>
                    <a:ea typeface="+mn-ea"/>
                    <a:cs typeface="+mn-cs"/>
                  </a:defRPr>
                </a:lvl2pPr>
                <a:lvl3pPr marL="898525" indent="-269875" algn="l" defTabSz="457200" rtl="0" eaLnBrk="0" fontAlgn="base" hangingPunct="0">
                  <a:spcBef>
                    <a:spcPct val="20000"/>
                  </a:spcBef>
                  <a:spcAft>
                    <a:spcPts val="600"/>
                  </a:spcAft>
                  <a:buClr>
                    <a:schemeClr val="accent2"/>
                  </a:buClr>
                  <a:buSzPct val="92000"/>
                  <a:buFont typeface="Wingdings 2" pitchFamily="18" charset="2"/>
                  <a:buChar char=""/>
                  <a:defRPr sz="1400" kern="1200">
                    <a:solidFill>
                      <a:schemeClr val="tx2"/>
                    </a:solidFill>
                    <a:latin typeface="+mn-lt"/>
                    <a:ea typeface="+mn-ea"/>
                    <a:cs typeface="+mn-cs"/>
                  </a:defRPr>
                </a:lvl3pPr>
                <a:lvl4pPr marL="1241425"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4pPr>
                <a:lvl5pPr marL="1601788"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Font typeface="Wingdings 2" pitchFamily="18" charset="2"/>
                  <a:buNone/>
                </a:pPr>
                <a14:m>
                  <m:oMath xmlns:m="http://schemas.openxmlformats.org/officeDocument/2006/math">
                    <m:acc>
                      <m:accPr>
                        <m:chr m:val="̅"/>
                        <m:ctrlPr>
                          <a:rPr lang="en-US" i="1" dirty="0" smtClean="0">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ctrlPr>
                      </m:accPr>
                      <m:e>
                        <m:r>
                          <m:rPr>
                            <m:nor/>
                          </m:rP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S</m:t>
                        </m:r>
                      </m:e>
                    </m:acc>
                  </m:oMath>
                </a14:m>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I</a:t>
                </a:r>
                <a:r>
                  <a:rPr lang="el-G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 = CF (r</a:t>
                </a: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p>
              <a:p>
                <a:pPr marL="0" indent="0" algn="ctr">
                  <a:buNone/>
                </a:pP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i="1" dirty="0">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ctrlPr>
                      </m:accPr>
                      <m:e>
                        <m:r>
                          <m:rPr>
                            <m:nor/>
                          </m:rP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S</m:t>
                        </m:r>
                      </m:e>
                    </m:acc>
                  </m:oMath>
                </a14:m>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l-G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 </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NX (</a:t>
                </a:r>
                <a:r>
                  <a:rPr lang="el-G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a:t>
                </a:r>
              </a:p>
              <a:p>
                <a:pPr marL="0" indent="0" algn="ctr">
                  <a:buNone/>
                </a:pP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 (2) =&gt;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CF (r</a:t>
                </a:r>
                <a:r>
                  <a:rPr lang="el-G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NX (</a:t>
                </a:r>
                <a:r>
                  <a:rPr lang="el-G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endParaRPr lang="el-GR" dirty="0">
                  <a:effectLst>
                    <a:outerShdw blurRad="38100" dist="38100" dir="2700000" algn="tl">
                      <a:srgbClr val="000000">
                        <a:alpha val="43137"/>
                      </a:srgbClr>
                    </a:outerShdw>
                  </a:effectLst>
                </a:endParaRPr>
              </a:p>
            </p:txBody>
          </p:sp>
        </mc:Choice>
        <mc:Fallback xmlns="">
          <p:sp>
            <p:nvSpPr>
              <p:cNvPr id="27" name="Θέση περιεχομένου 2"/>
              <p:cNvSpPr txBox="1">
                <a:spLocks noRot="1" noChangeAspect="1" noMove="1" noResize="1" noEditPoints="1" noAdjustHandles="1" noChangeArrowheads="1" noChangeShapeType="1" noTextEdit="1"/>
              </p:cNvSpPr>
              <p:nvPr/>
            </p:nvSpPr>
            <p:spPr bwMode="auto">
              <a:xfrm>
                <a:off x="4772272" y="3452521"/>
                <a:ext cx="3028131" cy="1239797"/>
              </a:xfrm>
              <a:prstGeom prst="rect">
                <a:avLst/>
              </a:prstGeom>
              <a:blipFill>
                <a:blip r:embed="rId4"/>
                <a:stretch>
                  <a:fillRect t="-2941" b="-4902"/>
                </a:stretch>
              </a:blipFill>
              <a:ln w="9525">
                <a:noFill/>
                <a:miter lim="800000"/>
                <a:headEnd/>
                <a:tailEnd/>
              </a:ln>
            </p:spPr>
            <p:txBody>
              <a:bodyPr/>
              <a:lstStyle/>
              <a:p>
                <a:r>
                  <a:rPr lang="el-GR">
                    <a:noFill/>
                  </a:rPr>
                  <a:t> </a:t>
                </a:r>
              </a:p>
            </p:txBody>
          </p:sp>
        </mc:Fallback>
      </mc:AlternateContent>
      <p:grpSp>
        <p:nvGrpSpPr>
          <p:cNvPr id="28" name="Ομάδα 27"/>
          <p:cNvGrpSpPr/>
          <p:nvPr/>
        </p:nvGrpSpPr>
        <p:grpSpPr>
          <a:xfrm>
            <a:off x="7991912" y="3370425"/>
            <a:ext cx="3605760" cy="2969499"/>
            <a:chOff x="7990680" y="3222940"/>
            <a:chExt cx="3605760" cy="2969499"/>
          </a:xfrm>
        </p:grpSpPr>
        <p:grpSp>
          <p:nvGrpSpPr>
            <p:cNvPr id="32" name="Ομάδα 31"/>
            <p:cNvGrpSpPr/>
            <p:nvPr/>
          </p:nvGrpSpPr>
          <p:grpSpPr>
            <a:xfrm>
              <a:off x="7990680" y="3222940"/>
              <a:ext cx="3605760" cy="2969499"/>
              <a:chOff x="8420559" y="4127292"/>
              <a:chExt cx="3528503" cy="2774092"/>
            </a:xfrm>
          </p:grpSpPr>
          <p:sp>
            <p:nvSpPr>
              <p:cNvPr id="33" name="Rectangle 3"/>
              <p:cNvSpPr txBox="1">
                <a:spLocks/>
              </p:cNvSpPr>
              <p:nvPr/>
            </p:nvSpPr>
            <p:spPr bwMode="auto">
              <a:xfrm>
                <a:off x="11135905" y="6461210"/>
                <a:ext cx="813157"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i="1" dirty="0" smtClean="0">
                    <a:latin typeface="Times New Roman" panose="02020603050405020304" pitchFamily="18" charset="0"/>
                    <a:cs typeface="Times New Roman" panose="02020603050405020304" pitchFamily="18" charset="0"/>
                  </a:rPr>
                  <a:t>CF</a:t>
                </a:r>
                <a:r>
                  <a:rPr lang="el-GR"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NX</a:t>
                </a:r>
                <a:endParaRPr lang="el-GR" sz="1600" i="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4" name="Rectangle 3"/>
                  <p:cNvSpPr txBox="1">
                    <a:spLocks/>
                  </p:cNvSpPr>
                  <p:nvPr/>
                </p:nvSpPr>
                <p:spPr bwMode="auto">
                  <a:xfrm>
                    <a:off x="10034512" y="4127292"/>
                    <a:ext cx="796166"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14:m>
                      <m:oMathPara xmlns:m="http://schemas.openxmlformats.org/officeDocument/2006/math">
                        <m:oMathParaPr>
                          <m:jc m:val="centerGroup"/>
                        </m:oMathParaPr>
                        <m:oMath xmlns:m="http://schemas.openxmlformats.org/officeDocument/2006/math">
                          <m:r>
                            <m:rPr>
                              <m:nor/>
                            </m:rP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CF</m:t>
                          </m:r>
                          <m:r>
                            <m:rPr>
                              <m:nor/>
                            </m:rP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 (</m:t>
                          </m:r>
                          <m:r>
                            <m:rPr>
                              <m:nor/>
                            </m:rP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r</m:t>
                          </m:r>
                          <m:r>
                            <m:rPr>
                              <m:nor/>
                            </m:rPr>
                            <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m:t>
                          </m:r>
                        </m:oMath>
                      </m:oMathPara>
                    </a14:m>
                    <a:endPar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34" name="Rectangle 3"/>
                  <p:cNvSpPr txBox="1">
                    <a:spLocks noRot="1" noChangeAspect="1" noMove="1" noResize="1" noEditPoints="1" noAdjustHandles="1" noChangeArrowheads="1" noChangeShapeType="1" noTextEdit="1"/>
                  </p:cNvSpPr>
                  <p:nvPr/>
                </p:nvSpPr>
                <p:spPr bwMode="auto">
                  <a:xfrm>
                    <a:off x="10034512" y="4127292"/>
                    <a:ext cx="796166" cy="439531"/>
                  </a:xfrm>
                  <a:prstGeom prst="rect">
                    <a:avLst/>
                  </a:prstGeom>
                  <a:blipFill>
                    <a:blip r:embed="rId5"/>
                    <a:stretch>
                      <a:fillRect r="-1504"/>
                    </a:stretch>
                  </a:blipFill>
                  <a:ln w="9525">
                    <a:noFill/>
                    <a:miter lim="800000"/>
                    <a:headEnd/>
                    <a:tailEnd/>
                  </a:ln>
                </p:spPr>
                <p:txBody>
                  <a:bodyPr/>
                  <a:lstStyle/>
                  <a:p>
                    <a:r>
                      <a:rPr lang="el-GR">
                        <a:noFill/>
                      </a:rPr>
                      <a:t> </a:t>
                    </a:r>
                  </a:p>
                </p:txBody>
              </p:sp>
            </mc:Fallback>
          </mc:AlternateContent>
          <p:grpSp>
            <p:nvGrpSpPr>
              <p:cNvPr id="35" name="Ομάδα 34"/>
              <p:cNvGrpSpPr/>
              <p:nvPr/>
            </p:nvGrpSpPr>
            <p:grpSpPr>
              <a:xfrm>
                <a:off x="8420559" y="4221267"/>
                <a:ext cx="3449943" cy="2235467"/>
                <a:chOff x="8420559" y="4221267"/>
                <a:chExt cx="3449943" cy="2235467"/>
              </a:xfrm>
            </p:grpSpPr>
            <p:grpSp>
              <p:nvGrpSpPr>
                <p:cNvPr id="37" name="Group 27"/>
                <p:cNvGrpSpPr>
                  <a:grpSpLocks/>
                </p:cNvGrpSpPr>
                <p:nvPr/>
              </p:nvGrpSpPr>
              <p:grpSpPr bwMode="auto">
                <a:xfrm>
                  <a:off x="8723037" y="4290183"/>
                  <a:ext cx="3147465" cy="2166551"/>
                  <a:chOff x="2720" y="1427"/>
                  <a:chExt cx="4191" cy="3238"/>
                </a:xfrm>
              </p:grpSpPr>
              <p:cxnSp>
                <p:nvCxnSpPr>
                  <p:cNvPr id="40" name="AutoShape 28"/>
                  <p:cNvCxnSpPr>
                    <a:cxnSpLocks noChangeShapeType="1"/>
                  </p:cNvCxnSpPr>
                  <p:nvPr/>
                </p:nvCxnSpPr>
                <p:spPr bwMode="auto">
                  <a:xfrm flipH="1" flipV="1">
                    <a:off x="2729" y="2756"/>
                    <a:ext cx="1806" cy="5"/>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41" name="Group 29"/>
                  <p:cNvGrpSpPr>
                    <a:grpSpLocks/>
                  </p:cNvGrpSpPr>
                  <p:nvPr/>
                </p:nvGrpSpPr>
                <p:grpSpPr bwMode="auto">
                  <a:xfrm>
                    <a:off x="2720" y="1427"/>
                    <a:ext cx="4191" cy="3238"/>
                    <a:chOff x="2720" y="1427"/>
                    <a:chExt cx="4191" cy="3238"/>
                  </a:xfrm>
                </p:grpSpPr>
                <p:grpSp>
                  <p:nvGrpSpPr>
                    <p:cNvPr id="42" name="Group 30"/>
                    <p:cNvGrpSpPr>
                      <a:grpSpLocks/>
                    </p:cNvGrpSpPr>
                    <p:nvPr/>
                  </p:nvGrpSpPr>
                  <p:grpSpPr bwMode="auto">
                    <a:xfrm>
                      <a:off x="2721" y="1445"/>
                      <a:ext cx="4190" cy="3220"/>
                      <a:chOff x="2721" y="1445"/>
                      <a:chExt cx="4190" cy="3220"/>
                    </a:xfrm>
                  </p:grpSpPr>
                  <p:cxnSp>
                    <p:nvCxnSpPr>
                      <p:cNvPr id="44" name="AutoShape 31"/>
                      <p:cNvCxnSpPr>
                        <a:cxnSpLocks noChangeShapeType="1"/>
                      </p:cNvCxnSpPr>
                      <p:nvPr/>
                    </p:nvCxnSpPr>
                    <p:spPr bwMode="auto">
                      <a:xfrm>
                        <a:off x="4530" y="1445"/>
                        <a:ext cx="20" cy="3220"/>
                      </a:xfrm>
                      <a:prstGeom prst="straightConnector1">
                        <a:avLst/>
                      </a:prstGeom>
                      <a:noFill/>
                      <a:ln w="317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5" name="AutoShape 33"/>
                      <p:cNvCxnSpPr>
                        <a:cxnSpLocks noChangeShapeType="1"/>
                      </p:cNvCxnSpPr>
                      <p:nvPr/>
                    </p:nvCxnSpPr>
                    <p:spPr bwMode="auto">
                      <a:xfrm>
                        <a:off x="2721" y="4648"/>
                        <a:ext cx="4190" cy="0"/>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43" name="AutoShape 34"/>
                    <p:cNvCxnSpPr>
                      <a:cxnSpLocks noChangeShapeType="1"/>
                    </p:cNvCxnSpPr>
                    <p:nvPr/>
                  </p:nvCxnSpPr>
                  <p:spPr bwMode="auto">
                    <a:xfrm flipH="1" flipV="1">
                      <a:off x="2720" y="1427"/>
                      <a:ext cx="20" cy="3229"/>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sp>
              <p:nvSpPr>
                <p:cNvPr id="38" name="Rectangle 3"/>
                <p:cNvSpPr txBox="1">
                  <a:spLocks/>
                </p:cNvSpPr>
                <p:nvPr/>
              </p:nvSpPr>
              <p:spPr bwMode="auto">
                <a:xfrm>
                  <a:off x="8429903" y="4221267"/>
                  <a:ext cx="346158"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sz="1600" i="1" dirty="0">
                      <a:latin typeface="Times New Roman" panose="02020603050405020304" pitchFamily="18" charset="0"/>
                      <a:cs typeface="Times New Roman" panose="02020603050405020304" pitchFamily="18" charset="0"/>
                    </a:rPr>
                    <a:t>ε</a:t>
                  </a:r>
                  <a:endParaRPr lang="el-GR" sz="1600" i="1" dirty="0" smtClean="0">
                    <a:latin typeface="Times New Roman" panose="02020603050405020304" pitchFamily="18" charset="0"/>
                    <a:cs typeface="Times New Roman" panose="02020603050405020304" pitchFamily="18" charset="0"/>
                  </a:endParaRPr>
                </a:p>
              </p:txBody>
            </p:sp>
            <p:sp>
              <p:nvSpPr>
                <p:cNvPr id="39" name="Rectangle 3"/>
                <p:cNvSpPr txBox="1">
                  <a:spLocks/>
                </p:cNvSpPr>
                <p:nvPr/>
              </p:nvSpPr>
              <p:spPr bwMode="auto">
                <a:xfrm>
                  <a:off x="8420559" y="4952492"/>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n-US"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36" name="Rectangle 3"/>
              <p:cNvSpPr txBox="1">
                <a:spLocks/>
              </p:cNvSpPr>
              <p:nvPr/>
            </p:nvSpPr>
            <p:spPr bwMode="auto">
              <a:xfrm>
                <a:off x="9777130" y="6461853"/>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30" name="Rectangle 3"/>
            <p:cNvSpPr txBox="1">
              <a:spLocks/>
            </p:cNvSpPr>
            <p:nvPr/>
          </p:nvSpPr>
          <p:spPr bwMode="auto">
            <a:xfrm>
              <a:off x="8068918" y="5687326"/>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cxnSp>
        <p:nvCxnSpPr>
          <p:cNvPr id="46" name="Ευθεία γραμμή σύνδεσης 45"/>
          <p:cNvCxnSpPr/>
          <p:nvPr/>
        </p:nvCxnSpPr>
        <p:spPr>
          <a:xfrm>
            <a:off x="8626169" y="3767913"/>
            <a:ext cx="2394169" cy="1642147"/>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Ορθογώνιο 46"/>
          <p:cNvSpPr/>
          <p:nvPr/>
        </p:nvSpPr>
        <p:spPr>
          <a:xfrm>
            <a:off x="11020235" y="5289296"/>
            <a:ext cx="825867" cy="369332"/>
          </a:xfrm>
          <a:prstGeom prst="rect">
            <a:avLst/>
          </a:prstGeom>
        </p:spPr>
        <p:txBody>
          <a:bodyPr wrap="none">
            <a:spAutoFit/>
          </a:bodyPr>
          <a:lstStyle/>
          <a:p>
            <a:pPr marL="0" indent="0" algn="ctr">
              <a:buNone/>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NX (</a:t>
            </a:r>
            <a:r>
              <a:rPr lang="el-G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endParaRPr lang="el-GR" dirty="0">
              <a:effectLst>
                <a:outerShdw blurRad="38100" dist="38100" dir="2700000" algn="tl">
                  <a:srgbClr val="000000">
                    <a:alpha val="43137"/>
                  </a:srgbClr>
                </a:outerShdw>
              </a:effectLst>
            </a:endParaRPr>
          </a:p>
        </p:txBody>
      </p:sp>
      <p:sp>
        <p:nvSpPr>
          <p:cNvPr id="48" name="Θέση περιεχομένου 2"/>
          <p:cNvSpPr txBox="1">
            <a:spLocks/>
          </p:cNvSpPr>
          <p:nvPr/>
        </p:nvSpPr>
        <p:spPr bwMode="auto">
          <a:xfrm>
            <a:off x="1147145" y="6161299"/>
            <a:ext cx="2896645" cy="4247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04800" indent="-304800" algn="l" defTabSz="457200" rtl="0" eaLnBrk="0" fontAlgn="base" hangingPunct="0">
              <a:spcBef>
                <a:spcPct val="20000"/>
              </a:spcBef>
              <a:spcAft>
                <a:spcPts val="600"/>
              </a:spcAft>
              <a:buClr>
                <a:schemeClr val="accent2"/>
              </a:buClr>
              <a:buSzPct val="92000"/>
              <a:buFont typeface="Wingdings 2" pitchFamily="18" charset="2"/>
              <a:buChar char=""/>
              <a:defRPr kern="1200">
                <a:solidFill>
                  <a:schemeClr val="tx2"/>
                </a:solidFill>
                <a:latin typeface="+mn-lt"/>
                <a:ea typeface="+mn-ea"/>
                <a:cs typeface="+mn-cs"/>
              </a:defRPr>
            </a:lvl1pPr>
            <a:lvl2pPr marL="628650" indent="-304800" algn="l" defTabSz="457200" rtl="0" eaLnBrk="0" fontAlgn="base" hangingPunct="0">
              <a:spcBef>
                <a:spcPct val="20000"/>
              </a:spcBef>
              <a:spcAft>
                <a:spcPts val="600"/>
              </a:spcAft>
              <a:buClr>
                <a:schemeClr val="accent2"/>
              </a:buClr>
              <a:buSzPct val="92000"/>
              <a:buFont typeface="Wingdings 2" pitchFamily="18" charset="2"/>
              <a:buChar char=""/>
              <a:defRPr sz="1600" kern="1200">
                <a:solidFill>
                  <a:schemeClr val="tx2"/>
                </a:solidFill>
                <a:latin typeface="+mn-lt"/>
                <a:ea typeface="+mn-ea"/>
                <a:cs typeface="+mn-cs"/>
              </a:defRPr>
            </a:lvl2pPr>
            <a:lvl3pPr marL="898525" indent="-269875" algn="l" defTabSz="457200" rtl="0" eaLnBrk="0" fontAlgn="base" hangingPunct="0">
              <a:spcBef>
                <a:spcPct val="20000"/>
              </a:spcBef>
              <a:spcAft>
                <a:spcPts val="600"/>
              </a:spcAft>
              <a:buClr>
                <a:schemeClr val="accent2"/>
              </a:buClr>
              <a:buSzPct val="92000"/>
              <a:buFont typeface="Wingdings 2" pitchFamily="18" charset="2"/>
              <a:buChar char=""/>
              <a:defRPr sz="1400" kern="1200">
                <a:solidFill>
                  <a:schemeClr val="tx2"/>
                </a:solidFill>
                <a:latin typeface="+mn-lt"/>
                <a:ea typeface="+mn-ea"/>
                <a:cs typeface="+mn-cs"/>
              </a:defRPr>
            </a:lvl3pPr>
            <a:lvl4pPr marL="1241425"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4pPr>
            <a:lvl5pPr marL="1601788"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Font typeface="Wingdings 2" pitchFamily="18" charset="2"/>
              <a:buNone/>
            </a:pPr>
            <a:r>
              <a:rPr lang="el-GR" sz="1600" i="1" dirty="0" smtClean="0">
                <a:latin typeface="Times New Roman" panose="02020603050405020304" pitchFamily="18" charset="0"/>
                <a:cs typeface="Times New Roman" panose="02020603050405020304" pitchFamily="18" charset="0"/>
              </a:rPr>
              <a:t>Αγορά δανειακών κεφαλαίων</a:t>
            </a:r>
            <a:endParaRPr lang="el-GR" sz="1600" i="1" dirty="0">
              <a:latin typeface="Times New Roman" panose="02020603050405020304" pitchFamily="18" charset="0"/>
              <a:cs typeface="Times New Roman" panose="02020603050405020304" pitchFamily="18" charset="0"/>
            </a:endParaRPr>
          </a:p>
          <a:p>
            <a:endParaRPr lang="el-GR" dirty="0"/>
          </a:p>
        </p:txBody>
      </p:sp>
      <p:sp>
        <p:nvSpPr>
          <p:cNvPr id="49" name="Θέση περιεχομένου 2"/>
          <p:cNvSpPr txBox="1">
            <a:spLocks/>
          </p:cNvSpPr>
          <p:nvPr/>
        </p:nvSpPr>
        <p:spPr bwMode="auto">
          <a:xfrm>
            <a:off x="8514055" y="6157849"/>
            <a:ext cx="2896645" cy="4247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04800" indent="-304800" algn="l" defTabSz="457200" rtl="0" eaLnBrk="0" fontAlgn="base" hangingPunct="0">
              <a:spcBef>
                <a:spcPct val="20000"/>
              </a:spcBef>
              <a:spcAft>
                <a:spcPts val="600"/>
              </a:spcAft>
              <a:buClr>
                <a:schemeClr val="accent2"/>
              </a:buClr>
              <a:buSzPct val="92000"/>
              <a:buFont typeface="Wingdings 2" pitchFamily="18" charset="2"/>
              <a:buChar char=""/>
              <a:defRPr kern="1200">
                <a:solidFill>
                  <a:schemeClr val="tx2"/>
                </a:solidFill>
                <a:latin typeface="+mn-lt"/>
                <a:ea typeface="+mn-ea"/>
                <a:cs typeface="+mn-cs"/>
              </a:defRPr>
            </a:lvl1pPr>
            <a:lvl2pPr marL="628650" indent="-304800" algn="l" defTabSz="457200" rtl="0" eaLnBrk="0" fontAlgn="base" hangingPunct="0">
              <a:spcBef>
                <a:spcPct val="20000"/>
              </a:spcBef>
              <a:spcAft>
                <a:spcPts val="600"/>
              </a:spcAft>
              <a:buClr>
                <a:schemeClr val="accent2"/>
              </a:buClr>
              <a:buSzPct val="92000"/>
              <a:buFont typeface="Wingdings 2" pitchFamily="18" charset="2"/>
              <a:buChar char=""/>
              <a:defRPr sz="1600" kern="1200">
                <a:solidFill>
                  <a:schemeClr val="tx2"/>
                </a:solidFill>
                <a:latin typeface="+mn-lt"/>
                <a:ea typeface="+mn-ea"/>
                <a:cs typeface="+mn-cs"/>
              </a:defRPr>
            </a:lvl2pPr>
            <a:lvl3pPr marL="898525" indent="-269875" algn="l" defTabSz="457200" rtl="0" eaLnBrk="0" fontAlgn="base" hangingPunct="0">
              <a:spcBef>
                <a:spcPct val="20000"/>
              </a:spcBef>
              <a:spcAft>
                <a:spcPts val="600"/>
              </a:spcAft>
              <a:buClr>
                <a:schemeClr val="accent2"/>
              </a:buClr>
              <a:buSzPct val="92000"/>
              <a:buFont typeface="Wingdings 2" pitchFamily="18" charset="2"/>
              <a:buChar char=""/>
              <a:defRPr sz="1400" kern="1200">
                <a:solidFill>
                  <a:schemeClr val="tx2"/>
                </a:solidFill>
                <a:latin typeface="+mn-lt"/>
                <a:ea typeface="+mn-ea"/>
                <a:cs typeface="+mn-cs"/>
              </a:defRPr>
            </a:lvl3pPr>
            <a:lvl4pPr marL="1241425"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4pPr>
            <a:lvl5pPr marL="1601788"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Font typeface="Wingdings 2" pitchFamily="18" charset="2"/>
              <a:buNone/>
            </a:pPr>
            <a:r>
              <a:rPr lang="el-GR" sz="1600" i="1" dirty="0" smtClean="0">
                <a:latin typeface="Times New Roman" panose="02020603050405020304" pitchFamily="18" charset="0"/>
                <a:cs typeface="Times New Roman" panose="02020603050405020304" pitchFamily="18" charset="0"/>
              </a:rPr>
              <a:t>Αγορά συναλλάγματος</a:t>
            </a:r>
            <a:endParaRPr lang="el-GR" sz="1600" i="1"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8809044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81192" y="702156"/>
            <a:ext cx="11029616" cy="753018"/>
          </a:xfrm>
        </p:spPr>
        <p:txBody>
          <a:bodyPr>
            <a:normAutofit/>
          </a:bodyPr>
          <a:lstStyle/>
          <a:p>
            <a:pPr algn="ct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Άσκηση επεκτατικής Δημοσιονομικής Πολιτικής</a:t>
            </a:r>
            <a:endParaRPr lang="el-GR" sz="36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7" name="Θέση περιεχομένου 2"/>
          <p:cNvSpPr txBox="1">
            <a:spLocks/>
          </p:cNvSpPr>
          <p:nvPr/>
        </p:nvSpPr>
        <p:spPr bwMode="auto">
          <a:xfrm>
            <a:off x="446666" y="2248257"/>
            <a:ext cx="3498294" cy="40961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04800" indent="-304800" algn="l" defTabSz="457200" rtl="0" eaLnBrk="0" fontAlgn="base" hangingPunct="0">
              <a:spcBef>
                <a:spcPct val="20000"/>
              </a:spcBef>
              <a:spcAft>
                <a:spcPts val="600"/>
              </a:spcAft>
              <a:buClr>
                <a:schemeClr val="accent2"/>
              </a:buClr>
              <a:buSzPct val="92000"/>
              <a:buFont typeface="Wingdings 2" pitchFamily="18" charset="2"/>
              <a:buChar char=""/>
              <a:defRPr kern="1200">
                <a:solidFill>
                  <a:schemeClr val="tx2"/>
                </a:solidFill>
                <a:latin typeface="+mn-lt"/>
                <a:ea typeface="+mn-ea"/>
                <a:cs typeface="+mn-cs"/>
              </a:defRPr>
            </a:lvl1pPr>
            <a:lvl2pPr marL="628650" indent="-304800" algn="l" defTabSz="457200" rtl="0" eaLnBrk="0" fontAlgn="base" hangingPunct="0">
              <a:spcBef>
                <a:spcPct val="20000"/>
              </a:spcBef>
              <a:spcAft>
                <a:spcPts val="600"/>
              </a:spcAft>
              <a:buClr>
                <a:schemeClr val="accent2"/>
              </a:buClr>
              <a:buSzPct val="92000"/>
              <a:buFont typeface="Wingdings 2" pitchFamily="18" charset="2"/>
              <a:buChar char=""/>
              <a:defRPr sz="1600" kern="1200">
                <a:solidFill>
                  <a:schemeClr val="tx2"/>
                </a:solidFill>
                <a:latin typeface="+mn-lt"/>
                <a:ea typeface="+mn-ea"/>
                <a:cs typeface="+mn-cs"/>
              </a:defRPr>
            </a:lvl2pPr>
            <a:lvl3pPr marL="898525" indent="-269875" algn="l" defTabSz="457200" rtl="0" eaLnBrk="0" fontAlgn="base" hangingPunct="0">
              <a:spcBef>
                <a:spcPct val="20000"/>
              </a:spcBef>
              <a:spcAft>
                <a:spcPts val="600"/>
              </a:spcAft>
              <a:buClr>
                <a:schemeClr val="accent2"/>
              </a:buClr>
              <a:buSzPct val="92000"/>
              <a:buFont typeface="Wingdings 2" pitchFamily="18" charset="2"/>
              <a:buChar char=""/>
              <a:defRPr sz="1400" kern="1200">
                <a:solidFill>
                  <a:schemeClr val="tx2"/>
                </a:solidFill>
                <a:latin typeface="+mn-lt"/>
                <a:ea typeface="+mn-ea"/>
                <a:cs typeface="+mn-cs"/>
              </a:defRPr>
            </a:lvl3pPr>
            <a:lvl4pPr marL="1241425"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4pPr>
            <a:lvl5pPr marL="1601788"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just" fontAlgn="auto">
              <a:lnSpc>
                <a:spcPct val="150000"/>
              </a:lnSpc>
              <a:spcAft>
                <a:spcPts val="0"/>
              </a:spcAft>
              <a:buNone/>
              <a:defRPr/>
            </a:pPr>
            <a:r>
              <a:rPr lang="el-GR" b="1" i="1" dirty="0">
                <a:latin typeface="Times New Roman" panose="02020603050405020304" pitchFamily="18" charset="0"/>
                <a:cs typeface="Times New Roman" panose="02020603050405020304" pitchFamily="18" charset="0"/>
              </a:rPr>
              <a:t>Αύξηση </a:t>
            </a:r>
            <a:r>
              <a:rPr lang="el-GR" b="1" i="1" dirty="0" smtClean="0">
                <a:latin typeface="Times New Roman" panose="02020603050405020304" pitchFamily="18" charset="0"/>
                <a:cs typeface="Times New Roman" panose="02020603050405020304" pitchFamily="18" charset="0"/>
              </a:rPr>
              <a:t>των δημοσίων δαπανών </a:t>
            </a:r>
            <a:r>
              <a:rPr lang="el-G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G) </a:t>
            </a:r>
            <a:r>
              <a:rPr lang="el-GR" dirty="0">
                <a:latin typeface="Times New Roman" panose="02020603050405020304" pitchFamily="18" charset="0"/>
                <a:cs typeface="Times New Roman" panose="02020603050405020304" pitchFamily="18" charset="0"/>
              </a:rPr>
              <a:t>=&gt; μείωση</a:t>
            </a:r>
            <a:r>
              <a:rPr lang="el-GR"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της εθνικής </a:t>
            </a:r>
            <a:r>
              <a:rPr lang="el-GR" dirty="0" smtClean="0">
                <a:latin typeface="Times New Roman" panose="02020603050405020304" pitchFamily="18" charset="0"/>
                <a:cs typeface="Times New Roman" panose="02020603050405020304" pitchFamily="18" charset="0"/>
              </a:rPr>
              <a:t>αποταμίευσης </a:t>
            </a:r>
            <a:r>
              <a:rPr lang="en-US" dirty="0">
                <a:latin typeface="Times New Roman" panose="02020603050405020304" pitchFamily="18" charset="0"/>
                <a:cs typeface="Times New Roman" panose="02020603050405020304" pitchFamily="18" charset="0"/>
              </a:rPr>
              <a:t>(S</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&gt; </a:t>
            </a:r>
            <a:r>
              <a:rPr lang="en-US" dirty="0" smtClean="0">
                <a:latin typeface="Times New Roman" panose="02020603050405020304" pitchFamily="18" charset="0"/>
                <a:cs typeface="Times New Roman" panose="02020603050405020304" pitchFamily="18" charset="0"/>
              </a:rPr>
              <a:t>S</a:t>
            </a:r>
            <a:r>
              <a:rPr lang="en-US" baseline="-10000" dirty="0" smtClean="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=&gt; μείωση</a:t>
            </a:r>
            <a:r>
              <a:rPr lang="el-GR"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της προσφοράς € =&gt; αύξηση</a:t>
            </a:r>
            <a:r>
              <a:rPr lang="el-GR" dirty="0" smtClean="0">
                <a:latin typeface="Times New Roman" panose="02020603050405020304" pitchFamily="18" charset="0"/>
                <a:cs typeface="Times New Roman" panose="02020603050405020304" pitchFamily="18" charset="0"/>
              </a:rPr>
              <a:t> του επιτοκίου </a:t>
            </a:r>
            <a:r>
              <a:rPr lang="en-US" dirty="0" smtClean="0">
                <a:latin typeface="Times New Roman" panose="02020603050405020304" pitchFamily="18" charset="0"/>
                <a:cs typeface="Times New Roman" panose="02020603050405020304" pitchFamily="18" charset="0"/>
              </a:rPr>
              <a:t>(r</a:t>
            </a:r>
            <a:r>
              <a:rPr lang="en-US" baseline="-10000" dirty="0" smtClean="0">
                <a:latin typeface="Times New Roman" panose="02020603050405020304" pitchFamily="18" charset="0"/>
                <a:cs typeface="Times New Roman" panose="02020603050405020304" pitchFamily="18" charset="0"/>
              </a:rPr>
              <a:t>0</a:t>
            </a:r>
            <a:r>
              <a:rPr lang="el-GR" dirty="0" smtClean="0">
                <a:latin typeface="Times New Roman" panose="02020603050405020304" pitchFamily="18" charset="0"/>
                <a:cs typeface="Times New Roman" panose="02020603050405020304" pitchFamily="18" charset="0"/>
              </a:rPr>
              <a:t> &gt; </a:t>
            </a:r>
            <a:r>
              <a:rPr lang="en-US" dirty="0" smtClean="0">
                <a:latin typeface="Times New Roman" panose="02020603050405020304" pitchFamily="18" charset="0"/>
                <a:cs typeface="Times New Roman" panose="02020603050405020304" pitchFamily="18" charset="0"/>
              </a:rPr>
              <a:t>r</a:t>
            </a:r>
            <a:r>
              <a:rPr lang="el-GR" baseline="-25000" dirty="0" smtClean="0">
                <a:latin typeface="Times New Roman" panose="02020603050405020304" pitchFamily="18" charset="0"/>
                <a:cs typeface="Times New Roman" panose="02020603050405020304" pitchFamily="18" charset="0"/>
              </a:rPr>
              <a:t>1</a:t>
            </a:r>
            <a:r>
              <a:rPr lang="el-GR" dirty="0">
                <a:latin typeface="Times New Roman" panose="02020603050405020304" pitchFamily="18" charset="0"/>
                <a:cs typeface="Times New Roman" panose="02020603050405020304" pitchFamily="18" charset="0"/>
              </a:rPr>
              <a:t>) =&gt; </a:t>
            </a:r>
            <a:r>
              <a:rPr lang="el-GR" dirty="0" smtClean="0">
                <a:latin typeface="Times New Roman" panose="02020603050405020304" pitchFamily="18" charset="0"/>
                <a:cs typeface="Times New Roman" panose="02020603050405020304" pitchFamily="18" charset="0"/>
              </a:rPr>
              <a:t>μείωση  </a:t>
            </a:r>
            <a:r>
              <a:rPr lang="el-GR" dirty="0">
                <a:latin typeface="Times New Roman" panose="02020603050405020304" pitchFamily="18" charset="0"/>
                <a:cs typeface="Times New Roman" panose="02020603050405020304" pitchFamily="18" charset="0"/>
              </a:rPr>
              <a:t>των καθαρών </a:t>
            </a:r>
            <a:r>
              <a:rPr lang="el-GR" dirty="0" smtClean="0">
                <a:latin typeface="Times New Roman" panose="02020603050405020304" pitchFamily="18" charset="0"/>
                <a:cs typeface="Times New Roman" panose="02020603050405020304" pitchFamily="18" charset="0"/>
              </a:rPr>
              <a:t>εκροών (</a:t>
            </a:r>
            <a:r>
              <a:rPr lang="en-US" dirty="0" smtClean="0">
                <a:latin typeface="Times New Roman" panose="02020603050405020304" pitchFamily="18" charset="0"/>
                <a:cs typeface="Times New Roman" panose="02020603050405020304" pitchFamily="18" charset="0"/>
              </a:rPr>
              <a:t>CF</a:t>
            </a:r>
            <a:r>
              <a:rPr lang="en-US" baseline="-10000" dirty="0" smtClean="0">
                <a:latin typeface="Times New Roman" panose="02020603050405020304" pitchFamily="18" charset="0"/>
                <a:cs typeface="Times New Roman" panose="02020603050405020304" pitchFamily="18" charset="0"/>
              </a:rPr>
              <a:t>0</a:t>
            </a:r>
            <a:r>
              <a:rPr lang="el-G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&gt;</a:t>
            </a:r>
            <a:r>
              <a:rPr lang="el-G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CF</a:t>
            </a:r>
            <a:r>
              <a:rPr lang="el-GR" baseline="-10000" dirty="0" smtClean="0">
                <a:latin typeface="Times New Roman" panose="02020603050405020304" pitchFamily="18" charset="0"/>
                <a:cs typeface="Times New Roman" panose="02020603050405020304" pitchFamily="18" charset="0"/>
              </a:rPr>
              <a:t>1</a:t>
            </a:r>
            <a:r>
              <a:rPr lang="el-G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=&gt; </a:t>
            </a:r>
            <a:r>
              <a:rPr lang="el-GR" dirty="0" smtClean="0">
                <a:latin typeface="Times New Roman" panose="02020603050405020304" pitchFamily="18" charset="0"/>
                <a:cs typeface="Times New Roman" panose="02020603050405020304" pitchFamily="18" charset="0"/>
              </a:rPr>
              <a:t>αύξηση της συναλλαγματικής ισοτιμίας </a:t>
            </a:r>
            <a:r>
              <a:rPr lang="en-US" dirty="0" smtClean="0">
                <a:latin typeface="Times New Roman" panose="02020603050405020304" pitchFamily="18" charset="0"/>
                <a:cs typeface="Times New Roman" panose="02020603050405020304" pitchFamily="18" charset="0"/>
              </a:rPr>
              <a:t>(</a:t>
            </a:r>
            <a:r>
              <a:rPr lang="el-GR" dirty="0" smtClean="0">
                <a:latin typeface="Times New Roman" panose="02020603050405020304" pitchFamily="18" charset="0"/>
                <a:cs typeface="Times New Roman" panose="02020603050405020304" pitchFamily="18" charset="0"/>
              </a:rPr>
              <a:t>ε</a:t>
            </a:r>
            <a:r>
              <a:rPr lang="en-US" baseline="-10000" dirty="0" smtClean="0">
                <a:latin typeface="Times New Roman" panose="02020603050405020304" pitchFamily="18" charset="0"/>
                <a:cs typeface="Times New Roman" panose="02020603050405020304" pitchFamily="18" charset="0"/>
              </a:rPr>
              <a:t>0</a:t>
            </a:r>
            <a:r>
              <a:rPr lang="el-GR" dirty="0" smtClean="0">
                <a:latin typeface="Times New Roman" panose="02020603050405020304" pitchFamily="18" charset="0"/>
                <a:cs typeface="Times New Roman" panose="02020603050405020304" pitchFamily="18" charset="0"/>
              </a:rPr>
              <a:t> &gt; ε</a:t>
            </a:r>
            <a:r>
              <a:rPr lang="el-GR" baseline="-25000" dirty="0" smtClean="0">
                <a:latin typeface="Times New Roman" panose="02020603050405020304" pitchFamily="18" charset="0"/>
                <a:cs typeface="Times New Roman" panose="02020603050405020304" pitchFamily="18" charset="0"/>
              </a:rPr>
              <a:t>1</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=&gt; </a:t>
            </a:r>
            <a:r>
              <a:rPr lang="el-GR" b="1" dirty="0" smtClean="0">
                <a:latin typeface="Times New Roman" panose="02020603050405020304" pitchFamily="18" charset="0"/>
                <a:cs typeface="Times New Roman" panose="02020603050405020304" pitchFamily="18" charset="0"/>
              </a:rPr>
              <a:t>μείωση των καθαρών εξαγωγών.</a:t>
            </a:r>
            <a:endParaRPr lang="el-GR" b="1" dirty="0">
              <a:latin typeface="Times New Roman" panose="02020603050405020304" pitchFamily="18" charset="0"/>
              <a:cs typeface="Times New Roman" panose="02020603050405020304" pitchFamily="18" charset="0"/>
            </a:endParaRPr>
          </a:p>
        </p:txBody>
      </p:sp>
      <p:grpSp>
        <p:nvGrpSpPr>
          <p:cNvPr id="84" name="Ομάδα 83"/>
          <p:cNvGrpSpPr/>
          <p:nvPr/>
        </p:nvGrpSpPr>
        <p:grpSpPr>
          <a:xfrm>
            <a:off x="4370628" y="1755818"/>
            <a:ext cx="7275697" cy="5341735"/>
            <a:chOff x="2187866" y="1775150"/>
            <a:chExt cx="7275697" cy="5341735"/>
          </a:xfrm>
        </p:grpSpPr>
        <mc:AlternateContent xmlns:mc="http://schemas.openxmlformats.org/markup-compatibility/2006" xmlns:a14="http://schemas.microsoft.com/office/drawing/2010/main">
          <mc:Choice Requires="a14">
            <p:sp>
              <p:nvSpPr>
                <p:cNvPr id="68" name="Rectangle 3"/>
                <p:cNvSpPr txBox="1">
                  <a:spLocks/>
                </p:cNvSpPr>
                <p:nvPr/>
              </p:nvSpPr>
              <p:spPr bwMode="auto">
                <a:xfrm>
                  <a:off x="3220894" y="1775150"/>
                  <a:ext cx="395961" cy="4704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14:m>
                    <m:oMathPara xmlns:m="http://schemas.openxmlformats.org/officeDocument/2006/math">
                      <m:oMathParaPr>
                        <m:jc m:val="centerGroup"/>
                      </m:oMathParaPr>
                      <m:oMath xmlns:m="http://schemas.openxmlformats.org/officeDocument/2006/math">
                        <m:acc>
                          <m:accPr>
                            <m:chr m:val="̅"/>
                            <m:ctrlPr>
                              <a:rPr lang="en-US" sz="1400" i="1" dirty="0" smtClean="0">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ctrlPr>
                          </m:accPr>
                          <m:e>
                            <m:r>
                              <m:rPr>
                                <m:nor/>
                              </m:rP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S</m:t>
                            </m:r>
                            <m:r>
                              <m:rPr>
                                <m:nor/>
                              </m:rPr>
                              <a:rPr lang="el-GR" sz="1400" b="0" i="0" baseline="-1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1</m:t>
                            </m:r>
                          </m:e>
                        </m:acc>
                      </m:oMath>
                    </m:oMathPara>
                  </a14:m>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68" name="Rectangle 3"/>
                <p:cNvSpPr txBox="1">
                  <a:spLocks noRot="1" noChangeAspect="1" noMove="1" noResize="1" noEditPoints="1" noAdjustHandles="1" noChangeArrowheads="1" noChangeShapeType="1" noTextEdit="1"/>
                </p:cNvSpPr>
                <p:nvPr/>
              </p:nvSpPr>
              <p:spPr bwMode="auto">
                <a:xfrm>
                  <a:off x="3220894" y="1775150"/>
                  <a:ext cx="395961" cy="470492"/>
                </a:xfrm>
                <a:prstGeom prst="rect">
                  <a:avLst/>
                </a:prstGeom>
                <a:blipFill>
                  <a:blip r:embed="rId2"/>
                  <a:stretch>
                    <a:fillRect r="-1538"/>
                  </a:stretch>
                </a:blipFill>
                <a:ln w="9525">
                  <a:noFill/>
                  <a:miter lim="800000"/>
                  <a:headEnd/>
                  <a:tailEnd/>
                </a:ln>
              </p:spPr>
              <p:txBody>
                <a:bodyPr/>
                <a:lstStyle/>
                <a:p>
                  <a:r>
                    <a:rPr lang="el-GR">
                      <a:noFill/>
                    </a:rPr>
                    <a:t> </a:t>
                  </a:r>
                </a:p>
              </p:txBody>
            </p:sp>
          </mc:Fallback>
        </mc:AlternateContent>
        <p:sp>
          <p:nvSpPr>
            <p:cNvPr id="70" name="Rectangle 3"/>
            <p:cNvSpPr txBox="1">
              <a:spLocks/>
            </p:cNvSpPr>
            <p:nvPr/>
          </p:nvSpPr>
          <p:spPr bwMode="auto">
            <a:xfrm>
              <a:off x="2193128" y="2287724"/>
              <a:ext cx="487519" cy="4570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83" name="Ομάδα 82"/>
            <p:cNvGrpSpPr/>
            <p:nvPr/>
          </p:nvGrpSpPr>
          <p:grpSpPr>
            <a:xfrm>
              <a:off x="2187866" y="1792557"/>
              <a:ext cx="7275697" cy="5324328"/>
              <a:chOff x="2187866" y="1792557"/>
              <a:chExt cx="7275697" cy="5324328"/>
            </a:xfrm>
          </p:grpSpPr>
          <p:grpSp>
            <p:nvGrpSpPr>
              <p:cNvPr id="81" name="Ομάδα 80"/>
              <p:cNvGrpSpPr/>
              <p:nvPr/>
            </p:nvGrpSpPr>
            <p:grpSpPr>
              <a:xfrm>
                <a:off x="2187866" y="1792557"/>
                <a:ext cx="5157834" cy="2969499"/>
                <a:chOff x="2187866" y="1792557"/>
                <a:chExt cx="5157834" cy="2969499"/>
              </a:xfrm>
            </p:grpSpPr>
            <p:grpSp>
              <p:nvGrpSpPr>
                <p:cNvPr id="23" name="Ομάδα 22"/>
                <p:cNvGrpSpPr/>
                <p:nvPr/>
              </p:nvGrpSpPr>
              <p:grpSpPr>
                <a:xfrm>
                  <a:off x="2187866" y="1792557"/>
                  <a:ext cx="5157834" cy="2969499"/>
                  <a:chOff x="776601" y="3370425"/>
                  <a:chExt cx="5157834" cy="2969499"/>
                </a:xfrm>
              </p:grpSpPr>
              <p:grpSp>
                <p:nvGrpSpPr>
                  <p:cNvPr id="4" name="Ομάδα 3"/>
                  <p:cNvGrpSpPr/>
                  <p:nvPr/>
                </p:nvGrpSpPr>
                <p:grpSpPr>
                  <a:xfrm>
                    <a:off x="776601" y="3370425"/>
                    <a:ext cx="5157834" cy="2969499"/>
                    <a:chOff x="7990674" y="3222940"/>
                    <a:chExt cx="5157834" cy="2969499"/>
                  </a:xfrm>
                </p:grpSpPr>
                <p:grpSp>
                  <p:nvGrpSpPr>
                    <p:cNvPr id="5" name="Ομάδα 4"/>
                    <p:cNvGrpSpPr/>
                    <p:nvPr/>
                  </p:nvGrpSpPr>
                  <p:grpSpPr>
                    <a:xfrm>
                      <a:off x="7990674" y="3222940"/>
                      <a:ext cx="5157834" cy="2969499"/>
                      <a:chOff x="8420559" y="4127292"/>
                      <a:chExt cx="5047320" cy="2774092"/>
                    </a:xfrm>
                  </p:grpSpPr>
                  <p:sp>
                    <p:nvSpPr>
                      <p:cNvPr id="7" name="Rectangle 3"/>
                      <p:cNvSpPr txBox="1">
                        <a:spLocks/>
                      </p:cNvSpPr>
                      <p:nvPr/>
                    </p:nvSpPr>
                    <p:spPr bwMode="auto">
                      <a:xfrm>
                        <a:off x="10434880" y="6048537"/>
                        <a:ext cx="1505764"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l-GR"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 + CF (r</a:t>
                        </a:r>
                        <a:r>
                          <a:rPr lang="el-GR"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8" name="Ομάδα 7"/>
                      <p:cNvGrpSpPr/>
                      <p:nvPr/>
                    </p:nvGrpSpPr>
                    <p:grpSpPr>
                      <a:xfrm>
                        <a:off x="8420559" y="4127292"/>
                        <a:ext cx="5047320" cy="2774092"/>
                        <a:chOff x="8420559" y="4127292"/>
                        <a:chExt cx="5047320" cy="2774092"/>
                      </a:xfrm>
                    </p:grpSpPr>
                    <p:sp>
                      <p:nvSpPr>
                        <p:cNvPr id="9" name="Rectangle 3"/>
                        <p:cNvSpPr txBox="1">
                          <a:spLocks/>
                        </p:cNvSpPr>
                        <p:nvPr/>
                      </p:nvSpPr>
                      <p:spPr bwMode="auto">
                        <a:xfrm>
                          <a:off x="10895515" y="6461210"/>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400" i="1" dirty="0" smtClean="0">
                              <a:latin typeface="Times New Roman" panose="02020603050405020304" pitchFamily="18" charset="0"/>
                              <a:cs typeface="Times New Roman" panose="02020603050405020304" pitchFamily="18" charset="0"/>
                            </a:rPr>
                            <a:t>S,  I + CF</a:t>
                          </a:r>
                          <a:endParaRPr lang="el-GR" sz="1400" i="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Rectangle 3"/>
                            <p:cNvSpPr txBox="1">
                              <a:spLocks/>
                            </p:cNvSpPr>
                            <p:nvPr/>
                          </p:nvSpPr>
                          <p:spPr bwMode="auto">
                            <a:xfrm>
                              <a:off x="10034512" y="4127292"/>
                              <a:ext cx="387477"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14:m>
                                <m:oMathPara xmlns:m="http://schemas.openxmlformats.org/officeDocument/2006/math">
                                  <m:oMathParaPr>
                                    <m:jc m:val="centerGroup"/>
                                  </m:oMathParaPr>
                                  <m:oMath xmlns:m="http://schemas.openxmlformats.org/officeDocument/2006/math">
                                    <m:acc>
                                      <m:accPr>
                                        <m:chr m:val="̅"/>
                                        <m:ctrlPr>
                                          <a:rPr lang="en-US" sz="1400" i="1" dirty="0" smtClean="0">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ctrlPr>
                                      </m:accPr>
                                      <m:e>
                                        <m:r>
                                          <m:rPr>
                                            <m:nor/>
                                          </m:rP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S</m:t>
                                        </m:r>
                                      </m:e>
                                    </m:acc>
                                  </m:oMath>
                                </m:oMathPara>
                              </a14:m>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10" name="Rectangle 3"/>
                            <p:cNvSpPr txBox="1">
                              <a:spLocks noRot="1" noChangeAspect="1" noMove="1" noResize="1" noEditPoints="1" noAdjustHandles="1" noChangeArrowheads="1" noChangeShapeType="1" noTextEdit="1"/>
                            </p:cNvSpPr>
                            <p:nvPr/>
                          </p:nvSpPr>
                          <p:spPr bwMode="auto">
                            <a:xfrm>
                              <a:off x="10034512" y="4127292"/>
                              <a:ext cx="387477" cy="439531"/>
                            </a:xfrm>
                            <a:prstGeom prst="rect">
                              <a:avLst/>
                            </a:prstGeom>
                            <a:blipFill>
                              <a:blip r:embed="rId3"/>
                              <a:stretch>
                                <a:fillRect r="-4688"/>
                              </a:stretch>
                            </a:blipFill>
                            <a:ln w="9525">
                              <a:noFill/>
                              <a:miter lim="800000"/>
                              <a:headEnd/>
                              <a:tailEnd/>
                            </a:ln>
                          </p:spPr>
                          <p:txBody>
                            <a:bodyPr/>
                            <a:lstStyle/>
                            <a:p>
                              <a:r>
                                <a:rPr lang="el-GR">
                                  <a:noFill/>
                                </a:rPr>
                                <a:t> </a:t>
                              </a:r>
                            </a:p>
                          </p:txBody>
                        </p:sp>
                      </mc:Fallback>
                    </mc:AlternateContent>
                    <p:grpSp>
                      <p:nvGrpSpPr>
                        <p:cNvPr id="11" name="Ομάδα 10"/>
                        <p:cNvGrpSpPr/>
                        <p:nvPr/>
                      </p:nvGrpSpPr>
                      <p:grpSpPr>
                        <a:xfrm>
                          <a:off x="8420559" y="4221267"/>
                          <a:ext cx="5047320" cy="2235467"/>
                          <a:chOff x="8420559" y="4221267"/>
                          <a:chExt cx="5047320" cy="2235467"/>
                        </a:xfrm>
                      </p:grpSpPr>
                      <p:grpSp>
                        <p:nvGrpSpPr>
                          <p:cNvPr id="13" name="Group 27"/>
                          <p:cNvGrpSpPr>
                            <a:grpSpLocks/>
                          </p:cNvGrpSpPr>
                          <p:nvPr/>
                        </p:nvGrpSpPr>
                        <p:grpSpPr bwMode="auto">
                          <a:xfrm>
                            <a:off x="8723037" y="4290183"/>
                            <a:ext cx="4744842" cy="2166551"/>
                            <a:chOff x="2720" y="1427"/>
                            <a:chExt cx="6318" cy="3238"/>
                          </a:xfrm>
                        </p:grpSpPr>
                        <p:cxnSp>
                          <p:nvCxnSpPr>
                            <p:cNvPr id="16" name="AutoShape 28"/>
                            <p:cNvCxnSpPr>
                              <a:cxnSpLocks noChangeShapeType="1"/>
                            </p:cNvCxnSpPr>
                            <p:nvPr/>
                          </p:nvCxnSpPr>
                          <p:spPr bwMode="auto">
                            <a:xfrm flipH="1" flipV="1">
                              <a:off x="2729" y="2832"/>
                              <a:ext cx="6309" cy="5"/>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17" name="Group 29"/>
                            <p:cNvGrpSpPr>
                              <a:grpSpLocks/>
                            </p:cNvGrpSpPr>
                            <p:nvPr/>
                          </p:nvGrpSpPr>
                          <p:grpSpPr bwMode="auto">
                            <a:xfrm>
                              <a:off x="2720" y="1427"/>
                              <a:ext cx="4191" cy="3238"/>
                              <a:chOff x="2720" y="1427"/>
                              <a:chExt cx="4191" cy="3238"/>
                            </a:xfrm>
                          </p:grpSpPr>
                          <p:grpSp>
                            <p:nvGrpSpPr>
                              <p:cNvPr id="18" name="Group 30"/>
                              <p:cNvGrpSpPr>
                                <a:grpSpLocks/>
                              </p:cNvGrpSpPr>
                              <p:nvPr/>
                            </p:nvGrpSpPr>
                            <p:grpSpPr bwMode="auto">
                              <a:xfrm>
                                <a:off x="2721" y="1445"/>
                                <a:ext cx="4190" cy="3220"/>
                                <a:chOff x="2721" y="1445"/>
                                <a:chExt cx="4190" cy="3220"/>
                              </a:xfrm>
                            </p:grpSpPr>
                            <p:cxnSp>
                              <p:nvCxnSpPr>
                                <p:cNvPr id="20" name="AutoShape 31"/>
                                <p:cNvCxnSpPr>
                                  <a:cxnSpLocks noChangeShapeType="1"/>
                                </p:cNvCxnSpPr>
                                <p:nvPr/>
                              </p:nvCxnSpPr>
                              <p:spPr bwMode="auto">
                                <a:xfrm>
                                  <a:off x="4530" y="1445"/>
                                  <a:ext cx="20" cy="3220"/>
                                </a:xfrm>
                                <a:prstGeom prst="straightConnector1">
                                  <a:avLst/>
                                </a:prstGeom>
                                <a:noFill/>
                                <a:ln w="317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AutoShape 33"/>
                                <p:cNvCxnSpPr>
                                  <a:cxnSpLocks noChangeShapeType="1"/>
                                </p:cNvCxnSpPr>
                                <p:nvPr/>
                              </p:nvCxnSpPr>
                              <p:spPr bwMode="auto">
                                <a:xfrm>
                                  <a:off x="2721" y="4648"/>
                                  <a:ext cx="4190" cy="0"/>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19" name="AutoShape 34"/>
                              <p:cNvCxnSpPr>
                                <a:cxnSpLocks noChangeShapeType="1"/>
                              </p:cNvCxnSpPr>
                              <p:nvPr/>
                            </p:nvCxnSpPr>
                            <p:spPr bwMode="auto">
                              <a:xfrm flipH="1" flipV="1">
                                <a:off x="2720" y="1427"/>
                                <a:ext cx="20" cy="3229"/>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sp>
                        <p:nvSpPr>
                          <p:cNvPr id="14" name="Rectangle 3"/>
                          <p:cNvSpPr txBox="1">
                            <a:spLocks/>
                          </p:cNvSpPr>
                          <p:nvPr/>
                        </p:nvSpPr>
                        <p:spPr bwMode="auto">
                          <a:xfrm>
                            <a:off x="8429903" y="4221267"/>
                            <a:ext cx="346158"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i="1" dirty="0" smtClean="0">
                                <a:latin typeface="Times New Roman" panose="02020603050405020304" pitchFamily="18" charset="0"/>
                                <a:cs typeface="Times New Roman" panose="02020603050405020304" pitchFamily="18" charset="0"/>
                              </a:rPr>
                              <a:t>r</a:t>
                            </a:r>
                            <a:endParaRPr lang="el-GR" sz="1600" i="1" dirty="0" smtClean="0">
                              <a:latin typeface="Times New Roman" panose="02020603050405020304" pitchFamily="18" charset="0"/>
                              <a:cs typeface="Times New Roman" panose="02020603050405020304" pitchFamily="18" charset="0"/>
                            </a:endParaRPr>
                          </a:p>
                        </p:txBody>
                      </p:sp>
                      <p:sp>
                        <p:nvSpPr>
                          <p:cNvPr id="15" name="Rectangle 3"/>
                          <p:cNvSpPr txBox="1">
                            <a:spLocks/>
                          </p:cNvSpPr>
                          <p:nvPr/>
                        </p:nvSpPr>
                        <p:spPr bwMode="auto">
                          <a:xfrm>
                            <a:off x="8420559" y="4952492"/>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12" name="Rectangle 3"/>
                        <p:cNvSpPr txBox="1">
                          <a:spLocks/>
                        </p:cNvSpPr>
                        <p:nvPr/>
                      </p:nvSpPr>
                      <p:spPr bwMode="auto">
                        <a:xfrm>
                          <a:off x="9777130" y="6461853"/>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sp>
                  <p:nvSpPr>
                    <p:cNvPr id="6" name="Rectangle 3"/>
                    <p:cNvSpPr txBox="1">
                      <a:spLocks/>
                    </p:cNvSpPr>
                    <p:nvPr/>
                  </p:nvSpPr>
                  <p:spPr bwMode="auto">
                    <a:xfrm>
                      <a:off x="8068918" y="5687326"/>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cxnSp>
                <p:nvCxnSpPr>
                  <p:cNvPr id="24" name="Ευθεία γραμμή σύνδεσης 23"/>
                  <p:cNvCxnSpPr>
                    <a:endCxn id="7" idx="1"/>
                  </p:cNvCxnSpPr>
                  <p:nvPr/>
                </p:nvCxnSpPr>
                <p:spPr>
                  <a:xfrm>
                    <a:off x="1376516" y="3795252"/>
                    <a:ext cx="2394169" cy="1642147"/>
                  </a:xfrm>
                  <a:prstGeom prst="line">
                    <a:avLst/>
                  </a:prstGeom>
                  <a:ln w="31750">
                    <a:solidFill>
                      <a:srgbClr val="92D050"/>
                    </a:solidFill>
                  </a:ln>
                </p:spPr>
                <p:style>
                  <a:lnRef idx="1">
                    <a:schemeClr val="accent1"/>
                  </a:lnRef>
                  <a:fillRef idx="0">
                    <a:schemeClr val="accent1"/>
                  </a:fillRef>
                  <a:effectRef idx="0">
                    <a:schemeClr val="accent1"/>
                  </a:effectRef>
                  <a:fontRef idx="minor">
                    <a:schemeClr val="tx1"/>
                  </a:fontRef>
                </p:style>
              </p:cxnSp>
            </p:grpSp>
            <p:cxnSp>
              <p:nvCxnSpPr>
                <p:cNvPr id="67" name="AutoShape 31"/>
                <p:cNvCxnSpPr>
                  <a:cxnSpLocks noChangeShapeType="1"/>
                </p:cNvCxnSpPr>
                <p:nvPr/>
              </p:nvCxnSpPr>
              <p:spPr bwMode="auto">
                <a:xfrm>
                  <a:off x="3281207" y="1960757"/>
                  <a:ext cx="15349" cy="2306271"/>
                </a:xfrm>
                <a:prstGeom prst="straightConnector1">
                  <a:avLst/>
                </a:prstGeom>
                <a:noFill/>
                <a:ln w="31750">
                  <a:solidFill>
                    <a:srgbClr val="0066FF"/>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9" name="AutoShape 28"/>
                <p:cNvCxnSpPr>
                  <a:cxnSpLocks noChangeShapeType="1"/>
                </p:cNvCxnSpPr>
                <p:nvPr/>
              </p:nvCxnSpPr>
              <p:spPr bwMode="auto">
                <a:xfrm flipH="1" flipV="1">
                  <a:off x="2494043" y="2563827"/>
                  <a:ext cx="4464000" cy="3581"/>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82" name="Ομάδα 81"/>
              <p:cNvGrpSpPr/>
              <p:nvPr/>
            </p:nvGrpSpPr>
            <p:grpSpPr>
              <a:xfrm>
                <a:off x="5758358" y="1893151"/>
                <a:ext cx="3577064" cy="2868904"/>
                <a:chOff x="5758358" y="1893151"/>
                <a:chExt cx="3577064" cy="2868904"/>
              </a:xfrm>
            </p:grpSpPr>
            <p:grpSp>
              <p:nvGrpSpPr>
                <p:cNvPr id="28" name="Ομάδα 27"/>
                <p:cNvGrpSpPr/>
                <p:nvPr/>
              </p:nvGrpSpPr>
              <p:grpSpPr>
                <a:xfrm>
                  <a:off x="5758358" y="1893151"/>
                  <a:ext cx="3577064" cy="2868904"/>
                  <a:chOff x="7960388" y="3323534"/>
                  <a:chExt cx="3577064" cy="2868904"/>
                </a:xfrm>
              </p:grpSpPr>
              <p:grpSp>
                <p:nvGrpSpPr>
                  <p:cNvPr id="32" name="Ομάδα 31"/>
                  <p:cNvGrpSpPr/>
                  <p:nvPr/>
                </p:nvGrpSpPr>
                <p:grpSpPr>
                  <a:xfrm>
                    <a:off x="7960388" y="3323534"/>
                    <a:ext cx="3577064" cy="2868904"/>
                    <a:chOff x="8390916" y="4221267"/>
                    <a:chExt cx="3500422" cy="2680117"/>
                  </a:xfrm>
                </p:grpSpPr>
                <p:sp>
                  <p:nvSpPr>
                    <p:cNvPr id="33" name="Rectangle 3"/>
                    <p:cNvSpPr txBox="1">
                      <a:spLocks/>
                    </p:cNvSpPr>
                    <p:nvPr/>
                  </p:nvSpPr>
                  <p:spPr bwMode="auto">
                    <a:xfrm>
                      <a:off x="11455849" y="6432020"/>
                      <a:ext cx="435489"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i="1" dirty="0" smtClean="0">
                          <a:latin typeface="Times New Roman" panose="02020603050405020304" pitchFamily="18" charset="0"/>
                          <a:cs typeface="Times New Roman" panose="02020603050405020304" pitchFamily="18" charset="0"/>
                        </a:rPr>
                        <a:t>CF</a:t>
                      </a:r>
                      <a:endParaRPr lang="el-GR" sz="1600" i="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4" name="Rectangle 3"/>
                        <p:cNvSpPr txBox="1">
                          <a:spLocks/>
                        </p:cNvSpPr>
                        <p:nvPr/>
                      </p:nvSpPr>
                      <p:spPr bwMode="auto">
                        <a:xfrm>
                          <a:off x="9187391" y="4403869"/>
                          <a:ext cx="796166"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14:m>
                            <m:oMathPara xmlns:m="http://schemas.openxmlformats.org/officeDocument/2006/math">
                              <m:oMathParaPr>
                                <m:jc m:val="centerGroup"/>
                              </m:oMathParaPr>
                              <m:oMath xmlns:m="http://schemas.openxmlformats.org/officeDocument/2006/math">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CF</m:t>
                                </m:r>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 (</m:t>
                                </m:r>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r</m:t>
                                </m:r>
                                <m:r>
                                  <m:rPr>
                                    <m:nor/>
                                  </m:rPr>
                                  <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m:t>
                                </m:r>
                              </m:oMath>
                            </m:oMathPara>
                          </a14:m>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34" name="Rectangle 3"/>
                        <p:cNvSpPr txBox="1">
                          <a:spLocks noRot="1" noChangeAspect="1" noMove="1" noResize="1" noEditPoints="1" noAdjustHandles="1" noChangeArrowheads="1" noChangeShapeType="1" noTextEdit="1"/>
                        </p:cNvSpPr>
                        <p:nvPr/>
                      </p:nvSpPr>
                      <p:spPr bwMode="auto">
                        <a:xfrm>
                          <a:off x="9187391" y="4403869"/>
                          <a:ext cx="796166" cy="439531"/>
                        </a:xfrm>
                        <a:prstGeom prst="rect">
                          <a:avLst/>
                        </a:prstGeom>
                        <a:blipFill>
                          <a:blip r:embed="rId4"/>
                          <a:stretch>
                            <a:fillRect/>
                          </a:stretch>
                        </a:blipFill>
                        <a:ln w="9525">
                          <a:noFill/>
                          <a:miter lim="800000"/>
                          <a:headEnd/>
                          <a:tailEnd/>
                        </a:ln>
                      </p:spPr>
                      <p:txBody>
                        <a:bodyPr/>
                        <a:lstStyle/>
                        <a:p>
                          <a:r>
                            <a:rPr lang="el-GR">
                              <a:noFill/>
                            </a:rPr>
                            <a:t> </a:t>
                          </a:r>
                        </a:p>
                      </p:txBody>
                    </p:sp>
                  </mc:Fallback>
                </mc:AlternateContent>
                <p:grpSp>
                  <p:nvGrpSpPr>
                    <p:cNvPr id="35" name="Ομάδα 34"/>
                    <p:cNvGrpSpPr/>
                    <p:nvPr/>
                  </p:nvGrpSpPr>
                  <p:grpSpPr>
                    <a:xfrm>
                      <a:off x="8390916" y="4221267"/>
                      <a:ext cx="3479586" cy="2235467"/>
                      <a:chOff x="8390916" y="4221267"/>
                      <a:chExt cx="3479586" cy="2235467"/>
                    </a:xfrm>
                  </p:grpSpPr>
                  <p:grpSp>
                    <p:nvGrpSpPr>
                      <p:cNvPr id="41" name="Group 29"/>
                      <p:cNvGrpSpPr>
                        <a:grpSpLocks/>
                      </p:cNvGrpSpPr>
                      <p:nvPr/>
                    </p:nvGrpSpPr>
                    <p:grpSpPr bwMode="auto">
                      <a:xfrm>
                        <a:off x="8723037" y="4290183"/>
                        <a:ext cx="3147465" cy="2166551"/>
                        <a:chOff x="2720" y="1427"/>
                        <a:chExt cx="4191" cy="3238"/>
                      </a:xfrm>
                    </p:grpSpPr>
                    <p:grpSp>
                      <p:nvGrpSpPr>
                        <p:cNvPr id="42" name="Group 30"/>
                        <p:cNvGrpSpPr>
                          <a:grpSpLocks/>
                        </p:cNvGrpSpPr>
                        <p:nvPr/>
                      </p:nvGrpSpPr>
                      <p:grpSpPr bwMode="auto">
                        <a:xfrm>
                          <a:off x="2721" y="1445"/>
                          <a:ext cx="4190" cy="3220"/>
                          <a:chOff x="2721" y="1445"/>
                          <a:chExt cx="4190" cy="3220"/>
                        </a:xfrm>
                      </p:grpSpPr>
                      <p:cxnSp>
                        <p:nvCxnSpPr>
                          <p:cNvPr id="44" name="AutoShape 31"/>
                          <p:cNvCxnSpPr>
                            <a:cxnSpLocks noChangeShapeType="1"/>
                          </p:cNvCxnSpPr>
                          <p:nvPr/>
                        </p:nvCxnSpPr>
                        <p:spPr bwMode="auto">
                          <a:xfrm rot="19080000">
                            <a:off x="4530" y="1445"/>
                            <a:ext cx="20" cy="3220"/>
                          </a:xfrm>
                          <a:prstGeom prst="straightConnector1">
                            <a:avLst/>
                          </a:prstGeom>
                          <a:noFill/>
                          <a:ln w="317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5" name="AutoShape 33"/>
                          <p:cNvCxnSpPr>
                            <a:cxnSpLocks noChangeShapeType="1"/>
                          </p:cNvCxnSpPr>
                          <p:nvPr/>
                        </p:nvCxnSpPr>
                        <p:spPr bwMode="auto">
                          <a:xfrm>
                            <a:off x="2721" y="4648"/>
                            <a:ext cx="4190" cy="0"/>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43" name="AutoShape 34"/>
                        <p:cNvCxnSpPr>
                          <a:cxnSpLocks noChangeShapeType="1"/>
                        </p:cNvCxnSpPr>
                        <p:nvPr/>
                      </p:nvCxnSpPr>
                      <p:spPr bwMode="auto">
                        <a:xfrm flipH="1" flipV="1">
                          <a:off x="2720" y="1427"/>
                          <a:ext cx="20" cy="3229"/>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38" name="Rectangle 3"/>
                      <p:cNvSpPr txBox="1">
                        <a:spLocks/>
                      </p:cNvSpPr>
                      <p:nvPr/>
                    </p:nvSpPr>
                    <p:spPr bwMode="auto">
                      <a:xfrm>
                        <a:off x="8429903" y="4221267"/>
                        <a:ext cx="346158"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i="1" dirty="0">
                            <a:latin typeface="Times New Roman" panose="02020603050405020304" pitchFamily="18" charset="0"/>
                            <a:cs typeface="Times New Roman" panose="02020603050405020304" pitchFamily="18" charset="0"/>
                          </a:rPr>
                          <a:t>r</a:t>
                        </a:r>
                        <a:endParaRPr lang="el-GR" sz="1600" i="1" dirty="0" smtClean="0">
                          <a:latin typeface="Times New Roman" panose="02020603050405020304" pitchFamily="18" charset="0"/>
                          <a:cs typeface="Times New Roman" panose="02020603050405020304" pitchFamily="18" charset="0"/>
                        </a:endParaRPr>
                      </a:p>
                    </p:txBody>
                  </p:sp>
                  <p:sp>
                    <p:nvSpPr>
                      <p:cNvPr id="39" name="Rectangle 3"/>
                      <p:cNvSpPr txBox="1">
                        <a:spLocks/>
                      </p:cNvSpPr>
                      <p:nvPr/>
                    </p:nvSpPr>
                    <p:spPr bwMode="auto">
                      <a:xfrm>
                        <a:off x="8390916" y="4744845"/>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36" name="Rectangle 3"/>
                    <p:cNvSpPr txBox="1">
                      <a:spLocks/>
                    </p:cNvSpPr>
                    <p:nvPr/>
                  </p:nvSpPr>
                  <p:spPr bwMode="auto">
                    <a:xfrm>
                      <a:off x="9777130" y="6461853"/>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30" name="Rectangle 3"/>
                  <p:cNvSpPr txBox="1">
                    <a:spLocks/>
                  </p:cNvSpPr>
                  <p:nvPr/>
                </p:nvSpPr>
                <p:spPr bwMode="auto">
                  <a:xfrm>
                    <a:off x="7999162" y="5578829"/>
                    <a:ext cx="477073" cy="2623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cxnSp>
              <p:nvCxnSpPr>
                <p:cNvPr id="71" name="AutoShape 31"/>
                <p:cNvCxnSpPr>
                  <a:cxnSpLocks noChangeShapeType="1"/>
                </p:cNvCxnSpPr>
                <p:nvPr/>
              </p:nvCxnSpPr>
              <p:spPr bwMode="auto">
                <a:xfrm>
                  <a:off x="6976025" y="2589600"/>
                  <a:ext cx="15349" cy="1944000"/>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3" name="AutoShape 31"/>
                <p:cNvCxnSpPr>
                  <a:cxnSpLocks noChangeShapeType="1"/>
                </p:cNvCxnSpPr>
                <p:nvPr/>
              </p:nvCxnSpPr>
              <p:spPr bwMode="auto">
                <a:xfrm>
                  <a:off x="7349853" y="2978950"/>
                  <a:ext cx="15349" cy="1512000"/>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6" name="Rectangle 3"/>
                <p:cNvSpPr txBox="1">
                  <a:spLocks/>
                </p:cNvSpPr>
                <p:nvPr/>
              </p:nvSpPr>
              <p:spPr bwMode="auto">
                <a:xfrm>
                  <a:off x="5791908" y="2878601"/>
                  <a:ext cx="487519" cy="4570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7" name="Rectangle 3"/>
                <p:cNvSpPr txBox="1">
                  <a:spLocks/>
                </p:cNvSpPr>
                <p:nvPr/>
              </p:nvSpPr>
              <p:spPr bwMode="auto">
                <a:xfrm>
                  <a:off x="7360879" y="4234849"/>
                  <a:ext cx="722791" cy="3503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b="1" dirty="0" smtClean="0">
                      <a:latin typeface="Times New Roman" panose="02020603050405020304" pitchFamily="18" charset="0"/>
                      <a:cs typeface="Times New Roman" panose="02020603050405020304" pitchFamily="18" charset="0"/>
                    </a:rPr>
                    <a:t>CF</a:t>
                  </a:r>
                  <a:r>
                    <a:rPr lang="en-US" sz="1600" b="1" baseline="-10000" dirty="0" smtClean="0">
                      <a:latin typeface="Times New Roman" panose="02020603050405020304" pitchFamily="18" charset="0"/>
                      <a:cs typeface="Times New Roman" panose="02020603050405020304" pitchFamily="18" charset="0"/>
                    </a:rPr>
                    <a:t>0</a:t>
                  </a:r>
                  <a:endParaRPr lang="el-GR" sz="1600" b="1" baseline="-10000" dirty="0" smtClean="0">
                    <a:latin typeface="Times New Roman" panose="02020603050405020304" pitchFamily="18" charset="0"/>
                    <a:cs typeface="Times New Roman" panose="02020603050405020304" pitchFamily="18" charset="0"/>
                  </a:endParaRPr>
                </a:p>
              </p:txBody>
            </p:sp>
            <p:sp>
              <p:nvSpPr>
                <p:cNvPr id="78" name="Rectangle 3"/>
                <p:cNvSpPr txBox="1">
                  <a:spLocks/>
                </p:cNvSpPr>
                <p:nvPr/>
              </p:nvSpPr>
              <p:spPr bwMode="auto">
                <a:xfrm>
                  <a:off x="6520067" y="4218853"/>
                  <a:ext cx="722791" cy="3100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b="1" dirty="0" smtClean="0">
                      <a:latin typeface="Times New Roman" panose="02020603050405020304" pitchFamily="18" charset="0"/>
                      <a:cs typeface="Times New Roman" panose="02020603050405020304" pitchFamily="18" charset="0"/>
                    </a:rPr>
                    <a:t>CF</a:t>
                  </a:r>
                  <a:r>
                    <a:rPr lang="en-US" sz="1600" b="1" baseline="-10000" dirty="0">
                      <a:latin typeface="Times New Roman" panose="02020603050405020304" pitchFamily="18" charset="0"/>
                      <a:cs typeface="Times New Roman" panose="02020603050405020304" pitchFamily="18" charset="0"/>
                    </a:rPr>
                    <a:t>1</a:t>
                  </a:r>
                  <a:endParaRPr lang="el-GR" sz="1600" b="1" baseline="-10000" dirty="0" smtClean="0">
                    <a:latin typeface="Times New Roman" panose="02020603050405020304" pitchFamily="18" charset="0"/>
                    <a:cs typeface="Times New Roman" panose="02020603050405020304" pitchFamily="18" charset="0"/>
                  </a:endParaRPr>
                </a:p>
              </p:txBody>
            </p:sp>
          </p:grpSp>
          <p:grpSp>
            <p:nvGrpSpPr>
              <p:cNvPr id="31" name="Ομάδα 30"/>
              <p:cNvGrpSpPr/>
              <p:nvPr/>
            </p:nvGrpSpPr>
            <p:grpSpPr>
              <a:xfrm>
                <a:off x="5765647" y="4307976"/>
                <a:ext cx="3697916" cy="2808909"/>
                <a:chOff x="5765647" y="4307976"/>
                <a:chExt cx="3697916" cy="2808909"/>
              </a:xfrm>
            </p:grpSpPr>
            <p:cxnSp>
              <p:nvCxnSpPr>
                <p:cNvPr id="74" name="AutoShape 28"/>
                <p:cNvCxnSpPr>
                  <a:cxnSpLocks noChangeShapeType="1"/>
                </p:cNvCxnSpPr>
                <p:nvPr/>
              </p:nvCxnSpPr>
              <p:spPr bwMode="auto">
                <a:xfrm flipH="1" flipV="1">
                  <a:off x="6095224" y="4935089"/>
                  <a:ext cx="900000" cy="3581"/>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29" name="Ομάδα 28"/>
                <p:cNvGrpSpPr/>
                <p:nvPr/>
              </p:nvGrpSpPr>
              <p:grpSpPr>
                <a:xfrm>
                  <a:off x="5765647" y="4307976"/>
                  <a:ext cx="3697916" cy="2808909"/>
                  <a:chOff x="5765647" y="4307976"/>
                  <a:chExt cx="3697916" cy="2808909"/>
                </a:xfrm>
              </p:grpSpPr>
              <p:cxnSp>
                <p:nvCxnSpPr>
                  <p:cNvPr id="72" name="AutoShape 31"/>
                  <p:cNvCxnSpPr>
                    <a:cxnSpLocks noChangeShapeType="1"/>
                  </p:cNvCxnSpPr>
                  <p:nvPr/>
                </p:nvCxnSpPr>
                <p:spPr bwMode="auto">
                  <a:xfrm rot="10800000">
                    <a:off x="6991374" y="4459586"/>
                    <a:ext cx="15349" cy="2160000"/>
                  </a:xfrm>
                  <a:prstGeom prst="straightConnector1">
                    <a:avLst/>
                  </a:prstGeom>
                  <a:noFill/>
                  <a:ln w="31750">
                    <a:solidFill>
                      <a:srgbClr val="92D05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26" name="Ομάδα 25"/>
                  <p:cNvGrpSpPr/>
                  <p:nvPr/>
                </p:nvGrpSpPr>
                <p:grpSpPr>
                  <a:xfrm>
                    <a:off x="5765647" y="4307976"/>
                    <a:ext cx="3697916" cy="2808909"/>
                    <a:chOff x="5765647" y="4307976"/>
                    <a:chExt cx="3697916" cy="2808909"/>
                  </a:xfrm>
                </p:grpSpPr>
                <p:grpSp>
                  <p:nvGrpSpPr>
                    <p:cNvPr id="48" name="Ομάδα 47"/>
                    <p:cNvGrpSpPr/>
                    <p:nvPr/>
                  </p:nvGrpSpPr>
                  <p:grpSpPr>
                    <a:xfrm>
                      <a:off x="5775567" y="4307976"/>
                      <a:ext cx="3687996" cy="2808909"/>
                      <a:chOff x="7983747" y="3531014"/>
                      <a:chExt cx="3687996" cy="2808909"/>
                    </a:xfrm>
                  </p:grpSpPr>
                  <p:grpSp>
                    <p:nvGrpSpPr>
                      <p:cNvPr id="49" name="Ομάδα 48"/>
                      <p:cNvGrpSpPr/>
                      <p:nvPr/>
                    </p:nvGrpSpPr>
                    <p:grpSpPr>
                      <a:xfrm>
                        <a:off x="7983747" y="3531014"/>
                        <a:ext cx="3533646" cy="2808909"/>
                        <a:chOff x="7982515" y="3383529"/>
                        <a:chExt cx="3533646" cy="2808909"/>
                      </a:xfrm>
                    </p:grpSpPr>
                    <p:grpSp>
                      <p:nvGrpSpPr>
                        <p:cNvPr id="52" name="Ομάδα 51"/>
                        <p:cNvGrpSpPr/>
                        <p:nvPr/>
                      </p:nvGrpSpPr>
                      <p:grpSpPr>
                        <a:xfrm>
                          <a:off x="7982515" y="3383529"/>
                          <a:ext cx="3533646" cy="2808909"/>
                          <a:chOff x="8412568" y="4277314"/>
                          <a:chExt cx="3457934" cy="2624070"/>
                        </a:xfrm>
                      </p:grpSpPr>
                      <p:sp>
                        <p:nvSpPr>
                          <p:cNvPr id="54" name="Rectangle 3"/>
                          <p:cNvSpPr txBox="1">
                            <a:spLocks/>
                          </p:cNvSpPr>
                          <p:nvPr/>
                        </p:nvSpPr>
                        <p:spPr bwMode="auto">
                          <a:xfrm>
                            <a:off x="11056346" y="6404121"/>
                            <a:ext cx="813157"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i="1" dirty="0" smtClean="0">
                                <a:latin typeface="Times New Roman" panose="02020603050405020304" pitchFamily="18" charset="0"/>
                                <a:cs typeface="Times New Roman" panose="02020603050405020304" pitchFamily="18" charset="0"/>
                              </a:rPr>
                              <a:t>CF</a:t>
                            </a:r>
                            <a:r>
                              <a:rPr lang="el-GR"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NX</a:t>
                            </a:r>
                            <a:endParaRPr lang="el-GR" sz="1600" i="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5" name="Rectangle 3"/>
                              <p:cNvSpPr txBox="1">
                                <a:spLocks/>
                              </p:cNvSpPr>
                              <p:nvPr/>
                            </p:nvSpPr>
                            <p:spPr bwMode="auto">
                              <a:xfrm>
                                <a:off x="9840320" y="4689531"/>
                                <a:ext cx="796166"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14:m>
                                  <m:oMathPara xmlns:m="http://schemas.openxmlformats.org/officeDocument/2006/math">
                                    <m:oMathParaPr>
                                      <m:jc m:val="centerGroup"/>
                                    </m:oMathParaPr>
                                    <m:oMath xmlns:m="http://schemas.openxmlformats.org/officeDocument/2006/math">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CF</m:t>
                                      </m:r>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 (</m:t>
                                      </m:r>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r</m:t>
                                      </m:r>
                                      <m:r>
                                        <m:rPr>
                                          <m:nor/>
                                        </m:rPr>
                                        <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m:t>
                                      </m:r>
                                    </m:oMath>
                                  </m:oMathPara>
                                </a14:m>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55" name="Rectangle 3"/>
                              <p:cNvSpPr txBox="1">
                                <a:spLocks noRot="1" noChangeAspect="1" noMove="1" noResize="1" noEditPoints="1" noAdjustHandles="1" noChangeArrowheads="1" noChangeShapeType="1" noTextEdit="1"/>
                              </p:cNvSpPr>
                              <p:nvPr/>
                            </p:nvSpPr>
                            <p:spPr bwMode="auto">
                              <a:xfrm>
                                <a:off x="9840320" y="4689531"/>
                                <a:ext cx="796166" cy="439531"/>
                              </a:xfrm>
                              <a:prstGeom prst="rect">
                                <a:avLst/>
                              </a:prstGeom>
                              <a:blipFill>
                                <a:blip r:embed="rId5"/>
                                <a:stretch>
                                  <a:fillRect/>
                                </a:stretch>
                              </a:blipFill>
                              <a:ln w="9525">
                                <a:noFill/>
                                <a:miter lim="800000"/>
                                <a:headEnd/>
                                <a:tailEnd/>
                              </a:ln>
                            </p:spPr>
                            <p:txBody>
                              <a:bodyPr/>
                              <a:lstStyle/>
                              <a:p>
                                <a:r>
                                  <a:rPr lang="el-GR">
                                    <a:noFill/>
                                  </a:rPr>
                                  <a:t> </a:t>
                                </a:r>
                              </a:p>
                            </p:txBody>
                          </p:sp>
                        </mc:Fallback>
                      </mc:AlternateContent>
                      <p:grpSp>
                        <p:nvGrpSpPr>
                          <p:cNvPr id="56" name="Ομάδα 55"/>
                          <p:cNvGrpSpPr/>
                          <p:nvPr/>
                        </p:nvGrpSpPr>
                        <p:grpSpPr>
                          <a:xfrm>
                            <a:off x="8412568" y="4277314"/>
                            <a:ext cx="3457934" cy="2173398"/>
                            <a:chOff x="8412568" y="4277314"/>
                            <a:chExt cx="3457934" cy="2173398"/>
                          </a:xfrm>
                        </p:grpSpPr>
                        <p:grpSp>
                          <p:nvGrpSpPr>
                            <p:cNvPr id="58" name="Group 27"/>
                            <p:cNvGrpSpPr>
                              <a:grpSpLocks/>
                            </p:cNvGrpSpPr>
                            <p:nvPr/>
                          </p:nvGrpSpPr>
                          <p:grpSpPr bwMode="auto">
                            <a:xfrm>
                              <a:off x="8723037" y="4290183"/>
                              <a:ext cx="3147465" cy="2160529"/>
                              <a:chOff x="2720" y="1427"/>
                              <a:chExt cx="4191" cy="3229"/>
                            </a:xfrm>
                          </p:grpSpPr>
                          <p:cxnSp>
                            <p:nvCxnSpPr>
                              <p:cNvPr id="61" name="AutoShape 28"/>
                              <p:cNvCxnSpPr>
                                <a:cxnSpLocks noChangeShapeType="1"/>
                              </p:cNvCxnSpPr>
                              <p:nvPr/>
                            </p:nvCxnSpPr>
                            <p:spPr bwMode="auto">
                              <a:xfrm flipH="1" flipV="1">
                                <a:off x="2729" y="2642"/>
                                <a:ext cx="1656" cy="5"/>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62" name="Group 29"/>
                              <p:cNvGrpSpPr>
                                <a:grpSpLocks/>
                              </p:cNvGrpSpPr>
                              <p:nvPr/>
                            </p:nvGrpSpPr>
                            <p:grpSpPr bwMode="auto">
                              <a:xfrm>
                                <a:off x="2720" y="1427"/>
                                <a:ext cx="4191" cy="3229"/>
                                <a:chOff x="2720" y="1427"/>
                                <a:chExt cx="4191" cy="3229"/>
                              </a:xfrm>
                            </p:grpSpPr>
                            <p:grpSp>
                              <p:nvGrpSpPr>
                                <p:cNvPr id="63" name="Group 30"/>
                                <p:cNvGrpSpPr>
                                  <a:grpSpLocks/>
                                </p:cNvGrpSpPr>
                                <p:nvPr/>
                              </p:nvGrpSpPr>
                              <p:grpSpPr bwMode="auto">
                                <a:xfrm>
                                  <a:off x="2721" y="1675"/>
                                  <a:ext cx="4190" cy="2973"/>
                                  <a:chOff x="2721" y="1675"/>
                                  <a:chExt cx="4190" cy="2973"/>
                                </a:xfrm>
                              </p:grpSpPr>
                              <p:cxnSp>
                                <p:nvCxnSpPr>
                                  <p:cNvPr id="65" name="AutoShape 31"/>
                                  <p:cNvCxnSpPr>
                                    <a:cxnSpLocks noChangeShapeType="1"/>
                                  </p:cNvCxnSpPr>
                                  <p:nvPr/>
                                </p:nvCxnSpPr>
                                <p:spPr bwMode="auto">
                                  <a:xfrm rot="10800000">
                                    <a:off x="4381" y="1675"/>
                                    <a:ext cx="20" cy="2966"/>
                                  </a:xfrm>
                                  <a:prstGeom prst="straightConnector1">
                                    <a:avLst/>
                                  </a:prstGeom>
                                  <a:noFill/>
                                  <a:ln w="31750">
                                    <a:solidFill>
                                      <a:srgbClr val="92D05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6" name="AutoShape 33"/>
                                  <p:cNvCxnSpPr>
                                    <a:cxnSpLocks noChangeShapeType="1"/>
                                  </p:cNvCxnSpPr>
                                  <p:nvPr/>
                                </p:nvCxnSpPr>
                                <p:spPr bwMode="auto">
                                  <a:xfrm>
                                    <a:off x="2721" y="4648"/>
                                    <a:ext cx="4190" cy="0"/>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64" name="AutoShape 34"/>
                                <p:cNvCxnSpPr>
                                  <a:cxnSpLocks noChangeShapeType="1"/>
                                </p:cNvCxnSpPr>
                                <p:nvPr/>
                              </p:nvCxnSpPr>
                              <p:spPr bwMode="auto">
                                <a:xfrm flipH="1" flipV="1">
                                  <a:off x="2720" y="1427"/>
                                  <a:ext cx="20" cy="3229"/>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sp>
                          <p:nvSpPr>
                            <p:cNvPr id="59" name="Rectangle 3"/>
                            <p:cNvSpPr txBox="1">
                              <a:spLocks/>
                            </p:cNvSpPr>
                            <p:nvPr/>
                          </p:nvSpPr>
                          <p:spPr bwMode="auto">
                            <a:xfrm>
                              <a:off x="8465216" y="4277314"/>
                              <a:ext cx="346158"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sz="1600" i="1" dirty="0">
                                  <a:latin typeface="Times New Roman" panose="02020603050405020304" pitchFamily="18" charset="0"/>
                                  <a:cs typeface="Times New Roman" panose="02020603050405020304" pitchFamily="18" charset="0"/>
                                </a:rPr>
                                <a:t>ε</a:t>
                              </a:r>
                              <a:endParaRPr lang="el-GR" sz="1600" i="1" dirty="0" smtClean="0">
                                <a:latin typeface="Times New Roman" panose="02020603050405020304" pitchFamily="18" charset="0"/>
                                <a:cs typeface="Times New Roman" panose="02020603050405020304" pitchFamily="18" charset="0"/>
                              </a:endParaRPr>
                            </a:p>
                          </p:txBody>
                        </p:sp>
                        <p:sp>
                          <p:nvSpPr>
                            <p:cNvPr id="60" name="Rectangle 3"/>
                            <p:cNvSpPr txBox="1">
                              <a:spLocks/>
                            </p:cNvSpPr>
                            <p:nvPr/>
                          </p:nvSpPr>
                          <p:spPr bwMode="auto">
                            <a:xfrm>
                              <a:off x="8412568" y="4876324"/>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n-US"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57" name="Rectangle 3"/>
                          <p:cNvSpPr txBox="1">
                            <a:spLocks/>
                          </p:cNvSpPr>
                          <p:nvPr/>
                        </p:nvSpPr>
                        <p:spPr bwMode="auto">
                          <a:xfrm>
                            <a:off x="9777130" y="6461853"/>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53" name="Rectangle 3"/>
                        <p:cNvSpPr txBox="1">
                          <a:spLocks/>
                        </p:cNvSpPr>
                        <p:nvPr/>
                      </p:nvSpPr>
                      <p:spPr bwMode="auto">
                        <a:xfrm>
                          <a:off x="8068918" y="5687326"/>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cxnSp>
                    <p:nvCxnSpPr>
                      <p:cNvPr id="50" name="Ευθεία γραμμή σύνδεσης 49"/>
                      <p:cNvCxnSpPr/>
                      <p:nvPr/>
                    </p:nvCxnSpPr>
                    <p:spPr>
                      <a:xfrm>
                        <a:off x="8626169" y="3767913"/>
                        <a:ext cx="2394169" cy="1642147"/>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Ορθογώνιο 50"/>
                      <p:cNvSpPr/>
                      <p:nvPr/>
                    </p:nvSpPr>
                    <p:spPr>
                      <a:xfrm>
                        <a:off x="10988544" y="5278998"/>
                        <a:ext cx="683199" cy="307777"/>
                      </a:xfrm>
                      <a:prstGeom prst="rect">
                        <a:avLst/>
                      </a:prstGeom>
                    </p:spPr>
                    <p:txBody>
                      <a:bodyPr wrap="none">
                        <a:spAutoFit/>
                      </a:bodyPr>
                      <a:lstStyle/>
                      <a:p>
                        <a:pPr marL="0" indent="0" algn="ctr">
                          <a:buNone/>
                        </a:pPr>
                        <a: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NX (</a:t>
                        </a:r>
                        <a:r>
                          <a:rPr lang="el-GR"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endParaRPr lang="el-GR" sz="1400" dirty="0">
                          <a:effectLst>
                            <a:outerShdw blurRad="38100" dist="38100" dir="2700000" algn="tl">
                              <a:srgbClr val="000000">
                                <a:alpha val="43137"/>
                              </a:srgbClr>
                            </a:outerShdw>
                          </a:effectLst>
                        </a:endParaRPr>
                      </a:p>
                    </p:txBody>
                  </p:sp>
                </p:grpSp>
                <p:sp>
                  <p:nvSpPr>
                    <p:cNvPr id="75" name="Rectangle 3"/>
                    <p:cNvSpPr txBox="1">
                      <a:spLocks/>
                    </p:cNvSpPr>
                    <p:nvPr/>
                  </p:nvSpPr>
                  <p:spPr bwMode="auto">
                    <a:xfrm>
                      <a:off x="5765647" y="4640636"/>
                      <a:ext cx="487519" cy="4570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n-US"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79" name="Rectangle 3"/>
                  <p:cNvSpPr txBox="1">
                    <a:spLocks/>
                  </p:cNvSpPr>
                  <p:nvPr/>
                </p:nvSpPr>
                <p:spPr bwMode="auto">
                  <a:xfrm>
                    <a:off x="7234580" y="6548054"/>
                    <a:ext cx="722791" cy="3503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b="1" dirty="0" smtClean="0">
                        <a:latin typeface="Times New Roman" panose="02020603050405020304" pitchFamily="18" charset="0"/>
                        <a:cs typeface="Times New Roman" panose="02020603050405020304" pitchFamily="18" charset="0"/>
                      </a:rPr>
                      <a:t>NX</a:t>
                    </a:r>
                    <a:r>
                      <a:rPr lang="en-US" sz="1600" b="1" baseline="-10000" dirty="0" smtClean="0">
                        <a:latin typeface="Times New Roman" panose="02020603050405020304" pitchFamily="18" charset="0"/>
                        <a:cs typeface="Times New Roman" panose="02020603050405020304" pitchFamily="18" charset="0"/>
                      </a:rPr>
                      <a:t>0</a:t>
                    </a:r>
                    <a:endParaRPr lang="el-GR" sz="1600" b="1" baseline="-10000" dirty="0" smtClean="0">
                      <a:latin typeface="Times New Roman" panose="02020603050405020304" pitchFamily="18" charset="0"/>
                      <a:cs typeface="Times New Roman" panose="02020603050405020304" pitchFamily="18" charset="0"/>
                    </a:endParaRPr>
                  </a:p>
                </p:txBody>
              </p:sp>
              <p:sp>
                <p:nvSpPr>
                  <p:cNvPr id="80" name="Rectangle 3"/>
                  <p:cNvSpPr txBox="1">
                    <a:spLocks/>
                  </p:cNvSpPr>
                  <p:nvPr/>
                </p:nvSpPr>
                <p:spPr bwMode="auto">
                  <a:xfrm>
                    <a:off x="6693306" y="6548054"/>
                    <a:ext cx="722791" cy="3503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b="1" dirty="0" smtClean="0">
                        <a:latin typeface="Times New Roman" panose="02020603050405020304" pitchFamily="18" charset="0"/>
                        <a:cs typeface="Times New Roman" panose="02020603050405020304" pitchFamily="18" charset="0"/>
                      </a:rPr>
                      <a:t>NX</a:t>
                    </a:r>
                    <a:r>
                      <a:rPr lang="en-US" sz="1600" b="1" baseline="-10000" dirty="0">
                        <a:latin typeface="Times New Roman" panose="02020603050405020304" pitchFamily="18" charset="0"/>
                        <a:cs typeface="Times New Roman" panose="02020603050405020304" pitchFamily="18" charset="0"/>
                      </a:rPr>
                      <a:t>1</a:t>
                    </a:r>
                    <a:endParaRPr lang="el-GR" sz="1600" b="1" baseline="-10000" dirty="0" smtClean="0">
                      <a:latin typeface="Times New Roman" panose="02020603050405020304" pitchFamily="18" charset="0"/>
                      <a:cs typeface="Times New Roman" panose="02020603050405020304" pitchFamily="18" charset="0"/>
                    </a:endParaRPr>
                  </a:p>
                </p:txBody>
              </p:sp>
            </p:grpSp>
          </p:grpSp>
        </p:grpSp>
      </p:grpSp>
    </p:spTree>
    <p:extLst>
      <p:ext uri="{BB962C8B-B14F-4D97-AF65-F5344CB8AC3E}">
        <p14:creationId xmlns:p14="http://schemas.microsoft.com/office/powerpoint/2010/main" val="27109812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81192" y="702156"/>
            <a:ext cx="11029616" cy="753018"/>
          </a:xfrm>
        </p:spPr>
        <p:txBody>
          <a:bodyPr>
            <a:normAutofit/>
          </a:bodyPr>
          <a:lstStyle/>
          <a:p>
            <a:pPr algn="ct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Ενίσχυση του επενδυτικού κλίματος</a:t>
            </a:r>
            <a:endParaRPr lang="el-GR" sz="36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7" name="Θέση περιεχομένου 2"/>
          <p:cNvSpPr txBox="1">
            <a:spLocks/>
          </p:cNvSpPr>
          <p:nvPr/>
        </p:nvSpPr>
        <p:spPr bwMode="auto">
          <a:xfrm>
            <a:off x="446665" y="2248257"/>
            <a:ext cx="3623705" cy="40961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04800" indent="-304800" algn="l" defTabSz="457200" rtl="0" eaLnBrk="0" fontAlgn="base" hangingPunct="0">
              <a:spcBef>
                <a:spcPct val="20000"/>
              </a:spcBef>
              <a:spcAft>
                <a:spcPts val="600"/>
              </a:spcAft>
              <a:buClr>
                <a:schemeClr val="accent2"/>
              </a:buClr>
              <a:buSzPct val="92000"/>
              <a:buFont typeface="Wingdings 2" pitchFamily="18" charset="2"/>
              <a:buChar char=""/>
              <a:defRPr kern="1200">
                <a:solidFill>
                  <a:schemeClr val="tx2"/>
                </a:solidFill>
                <a:latin typeface="+mn-lt"/>
                <a:ea typeface="+mn-ea"/>
                <a:cs typeface="+mn-cs"/>
              </a:defRPr>
            </a:lvl1pPr>
            <a:lvl2pPr marL="628650" indent="-304800" algn="l" defTabSz="457200" rtl="0" eaLnBrk="0" fontAlgn="base" hangingPunct="0">
              <a:spcBef>
                <a:spcPct val="20000"/>
              </a:spcBef>
              <a:spcAft>
                <a:spcPts val="600"/>
              </a:spcAft>
              <a:buClr>
                <a:schemeClr val="accent2"/>
              </a:buClr>
              <a:buSzPct val="92000"/>
              <a:buFont typeface="Wingdings 2" pitchFamily="18" charset="2"/>
              <a:buChar char=""/>
              <a:defRPr sz="1600" kern="1200">
                <a:solidFill>
                  <a:schemeClr val="tx2"/>
                </a:solidFill>
                <a:latin typeface="+mn-lt"/>
                <a:ea typeface="+mn-ea"/>
                <a:cs typeface="+mn-cs"/>
              </a:defRPr>
            </a:lvl2pPr>
            <a:lvl3pPr marL="898525" indent="-269875" algn="l" defTabSz="457200" rtl="0" eaLnBrk="0" fontAlgn="base" hangingPunct="0">
              <a:spcBef>
                <a:spcPct val="20000"/>
              </a:spcBef>
              <a:spcAft>
                <a:spcPts val="600"/>
              </a:spcAft>
              <a:buClr>
                <a:schemeClr val="accent2"/>
              </a:buClr>
              <a:buSzPct val="92000"/>
              <a:buFont typeface="Wingdings 2" pitchFamily="18" charset="2"/>
              <a:buChar char=""/>
              <a:defRPr sz="1400" kern="1200">
                <a:solidFill>
                  <a:schemeClr val="tx2"/>
                </a:solidFill>
                <a:latin typeface="+mn-lt"/>
                <a:ea typeface="+mn-ea"/>
                <a:cs typeface="+mn-cs"/>
              </a:defRPr>
            </a:lvl3pPr>
            <a:lvl4pPr marL="1241425"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4pPr>
            <a:lvl5pPr marL="1601788"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just" fontAlgn="auto">
              <a:lnSpc>
                <a:spcPct val="150000"/>
              </a:lnSpc>
              <a:spcAft>
                <a:spcPts val="0"/>
              </a:spcAft>
              <a:buNone/>
              <a:defRPr/>
            </a:pPr>
            <a:r>
              <a:rPr lang="el-GR" b="1" i="1" dirty="0" smtClean="0">
                <a:latin typeface="Times New Roman" panose="02020603050405020304" pitchFamily="18" charset="0"/>
                <a:cs typeface="Times New Roman" panose="02020603050405020304" pitchFamily="18" charset="0"/>
              </a:rPr>
              <a:t>Ενίσχυση των επενδύσεων </a:t>
            </a:r>
            <a:r>
              <a:rPr lang="el-GR" dirty="0" smtClean="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Ι</a:t>
            </a:r>
            <a:r>
              <a:rPr lang="en-US"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=&gt; </a:t>
            </a:r>
            <a:r>
              <a:rPr lang="el-GR" dirty="0" smtClean="0">
                <a:latin typeface="Times New Roman" panose="02020603050405020304" pitchFamily="18" charset="0"/>
                <a:cs typeface="Times New Roman" panose="02020603050405020304" pitchFamily="18" charset="0"/>
              </a:rPr>
              <a:t>αύξηση του επιτοκίου </a:t>
            </a:r>
            <a:r>
              <a:rPr lang="en-US" dirty="0" smtClean="0">
                <a:latin typeface="Times New Roman" panose="02020603050405020304" pitchFamily="18" charset="0"/>
                <a:cs typeface="Times New Roman" panose="02020603050405020304" pitchFamily="18" charset="0"/>
              </a:rPr>
              <a:t>(r</a:t>
            </a:r>
            <a:r>
              <a:rPr lang="en-US" baseline="-10000" dirty="0" smtClean="0">
                <a:latin typeface="Times New Roman" panose="02020603050405020304" pitchFamily="18" charset="0"/>
                <a:cs typeface="Times New Roman" panose="02020603050405020304" pitchFamily="18" charset="0"/>
              </a:rPr>
              <a:t>0</a:t>
            </a:r>
            <a:r>
              <a:rPr lang="el-GR" dirty="0" smtClean="0">
                <a:latin typeface="Times New Roman" panose="02020603050405020304" pitchFamily="18" charset="0"/>
                <a:cs typeface="Times New Roman" panose="02020603050405020304" pitchFamily="18" charset="0"/>
              </a:rPr>
              <a:t> &gt; </a:t>
            </a:r>
            <a:r>
              <a:rPr lang="en-US" dirty="0" smtClean="0">
                <a:latin typeface="Times New Roman" panose="02020603050405020304" pitchFamily="18" charset="0"/>
                <a:cs typeface="Times New Roman" panose="02020603050405020304" pitchFamily="18" charset="0"/>
              </a:rPr>
              <a:t>r</a:t>
            </a:r>
            <a:r>
              <a:rPr lang="el-GR" baseline="-25000" dirty="0" smtClean="0">
                <a:latin typeface="Times New Roman" panose="02020603050405020304" pitchFamily="18" charset="0"/>
                <a:cs typeface="Times New Roman" panose="02020603050405020304" pitchFamily="18" charset="0"/>
              </a:rPr>
              <a:t>1</a:t>
            </a:r>
            <a:r>
              <a:rPr lang="el-GR" dirty="0">
                <a:latin typeface="Times New Roman" panose="02020603050405020304" pitchFamily="18" charset="0"/>
                <a:cs typeface="Times New Roman" panose="02020603050405020304" pitchFamily="18" charset="0"/>
              </a:rPr>
              <a:t>) =&gt; </a:t>
            </a:r>
            <a:r>
              <a:rPr lang="el-GR" dirty="0" smtClean="0">
                <a:latin typeface="Times New Roman" panose="02020603050405020304" pitchFamily="18" charset="0"/>
                <a:cs typeface="Times New Roman" panose="02020603050405020304" pitchFamily="18" charset="0"/>
              </a:rPr>
              <a:t>μείωση  </a:t>
            </a:r>
            <a:r>
              <a:rPr lang="el-GR" dirty="0">
                <a:latin typeface="Times New Roman" panose="02020603050405020304" pitchFamily="18" charset="0"/>
                <a:cs typeface="Times New Roman" panose="02020603050405020304" pitchFamily="18" charset="0"/>
              </a:rPr>
              <a:t>των καθαρών </a:t>
            </a:r>
            <a:r>
              <a:rPr lang="el-GR" dirty="0" smtClean="0">
                <a:latin typeface="Times New Roman" panose="02020603050405020304" pitchFamily="18" charset="0"/>
                <a:cs typeface="Times New Roman" panose="02020603050405020304" pitchFamily="18" charset="0"/>
              </a:rPr>
              <a:t>εκροών (</a:t>
            </a:r>
            <a:r>
              <a:rPr lang="en-US" dirty="0" smtClean="0">
                <a:latin typeface="Times New Roman" panose="02020603050405020304" pitchFamily="18" charset="0"/>
                <a:cs typeface="Times New Roman" panose="02020603050405020304" pitchFamily="18" charset="0"/>
              </a:rPr>
              <a:t>CF</a:t>
            </a:r>
            <a:r>
              <a:rPr lang="en-US" baseline="-10000" dirty="0" smtClean="0">
                <a:latin typeface="Times New Roman" panose="02020603050405020304" pitchFamily="18" charset="0"/>
                <a:cs typeface="Times New Roman" panose="02020603050405020304" pitchFamily="18" charset="0"/>
              </a:rPr>
              <a:t>0</a:t>
            </a:r>
            <a:r>
              <a:rPr lang="el-G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&gt;</a:t>
            </a:r>
            <a:r>
              <a:rPr lang="el-G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CF</a:t>
            </a:r>
            <a:r>
              <a:rPr lang="el-GR" baseline="-10000" dirty="0" smtClean="0">
                <a:latin typeface="Times New Roman" panose="02020603050405020304" pitchFamily="18" charset="0"/>
                <a:cs typeface="Times New Roman" panose="02020603050405020304" pitchFamily="18" charset="0"/>
              </a:rPr>
              <a:t>1</a:t>
            </a:r>
            <a:r>
              <a:rPr lang="el-G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=&gt; </a:t>
            </a:r>
            <a:r>
              <a:rPr lang="el-GR" dirty="0" smtClean="0">
                <a:latin typeface="Times New Roman" panose="02020603050405020304" pitchFamily="18" charset="0"/>
                <a:cs typeface="Times New Roman" panose="02020603050405020304" pitchFamily="18" charset="0"/>
              </a:rPr>
              <a:t>αύξηση της </a:t>
            </a:r>
            <a:r>
              <a:rPr lang="el-GR" dirty="0" err="1" smtClean="0">
                <a:latin typeface="Times New Roman" panose="02020603050405020304" pitchFamily="18" charset="0"/>
                <a:cs typeface="Times New Roman" panose="02020603050405020304" pitchFamily="18" charset="0"/>
              </a:rPr>
              <a:t>συναλ</a:t>
            </a:r>
            <a:r>
              <a:rPr lang="en-US" dirty="0" smtClean="0">
                <a:latin typeface="Times New Roman" panose="02020603050405020304" pitchFamily="18" charset="0"/>
                <a:cs typeface="Times New Roman" panose="02020603050405020304" pitchFamily="18" charset="0"/>
              </a:rPr>
              <a:t>-</a:t>
            </a:r>
            <a:r>
              <a:rPr lang="el-GR" dirty="0" err="1" smtClean="0">
                <a:latin typeface="Times New Roman" panose="02020603050405020304" pitchFamily="18" charset="0"/>
                <a:cs typeface="Times New Roman" panose="02020603050405020304" pitchFamily="18" charset="0"/>
              </a:rPr>
              <a:t>λαγματικής</a:t>
            </a:r>
            <a:r>
              <a:rPr lang="el-GR" dirty="0" smtClean="0">
                <a:latin typeface="Times New Roman" panose="02020603050405020304" pitchFamily="18" charset="0"/>
                <a:cs typeface="Times New Roman" panose="02020603050405020304" pitchFamily="18" charset="0"/>
              </a:rPr>
              <a:t> ισοτιμίας </a:t>
            </a:r>
            <a:r>
              <a:rPr lang="en-US" dirty="0" smtClean="0">
                <a:latin typeface="Times New Roman" panose="02020603050405020304" pitchFamily="18" charset="0"/>
                <a:cs typeface="Times New Roman" panose="02020603050405020304" pitchFamily="18" charset="0"/>
              </a:rPr>
              <a:t>(</a:t>
            </a:r>
            <a:r>
              <a:rPr lang="el-GR" dirty="0" smtClean="0">
                <a:latin typeface="Times New Roman" panose="02020603050405020304" pitchFamily="18" charset="0"/>
                <a:cs typeface="Times New Roman" panose="02020603050405020304" pitchFamily="18" charset="0"/>
              </a:rPr>
              <a:t>ε</a:t>
            </a:r>
            <a:r>
              <a:rPr lang="en-US" baseline="-10000" dirty="0" smtClean="0">
                <a:latin typeface="Times New Roman" panose="02020603050405020304" pitchFamily="18" charset="0"/>
                <a:cs typeface="Times New Roman" panose="02020603050405020304" pitchFamily="18" charset="0"/>
              </a:rPr>
              <a:t>0</a:t>
            </a:r>
            <a:r>
              <a:rPr lang="el-GR" dirty="0" smtClean="0">
                <a:latin typeface="Times New Roman" panose="02020603050405020304" pitchFamily="18" charset="0"/>
                <a:cs typeface="Times New Roman" panose="02020603050405020304" pitchFamily="18" charset="0"/>
              </a:rPr>
              <a:t> &gt; ε</a:t>
            </a:r>
            <a:r>
              <a:rPr lang="el-GR" baseline="-25000" dirty="0" smtClean="0">
                <a:latin typeface="Times New Roman" panose="02020603050405020304" pitchFamily="18" charset="0"/>
                <a:cs typeface="Times New Roman" panose="02020603050405020304" pitchFamily="18" charset="0"/>
              </a:rPr>
              <a:t>1</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=&gt; </a:t>
            </a:r>
            <a:r>
              <a:rPr lang="el-GR" b="1" dirty="0" smtClean="0">
                <a:latin typeface="Times New Roman" panose="02020603050405020304" pitchFamily="18" charset="0"/>
                <a:cs typeface="Times New Roman" panose="02020603050405020304" pitchFamily="18" charset="0"/>
              </a:rPr>
              <a:t>μείωση των καθαρών εξαγωγών.</a:t>
            </a:r>
            <a:endParaRPr lang="el-GR" b="1" dirty="0">
              <a:latin typeface="Times New Roman" panose="02020603050405020304" pitchFamily="18" charset="0"/>
              <a:cs typeface="Times New Roman" panose="02020603050405020304" pitchFamily="18" charset="0"/>
            </a:endParaRPr>
          </a:p>
        </p:txBody>
      </p:sp>
      <p:grpSp>
        <p:nvGrpSpPr>
          <p:cNvPr id="84" name="Ομάδα 83"/>
          <p:cNvGrpSpPr/>
          <p:nvPr/>
        </p:nvGrpSpPr>
        <p:grpSpPr>
          <a:xfrm>
            <a:off x="4370628" y="1773225"/>
            <a:ext cx="7275697" cy="5324328"/>
            <a:chOff x="2187866" y="1792557"/>
            <a:chExt cx="7275697" cy="5324328"/>
          </a:xfrm>
        </p:grpSpPr>
        <p:sp>
          <p:nvSpPr>
            <p:cNvPr id="70" name="Rectangle 3"/>
            <p:cNvSpPr txBox="1">
              <a:spLocks/>
            </p:cNvSpPr>
            <p:nvPr/>
          </p:nvSpPr>
          <p:spPr bwMode="auto">
            <a:xfrm>
              <a:off x="2193128" y="2287724"/>
              <a:ext cx="487519" cy="4570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83" name="Ομάδα 82"/>
            <p:cNvGrpSpPr/>
            <p:nvPr/>
          </p:nvGrpSpPr>
          <p:grpSpPr>
            <a:xfrm>
              <a:off x="2187866" y="1792557"/>
              <a:ext cx="7275697" cy="5324328"/>
              <a:chOff x="2187866" y="1792557"/>
              <a:chExt cx="7275697" cy="5324328"/>
            </a:xfrm>
          </p:grpSpPr>
          <p:grpSp>
            <p:nvGrpSpPr>
              <p:cNvPr id="81" name="Ομάδα 80"/>
              <p:cNvGrpSpPr/>
              <p:nvPr/>
            </p:nvGrpSpPr>
            <p:grpSpPr>
              <a:xfrm>
                <a:off x="2187866" y="1792557"/>
                <a:ext cx="5157834" cy="2969499"/>
                <a:chOff x="2187866" y="1792557"/>
                <a:chExt cx="5157834" cy="2969499"/>
              </a:xfrm>
            </p:grpSpPr>
            <p:grpSp>
              <p:nvGrpSpPr>
                <p:cNvPr id="23" name="Ομάδα 22"/>
                <p:cNvGrpSpPr/>
                <p:nvPr/>
              </p:nvGrpSpPr>
              <p:grpSpPr>
                <a:xfrm>
                  <a:off x="2187866" y="1792557"/>
                  <a:ext cx="5157834" cy="2969499"/>
                  <a:chOff x="776601" y="3370425"/>
                  <a:chExt cx="5157834" cy="2969499"/>
                </a:xfrm>
              </p:grpSpPr>
              <p:grpSp>
                <p:nvGrpSpPr>
                  <p:cNvPr id="4" name="Ομάδα 3"/>
                  <p:cNvGrpSpPr/>
                  <p:nvPr/>
                </p:nvGrpSpPr>
                <p:grpSpPr>
                  <a:xfrm>
                    <a:off x="776601" y="3370425"/>
                    <a:ext cx="5157834" cy="2969499"/>
                    <a:chOff x="7990674" y="3222940"/>
                    <a:chExt cx="5157834" cy="2969499"/>
                  </a:xfrm>
                </p:grpSpPr>
                <p:grpSp>
                  <p:nvGrpSpPr>
                    <p:cNvPr id="5" name="Ομάδα 4"/>
                    <p:cNvGrpSpPr/>
                    <p:nvPr/>
                  </p:nvGrpSpPr>
                  <p:grpSpPr>
                    <a:xfrm>
                      <a:off x="7990674" y="3222940"/>
                      <a:ext cx="5157834" cy="2969499"/>
                      <a:chOff x="8420559" y="4127292"/>
                      <a:chExt cx="5047320" cy="2774092"/>
                    </a:xfrm>
                  </p:grpSpPr>
                  <p:sp>
                    <p:nvSpPr>
                      <p:cNvPr id="7" name="Rectangle 3"/>
                      <p:cNvSpPr txBox="1">
                        <a:spLocks/>
                      </p:cNvSpPr>
                      <p:nvPr/>
                    </p:nvSpPr>
                    <p:spPr bwMode="auto">
                      <a:xfrm>
                        <a:off x="10434880" y="6048537"/>
                        <a:ext cx="1505764"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l-GR"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 + CF (r</a:t>
                        </a:r>
                        <a:r>
                          <a:rPr lang="el-GR"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8" name="Ομάδα 7"/>
                      <p:cNvGrpSpPr/>
                      <p:nvPr/>
                    </p:nvGrpSpPr>
                    <p:grpSpPr>
                      <a:xfrm>
                        <a:off x="8420559" y="4127292"/>
                        <a:ext cx="5047320" cy="2774092"/>
                        <a:chOff x="8420559" y="4127292"/>
                        <a:chExt cx="5047320" cy="2774092"/>
                      </a:xfrm>
                    </p:grpSpPr>
                    <p:sp>
                      <p:nvSpPr>
                        <p:cNvPr id="9" name="Rectangle 3"/>
                        <p:cNvSpPr txBox="1">
                          <a:spLocks/>
                        </p:cNvSpPr>
                        <p:nvPr/>
                      </p:nvSpPr>
                      <p:spPr bwMode="auto">
                        <a:xfrm>
                          <a:off x="10895515" y="6461210"/>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400" i="1" dirty="0" smtClean="0">
                              <a:latin typeface="Times New Roman" panose="02020603050405020304" pitchFamily="18" charset="0"/>
                              <a:cs typeface="Times New Roman" panose="02020603050405020304" pitchFamily="18" charset="0"/>
                            </a:rPr>
                            <a:t>S,  I + CF</a:t>
                          </a:r>
                          <a:endParaRPr lang="el-GR" sz="1400" i="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Rectangle 3"/>
                            <p:cNvSpPr txBox="1">
                              <a:spLocks/>
                            </p:cNvSpPr>
                            <p:nvPr/>
                          </p:nvSpPr>
                          <p:spPr bwMode="auto">
                            <a:xfrm>
                              <a:off x="10034512" y="4127292"/>
                              <a:ext cx="387477"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14:m>
                                <m:oMathPara xmlns:m="http://schemas.openxmlformats.org/officeDocument/2006/math">
                                  <m:oMathParaPr>
                                    <m:jc m:val="centerGroup"/>
                                  </m:oMathParaPr>
                                  <m:oMath xmlns:m="http://schemas.openxmlformats.org/officeDocument/2006/math">
                                    <m:acc>
                                      <m:accPr>
                                        <m:chr m:val="̅"/>
                                        <m:ctrlPr>
                                          <a:rPr lang="en-US" sz="1400" i="1" dirty="0" smtClean="0">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ctrlPr>
                                      </m:accPr>
                                      <m:e>
                                        <m:r>
                                          <m:rPr>
                                            <m:nor/>
                                          </m:rP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S</m:t>
                                        </m:r>
                                      </m:e>
                                    </m:acc>
                                  </m:oMath>
                                </m:oMathPara>
                              </a14:m>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10" name="Rectangle 3"/>
                            <p:cNvSpPr txBox="1">
                              <a:spLocks noRot="1" noChangeAspect="1" noMove="1" noResize="1" noEditPoints="1" noAdjustHandles="1" noChangeArrowheads="1" noChangeShapeType="1" noTextEdit="1"/>
                            </p:cNvSpPr>
                            <p:nvPr/>
                          </p:nvSpPr>
                          <p:spPr bwMode="auto">
                            <a:xfrm>
                              <a:off x="10034512" y="4127292"/>
                              <a:ext cx="387477" cy="439531"/>
                            </a:xfrm>
                            <a:prstGeom prst="rect">
                              <a:avLst/>
                            </a:prstGeom>
                            <a:blipFill>
                              <a:blip r:embed="rId2"/>
                              <a:stretch>
                                <a:fillRect r="-4688"/>
                              </a:stretch>
                            </a:blipFill>
                            <a:ln w="9525">
                              <a:noFill/>
                              <a:miter lim="800000"/>
                              <a:headEnd/>
                              <a:tailEnd/>
                            </a:ln>
                          </p:spPr>
                          <p:txBody>
                            <a:bodyPr/>
                            <a:lstStyle/>
                            <a:p>
                              <a:r>
                                <a:rPr lang="el-GR">
                                  <a:noFill/>
                                </a:rPr>
                                <a:t> </a:t>
                              </a:r>
                            </a:p>
                          </p:txBody>
                        </p:sp>
                      </mc:Fallback>
                    </mc:AlternateContent>
                    <p:grpSp>
                      <p:nvGrpSpPr>
                        <p:cNvPr id="11" name="Ομάδα 10"/>
                        <p:cNvGrpSpPr/>
                        <p:nvPr/>
                      </p:nvGrpSpPr>
                      <p:grpSpPr>
                        <a:xfrm>
                          <a:off x="8420559" y="4221267"/>
                          <a:ext cx="5047320" cy="2235467"/>
                          <a:chOff x="8420559" y="4221267"/>
                          <a:chExt cx="5047320" cy="2235467"/>
                        </a:xfrm>
                      </p:grpSpPr>
                      <p:grpSp>
                        <p:nvGrpSpPr>
                          <p:cNvPr id="13" name="Group 27"/>
                          <p:cNvGrpSpPr>
                            <a:grpSpLocks/>
                          </p:cNvGrpSpPr>
                          <p:nvPr/>
                        </p:nvGrpSpPr>
                        <p:grpSpPr bwMode="auto">
                          <a:xfrm>
                            <a:off x="8723037" y="4290183"/>
                            <a:ext cx="4744842" cy="2166551"/>
                            <a:chOff x="2720" y="1427"/>
                            <a:chExt cx="6318" cy="3238"/>
                          </a:xfrm>
                        </p:grpSpPr>
                        <p:cxnSp>
                          <p:nvCxnSpPr>
                            <p:cNvPr id="16" name="AutoShape 28"/>
                            <p:cNvCxnSpPr>
                              <a:cxnSpLocks noChangeShapeType="1"/>
                            </p:cNvCxnSpPr>
                            <p:nvPr/>
                          </p:nvCxnSpPr>
                          <p:spPr bwMode="auto">
                            <a:xfrm flipH="1" flipV="1">
                              <a:off x="2729" y="2832"/>
                              <a:ext cx="6309" cy="5"/>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17" name="Group 29"/>
                            <p:cNvGrpSpPr>
                              <a:grpSpLocks/>
                            </p:cNvGrpSpPr>
                            <p:nvPr/>
                          </p:nvGrpSpPr>
                          <p:grpSpPr bwMode="auto">
                            <a:xfrm>
                              <a:off x="2720" y="1427"/>
                              <a:ext cx="4191" cy="3238"/>
                              <a:chOff x="2720" y="1427"/>
                              <a:chExt cx="4191" cy="3238"/>
                            </a:xfrm>
                          </p:grpSpPr>
                          <p:grpSp>
                            <p:nvGrpSpPr>
                              <p:cNvPr id="18" name="Group 30"/>
                              <p:cNvGrpSpPr>
                                <a:grpSpLocks/>
                              </p:cNvGrpSpPr>
                              <p:nvPr/>
                            </p:nvGrpSpPr>
                            <p:grpSpPr bwMode="auto">
                              <a:xfrm>
                                <a:off x="2721" y="1445"/>
                                <a:ext cx="4190" cy="3220"/>
                                <a:chOff x="2721" y="1445"/>
                                <a:chExt cx="4190" cy="3220"/>
                              </a:xfrm>
                            </p:grpSpPr>
                            <p:cxnSp>
                              <p:nvCxnSpPr>
                                <p:cNvPr id="20" name="AutoShape 31"/>
                                <p:cNvCxnSpPr>
                                  <a:cxnSpLocks noChangeShapeType="1"/>
                                </p:cNvCxnSpPr>
                                <p:nvPr/>
                              </p:nvCxnSpPr>
                              <p:spPr bwMode="auto">
                                <a:xfrm>
                                  <a:off x="4530" y="1445"/>
                                  <a:ext cx="20" cy="3220"/>
                                </a:xfrm>
                                <a:prstGeom prst="straightConnector1">
                                  <a:avLst/>
                                </a:prstGeom>
                                <a:noFill/>
                                <a:ln w="317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AutoShape 33"/>
                                <p:cNvCxnSpPr>
                                  <a:cxnSpLocks noChangeShapeType="1"/>
                                </p:cNvCxnSpPr>
                                <p:nvPr/>
                              </p:nvCxnSpPr>
                              <p:spPr bwMode="auto">
                                <a:xfrm>
                                  <a:off x="2721" y="4648"/>
                                  <a:ext cx="4190" cy="0"/>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19" name="AutoShape 34"/>
                              <p:cNvCxnSpPr>
                                <a:cxnSpLocks noChangeShapeType="1"/>
                              </p:cNvCxnSpPr>
                              <p:nvPr/>
                            </p:nvCxnSpPr>
                            <p:spPr bwMode="auto">
                              <a:xfrm flipH="1" flipV="1">
                                <a:off x="2720" y="1427"/>
                                <a:ext cx="20" cy="3229"/>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sp>
                        <p:nvSpPr>
                          <p:cNvPr id="14" name="Rectangle 3"/>
                          <p:cNvSpPr txBox="1">
                            <a:spLocks/>
                          </p:cNvSpPr>
                          <p:nvPr/>
                        </p:nvSpPr>
                        <p:spPr bwMode="auto">
                          <a:xfrm>
                            <a:off x="8429903" y="4221267"/>
                            <a:ext cx="346158"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i="1" dirty="0" smtClean="0">
                                <a:latin typeface="Times New Roman" panose="02020603050405020304" pitchFamily="18" charset="0"/>
                                <a:cs typeface="Times New Roman" panose="02020603050405020304" pitchFamily="18" charset="0"/>
                              </a:rPr>
                              <a:t>r</a:t>
                            </a:r>
                            <a:endParaRPr lang="el-GR" sz="1600" i="1" dirty="0" smtClean="0">
                              <a:latin typeface="Times New Roman" panose="02020603050405020304" pitchFamily="18" charset="0"/>
                              <a:cs typeface="Times New Roman" panose="02020603050405020304" pitchFamily="18" charset="0"/>
                            </a:endParaRPr>
                          </a:p>
                        </p:txBody>
                      </p:sp>
                      <p:sp>
                        <p:nvSpPr>
                          <p:cNvPr id="15" name="Rectangle 3"/>
                          <p:cNvSpPr txBox="1">
                            <a:spLocks/>
                          </p:cNvSpPr>
                          <p:nvPr/>
                        </p:nvSpPr>
                        <p:spPr bwMode="auto">
                          <a:xfrm>
                            <a:off x="8420559" y="4952492"/>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12" name="Rectangle 3"/>
                        <p:cNvSpPr txBox="1">
                          <a:spLocks/>
                        </p:cNvSpPr>
                        <p:nvPr/>
                      </p:nvSpPr>
                      <p:spPr bwMode="auto">
                        <a:xfrm>
                          <a:off x="9777130" y="6461853"/>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sp>
                  <p:nvSpPr>
                    <p:cNvPr id="6" name="Rectangle 3"/>
                    <p:cNvSpPr txBox="1">
                      <a:spLocks/>
                    </p:cNvSpPr>
                    <p:nvPr/>
                  </p:nvSpPr>
                  <p:spPr bwMode="auto">
                    <a:xfrm>
                      <a:off x="8068918" y="5687326"/>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cxnSp>
                <p:nvCxnSpPr>
                  <p:cNvPr id="24" name="Ευθεία γραμμή σύνδεσης 23"/>
                  <p:cNvCxnSpPr>
                    <a:endCxn id="7" idx="1"/>
                  </p:cNvCxnSpPr>
                  <p:nvPr/>
                </p:nvCxnSpPr>
                <p:spPr>
                  <a:xfrm>
                    <a:off x="1376516" y="3795252"/>
                    <a:ext cx="2394169" cy="1642147"/>
                  </a:xfrm>
                  <a:prstGeom prst="line">
                    <a:avLst/>
                  </a:prstGeom>
                  <a:ln w="31750">
                    <a:solidFill>
                      <a:srgbClr val="92D050"/>
                    </a:solidFill>
                  </a:ln>
                </p:spPr>
                <p:style>
                  <a:lnRef idx="1">
                    <a:schemeClr val="accent1"/>
                  </a:lnRef>
                  <a:fillRef idx="0">
                    <a:schemeClr val="accent1"/>
                  </a:fillRef>
                  <a:effectRef idx="0">
                    <a:schemeClr val="accent1"/>
                  </a:effectRef>
                  <a:fontRef idx="minor">
                    <a:schemeClr val="tx1"/>
                  </a:fontRef>
                </p:style>
              </p:cxnSp>
            </p:grpSp>
            <p:cxnSp>
              <p:nvCxnSpPr>
                <p:cNvPr id="69" name="AutoShape 28"/>
                <p:cNvCxnSpPr>
                  <a:cxnSpLocks noChangeShapeType="1"/>
                </p:cNvCxnSpPr>
                <p:nvPr/>
              </p:nvCxnSpPr>
              <p:spPr bwMode="auto">
                <a:xfrm flipH="1" flipV="1">
                  <a:off x="2494043" y="2563827"/>
                  <a:ext cx="4464000" cy="3581"/>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82" name="Ομάδα 81"/>
              <p:cNvGrpSpPr/>
              <p:nvPr/>
            </p:nvGrpSpPr>
            <p:grpSpPr>
              <a:xfrm>
                <a:off x="5758358" y="1893151"/>
                <a:ext cx="3577064" cy="2868904"/>
                <a:chOff x="5758358" y="1893151"/>
                <a:chExt cx="3577064" cy="2868904"/>
              </a:xfrm>
            </p:grpSpPr>
            <p:grpSp>
              <p:nvGrpSpPr>
                <p:cNvPr id="28" name="Ομάδα 27"/>
                <p:cNvGrpSpPr/>
                <p:nvPr/>
              </p:nvGrpSpPr>
              <p:grpSpPr>
                <a:xfrm>
                  <a:off x="5758358" y="1893151"/>
                  <a:ext cx="3577064" cy="2868904"/>
                  <a:chOff x="7960388" y="3323534"/>
                  <a:chExt cx="3577064" cy="2868904"/>
                </a:xfrm>
              </p:grpSpPr>
              <p:grpSp>
                <p:nvGrpSpPr>
                  <p:cNvPr id="32" name="Ομάδα 31"/>
                  <p:cNvGrpSpPr/>
                  <p:nvPr/>
                </p:nvGrpSpPr>
                <p:grpSpPr>
                  <a:xfrm>
                    <a:off x="7960388" y="3323534"/>
                    <a:ext cx="3577064" cy="2868904"/>
                    <a:chOff x="8390916" y="4221267"/>
                    <a:chExt cx="3500422" cy="2680117"/>
                  </a:xfrm>
                </p:grpSpPr>
                <p:sp>
                  <p:nvSpPr>
                    <p:cNvPr id="33" name="Rectangle 3"/>
                    <p:cNvSpPr txBox="1">
                      <a:spLocks/>
                    </p:cNvSpPr>
                    <p:nvPr/>
                  </p:nvSpPr>
                  <p:spPr bwMode="auto">
                    <a:xfrm>
                      <a:off x="11455849" y="6432020"/>
                      <a:ext cx="435489"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i="1" dirty="0" smtClean="0">
                          <a:latin typeface="Times New Roman" panose="02020603050405020304" pitchFamily="18" charset="0"/>
                          <a:cs typeface="Times New Roman" panose="02020603050405020304" pitchFamily="18" charset="0"/>
                        </a:rPr>
                        <a:t>CF</a:t>
                      </a:r>
                      <a:endParaRPr lang="el-GR" sz="1600" i="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4" name="Rectangle 3"/>
                        <p:cNvSpPr txBox="1">
                          <a:spLocks/>
                        </p:cNvSpPr>
                        <p:nvPr/>
                      </p:nvSpPr>
                      <p:spPr bwMode="auto">
                        <a:xfrm>
                          <a:off x="9214451" y="4395059"/>
                          <a:ext cx="796166"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14:m>
                            <m:oMathPara xmlns:m="http://schemas.openxmlformats.org/officeDocument/2006/math">
                              <m:oMathParaPr>
                                <m:jc m:val="centerGroup"/>
                              </m:oMathParaPr>
                              <m:oMath xmlns:m="http://schemas.openxmlformats.org/officeDocument/2006/math">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CF</m:t>
                                </m:r>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 (</m:t>
                                </m:r>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r</m:t>
                                </m:r>
                                <m:r>
                                  <m:rPr>
                                    <m:nor/>
                                  </m:rPr>
                                  <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m:t>
                                </m:r>
                              </m:oMath>
                            </m:oMathPara>
                          </a14:m>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34" name="Rectangle 3"/>
                        <p:cNvSpPr txBox="1">
                          <a:spLocks noRot="1" noChangeAspect="1" noMove="1" noResize="1" noEditPoints="1" noAdjustHandles="1" noChangeArrowheads="1" noChangeShapeType="1" noTextEdit="1"/>
                        </p:cNvSpPr>
                        <p:nvPr/>
                      </p:nvSpPr>
                      <p:spPr bwMode="auto">
                        <a:xfrm>
                          <a:off x="9214451" y="4395059"/>
                          <a:ext cx="796166" cy="439531"/>
                        </a:xfrm>
                        <a:prstGeom prst="rect">
                          <a:avLst/>
                        </a:prstGeom>
                        <a:blipFill>
                          <a:blip r:embed="rId3"/>
                          <a:stretch>
                            <a:fillRect/>
                          </a:stretch>
                        </a:blipFill>
                        <a:ln w="9525">
                          <a:noFill/>
                          <a:miter lim="800000"/>
                          <a:headEnd/>
                          <a:tailEnd/>
                        </a:ln>
                      </p:spPr>
                      <p:txBody>
                        <a:bodyPr/>
                        <a:lstStyle/>
                        <a:p>
                          <a:r>
                            <a:rPr lang="el-GR">
                              <a:noFill/>
                            </a:rPr>
                            <a:t> </a:t>
                          </a:r>
                        </a:p>
                      </p:txBody>
                    </p:sp>
                  </mc:Fallback>
                </mc:AlternateContent>
                <p:grpSp>
                  <p:nvGrpSpPr>
                    <p:cNvPr id="35" name="Ομάδα 34"/>
                    <p:cNvGrpSpPr/>
                    <p:nvPr/>
                  </p:nvGrpSpPr>
                  <p:grpSpPr>
                    <a:xfrm>
                      <a:off x="8390916" y="4221267"/>
                      <a:ext cx="3479586" cy="2235467"/>
                      <a:chOff x="8390916" y="4221267"/>
                      <a:chExt cx="3479586" cy="2235467"/>
                    </a:xfrm>
                  </p:grpSpPr>
                  <p:grpSp>
                    <p:nvGrpSpPr>
                      <p:cNvPr id="41" name="Group 29"/>
                      <p:cNvGrpSpPr>
                        <a:grpSpLocks/>
                      </p:cNvGrpSpPr>
                      <p:nvPr/>
                    </p:nvGrpSpPr>
                    <p:grpSpPr bwMode="auto">
                      <a:xfrm>
                        <a:off x="8723037" y="4290183"/>
                        <a:ext cx="3147465" cy="2166551"/>
                        <a:chOff x="2720" y="1427"/>
                        <a:chExt cx="4191" cy="3238"/>
                      </a:xfrm>
                    </p:grpSpPr>
                    <p:grpSp>
                      <p:nvGrpSpPr>
                        <p:cNvPr id="42" name="Group 30"/>
                        <p:cNvGrpSpPr>
                          <a:grpSpLocks/>
                        </p:cNvGrpSpPr>
                        <p:nvPr/>
                      </p:nvGrpSpPr>
                      <p:grpSpPr bwMode="auto">
                        <a:xfrm>
                          <a:off x="2721" y="1445"/>
                          <a:ext cx="4190" cy="3220"/>
                          <a:chOff x="2721" y="1445"/>
                          <a:chExt cx="4190" cy="3220"/>
                        </a:xfrm>
                      </p:grpSpPr>
                      <p:cxnSp>
                        <p:nvCxnSpPr>
                          <p:cNvPr id="44" name="AutoShape 31"/>
                          <p:cNvCxnSpPr>
                            <a:cxnSpLocks noChangeShapeType="1"/>
                          </p:cNvCxnSpPr>
                          <p:nvPr/>
                        </p:nvCxnSpPr>
                        <p:spPr bwMode="auto">
                          <a:xfrm rot="19080000">
                            <a:off x="4530" y="1445"/>
                            <a:ext cx="20" cy="3220"/>
                          </a:xfrm>
                          <a:prstGeom prst="straightConnector1">
                            <a:avLst/>
                          </a:prstGeom>
                          <a:noFill/>
                          <a:ln w="317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5" name="AutoShape 33"/>
                          <p:cNvCxnSpPr>
                            <a:cxnSpLocks noChangeShapeType="1"/>
                          </p:cNvCxnSpPr>
                          <p:nvPr/>
                        </p:nvCxnSpPr>
                        <p:spPr bwMode="auto">
                          <a:xfrm>
                            <a:off x="2721" y="4648"/>
                            <a:ext cx="4190" cy="0"/>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43" name="AutoShape 34"/>
                        <p:cNvCxnSpPr>
                          <a:cxnSpLocks noChangeShapeType="1"/>
                        </p:cNvCxnSpPr>
                        <p:nvPr/>
                      </p:nvCxnSpPr>
                      <p:spPr bwMode="auto">
                        <a:xfrm flipH="1" flipV="1">
                          <a:off x="2720" y="1427"/>
                          <a:ext cx="20" cy="3229"/>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38" name="Rectangle 3"/>
                      <p:cNvSpPr txBox="1">
                        <a:spLocks/>
                      </p:cNvSpPr>
                      <p:nvPr/>
                    </p:nvSpPr>
                    <p:spPr bwMode="auto">
                      <a:xfrm>
                        <a:off x="8429903" y="4221267"/>
                        <a:ext cx="346158"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i="1" dirty="0">
                            <a:latin typeface="Times New Roman" panose="02020603050405020304" pitchFamily="18" charset="0"/>
                            <a:cs typeface="Times New Roman" panose="02020603050405020304" pitchFamily="18" charset="0"/>
                          </a:rPr>
                          <a:t>r</a:t>
                        </a:r>
                        <a:endParaRPr lang="el-GR" sz="1600" i="1" dirty="0" smtClean="0">
                          <a:latin typeface="Times New Roman" panose="02020603050405020304" pitchFamily="18" charset="0"/>
                          <a:cs typeface="Times New Roman" panose="02020603050405020304" pitchFamily="18" charset="0"/>
                        </a:endParaRPr>
                      </a:p>
                    </p:txBody>
                  </p:sp>
                  <p:sp>
                    <p:nvSpPr>
                      <p:cNvPr id="39" name="Rectangle 3"/>
                      <p:cNvSpPr txBox="1">
                        <a:spLocks/>
                      </p:cNvSpPr>
                      <p:nvPr/>
                    </p:nvSpPr>
                    <p:spPr bwMode="auto">
                      <a:xfrm>
                        <a:off x="8390916" y="4744845"/>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36" name="Rectangle 3"/>
                    <p:cNvSpPr txBox="1">
                      <a:spLocks/>
                    </p:cNvSpPr>
                    <p:nvPr/>
                  </p:nvSpPr>
                  <p:spPr bwMode="auto">
                    <a:xfrm>
                      <a:off x="9777130" y="6461853"/>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30" name="Rectangle 3"/>
                  <p:cNvSpPr txBox="1">
                    <a:spLocks/>
                  </p:cNvSpPr>
                  <p:nvPr/>
                </p:nvSpPr>
                <p:spPr bwMode="auto">
                  <a:xfrm>
                    <a:off x="7999162" y="5578829"/>
                    <a:ext cx="477073" cy="2623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cxnSp>
              <p:nvCxnSpPr>
                <p:cNvPr id="71" name="AutoShape 31"/>
                <p:cNvCxnSpPr>
                  <a:cxnSpLocks noChangeShapeType="1"/>
                </p:cNvCxnSpPr>
                <p:nvPr/>
              </p:nvCxnSpPr>
              <p:spPr bwMode="auto">
                <a:xfrm>
                  <a:off x="6976025" y="2589600"/>
                  <a:ext cx="15349" cy="1944000"/>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3" name="AutoShape 31"/>
                <p:cNvCxnSpPr>
                  <a:cxnSpLocks noChangeShapeType="1"/>
                </p:cNvCxnSpPr>
                <p:nvPr/>
              </p:nvCxnSpPr>
              <p:spPr bwMode="auto">
                <a:xfrm>
                  <a:off x="7349853" y="2978950"/>
                  <a:ext cx="15349" cy="1512000"/>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6" name="Rectangle 3"/>
                <p:cNvSpPr txBox="1">
                  <a:spLocks/>
                </p:cNvSpPr>
                <p:nvPr/>
              </p:nvSpPr>
              <p:spPr bwMode="auto">
                <a:xfrm>
                  <a:off x="5791908" y="2878601"/>
                  <a:ext cx="487519" cy="4570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7" name="Rectangle 3"/>
                <p:cNvSpPr txBox="1">
                  <a:spLocks/>
                </p:cNvSpPr>
                <p:nvPr/>
              </p:nvSpPr>
              <p:spPr bwMode="auto">
                <a:xfrm>
                  <a:off x="7360879" y="4234849"/>
                  <a:ext cx="722791" cy="3503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b="1" dirty="0" smtClean="0">
                      <a:latin typeface="Times New Roman" panose="02020603050405020304" pitchFamily="18" charset="0"/>
                      <a:cs typeface="Times New Roman" panose="02020603050405020304" pitchFamily="18" charset="0"/>
                    </a:rPr>
                    <a:t>CF</a:t>
                  </a:r>
                  <a:r>
                    <a:rPr lang="en-US" sz="1600" b="1" baseline="-10000" dirty="0" smtClean="0">
                      <a:latin typeface="Times New Roman" panose="02020603050405020304" pitchFamily="18" charset="0"/>
                      <a:cs typeface="Times New Roman" panose="02020603050405020304" pitchFamily="18" charset="0"/>
                    </a:rPr>
                    <a:t>0</a:t>
                  </a:r>
                  <a:endParaRPr lang="el-GR" sz="1600" b="1" baseline="-10000" dirty="0" smtClean="0">
                    <a:latin typeface="Times New Roman" panose="02020603050405020304" pitchFamily="18" charset="0"/>
                    <a:cs typeface="Times New Roman" panose="02020603050405020304" pitchFamily="18" charset="0"/>
                  </a:endParaRPr>
                </a:p>
              </p:txBody>
            </p:sp>
            <p:sp>
              <p:nvSpPr>
                <p:cNvPr id="78" name="Rectangle 3"/>
                <p:cNvSpPr txBox="1">
                  <a:spLocks/>
                </p:cNvSpPr>
                <p:nvPr/>
              </p:nvSpPr>
              <p:spPr bwMode="auto">
                <a:xfrm>
                  <a:off x="6520067" y="4218853"/>
                  <a:ext cx="722791" cy="3100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b="1" dirty="0" smtClean="0">
                      <a:latin typeface="Times New Roman" panose="02020603050405020304" pitchFamily="18" charset="0"/>
                      <a:cs typeface="Times New Roman" panose="02020603050405020304" pitchFamily="18" charset="0"/>
                    </a:rPr>
                    <a:t>CF</a:t>
                  </a:r>
                  <a:r>
                    <a:rPr lang="en-US" sz="1600" b="1" baseline="-10000" dirty="0">
                      <a:latin typeface="Times New Roman" panose="02020603050405020304" pitchFamily="18" charset="0"/>
                      <a:cs typeface="Times New Roman" panose="02020603050405020304" pitchFamily="18" charset="0"/>
                    </a:rPr>
                    <a:t>1</a:t>
                  </a:r>
                  <a:endParaRPr lang="el-GR" sz="1600" b="1" baseline="-10000" dirty="0" smtClean="0">
                    <a:latin typeface="Times New Roman" panose="02020603050405020304" pitchFamily="18" charset="0"/>
                    <a:cs typeface="Times New Roman" panose="02020603050405020304" pitchFamily="18" charset="0"/>
                  </a:endParaRPr>
                </a:p>
              </p:txBody>
            </p:sp>
          </p:grpSp>
          <p:grpSp>
            <p:nvGrpSpPr>
              <p:cNvPr id="31" name="Ομάδα 30"/>
              <p:cNvGrpSpPr/>
              <p:nvPr/>
            </p:nvGrpSpPr>
            <p:grpSpPr>
              <a:xfrm>
                <a:off x="5765647" y="4307976"/>
                <a:ext cx="3697916" cy="2808909"/>
                <a:chOff x="5765647" y="4307976"/>
                <a:chExt cx="3697916" cy="2808909"/>
              </a:xfrm>
            </p:grpSpPr>
            <p:cxnSp>
              <p:nvCxnSpPr>
                <p:cNvPr id="74" name="AutoShape 28"/>
                <p:cNvCxnSpPr>
                  <a:cxnSpLocks noChangeShapeType="1"/>
                </p:cNvCxnSpPr>
                <p:nvPr/>
              </p:nvCxnSpPr>
              <p:spPr bwMode="auto">
                <a:xfrm flipH="1" flipV="1">
                  <a:off x="6095224" y="4935089"/>
                  <a:ext cx="900000" cy="3581"/>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29" name="Ομάδα 28"/>
                <p:cNvGrpSpPr/>
                <p:nvPr/>
              </p:nvGrpSpPr>
              <p:grpSpPr>
                <a:xfrm>
                  <a:off x="5765647" y="4307976"/>
                  <a:ext cx="3697916" cy="2808909"/>
                  <a:chOff x="5765647" y="4307976"/>
                  <a:chExt cx="3697916" cy="2808909"/>
                </a:xfrm>
              </p:grpSpPr>
              <p:cxnSp>
                <p:nvCxnSpPr>
                  <p:cNvPr id="72" name="AutoShape 31"/>
                  <p:cNvCxnSpPr>
                    <a:cxnSpLocks noChangeShapeType="1"/>
                  </p:cNvCxnSpPr>
                  <p:nvPr/>
                </p:nvCxnSpPr>
                <p:spPr bwMode="auto">
                  <a:xfrm rot="10800000">
                    <a:off x="6991374" y="4459586"/>
                    <a:ext cx="15349" cy="2160000"/>
                  </a:xfrm>
                  <a:prstGeom prst="straightConnector1">
                    <a:avLst/>
                  </a:prstGeom>
                  <a:noFill/>
                  <a:ln w="31750">
                    <a:solidFill>
                      <a:srgbClr val="92D05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26" name="Ομάδα 25"/>
                  <p:cNvGrpSpPr/>
                  <p:nvPr/>
                </p:nvGrpSpPr>
                <p:grpSpPr>
                  <a:xfrm>
                    <a:off x="5765647" y="4307976"/>
                    <a:ext cx="3697916" cy="2808909"/>
                    <a:chOff x="5765647" y="4307976"/>
                    <a:chExt cx="3697916" cy="2808909"/>
                  </a:xfrm>
                </p:grpSpPr>
                <p:grpSp>
                  <p:nvGrpSpPr>
                    <p:cNvPr id="48" name="Ομάδα 47"/>
                    <p:cNvGrpSpPr/>
                    <p:nvPr/>
                  </p:nvGrpSpPr>
                  <p:grpSpPr>
                    <a:xfrm>
                      <a:off x="5775567" y="4307976"/>
                      <a:ext cx="3687996" cy="2808909"/>
                      <a:chOff x="7983747" y="3531014"/>
                      <a:chExt cx="3687996" cy="2808909"/>
                    </a:xfrm>
                  </p:grpSpPr>
                  <p:grpSp>
                    <p:nvGrpSpPr>
                      <p:cNvPr id="49" name="Ομάδα 48"/>
                      <p:cNvGrpSpPr/>
                      <p:nvPr/>
                    </p:nvGrpSpPr>
                    <p:grpSpPr>
                      <a:xfrm>
                        <a:off x="7983747" y="3531014"/>
                        <a:ext cx="3533646" cy="2808909"/>
                        <a:chOff x="7982515" y="3383529"/>
                        <a:chExt cx="3533646" cy="2808909"/>
                      </a:xfrm>
                    </p:grpSpPr>
                    <p:grpSp>
                      <p:nvGrpSpPr>
                        <p:cNvPr id="52" name="Ομάδα 51"/>
                        <p:cNvGrpSpPr/>
                        <p:nvPr/>
                      </p:nvGrpSpPr>
                      <p:grpSpPr>
                        <a:xfrm>
                          <a:off x="7982515" y="3383529"/>
                          <a:ext cx="3533646" cy="2808909"/>
                          <a:chOff x="8412568" y="4277314"/>
                          <a:chExt cx="3457934" cy="2624070"/>
                        </a:xfrm>
                      </p:grpSpPr>
                      <p:sp>
                        <p:nvSpPr>
                          <p:cNvPr id="54" name="Rectangle 3"/>
                          <p:cNvSpPr txBox="1">
                            <a:spLocks/>
                          </p:cNvSpPr>
                          <p:nvPr/>
                        </p:nvSpPr>
                        <p:spPr bwMode="auto">
                          <a:xfrm>
                            <a:off x="11056346" y="6404121"/>
                            <a:ext cx="813157"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i="1" dirty="0" smtClean="0">
                                <a:latin typeface="Times New Roman" panose="02020603050405020304" pitchFamily="18" charset="0"/>
                                <a:cs typeface="Times New Roman" panose="02020603050405020304" pitchFamily="18" charset="0"/>
                              </a:rPr>
                              <a:t>CF</a:t>
                            </a:r>
                            <a:r>
                              <a:rPr lang="el-GR"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NX</a:t>
                            </a:r>
                            <a:endParaRPr lang="el-GR" sz="1600" i="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5" name="Rectangle 3"/>
                              <p:cNvSpPr txBox="1">
                                <a:spLocks/>
                              </p:cNvSpPr>
                              <p:nvPr/>
                            </p:nvSpPr>
                            <p:spPr bwMode="auto">
                              <a:xfrm>
                                <a:off x="9840320" y="4689531"/>
                                <a:ext cx="796166"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14:m>
                                  <m:oMathPara xmlns:m="http://schemas.openxmlformats.org/officeDocument/2006/math">
                                    <m:oMathParaPr>
                                      <m:jc m:val="centerGroup"/>
                                    </m:oMathParaPr>
                                    <m:oMath xmlns:m="http://schemas.openxmlformats.org/officeDocument/2006/math">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CF</m:t>
                                      </m:r>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 (</m:t>
                                      </m:r>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r</m:t>
                                      </m:r>
                                      <m:r>
                                        <m:rPr>
                                          <m:nor/>
                                        </m:rPr>
                                        <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m:t>
                                      </m:r>
                                    </m:oMath>
                                  </m:oMathPara>
                                </a14:m>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55" name="Rectangle 3"/>
                              <p:cNvSpPr txBox="1">
                                <a:spLocks noRot="1" noChangeAspect="1" noMove="1" noResize="1" noEditPoints="1" noAdjustHandles="1" noChangeArrowheads="1" noChangeShapeType="1" noTextEdit="1"/>
                              </p:cNvSpPr>
                              <p:nvPr/>
                            </p:nvSpPr>
                            <p:spPr bwMode="auto">
                              <a:xfrm>
                                <a:off x="9840320" y="4689531"/>
                                <a:ext cx="796166" cy="439531"/>
                              </a:xfrm>
                              <a:prstGeom prst="rect">
                                <a:avLst/>
                              </a:prstGeom>
                              <a:blipFill>
                                <a:blip r:embed="rId4"/>
                                <a:stretch>
                                  <a:fillRect/>
                                </a:stretch>
                              </a:blipFill>
                              <a:ln w="9525">
                                <a:noFill/>
                                <a:miter lim="800000"/>
                                <a:headEnd/>
                                <a:tailEnd/>
                              </a:ln>
                            </p:spPr>
                            <p:txBody>
                              <a:bodyPr/>
                              <a:lstStyle/>
                              <a:p>
                                <a:r>
                                  <a:rPr lang="el-GR">
                                    <a:noFill/>
                                  </a:rPr>
                                  <a:t> </a:t>
                                </a:r>
                              </a:p>
                            </p:txBody>
                          </p:sp>
                        </mc:Fallback>
                      </mc:AlternateContent>
                      <p:grpSp>
                        <p:nvGrpSpPr>
                          <p:cNvPr id="56" name="Ομάδα 55"/>
                          <p:cNvGrpSpPr/>
                          <p:nvPr/>
                        </p:nvGrpSpPr>
                        <p:grpSpPr>
                          <a:xfrm>
                            <a:off x="8412568" y="4277314"/>
                            <a:ext cx="3457934" cy="2173398"/>
                            <a:chOff x="8412568" y="4277314"/>
                            <a:chExt cx="3457934" cy="2173398"/>
                          </a:xfrm>
                        </p:grpSpPr>
                        <p:grpSp>
                          <p:nvGrpSpPr>
                            <p:cNvPr id="58" name="Group 27"/>
                            <p:cNvGrpSpPr>
                              <a:grpSpLocks/>
                            </p:cNvGrpSpPr>
                            <p:nvPr/>
                          </p:nvGrpSpPr>
                          <p:grpSpPr bwMode="auto">
                            <a:xfrm>
                              <a:off x="8723037" y="4290183"/>
                              <a:ext cx="3147465" cy="2160529"/>
                              <a:chOff x="2720" y="1427"/>
                              <a:chExt cx="4191" cy="3229"/>
                            </a:xfrm>
                          </p:grpSpPr>
                          <p:cxnSp>
                            <p:nvCxnSpPr>
                              <p:cNvPr id="61" name="AutoShape 28"/>
                              <p:cNvCxnSpPr>
                                <a:cxnSpLocks noChangeShapeType="1"/>
                              </p:cNvCxnSpPr>
                              <p:nvPr/>
                            </p:nvCxnSpPr>
                            <p:spPr bwMode="auto">
                              <a:xfrm flipH="1" flipV="1">
                                <a:off x="2729" y="2642"/>
                                <a:ext cx="1656" cy="5"/>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62" name="Group 29"/>
                              <p:cNvGrpSpPr>
                                <a:grpSpLocks/>
                              </p:cNvGrpSpPr>
                              <p:nvPr/>
                            </p:nvGrpSpPr>
                            <p:grpSpPr bwMode="auto">
                              <a:xfrm>
                                <a:off x="2720" y="1427"/>
                                <a:ext cx="4191" cy="3229"/>
                                <a:chOff x="2720" y="1427"/>
                                <a:chExt cx="4191" cy="3229"/>
                              </a:xfrm>
                            </p:grpSpPr>
                            <p:grpSp>
                              <p:nvGrpSpPr>
                                <p:cNvPr id="63" name="Group 30"/>
                                <p:cNvGrpSpPr>
                                  <a:grpSpLocks/>
                                </p:cNvGrpSpPr>
                                <p:nvPr/>
                              </p:nvGrpSpPr>
                              <p:grpSpPr bwMode="auto">
                                <a:xfrm>
                                  <a:off x="2721" y="1675"/>
                                  <a:ext cx="4190" cy="2973"/>
                                  <a:chOff x="2721" y="1675"/>
                                  <a:chExt cx="4190" cy="2973"/>
                                </a:xfrm>
                              </p:grpSpPr>
                              <p:cxnSp>
                                <p:nvCxnSpPr>
                                  <p:cNvPr id="65" name="AutoShape 31"/>
                                  <p:cNvCxnSpPr>
                                    <a:cxnSpLocks noChangeShapeType="1"/>
                                  </p:cNvCxnSpPr>
                                  <p:nvPr/>
                                </p:nvCxnSpPr>
                                <p:spPr bwMode="auto">
                                  <a:xfrm rot="10800000">
                                    <a:off x="4381" y="1675"/>
                                    <a:ext cx="20" cy="2966"/>
                                  </a:xfrm>
                                  <a:prstGeom prst="straightConnector1">
                                    <a:avLst/>
                                  </a:prstGeom>
                                  <a:noFill/>
                                  <a:ln w="31750">
                                    <a:solidFill>
                                      <a:srgbClr val="92D05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6" name="AutoShape 33"/>
                                  <p:cNvCxnSpPr>
                                    <a:cxnSpLocks noChangeShapeType="1"/>
                                  </p:cNvCxnSpPr>
                                  <p:nvPr/>
                                </p:nvCxnSpPr>
                                <p:spPr bwMode="auto">
                                  <a:xfrm>
                                    <a:off x="2721" y="4648"/>
                                    <a:ext cx="4190" cy="0"/>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64" name="AutoShape 34"/>
                                <p:cNvCxnSpPr>
                                  <a:cxnSpLocks noChangeShapeType="1"/>
                                </p:cNvCxnSpPr>
                                <p:nvPr/>
                              </p:nvCxnSpPr>
                              <p:spPr bwMode="auto">
                                <a:xfrm flipH="1" flipV="1">
                                  <a:off x="2720" y="1427"/>
                                  <a:ext cx="20" cy="3229"/>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sp>
                          <p:nvSpPr>
                            <p:cNvPr id="59" name="Rectangle 3"/>
                            <p:cNvSpPr txBox="1">
                              <a:spLocks/>
                            </p:cNvSpPr>
                            <p:nvPr/>
                          </p:nvSpPr>
                          <p:spPr bwMode="auto">
                            <a:xfrm>
                              <a:off x="8465216" y="4277314"/>
                              <a:ext cx="346158"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sz="1600" i="1" dirty="0">
                                  <a:latin typeface="Times New Roman" panose="02020603050405020304" pitchFamily="18" charset="0"/>
                                  <a:cs typeface="Times New Roman" panose="02020603050405020304" pitchFamily="18" charset="0"/>
                                </a:rPr>
                                <a:t>ε</a:t>
                              </a:r>
                              <a:endParaRPr lang="el-GR" sz="1600" i="1" dirty="0" smtClean="0">
                                <a:latin typeface="Times New Roman" panose="02020603050405020304" pitchFamily="18" charset="0"/>
                                <a:cs typeface="Times New Roman" panose="02020603050405020304" pitchFamily="18" charset="0"/>
                              </a:endParaRPr>
                            </a:p>
                          </p:txBody>
                        </p:sp>
                        <p:sp>
                          <p:nvSpPr>
                            <p:cNvPr id="60" name="Rectangle 3"/>
                            <p:cNvSpPr txBox="1">
                              <a:spLocks/>
                            </p:cNvSpPr>
                            <p:nvPr/>
                          </p:nvSpPr>
                          <p:spPr bwMode="auto">
                            <a:xfrm>
                              <a:off x="8412568" y="4876324"/>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n-US"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57" name="Rectangle 3"/>
                          <p:cNvSpPr txBox="1">
                            <a:spLocks/>
                          </p:cNvSpPr>
                          <p:nvPr/>
                        </p:nvSpPr>
                        <p:spPr bwMode="auto">
                          <a:xfrm>
                            <a:off x="9777130" y="6461853"/>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53" name="Rectangle 3"/>
                        <p:cNvSpPr txBox="1">
                          <a:spLocks/>
                        </p:cNvSpPr>
                        <p:nvPr/>
                      </p:nvSpPr>
                      <p:spPr bwMode="auto">
                        <a:xfrm>
                          <a:off x="8068918" y="5687326"/>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cxnSp>
                    <p:nvCxnSpPr>
                      <p:cNvPr id="50" name="Ευθεία γραμμή σύνδεσης 49"/>
                      <p:cNvCxnSpPr/>
                      <p:nvPr/>
                    </p:nvCxnSpPr>
                    <p:spPr>
                      <a:xfrm>
                        <a:off x="8626169" y="3767913"/>
                        <a:ext cx="2394169" cy="1642147"/>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Ορθογώνιο 50"/>
                      <p:cNvSpPr/>
                      <p:nvPr/>
                    </p:nvSpPr>
                    <p:spPr>
                      <a:xfrm>
                        <a:off x="10988544" y="5278998"/>
                        <a:ext cx="683199" cy="307777"/>
                      </a:xfrm>
                      <a:prstGeom prst="rect">
                        <a:avLst/>
                      </a:prstGeom>
                    </p:spPr>
                    <p:txBody>
                      <a:bodyPr wrap="none">
                        <a:spAutoFit/>
                      </a:bodyPr>
                      <a:lstStyle/>
                      <a:p>
                        <a:pPr marL="0" indent="0" algn="ctr">
                          <a:buNone/>
                        </a:pPr>
                        <a: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NX (</a:t>
                        </a:r>
                        <a:r>
                          <a:rPr lang="el-GR"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endParaRPr lang="el-GR" sz="1400" dirty="0">
                          <a:effectLst>
                            <a:outerShdw blurRad="38100" dist="38100" dir="2700000" algn="tl">
                              <a:srgbClr val="000000">
                                <a:alpha val="43137"/>
                              </a:srgbClr>
                            </a:outerShdw>
                          </a:effectLst>
                        </a:endParaRPr>
                      </a:p>
                    </p:txBody>
                  </p:sp>
                </p:grpSp>
                <p:sp>
                  <p:nvSpPr>
                    <p:cNvPr id="75" name="Rectangle 3"/>
                    <p:cNvSpPr txBox="1">
                      <a:spLocks/>
                    </p:cNvSpPr>
                    <p:nvPr/>
                  </p:nvSpPr>
                  <p:spPr bwMode="auto">
                    <a:xfrm>
                      <a:off x="5765647" y="4640636"/>
                      <a:ext cx="487519" cy="4570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n-US"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79" name="Rectangle 3"/>
                  <p:cNvSpPr txBox="1">
                    <a:spLocks/>
                  </p:cNvSpPr>
                  <p:nvPr/>
                </p:nvSpPr>
                <p:spPr bwMode="auto">
                  <a:xfrm>
                    <a:off x="7234580" y="6548054"/>
                    <a:ext cx="722791" cy="3503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b="1" dirty="0" smtClean="0">
                        <a:latin typeface="Times New Roman" panose="02020603050405020304" pitchFamily="18" charset="0"/>
                        <a:cs typeface="Times New Roman" panose="02020603050405020304" pitchFamily="18" charset="0"/>
                      </a:rPr>
                      <a:t>NX</a:t>
                    </a:r>
                    <a:r>
                      <a:rPr lang="en-US" sz="1600" b="1" baseline="-10000" dirty="0" smtClean="0">
                        <a:latin typeface="Times New Roman" panose="02020603050405020304" pitchFamily="18" charset="0"/>
                        <a:cs typeface="Times New Roman" panose="02020603050405020304" pitchFamily="18" charset="0"/>
                      </a:rPr>
                      <a:t>0</a:t>
                    </a:r>
                    <a:endParaRPr lang="el-GR" sz="1600" b="1" baseline="-10000" dirty="0" smtClean="0">
                      <a:latin typeface="Times New Roman" panose="02020603050405020304" pitchFamily="18" charset="0"/>
                      <a:cs typeface="Times New Roman" panose="02020603050405020304" pitchFamily="18" charset="0"/>
                    </a:endParaRPr>
                  </a:p>
                </p:txBody>
              </p:sp>
              <p:sp>
                <p:nvSpPr>
                  <p:cNvPr id="80" name="Rectangle 3"/>
                  <p:cNvSpPr txBox="1">
                    <a:spLocks/>
                  </p:cNvSpPr>
                  <p:nvPr/>
                </p:nvSpPr>
                <p:spPr bwMode="auto">
                  <a:xfrm>
                    <a:off x="6693306" y="6548054"/>
                    <a:ext cx="722791" cy="3503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b="1" dirty="0" smtClean="0">
                        <a:latin typeface="Times New Roman" panose="02020603050405020304" pitchFamily="18" charset="0"/>
                        <a:cs typeface="Times New Roman" panose="02020603050405020304" pitchFamily="18" charset="0"/>
                      </a:rPr>
                      <a:t>NX</a:t>
                    </a:r>
                    <a:r>
                      <a:rPr lang="en-US" sz="1600" b="1" baseline="-10000" dirty="0">
                        <a:latin typeface="Times New Roman" panose="02020603050405020304" pitchFamily="18" charset="0"/>
                        <a:cs typeface="Times New Roman" panose="02020603050405020304" pitchFamily="18" charset="0"/>
                      </a:rPr>
                      <a:t>1</a:t>
                    </a:r>
                    <a:endParaRPr lang="el-GR" sz="1600" b="1" baseline="-10000" dirty="0" smtClean="0">
                      <a:latin typeface="Times New Roman" panose="02020603050405020304" pitchFamily="18" charset="0"/>
                      <a:cs typeface="Times New Roman" panose="02020603050405020304" pitchFamily="18" charset="0"/>
                    </a:endParaRPr>
                  </a:p>
                </p:txBody>
              </p:sp>
            </p:grpSp>
          </p:grpSp>
        </p:grpSp>
      </p:grpSp>
      <p:cxnSp>
        <p:nvCxnSpPr>
          <p:cNvPr id="85" name="Ευθεία γραμμή σύνδεσης 84"/>
          <p:cNvCxnSpPr/>
          <p:nvPr/>
        </p:nvCxnSpPr>
        <p:spPr>
          <a:xfrm>
            <a:off x="5216624" y="1948165"/>
            <a:ext cx="2394169" cy="1642147"/>
          </a:xfrm>
          <a:prstGeom prst="line">
            <a:avLst/>
          </a:prstGeom>
          <a:ln w="31750">
            <a:solidFill>
              <a:srgbClr val="92D050"/>
            </a:solidFill>
            <a:prstDash val="dash"/>
          </a:ln>
        </p:spPr>
        <p:style>
          <a:lnRef idx="1">
            <a:schemeClr val="accent1"/>
          </a:lnRef>
          <a:fillRef idx="0">
            <a:schemeClr val="accent1"/>
          </a:fillRef>
          <a:effectRef idx="0">
            <a:schemeClr val="accent1"/>
          </a:effectRef>
          <a:fontRef idx="minor">
            <a:schemeClr val="tx1"/>
          </a:fontRef>
        </p:style>
      </p:cxnSp>
      <p:sp>
        <p:nvSpPr>
          <p:cNvPr id="86" name="Rectangle 3"/>
          <p:cNvSpPr txBox="1">
            <a:spLocks/>
          </p:cNvSpPr>
          <p:nvPr/>
        </p:nvSpPr>
        <p:spPr bwMode="auto">
          <a:xfrm>
            <a:off x="6968842" y="3481779"/>
            <a:ext cx="1538734" cy="4704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l-GR"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 + CF (r</a:t>
            </a:r>
            <a:r>
              <a:rPr lang="el-GR"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68424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81192" y="702156"/>
            <a:ext cx="11029616" cy="753018"/>
          </a:xfrm>
        </p:spPr>
        <p:txBody>
          <a:bodyPr>
            <a:normAutofit/>
          </a:bodyPr>
          <a:lstStyle/>
          <a:p>
            <a:pPr algn="ct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Μέτρα περιορισμού των εισαγωγών</a:t>
            </a:r>
            <a:endParaRPr lang="el-GR" sz="36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7" name="Θέση περιεχομένου 2"/>
          <p:cNvSpPr txBox="1">
            <a:spLocks/>
          </p:cNvSpPr>
          <p:nvPr/>
        </p:nvSpPr>
        <p:spPr bwMode="auto">
          <a:xfrm>
            <a:off x="473824" y="2248257"/>
            <a:ext cx="3750471" cy="40961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04800" indent="-304800" algn="l" defTabSz="457200" rtl="0" eaLnBrk="0" fontAlgn="base" hangingPunct="0">
              <a:spcBef>
                <a:spcPct val="20000"/>
              </a:spcBef>
              <a:spcAft>
                <a:spcPts val="600"/>
              </a:spcAft>
              <a:buClr>
                <a:schemeClr val="accent2"/>
              </a:buClr>
              <a:buSzPct val="92000"/>
              <a:buFont typeface="Wingdings 2" pitchFamily="18" charset="2"/>
              <a:buChar char=""/>
              <a:defRPr kern="1200">
                <a:solidFill>
                  <a:schemeClr val="tx2"/>
                </a:solidFill>
                <a:latin typeface="+mn-lt"/>
                <a:ea typeface="+mn-ea"/>
                <a:cs typeface="+mn-cs"/>
              </a:defRPr>
            </a:lvl1pPr>
            <a:lvl2pPr marL="628650" indent="-304800" algn="l" defTabSz="457200" rtl="0" eaLnBrk="0" fontAlgn="base" hangingPunct="0">
              <a:spcBef>
                <a:spcPct val="20000"/>
              </a:spcBef>
              <a:spcAft>
                <a:spcPts val="600"/>
              </a:spcAft>
              <a:buClr>
                <a:schemeClr val="accent2"/>
              </a:buClr>
              <a:buSzPct val="92000"/>
              <a:buFont typeface="Wingdings 2" pitchFamily="18" charset="2"/>
              <a:buChar char=""/>
              <a:defRPr sz="1600" kern="1200">
                <a:solidFill>
                  <a:schemeClr val="tx2"/>
                </a:solidFill>
                <a:latin typeface="+mn-lt"/>
                <a:ea typeface="+mn-ea"/>
                <a:cs typeface="+mn-cs"/>
              </a:defRPr>
            </a:lvl2pPr>
            <a:lvl3pPr marL="898525" indent="-269875" algn="l" defTabSz="457200" rtl="0" eaLnBrk="0" fontAlgn="base" hangingPunct="0">
              <a:spcBef>
                <a:spcPct val="20000"/>
              </a:spcBef>
              <a:spcAft>
                <a:spcPts val="600"/>
              </a:spcAft>
              <a:buClr>
                <a:schemeClr val="accent2"/>
              </a:buClr>
              <a:buSzPct val="92000"/>
              <a:buFont typeface="Wingdings 2" pitchFamily="18" charset="2"/>
              <a:buChar char=""/>
              <a:defRPr sz="1400" kern="1200">
                <a:solidFill>
                  <a:schemeClr val="tx2"/>
                </a:solidFill>
                <a:latin typeface="+mn-lt"/>
                <a:ea typeface="+mn-ea"/>
                <a:cs typeface="+mn-cs"/>
              </a:defRPr>
            </a:lvl3pPr>
            <a:lvl4pPr marL="1241425"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4pPr>
            <a:lvl5pPr marL="1601788"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just" fontAlgn="auto">
              <a:lnSpc>
                <a:spcPct val="150000"/>
              </a:lnSpc>
              <a:spcAft>
                <a:spcPts val="0"/>
              </a:spcAft>
              <a:buNone/>
              <a:defRPr/>
            </a:pPr>
            <a:r>
              <a:rPr lang="el-GR" b="1" i="1" dirty="0" smtClean="0">
                <a:latin typeface="Times New Roman" panose="02020603050405020304" pitchFamily="18" charset="0"/>
                <a:cs typeface="Times New Roman" panose="02020603050405020304" pitchFamily="18" charset="0"/>
              </a:rPr>
              <a:t>Περιορισμός των εισαγωγών</a:t>
            </a:r>
            <a:r>
              <a:rPr lang="en-US"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=&gt; </a:t>
            </a:r>
            <a:r>
              <a:rPr lang="el-GR" dirty="0" smtClean="0">
                <a:latin typeface="Times New Roman" panose="02020603050405020304" pitchFamily="18" charset="0"/>
                <a:cs typeface="Times New Roman" panose="02020603050405020304" pitchFamily="18" charset="0"/>
              </a:rPr>
              <a:t>μετατόπιση της καμπύλης ΝΧ προς τα έξω </a:t>
            </a:r>
            <a:r>
              <a:rPr lang="en-US"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=&gt; </a:t>
            </a:r>
            <a:r>
              <a:rPr lang="el-GR" dirty="0" smtClean="0">
                <a:latin typeface="Times New Roman" panose="02020603050405020304" pitchFamily="18" charset="0"/>
                <a:cs typeface="Times New Roman" panose="02020603050405020304" pitchFamily="18" charset="0"/>
              </a:rPr>
              <a:t>αύξηση της συναλλαγματικής ισοτιμίας </a:t>
            </a:r>
            <a:r>
              <a:rPr lang="en-US" dirty="0" smtClean="0">
                <a:latin typeface="Times New Roman" panose="02020603050405020304" pitchFamily="18" charset="0"/>
                <a:cs typeface="Times New Roman" panose="02020603050405020304" pitchFamily="18" charset="0"/>
              </a:rPr>
              <a:t>(</a:t>
            </a:r>
            <a:r>
              <a:rPr lang="el-GR" dirty="0" smtClean="0">
                <a:latin typeface="Times New Roman" panose="02020603050405020304" pitchFamily="18" charset="0"/>
                <a:cs typeface="Times New Roman" panose="02020603050405020304" pitchFamily="18" charset="0"/>
              </a:rPr>
              <a:t>ε</a:t>
            </a:r>
            <a:r>
              <a:rPr lang="en-US" baseline="-10000" dirty="0" smtClean="0">
                <a:latin typeface="Times New Roman" panose="02020603050405020304" pitchFamily="18" charset="0"/>
                <a:cs typeface="Times New Roman" panose="02020603050405020304" pitchFamily="18" charset="0"/>
              </a:rPr>
              <a:t>0</a:t>
            </a:r>
            <a:r>
              <a:rPr lang="el-GR" dirty="0" smtClean="0">
                <a:latin typeface="Times New Roman" panose="02020603050405020304" pitchFamily="18" charset="0"/>
                <a:cs typeface="Times New Roman" panose="02020603050405020304" pitchFamily="18" charset="0"/>
              </a:rPr>
              <a:t> &gt; ε</a:t>
            </a:r>
            <a:r>
              <a:rPr lang="el-GR" baseline="-25000" dirty="0" smtClean="0">
                <a:latin typeface="Times New Roman" panose="02020603050405020304" pitchFamily="18" charset="0"/>
                <a:cs typeface="Times New Roman" panose="02020603050405020304" pitchFamily="18" charset="0"/>
              </a:rPr>
              <a:t>1</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=&gt; μείωση των καθαρών εξαγωγών</a:t>
            </a:r>
            <a:r>
              <a:rPr lang="el-GR" b="1"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=&gt; </a:t>
            </a:r>
            <a:r>
              <a:rPr lang="el-GR" b="1" dirty="0" smtClean="0">
                <a:latin typeface="Times New Roman" panose="02020603050405020304" pitchFamily="18" charset="0"/>
                <a:cs typeface="Times New Roman" panose="02020603050405020304" pitchFamily="18" charset="0"/>
              </a:rPr>
              <a:t>το εμπορικό ισοζύγιο παραμένει αμετάβλητο</a:t>
            </a:r>
            <a:r>
              <a:rPr lang="el-GR" dirty="0" smtClean="0">
                <a:latin typeface="Times New Roman" panose="02020603050405020304" pitchFamily="18" charset="0"/>
                <a:cs typeface="Times New Roman" panose="02020603050405020304" pitchFamily="18" charset="0"/>
              </a:rPr>
              <a:t>.</a:t>
            </a:r>
            <a:endParaRPr lang="el-GR" dirty="0">
              <a:latin typeface="Times New Roman" panose="02020603050405020304" pitchFamily="18" charset="0"/>
              <a:cs typeface="Times New Roman" panose="02020603050405020304" pitchFamily="18" charset="0"/>
            </a:endParaRPr>
          </a:p>
        </p:txBody>
      </p:sp>
      <p:grpSp>
        <p:nvGrpSpPr>
          <p:cNvPr id="25" name="Ομάδα 24"/>
          <p:cNvGrpSpPr/>
          <p:nvPr/>
        </p:nvGrpSpPr>
        <p:grpSpPr>
          <a:xfrm>
            <a:off x="4342760" y="1773226"/>
            <a:ext cx="7512247" cy="5324328"/>
            <a:chOff x="4891740" y="1773225"/>
            <a:chExt cx="7512247" cy="5324328"/>
          </a:xfrm>
        </p:grpSpPr>
        <p:cxnSp>
          <p:nvCxnSpPr>
            <p:cNvPr id="88" name="AutoShape 28"/>
            <p:cNvCxnSpPr>
              <a:cxnSpLocks noChangeShapeType="1"/>
            </p:cNvCxnSpPr>
            <p:nvPr/>
          </p:nvCxnSpPr>
          <p:spPr bwMode="auto">
            <a:xfrm flipH="1" flipV="1">
              <a:off x="8805714" y="4814903"/>
              <a:ext cx="1270896" cy="3581"/>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21" name="Ομάδα 20"/>
            <p:cNvGrpSpPr/>
            <p:nvPr/>
          </p:nvGrpSpPr>
          <p:grpSpPr>
            <a:xfrm>
              <a:off x="4891740" y="1773225"/>
              <a:ext cx="7512247" cy="5324328"/>
              <a:chOff x="4891740" y="1773225"/>
              <a:chExt cx="7512247" cy="5324328"/>
            </a:xfrm>
          </p:grpSpPr>
          <p:grpSp>
            <p:nvGrpSpPr>
              <p:cNvPr id="83" name="Ομάδα 82"/>
              <p:cNvGrpSpPr/>
              <p:nvPr/>
            </p:nvGrpSpPr>
            <p:grpSpPr>
              <a:xfrm>
                <a:off x="4891740" y="1773225"/>
                <a:ext cx="7147555" cy="5324328"/>
                <a:chOff x="2187866" y="1792557"/>
                <a:chExt cx="7147555" cy="5324328"/>
              </a:xfrm>
            </p:grpSpPr>
            <p:grpSp>
              <p:nvGrpSpPr>
                <p:cNvPr id="23" name="Ομάδα 22"/>
                <p:cNvGrpSpPr/>
                <p:nvPr/>
              </p:nvGrpSpPr>
              <p:grpSpPr>
                <a:xfrm>
                  <a:off x="2187866" y="1792557"/>
                  <a:ext cx="5157834" cy="2969499"/>
                  <a:chOff x="776601" y="3370425"/>
                  <a:chExt cx="5157834" cy="2969499"/>
                </a:xfrm>
              </p:grpSpPr>
              <p:grpSp>
                <p:nvGrpSpPr>
                  <p:cNvPr id="4" name="Ομάδα 3"/>
                  <p:cNvGrpSpPr/>
                  <p:nvPr/>
                </p:nvGrpSpPr>
                <p:grpSpPr>
                  <a:xfrm>
                    <a:off x="776601" y="3370425"/>
                    <a:ext cx="5157834" cy="2969499"/>
                    <a:chOff x="7990674" y="3222940"/>
                    <a:chExt cx="5157834" cy="2969499"/>
                  </a:xfrm>
                </p:grpSpPr>
                <p:grpSp>
                  <p:nvGrpSpPr>
                    <p:cNvPr id="5" name="Ομάδα 4"/>
                    <p:cNvGrpSpPr/>
                    <p:nvPr/>
                  </p:nvGrpSpPr>
                  <p:grpSpPr>
                    <a:xfrm>
                      <a:off x="7990674" y="3222940"/>
                      <a:ext cx="5157834" cy="2969499"/>
                      <a:chOff x="8420559" y="4127292"/>
                      <a:chExt cx="5047320" cy="2774092"/>
                    </a:xfrm>
                  </p:grpSpPr>
                  <p:sp>
                    <p:nvSpPr>
                      <p:cNvPr id="7" name="Rectangle 3"/>
                      <p:cNvSpPr txBox="1">
                        <a:spLocks/>
                      </p:cNvSpPr>
                      <p:nvPr/>
                    </p:nvSpPr>
                    <p:spPr bwMode="auto">
                      <a:xfrm>
                        <a:off x="10434880" y="6048537"/>
                        <a:ext cx="1505764"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l-GR"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 + CF (r</a:t>
                        </a:r>
                        <a:r>
                          <a:rPr lang="el-GR"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8" name="Ομάδα 7"/>
                      <p:cNvGrpSpPr/>
                      <p:nvPr/>
                    </p:nvGrpSpPr>
                    <p:grpSpPr>
                      <a:xfrm>
                        <a:off x="8420559" y="4127292"/>
                        <a:ext cx="5047320" cy="2774092"/>
                        <a:chOff x="8420559" y="4127292"/>
                        <a:chExt cx="5047320" cy="2774092"/>
                      </a:xfrm>
                    </p:grpSpPr>
                    <p:sp>
                      <p:nvSpPr>
                        <p:cNvPr id="9" name="Rectangle 3"/>
                        <p:cNvSpPr txBox="1">
                          <a:spLocks/>
                        </p:cNvSpPr>
                        <p:nvPr/>
                      </p:nvSpPr>
                      <p:spPr bwMode="auto">
                        <a:xfrm>
                          <a:off x="10895515" y="6461210"/>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400" i="1" dirty="0" smtClean="0">
                              <a:latin typeface="Times New Roman" panose="02020603050405020304" pitchFamily="18" charset="0"/>
                              <a:cs typeface="Times New Roman" panose="02020603050405020304" pitchFamily="18" charset="0"/>
                            </a:rPr>
                            <a:t>S,  I + CF</a:t>
                          </a:r>
                          <a:endParaRPr lang="el-GR" sz="1400" i="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Rectangle 3"/>
                            <p:cNvSpPr txBox="1">
                              <a:spLocks/>
                            </p:cNvSpPr>
                            <p:nvPr/>
                          </p:nvSpPr>
                          <p:spPr bwMode="auto">
                            <a:xfrm>
                              <a:off x="10034512" y="4127292"/>
                              <a:ext cx="387477"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14:m>
                                <m:oMathPara xmlns:m="http://schemas.openxmlformats.org/officeDocument/2006/math">
                                  <m:oMathParaPr>
                                    <m:jc m:val="centerGroup"/>
                                  </m:oMathParaPr>
                                  <m:oMath xmlns:m="http://schemas.openxmlformats.org/officeDocument/2006/math">
                                    <m:acc>
                                      <m:accPr>
                                        <m:chr m:val="̅"/>
                                        <m:ctrlPr>
                                          <a:rPr lang="en-US" sz="1400" i="1" dirty="0" smtClean="0">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ctrlPr>
                                      </m:accPr>
                                      <m:e>
                                        <m:r>
                                          <m:rPr>
                                            <m:nor/>
                                          </m:rP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S</m:t>
                                        </m:r>
                                      </m:e>
                                    </m:acc>
                                  </m:oMath>
                                </m:oMathPara>
                              </a14:m>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10" name="Rectangle 3"/>
                            <p:cNvSpPr txBox="1">
                              <a:spLocks noRot="1" noChangeAspect="1" noMove="1" noResize="1" noEditPoints="1" noAdjustHandles="1" noChangeArrowheads="1" noChangeShapeType="1" noTextEdit="1"/>
                            </p:cNvSpPr>
                            <p:nvPr/>
                          </p:nvSpPr>
                          <p:spPr bwMode="auto">
                            <a:xfrm>
                              <a:off x="10034512" y="4127292"/>
                              <a:ext cx="387477" cy="439531"/>
                            </a:xfrm>
                            <a:prstGeom prst="rect">
                              <a:avLst/>
                            </a:prstGeom>
                            <a:blipFill>
                              <a:blip r:embed="rId2"/>
                              <a:stretch>
                                <a:fillRect r="-3077"/>
                              </a:stretch>
                            </a:blipFill>
                            <a:ln w="9525">
                              <a:noFill/>
                              <a:miter lim="800000"/>
                              <a:headEnd/>
                              <a:tailEnd/>
                            </a:ln>
                          </p:spPr>
                          <p:txBody>
                            <a:bodyPr/>
                            <a:lstStyle/>
                            <a:p>
                              <a:r>
                                <a:rPr lang="el-GR">
                                  <a:noFill/>
                                </a:rPr>
                                <a:t> </a:t>
                              </a:r>
                            </a:p>
                          </p:txBody>
                        </p:sp>
                      </mc:Fallback>
                    </mc:AlternateContent>
                    <p:grpSp>
                      <p:nvGrpSpPr>
                        <p:cNvPr id="11" name="Ομάδα 10"/>
                        <p:cNvGrpSpPr/>
                        <p:nvPr/>
                      </p:nvGrpSpPr>
                      <p:grpSpPr>
                        <a:xfrm>
                          <a:off x="8420559" y="4221267"/>
                          <a:ext cx="5047320" cy="2235467"/>
                          <a:chOff x="8420559" y="4221267"/>
                          <a:chExt cx="5047320" cy="2235467"/>
                        </a:xfrm>
                      </p:grpSpPr>
                      <p:grpSp>
                        <p:nvGrpSpPr>
                          <p:cNvPr id="13" name="Group 27"/>
                          <p:cNvGrpSpPr>
                            <a:grpSpLocks/>
                          </p:cNvGrpSpPr>
                          <p:nvPr/>
                        </p:nvGrpSpPr>
                        <p:grpSpPr bwMode="auto">
                          <a:xfrm>
                            <a:off x="8723037" y="4290183"/>
                            <a:ext cx="4744842" cy="2166551"/>
                            <a:chOff x="2720" y="1427"/>
                            <a:chExt cx="6318" cy="3238"/>
                          </a:xfrm>
                        </p:grpSpPr>
                        <p:cxnSp>
                          <p:nvCxnSpPr>
                            <p:cNvPr id="16" name="AutoShape 28"/>
                            <p:cNvCxnSpPr>
                              <a:cxnSpLocks noChangeShapeType="1"/>
                            </p:cNvCxnSpPr>
                            <p:nvPr/>
                          </p:nvCxnSpPr>
                          <p:spPr bwMode="auto">
                            <a:xfrm flipH="1" flipV="1">
                              <a:off x="2729" y="2832"/>
                              <a:ext cx="6309" cy="5"/>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17" name="Group 29"/>
                            <p:cNvGrpSpPr>
                              <a:grpSpLocks/>
                            </p:cNvGrpSpPr>
                            <p:nvPr/>
                          </p:nvGrpSpPr>
                          <p:grpSpPr bwMode="auto">
                            <a:xfrm>
                              <a:off x="2720" y="1427"/>
                              <a:ext cx="4191" cy="3238"/>
                              <a:chOff x="2720" y="1427"/>
                              <a:chExt cx="4191" cy="3238"/>
                            </a:xfrm>
                          </p:grpSpPr>
                          <p:grpSp>
                            <p:nvGrpSpPr>
                              <p:cNvPr id="18" name="Group 30"/>
                              <p:cNvGrpSpPr>
                                <a:grpSpLocks/>
                              </p:cNvGrpSpPr>
                              <p:nvPr/>
                            </p:nvGrpSpPr>
                            <p:grpSpPr bwMode="auto">
                              <a:xfrm>
                                <a:off x="2721" y="1445"/>
                                <a:ext cx="4190" cy="3220"/>
                                <a:chOff x="2721" y="1445"/>
                                <a:chExt cx="4190" cy="3220"/>
                              </a:xfrm>
                            </p:grpSpPr>
                            <p:cxnSp>
                              <p:nvCxnSpPr>
                                <p:cNvPr id="20" name="AutoShape 31"/>
                                <p:cNvCxnSpPr>
                                  <a:cxnSpLocks noChangeShapeType="1"/>
                                </p:cNvCxnSpPr>
                                <p:nvPr/>
                              </p:nvCxnSpPr>
                              <p:spPr bwMode="auto">
                                <a:xfrm>
                                  <a:off x="4530" y="1445"/>
                                  <a:ext cx="20" cy="3220"/>
                                </a:xfrm>
                                <a:prstGeom prst="straightConnector1">
                                  <a:avLst/>
                                </a:prstGeom>
                                <a:noFill/>
                                <a:ln w="317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AutoShape 33"/>
                                <p:cNvCxnSpPr>
                                  <a:cxnSpLocks noChangeShapeType="1"/>
                                </p:cNvCxnSpPr>
                                <p:nvPr/>
                              </p:nvCxnSpPr>
                              <p:spPr bwMode="auto">
                                <a:xfrm>
                                  <a:off x="2721" y="4648"/>
                                  <a:ext cx="4190" cy="0"/>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19" name="AutoShape 34"/>
                              <p:cNvCxnSpPr>
                                <a:cxnSpLocks noChangeShapeType="1"/>
                              </p:cNvCxnSpPr>
                              <p:nvPr/>
                            </p:nvCxnSpPr>
                            <p:spPr bwMode="auto">
                              <a:xfrm flipH="1" flipV="1">
                                <a:off x="2720" y="1427"/>
                                <a:ext cx="20" cy="3229"/>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sp>
                        <p:nvSpPr>
                          <p:cNvPr id="14" name="Rectangle 3"/>
                          <p:cNvSpPr txBox="1">
                            <a:spLocks/>
                          </p:cNvSpPr>
                          <p:nvPr/>
                        </p:nvSpPr>
                        <p:spPr bwMode="auto">
                          <a:xfrm>
                            <a:off x="8429903" y="4221267"/>
                            <a:ext cx="346158"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i="1" dirty="0" smtClean="0">
                                <a:latin typeface="Times New Roman" panose="02020603050405020304" pitchFamily="18" charset="0"/>
                                <a:cs typeface="Times New Roman" panose="02020603050405020304" pitchFamily="18" charset="0"/>
                              </a:rPr>
                              <a:t>r</a:t>
                            </a:r>
                            <a:endParaRPr lang="el-GR" sz="1600" i="1" dirty="0" smtClean="0">
                              <a:latin typeface="Times New Roman" panose="02020603050405020304" pitchFamily="18" charset="0"/>
                              <a:cs typeface="Times New Roman" panose="02020603050405020304" pitchFamily="18" charset="0"/>
                            </a:endParaRPr>
                          </a:p>
                        </p:txBody>
                      </p:sp>
                      <p:sp>
                        <p:nvSpPr>
                          <p:cNvPr id="15" name="Rectangle 3"/>
                          <p:cNvSpPr txBox="1">
                            <a:spLocks/>
                          </p:cNvSpPr>
                          <p:nvPr/>
                        </p:nvSpPr>
                        <p:spPr bwMode="auto">
                          <a:xfrm>
                            <a:off x="8420559" y="4952492"/>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12" name="Rectangle 3"/>
                        <p:cNvSpPr txBox="1">
                          <a:spLocks/>
                        </p:cNvSpPr>
                        <p:nvPr/>
                      </p:nvSpPr>
                      <p:spPr bwMode="auto">
                        <a:xfrm>
                          <a:off x="9777130" y="6461853"/>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sp>
                  <p:nvSpPr>
                    <p:cNvPr id="6" name="Rectangle 3"/>
                    <p:cNvSpPr txBox="1">
                      <a:spLocks/>
                    </p:cNvSpPr>
                    <p:nvPr/>
                  </p:nvSpPr>
                  <p:spPr bwMode="auto">
                    <a:xfrm>
                      <a:off x="8068918" y="5687326"/>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cxnSp>
                <p:nvCxnSpPr>
                  <p:cNvPr id="24" name="Ευθεία γραμμή σύνδεσης 23"/>
                  <p:cNvCxnSpPr>
                    <a:endCxn id="7" idx="1"/>
                  </p:cNvCxnSpPr>
                  <p:nvPr/>
                </p:nvCxnSpPr>
                <p:spPr>
                  <a:xfrm>
                    <a:off x="1376516" y="3795252"/>
                    <a:ext cx="2394169" cy="1642147"/>
                  </a:xfrm>
                  <a:prstGeom prst="line">
                    <a:avLst/>
                  </a:prstGeom>
                  <a:ln w="31750">
                    <a:solidFill>
                      <a:srgbClr val="92D050"/>
                    </a:solidFill>
                  </a:ln>
                </p:spPr>
                <p:style>
                  <a:lnRef idx="1">
                    <a:schemeClr val="accent1"/>
                  </a:lnRef>
                  <a:fillRef idx="0">
                    <a:schemeClr val="accent1"/>
                  </a:fillRef>
                  <a:effectRef idx="0">
                    <a:schemeClr val="accent1"/>
                  </a:effectRef>
                  <a:fontRef idx="minor">
                    <a:schemeClr val="tx1"/>
                  </a:fontRef>
                </p:style>
              </p:cxnSp>
            </p:grpSp>
            <p:grpSp>
              <p:nvGrpSpPr>
                <p:cNvPr id="82" name="Ομάδα 81"/>
                <p:cNvGrpSpPr/>
                <p:nvPr/>
              </p:nvGrpSpPr>
              <p:grpSpPr>
                <a:xfrm>
                  <a:off x="5791908" y="1893151"/>
                  <a:ext cx="3543513" cy="2868904"/>
                  <a:chOff x="5791908" y="1893151"/>
                  <a:chExt cx="3543513" cy="2868904"/>
                </a:xfrm>
              </p:grpSpPr>
              <p:grpSp>
                <p:nvGrpSpPr>
                  <p:cNvPr id="28" name="Ομάδα 27"/>
                  <p:cNvGrpSpPr/>
                  <p:nvPr/>
                </p:nvGrpSpPr>
                <p:grpSpPr>
                  <a:xfrm>
                    <a:off x="5797132" y="1893151"/>
                    <a:ext cx="3538289" cy="2868904"/>
                    <a:chOff x="7999162" y="3323534"/>
                    <a:chExt cx="3538289" cy="2868904"/>
                  </a:xfrm>
                </p:grpSpPr>
                <p:grpSp>
                  <p:nvGrpSpPr>
                    <p:cNvPr id="32" name="Ομάδα 31"/>
                    <p:cNvGrpSpPr/>
                    <p:nvPr/>
                  </p:nvGrpSpPr>
                  <p:grpSpPr>
                    <a:xfrm>
                      <a:off x="8000228" y="3323534"/>
                      <a:ext cx="3537223" cy="2868904"/>
                      <a:chOff x="8429903" y="4221267"/>
                      <a:chExt cx="3461435" cy="2680117"/>
                    </a:xfrm>
                  </p:grpSpPr>
                  <p:sp>
                    <p:nvSpPr>
                      <p:cNvPr id="33" name="Rectangle 3"/>
                      <p:cNvSpPr txBox="1">
                        <a:spLocks/>
                      </p:cNvSpPr>
                      <p:nvPr/>
                    </p:nvSpPr>
                    <p:spPr bwMode="auto">
                      <a:xfrm>
                        <a:off x="11455849" y="6432020"/>
                        <a:ext cx="435489"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i="1" dirty="0" smtClean="0">
                            <a:latin typeface="Times New Roman" panose="02020603050405020304" pitchFamily="18" charset="0"/>
                            <a:cs typeface="Times New Roman" panose="02020603050405020304" pitchFamily="18" charset="0"/>
                          </a:rPr>
                          <a:t>CF</a:t>
                        </a:r>
                        <a:endParaRPr lang="el-GR" sz="1600" i="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4" name="Rectangle 3"/>
                          <p:cNvSpPr txBox="1">
                            <a:spLocks/>
                          </p:cNvSpPr>
                          <p:nvPr/>
                        </p:nvSpPr>
                        <p:spPr bwMode="auto">
                          <a:xfrm>
                            <a:off x="9187391" y="4403869"/>
                            <a:ext cx="796166"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14:m>
                              <m:oMathPara xmlns:m="http://schemas.openxmlformats.org/officeDocument/2006/math">
                                <m:oMathParaPr>
                                  <m:jc m:val="centerGroup"/>
                                </m:oMathParaPr>
                                <m:oMath xmlns:m="http://schemas.openxmlformats.org/officeDocument/2006/math">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CF</m:t>
                                  </m:r>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 (</m:t>
                                  </m:r>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r</m:t>
                                  </m:r>
                                  <m:r>
                                    <m:rPr>
                                      <m:nor/>
                                    </m:rPr>
                                    <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m:t>
                                  </m:r>
                                </m:oMath>
                              </m:oMathPara>
                            </a14:m>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34" name="Rectangle 3"/>
                          <p:cNvSpPr txBox="1">
                            <a:spLocks noRot="1" noChangeAspect="1" noMove="1" noResize="1" noEditPoints="1" noAdjustHandles="1" noChangeArrowheads="1" noChangeShapeType="1" noTextEdit="1"/>
                          </p:cNvSpPr>
                          <p:nvPr/>
                        </p:nvSpPr>
                        <p:spPr bwMode="auto">
                          <a:xfrm>
                            <a:off x="9187391" y="4403869"/>
                            <a:ext cx="796166" cy="439531"/>
                          </a:xfrm>
                          <a:prstGeom prst="rect">
                            <a:avLst/>
                          </a:prstGeom>
                          <a:blipFill>
                            <a:blip r:embed="rId3"/>
                            <a:stretch>
                              <a:fillRect/>
                            </a:stretch>
                          </a:blipFill>
                          <a:ln w="9525">
                            <a:noFill/>
                            <a:miter lim="800000"/>
                            <a:headEnd/>
                            <a:tailEnd/>
                          </a:ln>
                        </p:spPr>
                        <p:txBody>
                          <a:bodyPr/>
                          <a:lstStyle/>
                          <a:p>
                            <a:r>
                              <a:rPr lang="el-GR">
                                <a:noFill/>
                              </a:rPr>
                              <a:t> </a:t>
                            </a:r>
                          </a:p>
                        </p:txBody>
                      </p:sp>
                    </mc:Fallback>
                  </mc:AlternateContent>
                  <p:grpSp>
                    <p:nvGrpSpPr>
                      <p:cNvPr id="35" name="Ομάδα 34"/>
                      <p:cNvGrpSpPr/>
                      <p:nvPr/>
                    </p:nvGrpSpPr>
                    <p:grpSpPr>
                      <a:xfrm>
                        <a:off x="8429903" y="4221267"/>
                        <a:ext cx="3440599" cy="2235467"/>
                        <a:chOff x="8429903" y="4221267"/>
                        <a:chExt cx="3440599" cy="2235467"/>
                      </a:xfrm>
                    </p:grpSpPr>
                    <p:grpSp>
                      <p:nvGrpSpPr>
                        <p:cNvPr id="41" name="Group 29"/>
                        <p:cNvGrpSpPr>
                          <a:grpSpLocks/>
                        </p:cNvGrpSpPr>
                        <p:nvPr/>
                      </p:nvGrpSpPr>
                      <p:grpSpPr bwMode="auto">
                        <a:xfrm>
                          <a:off x="8723037" y="4290183"/>
                          <a:ext cx="3147465" cy="2166551"/>
                          <a:chOff x="2720" y="1427"/>
                          <a:chExt cx="4191" cy="3238"/>
                        </a:xfrm>
                      </p:grpSpPr>
                      <p:grpSp>
                        <p:nvGrpSpPr>
                          <p:cNvPr id="42" name="Group 30"/>
                          <p:cNvGrpSpPr>
                            <a:grpSpLocks/>
                          </p:cNvGrpSpPr>
                          <p:nvPr/>
                        </p:nvGrpSpPr>
                        <p:grpSpPr bwMode="auto">
                          <a:xfrm>
                            <a:off x="2721" y="1445"/>
                            <a:ext cx="4190" cy="3220"/>
                            <a:chOff x="2721" y="1445"/>
                            <a:chExt cx="4190" cy="3220"/>
                          </a:xfrm>
                        </p:grpSpPr>
                        <p:cxnSp>
                          <p:nvCxnSpPr>
                            <p:cNvPr id="44" name="AutoShape 31"/>
                            <p:cNvCxnSpPr>
                              <a:cxnSpLocks noChangeShapeType="1"/>
                            </p:cNvCxnSpPr>
                            <p:nvPr/>
                          </p:nvCxnSpPr>
                          <p:spPr bwMode="auto">
                            <a:xfrm rot="19080000">
                              <a:off x="4530" y="1445"/>
                              <a:ext cx="20" cy="3220"/>
                            </a:xfrm>
                            <a:prstGeom prst="straightConnector1">
                              <a:avLst/>
                            </a:prstGeom>
                            <a:noFill/>
                            <a:ln w="317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5" name="AutoShape 33"/>
                            <p:cNvCxnSpPr>
                              <a:cxnSpLocks noChangeShapeType="1"/>
                            </p:cNvCxnSpPr>
                            <p:nvPr/>
                          </p:nvCxnSpPr>
                          <p:spPr bwMode="auto">
                            <a:xfrm>
                              <a:off x="2721" y="4648"/>
                              <a:ext cx="4190" cy="0"/>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43" name="AutoShape 34"/>
                          <p:cNvCxnSpPr>
                            <a:cxnSpLocks noChangeShapeType="1"/>
                          </p:cNvCxnSpPr>
                          <p:nvPr/>
                        </p:nvCxnSpPr>
                        <p:spPr bwMode="auto">
                          <a:xfrm flipH="1" flipV="1">
                            <a:off x="2720" y="1427"/>
                            <a:ext cx="20" cy="3229"/>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38" name="Rectangle 3"/>
                        <p:cNvSpPr txBox="1">
                          <a:spLocks/>
                        </p:cNvSpPr>
                        <p:nvPr/>
                      </p:nvSpPr>
                      <p:spPr bwMode="auto">
                        <a:xfrm>
                          <a:off x="8429903" y="4221267"/>
                          <a:ext cx="346158"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i="1" dirty="0">
                              <a:latin typeface="Times New Roman" panose="02020603050405020304" pitchFamily="18" charset="0"/>
                              <a:cs typeface="Times New Roman" panose="02020603050405020304" pitchFamily="18" charset="0"/>
                            </a:rPr>
                            <a:t>r</a:t>
                          </a:r>
                          <a:endParaRPr lang="el-GR" sz="1600" i="1" dirty="0" smtClean="0">
                            <a:latin typeface="Times New Roman" panose="02020603050405020304" pitchFamily="18" charset="0"/>
                            <a:cs typeface="Times New Roman" panose="02020603050405020304" pitchFamily="18" charset="0"/>
                          </a:endParaRPr>
                        </a:p>
                      </p:txBody>
                    </p:sp>
                  </p:grpSp>
                  <p:sp>
                    <p:nvSpPr>
                      <p:cNvPr id="36" name="Rectangle 3"/>
                      <p:cNvSpPr txBox="1">
                        <a:spLocks/>
                      </p:cNvSpPr>
                      <p:nvPr/>
                    </p:nvSpPr>
                    <p:spPr bwMode="auto">
                      <a:xfrm>
                        <a:off x="9777130" y="6461853"/>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30" name="Rectangle 3"/>
                    <p:cNvSpPr txBox="1">
                      <a:spLocks/>
                    </p:cNvSpPr>
                    <p:nvPr/>
                  </p:nvSpPr>
                  <p:spPr bwMode="auto">
                    <a:xfrm>
                      <a:off x="7999162" y="5578829"/>
                      <a:ext cx="477073" cy="2623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cxnSp>
                <p:nvCxnSpPr>
                  <p:cNvPr id="73" name="AutoShape 31"/>
                  <p:cNvCxnSpPr>
                    <a:cxnSpLocks noChangeShapeType="1"/>
                  </p:cNvCxnSpPr>
                  <p:nvPr/>
                </p:nvCxnSpPr>
                <p:spPr bwMode="auto">
                  <a:xfrm>
                    <a:off x="7349853" y="2978950"/>
                    <a:ext cx="15349" cy="1512000"/>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6" name="Rectangle 3"/>
                  <p:cNvSpPr txBox="1">
                    <a:spLocks/>
                  </p:cNvSpPr>
                  <p:nvPr/>
                </p:nvSpPr>
                <p:spPr bwMode="auto">
                  <a:xfrm>
                    <a:off x="5791908" y="2878601"/>
                    <a:ext cx="487519" cy="4570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7" name="Rectangle 3"/>
                  <p:cNvSpPr txBox="1">
                    <a:spLocks/>
                  </p:cNvSpPr>
                  <p:nvPr/>
                </p:nvSpPr>
                <p:spPr bwMode="auto">
                  <a:xfrm>
                    <a:off x="7360879" y="4234849"/>
                    <a:ext cx="722791" cy="3503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b="1" dirty="0" smtClean="0">
                        <a:latin typeface="Times New Roman" panose="02020603050405020304" pitchFamily="18" charset="0"/>
                        <a:cs typeface="Times New Roman" panose="02020603050405020304" pitchFamily="18" charset="0"/>
                      </a:rPr>
                      <a:t>CF</a:t>
                    </a:r>
                    <a:r>
                      <a:rPr lang="en-US" sz="1600" b="1" baseline="-10000" dirty="0" smtClean="0">
                        <a:latin typeface="Times New Roman" panose="02020603050405020304" pitchFamily="18" charset="0"/>
                        <a:cs typeface="Times New Roman" panose="02020603050405020304" pitchFamily="18" charset="0"/>
                      </a:rPr>
                      <a:t>0</a:t>
                    </a:r>
                    <a:endParaRPr lang="el-GR" sz="1600" b="1" baseline="-10000" dirty="0" smtClean="0">
                      <a:latin typeface="Times New Roman" panose="02020603050405020304" pitchFamily="18" charset="0"/>
                      <a:cs typeface="Times New Roman" panose="02020603050405020304" pitchFamily="18" charset="0"/>
                    </a:endParaRPr>
                  </a:p>
                </p:txBody>
              </p:sp>
            </p:grpSp>
            <p:grpSp>
              <p:nvGrpSpPr>
                <p:cNvPr id="29" name="Ομάδα 28"/>
                <p:cNvGrpSpPr/>
                <p:nvPr/>
              </p:nvGrpSpPr>
              <p:grpSpPr>
                <a:xfrm>
                  <a:off x="5775567" y="4307976"/>
                  <a:ext cx="3533646" cy="2808909"/>
                  <a:chOff x="5775567" y="4307976"/>
                  <a:chExt cx="3533646" cy="2808909"/>
                </a:xfrm>
              </p:grpSpPr>
              <p:grpSp>
                <p:nvGrpSpPr>
                  <p:cNvPr id="26" name="Ομάδα 25"/>
                  <p:cNvGrpSpPr/>
                  <p:nvPr/>
                </p:nvGrpSpPr>
                <p:grpSpPr>
                  <a:xfrm>
                    <a:off x="5775567" y="4307976"/>
                    <a:ext cx="3533646" cy="2808909"/>
                    <a:chOff x="5775567" y="4307976"/>
                    <a:chExt cx="3533646" cy="2808909"/>
                  </a:xfrm>
                </p:grpSpPr>
                <p:grpSp>
                  <p:nvGrpSpPr>
                    <p:cNvPr id="48" name="Ομάδα 47"/>
                    <p:cNvGrpSpPr/>
                    <p:nvPr/>
                  </p:nvGrpSpPr>
                  <p:grpSpPr>
                    <a:xfrm>
                      <a:off x="5775567" y="4307976"/>
                      <a:ext cx="3533646" cy="2808909"/>
                      <a:chOff x="7983747" y="3531014"/>
                      <a:chExt cx="3533646" cy="2808909"/>
                    </a:xfrm>
                  </p:grpSpPr>
                  <p:grpSp>
                    <p:nvGrpSpPr>
                      <p:cNvPr id="49" name="Ομάδα 48"/>
                      <p:cNvGrpSpPr/>
                      <p:nvPr/>
                    </p:nvGrpSpPr>
                    <p:grpSpPr>
                      <a:xfrm>
                        <a:off x="7983747" y="3531014"/>
                        <a:ext cx="3533646" cy="2808909"/>
                        <a:chOff x="7982515" y="3383529"/>
                        <a:chExt cx="3533646" cy="2808909"/>
                      </a:xfrm>
                    </p:grpSpPr>
                    <p:grpSp>
                      <p:nvGrpSpPr>
                        <p:cNvPr id="52" name="Ομάδα 51"/>
                        <p:cNvGrpSpPr/>
                        <p:nvPr/>
                      </p:nvGrpSpPr>
                      <p:grpSpPr>
                        <a:xfrm>
                          <a:off x="7982515" y="3383529"/>
                          <a:ext cx="3533646" cy="2808909"/>
                          <a:chOff x="8412568" y="4277314"/>
                          <a:chExt cx="3457934" cy="2624070"/>
                        </a:xfrm>
                      </p:grpSpPr>
                      <p:sp>
                        <p:nvSpPr>
                          <p:cNvPr id="54" name="Rectangle 3"/>
                          <p:cNvSpPr txBox="1">
                            <a:spLocks/>
                          </p:cNvSpPr>
                          <p:nvPr/>
                        </p:nvSpPr>
                        <p:spPr bwMode="auto">
                          <a:xfrm>
                            <a:off x="11056346" y="6404121"/>
                            <a:ext cx="813157"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i="1" dirty="0" smtClean="0">
                                <a:latin typeface="Times New Roman" panose="02020603050405020304" pitchFamily="18" charset="0"/>
                                <a:cs typeface="Times New Roman" panose="02020603050405020304" pitchFamily="18" charset="0"/>
                              </a:rPr>
                              <a:t>CF</a:t>
                            </a:r>
                            <a:r>
                              <a:rPr lang="el-GR"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NX</a:t>
                            </a:r>
                            <a:endParaRPr lang="el-GR" sz="1600" i="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5" name="Rectangle 3"/>
                              <p:cNvSpPr txBox="1">
                                <a:spLocks/>
                              </p:cNvSpPr>
                              <p:nvPr/>
                            </p:nvSpPr>
                            <p:spPr bwMode="auto">
                              <a:xfrm>
                                <a:off x="9840320" y="4497120"/>
                                <a:ext cx="796166"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14:m>
                                  <m:oMathPara xmlns:m="http://schemas.openxmlformats.org/officeDocument/2006/math">
                                    <m:oMathParaPr>
                                      <m:jc m:val="centerGroup"/>
                                    </m:oMathParaPr>
                                    <m:oMath xmlns:m="http://schemas.openxmlformats.org/officeDocument/2006/math">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CF</m:t>
                                      </m:r>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 (</m:t>
                                      </m:r>
                                      <m:r>
                                        <m:rPr>
                                          <m:nor/>
                                        </m:rP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r</m:t>
                                      </m:r>
                                      <m:r>
                                        <m:rPr>
                                          <m:nor/>
                                        </m:rPr>
                                        <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m:t>
                                      </m:r>
                                    </m:oMath>
                                  </m:oMathPara>
                                </a14:m>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55" name="Rectangle 3"/>
                              <p:cNvSpPr txBox="1">
                                <a:spLocks noRot="1" noChangeAspect="1" noMove="1" noResize="1" noEditPoints="1" noAdjustHandles="1" noChangeArrowheads="1" noChangeShapeType="1" noTextEdit="1"/>
                              </p:cNvSpPr>
                              <p:nvPr/>
                            </p:nvSpPr>
                            <p:spPr bwMode="auto">
                              <a:xfrm>
                                <a:off x="9840320" y="4497120"/>
                                <a:ext cx="796166" cy="439531"/>
                              </a:xfrm>
                              <a:prstGeom prst="rect">
                                <a:avLst/>
                              </a:prstGeom>
                              <a:blipFill>
                                <a:blip r:embed="rId4"/>
                                <a:stretch>
                                  <a:fillRect/>
                                </a:stretch>
                              </a:blipFill>
                              <a:ln w="9525">
                                <a:noFill/>
                                <a:miter lim="800000"/>
                                <a:headEnd/>
                                <a:tailEnd/>
                              </a:ln>
                            </p:spPr>
                            <p:txBody>
                              <a:bodyPr/>
                              <a:lstStyle/>
                              <a:p>
                                <a:r>
                                  <a:rPr lang="el-GR">
                                    <a:noFill/>
                                  </a:rPr>
                                  <a:t> </a:t>
                                </a:r>
                              </a:p>
                            </p:txBody>
                          </p:sp>
                        </mc:Fallback>
                      </mc:AlternateContent>
                      <p:grpSp>
                        <p:nvGrpSpPr>
                          <p:cNvPr id="56" name="Ομάδα 55"/>
                          <p:cNvGrpSpPr/>
                          <p:nvPr/>
                        </p:nvGrpSpPr>
                        <p:grpSpPr>
                          <a:xfrm>
                            <a:off x="8412568" y="4277314"/>
                            <a:ext cx="3457934" cy="2173398"/>
                            <a:chOff x="8412568" y="4277314"/>
                            <a:chExt cx="3457934" cy="2173398"/>
                          </a:xfrm>
                        </p:grpSpPr>
                        <p:grpSp>
                          <p:nvGrpSpPr>
                            <p:cNvPr id="58" name="Group 27"/>
                            <p:cNvGrpSpPr>
                              <a:grpSpLocks/>
                            </p:cNvGrpSpPr>
                            <p:nvPr/>
                          </p:nvGrpSpPr>
                          <p:grpSpPr bwMode="auto">
                            <a:xfrm>
                              <a:off x="8723037" y="4290183"/>
                              <a:ext cx="3147465" cy="2160529"/>
                              <a:chOff x="2720" y="1427"/>
                              <a:chExt cx="4191" cy="3229"/>
                            </a:xfrm>
                          </p:grpSpPr>
                          <p:cxnSp>
                            <p:nvCxnSpPr>
                              <p:cNvPr id="61" name="AutoShape 28"/>
                              <p:cNvCxnSpPr>
                                <a:cxnSpLocks noChangeShapeType="1"/>
                              </p:cNvCxnSpPr>
                              <p:nvPr/>
                            </p:nvCxnSpPr>
                            <p:spPr bwMode="auto">
                              <a:xfrm flipH="1" flipV="1">
                                <a:off x="2729" y="2642"/>
                                <a:ext cx="1656" cy="5"/>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62" name="Group 29"/>
                              <p:cNvGrpSpPr>
                                <a:grpSpLocks/>
                              </p:cNvGrpSpPr>
                              <p:nvPr/>
                            </p:nvGrpSpPr>
                            <p:grpSpPr bwMode="auto">
                              <a:xfrm>
                                <a:off x="2720" y="1427"/>
                                <a:ext cx="4191" cy="3229"/>
                                <a:chOff x="2720" y="1427"/>
                                <a:chExt cx="4191" cy="3229"/>
                              </a:xfrm>
                            </p:grpSpPr>
                            <p:grpSp>
                              <p:nvGrpSpPr>
                                <p:cNvPr id="63" name="Group 30"/>
                                <p:cNvGrpSpPr>
                                  <a:grpSpLocks/>
                                </p:cNvGrpSpPr>
                                <p:nvPr/>
                              </p:nvGrpSpPr>
                              <p:grpSpPr bwMode="auto">
                                <a:xfrm>
                                  <a:off x="2721" y="1675"/>
                                  <a:ext cx="4190" cy="2973"/>
                                  <a:chOff x="2721" y="1675"/>
                                  <a:chExt cx="4190" cy="2973"/>
                                </a:xfrm>
                              </p:grpSpPr>
                              <p:cxnSp>
                                <p:nvCxnSpPr>
                                  <p:cNvPr id="65" name="AutoShape 31"/>
                                  <p:cNvCxnSpPr>
                                    <a:cxnSpLocks noChangeShapeType="1"/>
                                  </p:cNvCxnSpPr>
                                  <p:nvPr/>
                                </p:nvCxnSpPr>
                                <p:spPr bwMode="auto">
                                  <a:xfrm rot="10800000">
                                    <a:off x="4381" y="1675"/>
                                    <a:ext cx="20" cy="2966"/>
                                  </a:xfrm>
                                  <a:prstGeom prst="straightConnector1">
                                    <a:avLst/>
                                  </a:prstGeom>
                                  <a:noFill/>
                                  <a:ln w="31750">
                                    <a:solidFill>
                                      <a:srgbClr val="92D05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6" name="AutoShape 33"/>
                                  <p:cNvCxnSpPr>
                                    <a:cxnSpLocks noChangeShapeType="1"/>
                                  </p:cNvCxnSpPr>
                                  <p:nvPr/>
                                </p:nvCxnSpPr>
                                <p:spPr bwMode="auto">
                                  <a:xfrm>
                                    <a:off x="2721" y="4648"/>
                                    <a:ext cx="4190" cy="0"/>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64" name="AutoShape 34"/>
                                <p:cNvCxnSpPr>
                                  <a:cxnSpLocks noChangeShapeType="1"/>
                                </p:cNvCxnSpPr>
                                <p:nvPr/>
                              </p:nvCxnSpPr>
                              <p:spPr bwMode="auto">
                                <a:xfrm flipH="1" flipV="1">
                                  <a:off x="2720" y="1427"/>
                                  <a:ext cx="20" cy="3229"/>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sp>
                          <p:nvSpPr>
                            <p:cNvPr id="59" name="Rectangle 3"/>
                            <p:cNvSpPr txBox="1">
                              <a:spLocks/>
                            </p:cNvSpPr>
                            <p:nvPr/>
                          </p:nvSpPr>
                          <p:spPr bwMode="auto">
                            <a:xfrm>
                              <a:off x="8465216" y="4277314"/>
                              <a:ext cx="346158"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sz="1600" i="1" dirty="0">
                                  <a:latin typeface="Times New Roman" panose="02020603050405020304" pitchFamily="18" charset="0"/>
                                  <a:cs typeface="Times New Roman" panose="02020603050405020304" pitchFamily="18" charset="0"/>
                                </a:rPr>
                                <a:t>ε</a:t>
                              </a:r>
                              <a:endParaRPr lang="el-GR" sz="1600" i="1" dirty="0" smtClean="0">
                                <a:latin typeface="Times New Roman" panose="02020603050405020304" pitchFamily="18" charset="0"/>
                                <a:cs typeface="Times New Roman" panose="02020603050405020304" pitchFamily="18" charset="0"/>
                              </a:endParaRPr>
                            </a:p>
                          </p:txBody>
                        </p:sp>
                        <p:sp>
                          <p:nvSpPr>
                            <p:cNvPr id="60" name="Rectangle 3"/>
                            <p:cNvSpPr txBox="1">
                              <a:spLocks/>
                            </p:cNvSpPr>
                            <p:nvPr/>
                          </p:nvSpPr>
                          <p:spPr bwMode="auto">
                            <a:xfrm>
                              <a:off x="8412568" y="4876324"/>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n-US"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57" name="Rectangle 3"/>
                          <p:cNvSpPr txBox="1">
                            <a:spLocks/>
                          </p:cNvSpPr>
                          <p:nvPr/>
                        </p:nvSpPr>
                        <p:spPr bwMode="auto">
                          <a:xfrm>
                            <a:off x="9777130" y="6461853"/>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endPar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53" name="Rectangle 3"/>
                        <p:cNvSpPr txBox="1">
                          <a:spLocks/>
                        </p:cNvSpPr>
                        <p:nvPr/>
                      </p:nvSpPr>
                      <p:spPr bwMode="auto">
                        <a:xfrm>
                          <a:off x="8068918" y="5687326"/>
                          <a:ext cx="477073" cy="42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cxnSp>
                    <p:nvCxnSpPr>
                      <p:cNvPr id="50" name="Ευθεία γραμμή σύνδεσης 49"/>
                      <p:cNvCxnSpPr/>
                      <p:nvPr/>
                    </p:nvCxnSpPr>
                    <p:spPr>
                      <a:xfrm>
                        <a:off x="8626169" y="3767913"/>
                        <a:ext cx="2394169" cy="1642147"/>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Ορθογώνιο 50"/>
                      <p:cNvSpPr/>
                      <p:nvPr/>
                    </p:nvSpPr>
                    <p:spPr>
                      <a:xfrm>
                        <a:off x="10830964" y="5425429"/>
                        <a:ext cx="683199" cy="307777"/>
                      </a:xfrm>
                      <a:prstGeom prst="rect">
                        <a:avLst/>
                      </a:prstGeom>
                    </p:spPr>
                    <p:txBody>
                      <a:bodyPr wrap="none">
                        <a:spAutoFit/>
                      </a:bodyPr>
                      <a:lstStyle/>
                      <a:p>
                        <a:pPr marL="0" indent="0" algn="ctr">
                          <a:buNone/>
                        </a:pPr>
                        <a: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NX (</a:t>
                        </a:r>
                        <a:r>
                          <a:rPr lang="el-GR"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endParaRPr lang="el-GR" sz="1400" dirty="0">
                          <a:effectLst>
                            <a:outerShdw blurRad="38100" dist="38100" dir="2700000" algn="tl">
                              <a:srgbClr val="000000">
                                <a:alpha val="43137"/>
                              </a:srgbClr>
                            </a:outerShdw>
                          </a:effectLst>
                        </a:endParaRPr>
                      </a:p>
                    </p:txBody>
                  </p:sp>
                </p:grpSp>
                <p:sp>
                  <p:nvSpPr>
                    <p:cNvPr id="75" name="Rectangle 3"/>
                    <p:cNvSpPr txBox="1">
                      <a:spLocks/>
                    </p:cNvSpPr>
                    <p:nvPr/>
                  </p:nvSpPr>
                  <p:spPr bwMode="auto">
                    <a:xfrm>
                      <a:off x="5785026" y="4588029"/>
                      <a:ext cx="487519" cy="4570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n-US"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79" name="Rectangle 3"/>
                  <p:cNvSpPr txBox="1">
                    <a:spLocks/>
                  </p:cNvSpPr>
                  <p:nvPr/>
                </p:nvSpPr>
                <p:spPr bwMode="auto">
                  <a:xfrm>
                    <a:off x="7234580" y="6548054"/>
                    <a:ext cx="722791" cy="3503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600" b="1" dirty="0" smtClean="0">
                        <a:latin typeface="Times New Roman" panose="02020603050405020304" pitchFamily="18" charset="0"/>
                        <a:cs typeface="Times New Roman" panose="02020603050405020304" pitchFamily="18" charset="0"/>
                      </a:rPr>
                      <a:t>NX</a:t>
                    </a:r>
                    <a:r>
                      <a:rPr lang="en-US" sz="1600" b="1" baseline="-10000" dirty="0" smtClean="0">
                        <a:latin typeface="Times New Roman" panose="02020603050405020304" pitchFamily="18" charset="0"/>
                        <a:cs typeface="Times New Roman" panose="02020603050405020304" pitchFamily="18" charset="0"/>
                      </a:rPr>
                      <a:t>0</a:t>
                    </a:r>
                    <a:endParaRPr lang="el-GR" sz="1600" b="1" baseline="-10000" dirty="0" smtClean="0">
                      <a:latin typeface="Times New Roman" panose="02020603050405020304" pitchFamily="18" charset="0"/>
                      <a:cs typeface="Times New Roman" panose="02020603050405020304" pitchFamily="18" charset="0"/>
                    </a:endParaRPr>
                  </a:p>
                </p:txBody>
              </p:sp>
            </p:grpSp>
          </p:grpSp>
          <p:cxnSp>
            <p:nvCxnSpPr>
              <p:cNvPr id="87" name="Ευθεία γραμμή σύνδεσης 86"/>
              <p:cNvCxnSpPr/>
              <p:nvPr/>
            </p:nvCxnSpPr>
            <p:spPr>
              <a:xfrm>
                <a:off x="9512735" y="4428227"/>
                <a:ext cx="2408707" cy="1648338"/>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89" name="Ορθογώνιο 88"/>
              <p:cNvSpPr/>
              <p:nvPr/>
            </p:nvSpPr>
            <p:spPr>
              <a:xfrm>
                <a:off x="11661476" y="5668147"/>
                <a:ext cx="742511" cy="307777"/>
              </a:xfrm>
              <a:prstGeom prst="rect">
                <a:avLst/>
              </a:prstGeom>
            </p:spPr>
            <p:txBody>
              <a:bodyPr wrap="none">
                <a:spAutoFit/>
              </a:bodyPr>
              <a:lstStyle/>
              <a:p>
                <a:pPr marL="0" indent="0" algn="ctr">
                  <a:buNone/>
                </a:pPr>
                <a: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NX</a:t>
                </a:r>
                <a:r>
                  <a:rPr lang="el-GR"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endParaRPr lang="el-GR" sz="1400" dirty="0">
                  <a:effectLst>
                    <a:outerShdw blurRad="38100" dist="38100" dir="2700000" algn="tl">
                      <a:srgbClr val="000000">
                        <a:alpha val="43137"/>
                      </a:srgbClr>
                    </a:outerShdw>
                  </a:effectLst>
                </a:endParaRPr>
              </a:p>
            </p:txBody>
          </p:sp>
        </p:grpSp>
      </p:grpSp>
    </p:spTree>
    <p:extLst>
      <p:ext uri="{BB962C8B-B14F-4D97-AF65-F5344CB8AC3E}">
        <p14:creationId xmlns:p14="http://schemas.microsoft.com/office/powerpoint/2010/main" val="3224512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Θέση περιεχομένου 2"/>
          <p:cNvSpPr>
            <a:spLocks noGrp="1"/>
          </p:cNvSpPr>
          <p:nvPr>
            <p:ph idx="1"/>
          </p:nvPr>
        </p:nvSpPr>
        <p:spPr>
          <a:xfrm>
            <a:off x="452176" y="1930284"/>
            <a:ext cx="11274250" cy="3425487"/>
          </a:xfrm>
        </p:spPr>
        <p:txBody>
          <a:bodyPr anchor="t" anchorCtr="0"/>
          <a:lstStyle/>
          <a:p>
            <a:pPr marL="0" indent="0" algn="just">
              <a:lnSpc>
                <a:spcPct val="150000"/>
              </a:lnSpc>
              <a:buNone/>
            </a:pPr>
            <a:r>
              <a:rPr lang="el-GR" sz="2400" dirty="0" smtClean="0">
                <a:latin typeface="Times New Roman" panose="02020603050405020304" pitchFamily="18" charset="0"/>
                <a:cs typeface="Times New Roman" panose="02020603050405020304" pitchFamily="18" charset="0"/>
              </a:rPr>
              <a:t>Η βασική μακροοικονομική διαφορά ανάμεσα στις ανοικτές και τις κλειστές οικονομίες είναι ότι σε μια ανοικτή οικονομία </a:t>
            </a:r>
            <a:r>
              <a:rPr lang="el-GR" sz="2400" b="1" u="sng" dirty="0" smtClean="0">
                <a:latin typeface="Times New Roman" panose="02020603050405020304" pitchFamily="18" charset="0"/>
                <a:cs typeface="Times New Roman" panose="02020603050405020304" pitchFamily="18" charset="0"/>
              </a:rPr>
              <a:t>η δαπάνη</a:t>
            </a:r>
            <a:r>
              <a:rPr lang="el-GR" sz="2400" dirty="0" smtClean="0">
                <a:latin typeface="Times New Roman" panose="02020603050405020304" pitchFamily="18" charset="0"/>
                <a:cs typeface="Times New Roman" panose="02020603050405020304" pitchFamily="18" charset="0"/>
              </a:rPr>
              <a:t> κατά τη διάρκεια ενός έτους </a:t>
            </a:r>
            <a:r>
              <a:rPr lang="el-GR" sz="2400" b="1" u="sng" dirty="0" smtClean="0">
                <a:latin typeface="Times New Roman" panose="02020603050405020304" pitchFamily="18" charset="0"/>
                <a:cs typeface="Times New Roman" panose="02020603050405020304" pitchFamily="18" charset="0"/>
              </a:rPr>
              <a:t>δεν ισούται απαραίτητα με την παραγωγή της αγαθών και υπηρεσιών</a:t>
            </a:r>
            <a:r>
              <a:rPr lang="el-GR" sz="2400" dirty="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και </a:t>
            </a:r>
            <a:r>
              <a:rPr lang="el-GR" sz="2400" b="1" u="sng" dirty="0">
                <a:latin typeface="Times New Roman" panose="02020603050405020304" pitchFamily="18" charset="0"/>
                <a:cs typeface="Times New Roman" panose="02020603050405020304" pitchFamily="18" charset="0"/>
              </a:rPr>
              <a:t>η </a:t>
            </a:r>
            <a:r>
              <a:rPr lang="el-GR" sz="2400" b="1" u="sng" dirty="0" smtClean="0">
                <a:latin typeface="Times New Roman" panose="02020603050405020304" pitchFamily="18" charset="0"/>
                <a:cs typeface="Times New Roman" panose="02020603050405020304" pitchFamily="18" charset="0"/>
              </a:rPr>
              <a:t>αποταμίευση </a:t>
            </a:r>
            <a:r>
              <a:rPr lang="el-GR" sz="2400" b="1" u="sng" dirty="0">
                <a:latin typeface="Times New Roman" panose="02020603050405020304" pitchFamily="18" charset="0"/>
                <a:cs typeface="Times New Roman" panose="02020603050405020304" pitchFamily="18" charset="0"/>
              </a:rPr>
              <a:t>δεν είναι κατ’ ανάγκη ίση με την </a:t>
            </a:r>
            <a:r>
              <a:rPr lang="el-GR" sz="2400" b="1" u="sng" dirty="0" smtClean="0">
                <a:latin typeface="Times New Roman" panose="02020603050405020304" pitchFamily="18" charset="0"/>
                <a:cs typeface="Times New Roman" panose="02020603050405020304" pitchFamily="18" charset="0"/>
              </a:rPr>
              <a:t>επένδυση</a:t>
            </a:r>
            <a:r>
              <a:rPr lang="el-GR" sz="2400" dirty="0" smtClean="0">
                <a:latin typeface="Times New Roman" panose="02020603050405020304" pitchFamily="18" charset="0"/>
                <a:cs typeface="Times New Roman" panose="02020603050405020304" pitchFamily="18" charset="0"/>
              </a:rPr>
              <a:t>.</a:t>
            </a:r>
          </a:p>
          <a:p>
            <a:pPr marL="0" indent="0" algn="just">
              <a:lnSpc>
                <a:spcPct val="150000"/>
              </a:lnSpc>
              <a:buFont typeface="Wingdings 3" pitchFamily="18" charset="2"/>
              <a:buNone/>
            </a:pPr>
            <a:r>
              <a:rPr lang="el-GR" sz="2400" dirty="0" smtClean="0">
                <a:latin typeface="Times New Roman" panose="02020603050405020304" pitchFamily="18" charset="0"/>
                <a:cs typeface="Times New Roman" panose="02020603050405020304" pitchFamily="18" charset="0"/>
              </a:rPr>
              <a:t>Εάν μια οικονομία δαπανά περισσότερα τότε δανείζεται, ενώ εάν δαπανά λιγότερα δανείζει.</a:t>
            </a:r>
          </a:p>
        </p:txBody>
      </p:sp>
      <p:graphicFrame>
        <p:nvGraphicFramePr>
          <p:cNvPr id="6" name="Πίνακας 5"/>
          <p:cNvGraphicFramePr>
            <a:graphicFrameLocks noGrp="1"/>
          </p:cNvGraphicFramePr>
          <p:nvPr>
            <p:extLst/>
          </p:nvPr>
        </p:nvGraphicFramePr>
        <p:xfrm>
          <a:off x="615963" y="5432943"/>
          <a:ext cx="10946675" cy="841248"/>
        </p:xfrm>
        <a:graphic>
          <a:graphicData uri="http://schemas.openxmlformats.org/drawingml/2006/table">
            <a:tbl>
              <a:tblPr/>
              <a:tblGrid>
                <a:gridCol w="3607694">
                  <a:extLst>
                    <a:ext uri="{9D8B030D-6E8A-4147-A177-3AD203B41FA5}">
                      <a16:colId xmlns:a16="http://schemas.microsoft.com/office/drawing/2014/main" val="20000"/>
                    </a:ext>
                  </a:extLst>
                </a:gridCol>
                <a:gridCol w="7338981">
                  <a:extLst>
                    <a:ext uri="{9D8B030D-6E8A-4147-A177-3AD203B41FA5}">
                      <a16:colId xmlns:a16="http://schemas.microsoft.com/office/drawing/2014/main" val="20001"/>
                    </a:ext>
                  </a:extLst>
                </a:gridCol>
              </a:tblGrid>
              <a:tr h="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2400" b="0" i="0" u="none" strike="noStrike" cap="none" normalizeH="0" baseline="0" dirty="0" smtClean="0">
                          <a:ln>
                            <a:noFill/>
                          </a:ln>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 = C + I + G + </a:t>
                      </a:r>
                      <a:r>
                        <a:rPr kumimoji="0" lang="el-GR" sz="2400" b="0" i="0" u="none" strike="noStrike" cap="none" normalizeH="0" baseline="0" dirty="0" smtClean="0">
                          <a:ln>
                            <a:noFill/>
                          </a:ln>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Χ – ΙΜ </a:t>
                      </a:r>
                      <a:r>
                        <a:rPr kumimoji="0" lang="en-US" sz="2400" b="0" i="0" u="none" strike="noStrike" cap="none" normalizeH="0" baseline="0" dirty="0" smtClean="0">
                          <a:ln>
                            <a:noFill/>
                          </a:ln>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=&gt;</a:t>
                      </a:r>
                      <a:endParaRPr kumimoji="0" lang="el-GR" sz="2400" b="0" i="0" u="none" strike="noStrike" cap="none" normalizeH="0" baseline="0" dirty="0" smtClean="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l-GR" sz="2400" b="0" i="0" u="none" strike="noStrike" cap="none" normalizeH="0" baseline="0" dirty="0" smtClean="0">
                          <a:ln>
                            <a:noFill/>
                          </a:ln>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smtClean="0">
                          <a:ln>
                            <a:noFill/>
                          </a:ln>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NX            =        Y          –      [C + I + G]</a:t>
                      </a:r>
                      <a:endParaRPr kumimoji="0" lang="el-GR" sz="2400" b="0" i="0" u="none" strike="noStrike" cap="none" normalizeH="0" baseline="0" dirty="0" smtClean="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dirty="0" smtClean="0">
                          <a:ln>
                            <a:noFill/>
                          </a:ln>
                          <a:solidFill>
                            <a:srgbClr val="FFFFFF"/>
                          </a:solidFill>
                          <a:effectLst/>
                          <a:latin typeface="Times New Roman" panose="02020603050405020304" pitchFamily="18" charset="0"/>
                          <a:cs typeface="Times New Roman" panose="02020603050405020304" pitchFamily="18" charset="0"/>
                        </a:rPr>
                        <a:t> </a:t>
                      </a:r>
                      <a:endParaRPr kumimoji="0" lang="el-GR" sz="2000" b="1" i="0" u="none" strike="noStrike" cap="none" normalizeH="0" baseline="0" dirty="0" smtClean="0">
                        <a:ln>
                          <a:noFill/>
                        </a:ln>
                        <a:solidFill>
                          <a:srgbClr val="FFFFFF"/>
                        </a:solidFill>
                        <a:effectLst/>
                        <a:latin typeface="Times New Roman" panose="02020603050405020304" pitchFamily="18" charset="0"/>
                        <a:ea typeface="Calibri" pitchFamily="34"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l-GR" sz="24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Καθ</a:t>
                      </a:r>
                      <a:r>
                        <a:rPr kumimoji="0" lang="el-GR"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Εξαγωγές   =  Παραγωγή  –  Εγχώριες Δαπάνες</a:t>
                      </a:r>
                      <a:endParaRPr kumimoji="0" lang="el-GR" sz="2400" b="0" i="0" u="none" strike="noStrike" cap="none" normalizeH="0" baseline="0" dirty="0" smtClean="0">
                        <a:ln>
                          <a:noFill/>
                        </a:ln>
                        <a:solidFill>
                          <a:srgbClr val="000000"/>
                        </a:solidFill>
                        <a:effectLst/>
                        <a:latin typeface="Times New Roman" panose="02020603050405020304" pitchFamily="18" charset="0"/>
                        <a:ea typeface="Calibri" pitchFamily="34"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EFCD"/>
                    </a:solidFill>
                  </a:tcPr>
                </a:tc>
                <a:extLst>
                  <a:ext uri="{0D108BD9-81ED-4DB2-BD59-A6C34878D82A}">
                    <a16:rowId xmlns:a16="http://schemas.microsoft.com/office/drawing/2014/main" val="10001"/>
                  </a:ext>
                </a:extLst>
              </a:tr>
            </a:tbl>
          </a:graphicData>
        </a:graphic>
      </p:graphicFrame>
      <p:sp>
        <p:nvSpPr>
          <p:cNvPr id="4" name="Τίτλος 1"/>
          <p:cNvSpPr>
            <a:spLocks noGrp="1"/>
          </p:cNvSpPr>
          <p:nvPr>
            <p:ph type="title"/>
          </p:nvPr>
        </p:nvSpPr>
        <p:spPr>
          <a:xfrm>
            <a:off x="457967" y="539071"/>
            <a:ext cx="11238314" cy="1243012"/>
          </a:xfrm>
        </p:spPr>
        <p:txBody>
          <a:bodyPr rtlCol="0" anchor="ctr" anchorCtr="0">
            <a:noAutofit/>
          </a:bodyPr>
          <a:lstStyle/>
          <a:p>
            <a:pPr algn="ctr" fontAlgn="auto">
              <a:spcAft>
                <a:spcPts val="0"/>
              </a:spcAft>
              <a:defRPr/>
            </a:pP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Ανοικτή </a:t>
            </a:r>
            <a:r>
              <a:rPr lang="en-US" sz="3600"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vs</a:t>
            </a: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Κλειστή </a:t>
            </a:r>
            <a:r>
              <a:rPr lang="el-GR" sz="36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οικονομία</a:t>
            </a:r>
            <a:endParaRPr lang="el-GR" sz="36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92939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1037998" y="804130"/>
            <a:ext cx="9404350" cy="703262"/>
          </a:xfrm>
        </p:spPr>
        <p:txBody>
          <a:bodyPr/>
          <a:lstStyle/>
          <a:p>
            <a:pPr algn="ct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Μεγάλη </a:t>
            </a:r>
            <a:r>
              <a:rPr lang="en-US"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vs </a:t>
            </a: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Μικρή Ανοικτή Οικονομία</a:t>
            </a:r>
          </a:p>
        </p:txBody>
      </p:sp>
      <p:sp>
        <p:nvSpPr>
          <p:cNvPr id="40965" name="Rectangle 5"/>
          <p:cNvSpPr>
            <a:spLocks/>
          </p:cNvSpPr>
          <p:nvPr/>
        </p:nvSpPr>
        <p:spPr bwMode="auto">
          <a:xfrm>
            <a:off x="640080" y="2065941"/>
            <a:ext cx="10781608" cy="3220953"/>
          </a:xfrm>
          <a:prstGeom prst="rect">
            <a:avLst/>
          </a:prstGeom>
          <a:noFill/>
          <a:ln w="9525">
            <a:noFill/>
            <a:miter lim="800000"/>
            <a:headEnd/>
            <a:tailEnd/>
          </a:ln>
        </p:spPr>
        <p:txBody>
          <a:bodyPr/>
          <a:lstStyle/>
          <a:p>
            <a:pPr algn="just">
              <a:lnSpc>
                <a:spcPct val="150000"/>
              </a:lnSpc>
              <a:spcBef>
                <a:spcPts val="1000"/>
              </a:spcBef>
              <a:buClr>
                <a:schemeClr val="accent1"/>
              </a:buClr>
              <a:buSzPct val="80000"/>
            </a:pPr>
            <a:r>
              <a:rPr lang="el-GR" sz="2400" dirty="0" smtClean="0">
                <a:latin typeface="Times New Roman" panose="02020603050405020304" pitchFamily="18" charset="0"/>
                <a:cs typeface="Times New Roman" panose="02020603050405020304" pitchFamily="18" charset="0"/>
              </a:rPr>
              <a:t>Τα δύο υποδείγματα οδηγούν σε παρόμοια αποτελέσματα:</a:t>
            </a:r>
          </a:p>
          <a:p>
            <a:pPr marL="342900" indent="-342900" algn="just">
              <a:lnSpc>
                <a:spcPct val="150000"/>
              </a:lnSpc>
              <a:spcBef>
                <a:spcPts val="1000"/>
              </a:spcBef>
              <a:buClr>
                <a:schemeClr val="accent1"/>
              </a:buClr>
              <a:buSzPct val="80000"/>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rPr>
              <a:t>Οι πολιτικές που αυξάνουν (μειώνουν) την αποταμίευση ή μειώνουν (αυξάνουν) την επένδυση =&gt; εμπορικά πλεονάσματα (ελλείμματα).</a:t>
            </a:r>
          </a:p>
          <a:p>
            <a:pPr marL="342900" indent="-342900" algn="just">
              <a:lnSpc>
                <a:spcPct val="150000"/>
              </a:lnSpc>
              <a:spcBef>
                <a:spcPts val="1000"/>
              </a:spcBef>
              <a:buClr>
                <a:schemeClr val="accent1"/>
              </a:buClr>
              <a:buSzPct val="80000"/>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rPr>
              <a:t>Η προστατευτική εμπορική πολιτική =&gt; ανατίμηση της συναλλαγματικής ισοτιμίας και δεν επηρεάζουν το εμπορικό ισοζύγιο.</a:t>
            </a: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5452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29767" y="1782083"/>
            <a:ext cx="11294713" cy="4530725"/>
          </a:xfrm>
        </p:spPr>
        <p:txBody>
          <a:bodyPr anchor="t" anchorCtr="0">
            <a:normAutofit/>
          </a:bodyPr>
          <a:lstStyle/>
          <a:p>
            <a:pPr marL="0" indent="0" algn="just">
              <a:lnSpc>
                <a:spcPct val="150000"/>
              </a:lnSpc>
              <a:buFont typeface="Wingdings 3" pitchFamily="18" charset="2"/>
              <a:buNone/>
            </a:pPr>
            <a:r>
              <a:rPr lang="el-GR" sz="2400" dirty="0" smtClean="0">
                <a:latin typeface="Times New Roman" panose="02020603050405020304" pitchFamily="18" charset="0"/>
                <a:cs typeface="Times New Roman" panose="02020603050405020304" pitchFamily="18" charset="0"/>
              </a:rPr>
              <a:t>Οι </a:t>
            </a:r>
            <a:r>
              <a:rPr lang="el-GR" sz="2400" dirty="0" err="1" smtClean="0">
                <a:latin typeface="Times New Roman" panose="02020603050405020304" pitchFamily="18" charset="0"/>
                <a:cs typeface="Times New Roman" panose="02020603050405020304" pitchFamily="18" charset="0"/>
              </a:rPr>
              <a:t>εθνικολογιστικές</a:t>
            </a:r>
            <a:r>
              <a:rPr lang="el-GR" sz="2400" dirty="0" smtClean="0">
                <a:latin typeface="Times New Roman" panose="02020603050405020304" pitchFamily="18" charset="0"/>
                <a:cs typeface="Times New Roman" panose="02020603050405020304" pitchFamily="18" charset="0"/>
              </a:rPr>
              <a:t> ταυτότητες μας αποκαλύπτουν ότι </a:t>
            </a:r>
            <a:r>
              <a:rPr lang="el-GR" sz="2400" u="sng" dirty="0" smtClean="0">
                <a:latin typeface="Times New Roman" panose="02020603050405020304" pitchFamily="18" charset="0"/>
                <a:cs typeface="Times New Roman" panose="02020603050405020304" pitchFamily="18" charset="0"/>
              </a:rPr>
              <a:t>η ροή των αγαθών και υπηρεσιών</a:t>
            </a:r>
            <a:r>
              <a:rPr lang="el-GR" sz="2400" dirty="0" smtClean="0">
                <a:latin typeface="Times New Roman" panose="02020603050405020304" pitchFamily="18" charset="0"/>
                <a:cs typeface="Times New Roman" panose="02020603050405020304" pitchFamily="18" charset="0"/>
              </a:rPr>
              <a:t> μέσα από τα εθνικά σύνορα πάντοτε </a:t>
            </a:r>
            <a:r>
              <a:rPr lang="el-GR" sz="2400" u="sng" dirty="0" smtClean="0">
                <a:latin typeface="Times New Roman" panose="02020603050405020304" pitchFamily="18" charset="0"/>
                <a:cs typeface="Times New Roman" panose="02020603050405020304" pitchFamily="18" charset="0"/>
              </a:rPr>
              <a:t>ισοσκελίζονται από μια ισότιμη ροή κεφαλαίου</a:t>
            </a:r>
            <a:r>
              <a:rPr lang="el-GR" sz="2400" dirty="0" smtClean="0">
                <a:latin typeface="Times New Roman" panose="02020603050405020304" pitchFamily="18" charset="0"/>
                <a:cs typeface="Times New Roman" panose="02020603050405020304" pitchFamily="18" charset="0"/>
              </a:rPr>
              <a:t> για τη χρηματοδότηση της συσσώρευσης κεφαλαίου.</a:t>
            </a:r>
          </a:p>
          <a:p>
            <a:pPr marL="0" indent="0" algn="just">
              <a:buNone/>
            </a:pPr>
            <a:r>
              <a:rPr lang="en-US" sz="2400" dirty="0" smtClean="0">
                <a:latin typeface="Times New Roman" panose="02020603050405020304" pitchFamily="18" charset="0"/>
                <a:cs typeface="Times New Roman" panose="02020603050405020304" pitchFamily="18" charset="0"/>
              </a:rPr>
              <a:t>S</a:t>
            </a:r>
            <a:r>
              <a:rPr lang="el-GR" sz="2400" baseline="-10000" dirty="0" err="1" smtClean="0">
                <a:latin typeface="Times New Roman" panose="02020603050405020304" pitchFamily="18" charset="0"/>
                <a:cs typeface="Times New Roman" panose="02020603050405020304" pitchFamily="18" charset="0"/>
              </a:rPr>
              <a:t>δημ</a:t>
            </a:r>
            <a:r>
              <a:rPr lang="en-US" sz="2400" baseline="-10000" dirty="0" smtClean="0">
                <a:latin typeface="Times New Roman" panose="02020603050405020304" pitchFamily="18" charset="0"/>
                <a:cs typeface="Times New Roman" panose="02020603050405020304" pitchFamily="18" charset="0"/>
              </a:rPr>
              <a:t>.</a:t>
            </a:r>
            <a:r>
              <a:rPr lang="el-GR" sz="2400" baseline="-100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 Τ – </a:t>
            </a:r>
            <a:r>
              <a:rPr lang="en-US" sz="2400" dirty="0">
                <a:latin typeface="Times New Roman" panose="02020603050405020304" pitchFamily="18" charset="0"/>
                <a:cs typeface="Times New Roman" panose="02020603050405020304" pitchFamily="18" charset="0"/>
              </a:rPr>
              <a:t>G</a:t>
            </a:r>
          </a:p>
          <a:p>
            <a:pPr marL="0" indent="0" algn="just">
              <a:buNone/>
            </a:pPr>
            <a:r>
              <a:rPr lang="en-US" sz="2400" dirty="0" smtClean="0">
                <a:latin typeface="Times New Roman" panose="02020603050405020304" pitchFamily="18" charset="0"/>
                <a:cs typeface="Times New Roman" panose="02020603050405020304" pitchFamily="18" charset="0"/>
              </a:rPr>
              <a:t>S</a:t>
            </a:r>
            <a:r>
              <a:rPr lang="el-GR" sz="2400" baseline="-10000" dirty="0" err="1" smtClean="0">
                <a:latin typeface="Times New Roman" panose="02020603050405020304" pitchFamily="18" charset="0"/>
                <a:cs typeface="Times New Roman" panose="02020603050405020304" pitchFamily="18" charset="0"/>
              </a:rPr>
              <a:t>ιδιωτ</a:t>
            </a:r>
            <a:r>
              <a:rPr lang="el-GR" sz="2400" baseline="-10000" dirty="0" smtClean="0">
                <a:latin typeface="Times New Roman" panose="02020603050405020304" pitchFamily="18" charset="0"/>
                <a:cs typeface="Times New Roman" panose="02020603050405020304" pitchFamily="18" charset="0"/>
              </a:rPr>
              <a:t>.</a:t>
            </a:r>
            <a:r>
              <a:rPr lang="en-US" sz="2400" baseline="-100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Y</a:t>
            </a:r>
            <a:r>
              <a:rPr lang="en-US" sz="2400" baseline="-10000" dirty="0" err="1" smtClean="0">
                <a:latin typeface="Times New Roman" panose="02020603050405020304" pitchFamily="18" charset="0"/>
                <a:cs typeface="Times New Roman" panose="02020603050405020304" pitchFamily="18" charset="0"/>
              </a:rPr>
              <a:t>d</a:t>
            </a:r>
            <a:r>
              <a:rPr lang="en-US" sz="2400" dirty="0" smtClean="0">
                <a:latin typeface="Times New Roman" panose="02020603050405020304" pitchFamily="18" charset="0"/>
                <a:cs typeface="Times New Roman" panose="02020603050405020304" pitchFamily="18" charset="0"/>
              </a:rPr>
              <a:t> – C</a:t>
            </a:r>
          </a:p>
          <a:p>
            <a:pPr marL="0" indent="0" algn="just">
              <a:buNone/>
            </a:pPr>
            <a:r>
              <a:rPr lang="en-US" sz="2400" dirty="0" err="1" smtClean="0">
                <a:latin typeface="Times New Roman" panose="02020603050405020304" pitchFamily="18" charset="0"/>
                <a:cs typeface="Times New Roman" panose="02020603050405020304" pitchFamily="18" charset="0"/>
              </a:rPr>
              <a:t>Y</a:t>
            </a:r>
            <a:r>
              <a:rPr lang="en-US" sz="2400" baseline="-10000" dirty="0" err="1" smtClean="0">
                <a:latin typeface="Times New Roman" panose="02020603050405020304" pitchFamily="18" charset="0"/>
                <a:cs typeface="Times New Roman" panose="02020603050405020304" pitchFamily="18" charset="0"/>
              </a:rPr>
              <a:t>d</a:t>
            </a:r>
            <a:r>
              <a:rPr lang="en-US" sz="2400" baseline="-100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Y</a:t>
            </a:r>
            <a:r>
              <a:rPr lang="el-GR"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Τ</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a:t>
            </a:r>
            <a:r>
              <a:rPr lang="el-GR" sz="2400" baseline="-10000" dirty="0" err="1">
                <a:latin typeface="Times New Roman" panose="02020603050405020304" pitchFamily="18" charset="0"/>
                <a:cs typeface="Times New Roman" panose="02020603050405020304" pitchFamily="18" charset="0"/>
              </a:rPr>
              <a:t>δημ</a:t>
            </a:r>
            <a:r>
              <a:rPr lang="en-US" sz="2400" baseline="-10000" dirty="0">
                <a:latin typeface="Times New Roman" panose="02020603050405020304" pitchFamily="18" charset="0"/>
                <a:cs typeface="Times New Roman" panose="02020603050405020304" pitchFamily="18" charset="0"/>
              </a:rPr>
              <a:t>.</a:t>
            </a:r>
            <a:r>
              <a:rPr lang="el-GR" sz="2400" baseline="-100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S</a:t>
            </a:r>
            <a:r>
              <a:rPr lang="el-GR" sz="2400" baseline="-10000" dirty="0" err="1">
                <a:latin typeface="Times New Roman" panose="02020603050405020304" pitchFamily="18" charset="0"/>
                <a:cs typeface="Times New Roman" panose="02020603050405020304" pitchFamily="18" charset="0"/>
              </a:rPr>
              <a:t>ιδιωτ</a:t>
            </a:r>
            <a:r>
              <a:rPr lang="el-GR" sz="2400" baseline="-10000" dirty="0">
                <a:latin typeface="Times New Roman" panose="02020603050405020304" pitchFamily="18" charset="0"/>
                <a:cs typeface="Times New Roman" panose="02020603050405020304" pitchFamily="18" charset="0"/>
              </a:rPr>
              <a:t>.</a:t>
            </a:r>
            <a:r>
              <a:rPr lang="en-US" sz="2400" baseline="-100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=&gt;</a:t>
            </a:r>
            <a:r>
              <a:rPr lang="en-US" sz="2400" baseline="-100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 =</a:t>
            </a:r>
            <a:r>
              <a:rPr lang="en-US" sz="24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Τ – </a:t>
            </a:r>
            <a:r>
              <a:rPr lang="en-US" sz="2400" dirty="0" smtClean="0">
                <a:latin typeface="Times New Roman" panose="02020603050405020304" pitchFamily="18" charset="0"/>
                <a:cs typeface="Times New Roman" panose="02020603050405020304" pitchFamily="18" charset="0"/>
              </a:rPr>
              <a:t>G + </a:t>
            </a:r>
            <a:r>
              <a:rPr lang="en-US" sz="2400" dirty="0" err="1">
                <a:latin typeface="Times New Roman" panose="02020603050405020304" pitchFamily="18" charset="0"/>
                <a:cs typeface="Times New Roman" panose="02020603050405020304" pitchFamily="18" charset="0"/>
              </a:rPr>
              <a:t>Y</a:t>
            </a:r>
            <a:r>
              <a:rPr lang="en-US" sz="2400" baseline="-10000" dirty="0" err="1">
                <a:latin typeface="Times New Roman" panose="02020603050405020304" pitchFamily="18" charset="0"/>
                <a:cs typeface="Times New Roman" panose="02020603050405020304" pitchFamily="18" charset="0"/>
              </a:rPr>
              <a:t>d</a:t>
            </a:r>
            <a:r>
              <a:rPr lang="en-US" sz="2400" dirty="0">
                <a:latin typeface="Times New Roman" panose="02020603050405020304" pitchFamily="18" charset="0"/>
                <a:cs typeface="Times New Roman" panose="02020603050405020304" pitchFamily="18" charset="0"/>
              </a:rPr>
              <a:t> – </a:t>
            </a:r>
            <a:r>
              <a:rPr lang="en-US" sz="2400" dirty="0" smtClean="0">
                <a:latin typeface="Times New Roman" panose="02020603050405020304" pitchFamily="18" charset="0"/>
                <a:cs typeface="Times New Roman" panose="02020603050405020304" pitchFamily="18" charset="0"/>
              </a:rPr>
              <a:t>C =&gt; </a:t>
            </a:r>
            <a:r>
              <a:rPr lang="en-US" sz="2400" dirty="0">
                <a:latin typeface="Times New Roman" panose="02020603050405020304" pitchFamily="18" charset="0"/>
                <a:cs typeface="Times New Roman" panose="02020603050405020304" pitchFamily="18" charset="0"/>
              </a:rPr>
              <a:t>S =</a:t>
            </a:r>
            <a:r>
              <a:rPr lang="en-US" sz="24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Τ – </a:t>
            </a:r>
            <a:r>
              <a:rPr lang="en-US" sz="2400" dirty="0">
                <a:latin typeface="Times New Roman" panose="02020603050405020304" pitchFamily="18" charset="0"/>
                <a:cs typeface="Times New Roman" panose="02020603050405020304" pitchFamily="18" charset="0"/>
              </a:rPr>
              <a:t>G + Y</a:t>
            </a:r>
            <a:r>
              <a:rPr lang="el-GR"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Τ</a:t>
            </a:r>
            <a:r>
              <a:rPr lang="en-US" sz="2400" dirty="0" smtClean="0">
                <a:latin typeface="Times New Roman" panose="02020603050405020304" pitchFamily="18" charset="0"/>
                <a:cs typeface="Times New Roman" panose="02020603050405020304" pitchFamily="18" charset="0"/>
              </a:rPr>
              <a:t> – </a:t>
            </a:r>
            <a:r>
              <a:rPr lang="en-US" sz="2400" dirty="0">
                <a:latin typeface="Times New Roman" panose="02020603050405020304" pitchFamily="18" charset="0"/>
                <a:cs typeface="Times New Roman" panose="02020603050405020304" pitchFamily="18" charset="0"/>
              </a:rPr>
              <a:t>C </a:t>
            </a:r>
            <a:r>
              <a:rPr lang="en-US" sz="2400" dirty="0" smtClean="0">
                <a:latin typeface="Times New Roman" panose="02020603050405020304" pitchFamily="18" charset="0"/>
                <a:cs typeface="Times New Roman" panose="02020603050405020304" pitchFamily="18" charset="0"/>
              </a:rPr>
              <a:t>=&gt; </a:t>
            </a:r>
            <a:r>
              <a:rPr lang="en-US" sz="2400" dirty="0">
                <a:latin typeface="Times New Roman" panose="02020603050405020304" pitchFamily="18" charset="0"/>
                <a:cs typeface="Times New Roman" panose="02020603050405020304" pitchFamily="18" charset="0"/>
              </a:rPr>
              <a:t>S</a:t>
            </a:r>
            <a:r>
              <a:rPr lang="en-US" sz="2400" baseline="-1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Y</a:t>
            </a:r>
            <a:r>
              <a:rPr lang="el-GR"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 </a:t>
            </a:r>
            <a:r>
              <a:rPr lang="el-GR"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a:t>
            </a:r>
          </a:p>
          <a:p>
            <a:pPr marL="0" indent="0" algn="just">
              <a:buNone/>
            </a:pP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l-GR" sz="2400" dirty="0" smtClean="0">
              <a:latin typeface="Times New Roman" panose="02020603050405020304" pitchFamily="18" charset="0"/>
              <a:cs typeface="Times New Roman" panose="02020603050405020304" pitchFamily="18" charset="0"/>
            </a:endParaRPr>
          </a:p>
        </p:txBody>
      </p:sp>
      <p:graphicFrame>
        <p:nvGraphicFramePr>
          <p:cNvPr id="6" name="Πίνακας 5"/>
          <p:cNvGraphicFramePr>
            <a:graphicFrameLocks noGrp="1"/>
          </p:cNvGraphicFramePr>
          <p:nvPr>
            <p:extLst>
              <p:ext uri="{D42A27DB-BD31-4B8C-83A1-F6EECF244321}">
                <p14:modId xmlns:p14="http://schemas.microsoft.com/office/powerpoint/2010/main" val="2422020991"/>
              </p:ext>
            </p:extLst>
          </p:nvPr>
        </p:nvGraphicFramePr>
        <p:xfrm>
          <a:off x="555889" y="5746054"/>
          <a:ext cx="11042468" cy="417463"/>
        </p:xfrm>
        <a:graphic>
          <a:graphicData uri="http://schemas.openxmlformats.org/drawingml/2006/table">
            <a:tbl>
              <a:tblPr firstRow="1" firstCol="1" bandRow="1">
                <a:tableStyleId>{5C22544A-7EE6-4342-B048-85BDC9FD1C3A}</a:tableStyleId>
              </a:tblPr>
              <a:tblGrid>
                <a:gridCol w="11042468">
                  <a:extLst>
                    <a:ext uri="{9D8B030D-6E8A-4147-A177-3AD203B41FA5}">
                      <a16:colId xmlns:a16="http://schemas.microsoft.com/office/drawing/2014/main" val="20000"/>
                    </a:ext>
                  </a:extLst>
                </a:gridCol>
              </a:tblGrid>
              <a:tr h="417463">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2400" dirty="0" smtClean="0">
                          <a:effectLst/>
                          <a:latin typeface="Times New Roman" panose="02020603050405020304" pitchFamily="18" charset="0"/>
                          <a:cs typeface="Times New Roman" panose="02020603050405020304" pitchFamily="18" charset="0"/>
                        </a:rPr>
                        <a:t> </a:t>
                      </a:r>
                      <a:r>
                        <a:rPr lang="en-US" sz="2400" b="0" kern="1200" dirty="0" smtClean="0">
                          <a:solidFill>
                            <a:schemeClr val="lt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Y = C + I + G + NX</a:t>
                      </a:r>
                      <a:r>
                        <a:rPr lang="el-GR" sz="2400" b="0" kern="1200" dirty="0" smtClean="0">
                          <a:solidFill>
                            <a:schemeClr val="lt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lang="en-US" sz="2400" b="0" kern="1200" dirty="0" smtClean="0">
                          <a:solidFill>
                            <a:schemeClr val="lt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=&gt;</a:t>
                      </a:r>
                      <a:r>
                        <a:rPr lang="el-GR" sz="2400" b="0" kern="1200" dirty="0" smtClean="0">
                          <a:solidFill>
                            <a:schemeClr val="lt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lang="en-US" sz="2400" b="0" kern="1200" dirty="0" smtClean="0">
                          <a:solidFill>
                            <a:schemeClr val="lt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Y – </a:t>
                      </a:r>
                      <a:r>
                        <a:rPr lang="en-US" sz="2400" b="0" kern="1200" dirty="0" smtClean="0">
                          <a:solidFill>
                            <a:schemeClr val="lt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C – G </a:t>
                      </a:r>
                      <a:r>
                        <a:rPr lang="en-US" sz="2400" b="0" kern="1200" dirty="0" smtClean="0">
                          <a:solidFill>
                            <a:schemeClr val="lt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NX + I</a:t>
                      </a:r>
                      <a:r>
                        <a:rPr lang="el-GR" sz="2400" b="0" kern="1200" dirty="0" smtClean="0">
                          <a:solidFill>
                            <a:schemeClr val="lt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lang="en-US" sz="2400" b="0" kern="1200" dirty="0" smtClean="0">
                          <a:solidFill>
                            <a:schemeClr val="lt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=&gt; S = NX + I =&gt; </a:t>
                      </a:r>
                      <a:r>
                        <a:rPr lang="en-US" sz="2400" b="1" kern="1200" dirty="0" smtClean="0">
                          <a:solidFill>
                            <a:schemeClr val="lt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S - I = NX</a:t>
                      </a:r>
                      <a:endParaRPr lang="el-GR" sz="2400" b="1" kern="1200" dirty="0" smtClean="0">
                        <a:solidFill>
                          <a:schemeClr val="lt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
        <p:nvSpPr>
          <p:cNvPr id="4" name="Τίτλος 1"/>
          <p:cNvSpPr>
            <a:spLocks noGrp="1"/>
          </p:cNvSpPr>
          <p:nvPr>
            <p:ph type="title"/>
          </p:nvPr>
        </p:nvSpPr>
        <p:spPr>
          <a:xfrm>
            <a:off x="457967" y="539071"/>
            <a:ext cx="11238314" cy="1243012"/>
          </a:xfrm>
        </p:spPr>
        <p:txBody>
          <a:bodyPr rtlCol="0" anchor="ctr" anchorCtr="0">
            <a:noAutofit/>
          </a:bodyPr>
          <a:lstStyle/>
          <a:p>
            <a:pPr algn="ctr" fontAlgn="auto">
              <a:spcAft>
                <a:spcPts val="0"/>
              </a:spcAft>
              <a:defRPr/>
            </a:pP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Ροές προϊόντων και κεφαλαίου</a:t>
            </a:r>
            <a:endParaRPr lang="el-GR" cap="none" dirty="0">
              <a:latin typeface="Times New Roman" panose="02020603050405020304" pitchFamily="18" charset="0"/>
              <a:cs typeface="Times New Roman" panose="02020603050405020304" pitchFamily="18" charset="0"/>
            </a:endParaRPr>
          </a:p>
        </p:txBody>
      </p:sp>
      <p:sp>
        <p:nvSpPr>
          <p:cNvPr id="2" name="Ορθογώνιο 1"/>
          <p:cNvSpPr/>
          <p:nvPr/>
        </p:nvSpPr>
        <p:spPr>
          <a:xfrm>
            <a:off x="8846887" y="5131250"/>
            <a:ext cx="1722790" cy="4655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602259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24297" y="1886508"/>
            <a:ext cx="11261935" cy="4887913"/>
          </a:xfrm>
        </p:spPr>
        <p:txBody>
          <a:bodyPr>
            <a:noAutofit/>
          </a:bodyPr>
          <a:lstStyle/>
          <a:p>
            <a:pPr marL="0" indent="0" algn="ctr">
              <a:lnSpc>
                <a:spcPct val="150000"/>
              </a:lnSpc>
              <a:buFont typeface="Wingdings 3" pitchFamily="18" charset="2"/>
              <a:buNone/>
            </a:pPr>
            <a:r>
              <a:rPr lang="en-US" sz="2400" b="1" dirty="0" smtClean="0">
                <a:effectLst>
                  <a:outerShdw blurRad="38100" dist="38100" dir="2700000" algn="tl">
                    <a:srgbClr val="0E5580"/>
                  </a:outerShdw>
                </a:effectLst>
                <a:latin typeface="Times New Roman" panose="02020603050405020304" pitchFamily="18" charset="0"/>
                <a:cs typeface="Times New Roman" panose="02020603050405020304" pitchFamily="18" charset="0"/>
              </a:rPr>
              <a:t>S - I = NX</a:t>
            </a:r>
            <a:endParaRPr lang="el-GR" sz="2400" dirty="0" smtClean="0">
              <a:latin typeface="Times New Roman" panose="02020603050405020304" pitchFamily="18" charset="0"/>
              <a:cs typeface="Times New Roman" panose="02020603050405020304" pitchFamily="18" charset="0"/>
            </a:endParaRPr>
          </a:p>
          <a:p>
            <a:pPr marL="0" indent="0">
              <a:lnSpc>
                <a:spcPct val="150000"/>
              </a:lnSpc>
              <a:buFont typeface="Wingdings 3" pitchFamily="18" charset="2"/>
              <a:buNone/>
            </a:pPr>
            <a:r>
              <a:rPr lang="el-GR" sz="2400" dirty="0" smtClean="0">
                <a:latin typeface="Times New Roman" panose="02020603050405020304" pitchFamily="18" charset="0"/>
                <a:cs typeface="Times New Roman" panose="02020603050405020304" pitchFamily="18" charset="0"/>
              </a:rPr>
              <a:t>Άρα: Καθαρές Ξένες Επενδύσεις = Εμπορικό Ισοζύγιο</a:t>
            </a:r>
          </a:p>
          <a:p>
            <a:pPr marL="0" indent="0" algn="just">
              <a:lnSpc>
                <a:spcPct val="150000"/>
              </a:lnSpc>
            </a:pPr>
            <a:r>
              <a:rPr lang="en-US" sz="2400" dirty="0" smtClean="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Όταν </a:t>
            </a:r>
            <a:r>
              <a:rPr lang="en-US" sz="2400" dirty="0" smtClean="0">
                <a:latin typeface="Times New Roman" panose="02020603050405020304" pitchFamily="18" charset="0"/>
                <a:cs typeface="Times New Roman" panose="02020603050405020304" pitchFamily="18" charset="0"/>
              </a:rPr>
              <a:t>S</a:t>
            </a:r>
            <a:r>
              <a:rPr lang="el-GR" sz="2400" dirty="0" smtClean="0">
                <a:latin typeface="Times New Roman" panose="02020603050405020304" pitchFamily="18" charset="0"/>
                <a:cs typeface="Times New Roman" panose="02020603050405020304" pitchFamily="18" charset="0"/>
              </a:rPr>
              <a:t>&gt;</a:t>
            </a:r>
            <a:r>
              <a:rPr lang="en-US" sz="2400" dirty="0" smtClean="0">
                <a:latin typeface="Times New Roman" panose="02020603050405020304" pitchFamily="18" charset="0"/>
                <a:cs typeface="Times New Roman" panose="02020603050405020304" pitchFamily="18" charset="0"/>
              </a:rPr>
              <a:t>I</a:t>
            </a:r>
            <a:r>
              <a:rPr lang="el-GR" sz="2400" dirty="0" smtClean="0">
                <a:latin typeface="Times New Roman" panose="02020603050405020304" pitchFamily="18" charset="0"/>
                <a:cs typeface="Times New Roman" panose="02020603050405020304" pitchFamily="18" charset="0"/>
              </a:rPr>
              <a:t>, </a:t>
            </a:r>
            <a:r>
              <a:rPr lang="el-GR" sz="2400" u="sng" dirty="0" smtClean="0">
                <a:latin typeface="Times New Roman" panose="02020603050405020304" pitchFamily="18" charset="0"/>
                <a:cs typeface="Times New Roman" panose="02020603050405020304" pitchFamily="18" charset="0"/>
              </a:rPr>
              <a:t>το μέρος της αποταμίευσης που δεν επενδύεται</a:t>
            </a:r>
            <a:r>
              <a:rPr lang="el-GR" sz="2400" dirty="0" smtClean="0">
                <a:latin typeface="Times New Roman" panose="02020603050405020304" pitchFamily="18" charset="0"/>
                <a:cs typeface="Times New Roman" panose="02020603050405020304" pitchFamily="18" charset="0"/>
              </a:rPr>
              <a:t> στο εσωτερικό (</a:t>
            </a:r>
            <a:r>
              <a:rPr lang="en-US" sz="2400" dirty="0" smtClean="0">
                <a:latin typeface="Times New Roman" panose="02020603050405020304" pitchFamily="18" charset="0"/>
                <a:cs typeface="Times New Roman" panose="02020603050405020304" pitchFamily="18" charset="0"/>
              </a:rPr>
              <a:t>S – I)</a:t>
            </a:r>
            <a:r>
              <a:rPr lang="el-GR" sz="2400" dirty="0" smtClean="0">
                <a:latin typeface="Times New Roman" panose="02020603050405020304" pitchFamily="18" charset="0"/>
                <a:cs typeface="Times New Roman" panose="02020603050405020304" pitchFamily="18" charset="0"/>
              </a:rPr>
              <a:t> </a:t>
            </a:r>
            <a:r>
              <a:rPr lang="el-GR" sz="2400" u="sng" dirty="0" smtClean="0">
                <a:latin typeface="Times New Roman" panose="02020603050405020304" pitchFamily="18" charset="0"/>
                <a:cs typeface="Times New Roman" panose="02020603050405020304" pitchFamily="18" charset="0"/>
              </a:rPr>
              <a:t>δανείζεται σε ξένους</a:t>
            </a:r>
            <a:r>
              <a:rPr lang="el-GR" sz="2400" dirty="0" smtClean="0">
                <a:latin typeface="Times New Roman" panose="02020603050405020304" pitchFamily="18" charset="0"/>
                <a:cs typeface="Times New Roman" panose="02020603050405020304" pitchFamily="18" charset="0"/>
              </a:rPr>
              <a:t> που το χρειάζονται προκειμένου </a:t>
            </a:r>
            <a:r>
              <a:rPr lang="el-GR" sz="2400" u="sng" dirty="0" smtClean="0">
                <a:latin typeface="Times New Roman" panose="02020603050405020304" pitchFamily="18" charset="0"/>
                <a:cs typeface="Times New Roman" panose="02020603050405020304" pitchFamily="18" charset="0"/>
              </a:rPr>
              <a:t>να αγοράσουν τα αγαθά και τις υπηρεσίες</a:t>
            </a:r>
            <a:r>
              <a:rPr lang="el-GR" sz="2400" dirty="0" smtClean="0">
                <a:latin typeface="Times New Roman" panose="02020603050405020304" pitchFamily="18" charset="0"/>
                <a:cs typeface="Times New Roman" panose="02020603050405020304" pitchFamily="18" charset="0"/>
              </a:rPr>
              <a:t> </a:t>
            </a:r>
            <a:r>
              <a:rPr lang="el-GR" sz="2400" u="sng" dirty="0" smtClean="0">
                <a:latin typeface="Times New Roman" panose="02020603050405020304" pitchFamily="18" charset="0"/>
                <a:cs typeface="Times New Roman" panose="02020603050405020304" pitchFamily="18" charset="0"/>
              </a:rPr>
              <a:t>που τους δίνουμε και είναι περισσότερα απ’ όσα μας δίνουν</a:t>
            </a:r>
            <a:r>
              <a:rPr lang="el-GR" sz="2400" dirty="0" smtClean="0">
                <a:latin typeface="Times New Roman" panose="02020603050405020304" pitchFamily="18" charset="0"/>
                <a:cs typeface="Times New Roman" panose="02020603050405020304" pitchFamily="18" charset="0"/>
              </a:rPr>
              <a:t> (εμπορικό πλεόνασμα</a:t>
            </a:r>
            <a:r>
              <a:rPr lang="en-US" sz="2400" dirty="0" smtClean="0">
                <a:latin typeface="Times New Roman" panose="02020603050405020304" pitchFamily="18" charset="0"/>
                <a:cs typeface="Times New Roman" panose="02020603050405020304" pitchFamily="18" charset="0"/>
              </a:rPr>
              <a:t> NX</a:t>
            </a:r>
            <a:r>
              <a:rPr lang="el-GR" sz="2400" dirty="0" smtClean="0">
                <a:latin typeface="Times New Roman" panose="02020603050405020304" pitchFamily="18" charset="0"/>
                <a:cs typeface="Times New Roman" panose="02020603050405020304" pitchFamily="18" charset="0"/>
              </a:rPr>
              <a:t>).</a:t>
            </a:r>
          </a:p>
          <a:p>
            <a:pPr marL="0" indent="0">
              <a:lnSpc>
                <a:spcPct val="150000"/>
              </a:lnSpc>
            </a:pPr>
            <a:endParaRPr lang="el-GR" sz="2400" dirty="0" smtClean="0">
              <a:latin typeface="Times New Roman" panose="02020603050405020304" pitchFamily="18" charset="0"/>
              <a:cs typeface="Times New Roman" panose="02020603050405020304" pitchFamily="18" charset="0"/>
            </a:endParaRPr>
          </a:p>
        </p:txBody>
      </p:sp>
      <p:sp>
        <p:nvSpPr>
          <p:cNvPr id="4" name="Τίτλος 1"/>
          <p:cNvSpPr>
            <a:spLocks noGrp="1"/>
          </p:cNvSpPr>
          <p:nvPr>
            <p:ph type="title"/>
          </p:nvPr>
        </p:nvSpPr>
        <p:spPr>
          <a:xfrm>
            <a:off x="457967" y="539071"/>
            <a:ext cx="11238314" cy="1243012"/>
          </a:xfrm>
        </p:spPr>
        <p:txBody>
          <a:bodyPr rtlCol="0" anchor="ctr" anchorCtr="0">
            <a:noAutofit/>
          </a:bodyPr>
          <a:lstStyle/>
          <a:p>
            <a:pPr algn="ctr" fontAlgn="auto">
              <a:spcAft>
                <a:spcPts val="0"/>
              </a:spcAft>
              <a:defRPr/>
            </a:pP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Διεθνείς ροές κεφαλαίου και εμπορικό ισοζύγιο</a:t>
            </a:r>
            <a:endParaRPr lang="el-GR"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1231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967" y="539071"/>
            <a:ext cx="11238314" cy="1243012"/>
          </a:xfrm>
        </p:spPr>
        <p:txBody>
          <a:bodyPr rtlCol="0" anchor="ctr" anchorCtr="0">
            <a:noAutofit/>
          </a:bodyPr>
          <a:lstStyle/>
          <a:p>
            <a:pPr algn="ctr" fontAlgn="auto">
              <a:spcAft>
                <a:spcPts val="0"/>
              </a:spcAft>
              <a:defRPr/>
            </a:pPr>
            <a:r>
              <a:rPr lang="el-GR" sz="36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Αποταμίευση και επένδυση σε μια μικρή ανοικτή </a:t>
            </a:r>
            <a:r>
              <a:rPr lang="el-GR" sz="3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οικονομία</a:t>
            </a:r>
            <a:endParaRPr lang="el-GR" cap="none"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457967" y="1989574"/>
            <a:ext cx="11238314" cy="4661963"/>
          </a:xfrm>
        </p:spPr>
        <p:txBody>
          <a:bodyPr rtlCol="0" anchor="t" anchorCtr="0">
            <a:normAutofit/>
          </a:bodyPr>
          <a:lstStyle/>
          <a:p>
            <a:pPr fontAlgn="auto">
              <a:spcAft>
                <a:spcPts val="0"/>
              </a:spcAft>
              <a:buFont typeface="Wingdings 3" charset="2"/>
              <a:buChar char=""/>
              <a:defRPr/>
            </a:pPr>
            <a:r>
              <a:rPr lang="el-GR" sz="2400" dirty="0" smtClean="0">
                <a:latin typeface="Times New Roman" panose="02020603050405020304" pitchFamily="18" charset="0"/>
                <a:cs typeface="Times New Roman" panose="02020603050405020304" pitchFamily="18" charset="0"/>
              </a:rPr>
              <a:t>Υ </a:t>
            </a:r>
            <a:r>
              <a:rPr lang="en-US" sz="2400" dirty="0">
                <a:latin typeface="Times New Roman" panose="02020603050405020304" pitchFamily="18" charset="0"/>
                <a:cs typeface="Times New Roman" panose="02020603050405020304" pitchFamily="18" charset="0"/>
              </a:rPr>
              <a:t>= f(K, L)</a:t>
            </a:r>
            <a:endParaRPr lang="el-GR" sz="2400" dirty="0">
              <a:latin typeface="Times New Roman" panose="02020603050405020304" pitchFamily="18" charset="0"/>
              <a:cs typeface="Times New Roman" panose="02020603050405020304" pitchFamily="18" charset="0"/>
            </a:endParaRPr>
          </a:p>
          <a:p>
            <a:pPr fontAlgn="auto">
              <a:spcAft>
                <a:spcPts val="0"/>
              </a:spcAft>
              <a:buFont typeface="Wingdings 3" charset="2"/>
              <a:buChar char=""/>
              <a:defRPr/>
            </a:pPr>
            <a:r>
              <a:rPr lang="en-US" sz="2400" dirty="0">
                <a:latin typeface="Times New Roman" panose="02020603050405020304" pitchFamily="18" charset="0"/>
                <a:cs typeface="Times New Roman" panose="02020603050405020304" pitchFamily="18" charset="0"/>
              </a:rPr>
              <a:t>C = F(Y</a:t>
            </a:r>
            <a:r>
              <a:rPr lang="en-US" sz="2400" baseline="-10000" dirty="0">
                <a:latin typeface="Times New Roman" panose="02020603050405020304" pitchFamily="18" charset="0"/>
                <a:cs typeface="Times New Roman" panose="02020603050405020304" pitchFamily="18" charset="0"/>
              </a:rPr>
              <a:t>d</a:t>
            </a:r>
            <a:r>
              <a:rPr lang="en-US" sz="2400" dirty="0">
                <a:latin typeface="Times New Roman" panose="02020603050405020304" pitchFamily="18" charset="0"/>
                <a:cs typeface="Times New Roman" panose="02020603050405020304" pitchFamily="18" charset="0"/>
              </a:rPr>
              <a:t>)</a:t>
            </a:r>
            <a:endParaRPr lang="el-GR" sz="2400" dirty="0">
              <a:latin typeface="Times New Roman" panose="02020603050405020304" pitchFamily="18" charset="0"/>
              <a:cs typeface="Times New Roman" panose="02020603050405020304" pitchFamily="18" charset="0"/>
            </a:endParaRPr>
          </a:p>
          <a:p>
            <a:pPr fontAlgn="auto">
              <a:spcAft>
                <a:spcPts val="0"/>
              </a:spcAft>
              <a:buFont typeface="Wingdings 3" charset="2"/>
              <a:buChar char=""/>
              <a:defRPr/>
            </a:pPr>
            <a:r>
              <a:rPr lang="en-US" sz="2400" dirty="0">
                <a:latin typeface="Times New Roman" panose="02020603050405020304" pitchFamily="18" charset="0"/>
                <a:cs typeface="Times New Roman" panose="02020603050405020304" pitchFamily="18" charset="0"/>
              </a:rPr>
              <a:t>I = </a:t>
            </a:r>
            <a:r>
              <a:rPr lang="en-US" sz="2400" dirty="0" smtClean="0">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r</a:t>
            </a:r>
            <a:r>
              <a:rPr lang="el-GR" sz="2400" baseline="100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t>
            </a:r>
            <a:endParaRPr lang="el-GR" sz="2400" dirty="0">
              <a:latin typeface="Times New Roman" panose="02020603050405020304" pitchFamily="18" charset="0"/>
              <a:cs typeface="Times New Roman" panose="02020603050405020304" pitchFamily="18" charset="0"/>
            </a:endParaRPr>
          </a:p>
          <a:p>
            <a:pPr marL="0" indent="0" fontAlgn="auto">
              <a:spcAft>
                <a:spcPts val="0"/>
              </a:spcAft>
              <a:buNone/>
              <a:defRPr/>
            </a:pPr>
            <a:r>
              <a:rPr lang="el-GR"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ΝΧ </a:t>
            </a:r>
            <a:r>
              <a:rPr lang="el-GR"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el-GR"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l-GR"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sz="2400" baseline="1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2400" dirty="0">
                <a:latin typeface="Times New Roman" panose="02020603050405020304" pitchFamily="18" charset="0"/>
                <a:cs typeface="Times New Roman" panose="02020603050405020304" pitchFamily="18" charset="0"/>
              </a:rPr>
              <a:t>	όπου: </a:t>
            </a:r>
            <a:r>
              <a:rPr lang="en-US" sz="2400" dirty="0">
                <a:latin typeface="Times New Roman" panose="02020603050405020304" pitchFamily="18" charset="0"/>
                <a:cs typeface="Times New Roman" panose="02020603050405020304" pitchFamily="18" charset="0"/>
              </a:rPr>
              <a:t>r</a:t>
            </a:r>
            <a:r>
              <a:rPr lang="el-GR" sz="2400" baseline="10000" dirty="0">
                <a:latin typeface="Times New Roman" panose="02020603050405020304" pitchFamily="18" charset="0"/>
                <a:cs typeface="Times New Roman" panose="02020603050405020304" pitchFamily="18" charset="0"/>
              </a:rPr>
              <a:t>*</a:t>
            </a:r>
            <a:r>
              <a:rPr lang="el-GR" sz="2400" dirty="0">
                <a:latin typeface="Times New Roman" panose="02020603050405020304" pitchFamily="18" charset="0"/>
                <a:cs typeface="Times New Roman" panose="02020603050405020304" pitchFamily="18" charset="0"/>
              </a:rPr>
              <a:t> = το διεθνές επιτόκιο</a:t>
            </a:r>
          </a:p>
          <a:p>
            <a:pPr fontAlgn="auto">
              <a:spcAft>
                <a:spcPts val="0"/>
              </a:spcAft>
              <a:buFont typeface="Wingdings 3" charset="2"/>
              <a:buChar char=""/>
              <a:defRPr/>
            </a:pPr>
            <a:endParaRPr lang="el-GR" sz="2400" dirty="0">
              <a:latin typeface="Times New Roman" panose="02020603050405020304" pitchFamily="18" charset="0"/>
              <a:cs typeface="Times New Roman" panose="02020603050405020304" pitchFamily="18" charset="0"/>
            </a:endParaRPr>
          </a:p>
          <a:p>
            <a:pPr marL="0" indent="0" algn="just" fontAlgn="auto">
              <a:spcAft>
                <a:spcPts val="0"/>
              </a:spcAft>
              <a:buFont typeface="Wingdings 3" charset="2"/>
              <a:buNone/>
              <a:defRPr/>
            </a:pPr>
            <a:r>
              <a:rPr lang="el-GR" sz="2400" dirty="0">
                <a:latin typeface="Times New Roman" panose="02020603050405020304" pitchFamily="18" charset="0"/>
                <a:cs typeface="Times New Roman" panose="02020603050405020304" pitchFamily="18" charset="0"/>
              </a:rPr>
              <a:t>Άρα, οι </a:t>
            </a:r>
            <a:r>
              <a:rPr lang="el-GR" sz="2400" b="1" dirty="0">
                <a:latin typeface="Times New Roman" panose="02020603050405020304" pitchFamily="18" charset="0"/>
                <a:cs typeface="Times New Roman" panose="02020603050405020304" pitchFamily="18" charset="0"/>
              </a:rPr>
              <a:t>καθαρές εξαγωγές </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εμπορικό ισοζύγιο</a:t>
            </a:r>
            <a:r>
              <a:rPr lang="en-US" sz="2400" dirty="0" smtClean="0">
                <a:latin typeface="Times New Roman" panose="02020603050405020304" pitchFamily="18" charset="0"/>
                <a:cs typeface="Times New Roman" panose="02020603050405020304" pitchFamily="18" charset="0"/>
              </a:rPr>
              <a:t> (NX</a:t>
            </a:r>
            <a:r>
              <a:rPr lang="el-GR"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εξαρτώνται </a:t>
            </a:r>
            <a:r>
              <a:rPr lang="el-GR" sz="2400" dirty="0" smtClean="0">
                <a:latin typeface="Times New Roman" panose="02020603050405020304" pitchFamily="18" charset="0"/>
                <a:cs typeface="Times New Roman" panose="02020603050405020304" pitchFamily="18" charset="0"/>
              </a:rPr>
              <a:t>από:</a:t>
            </a:r>
          </a:p>
          <a:p>
            <a:pPr algn="just" fontAlgn="auto">
              <a:spcAft>
                <a:spcPts val="0"/>
              </a:spcAft>
              <a:buFont typeface="Wingdings 3" charset="2"/>
              <a:buChar char=""/>
              <a:defRPr/>
            </a:pPr>
            <a:r>
              <a:rPr lang="el-GR" sz="2400" dirty="0" smtClean="0">
                <a:latin typeface="Times New Roman" panose="02020603050405020304" pitchFamily="18" charset="0"/>
                <a:cs typeface="Times New Roman" panose="02020603050405020304" pitchFamily="18" charset="0"/>
              </a:rPr>
              <a:t>τη</a:t>
            </a:r>
            <a:r>
              <a:rPr lang="el-GR" sz="2400" b="1" dirty="0" smtClean="0">
                <a:latin typeface="Times New Roman" panose="02020603050405020304" pitchFamily="18" charset="0"/>
                <a:cs typeface="Times New Roman" panose="02020603050405020304" pitchFamily="18" charset="0"/>
              </a:rPr>
              <a:t> </a:t>
            </a:r>
            <a:r>
              <a:rPr lang="el-GR" sz="2400" b="1" dirty="0">
                <a:latin typeface="Times New Roman" panose="02020603050405020304" pitchFamily="18" charset="0"/>
                <a:cs typeface="Times New Roman" panose="02020603050405020304" pitchFamily="18" charset="0"/>
              </a:rPr>
              <a:t>δημοσιονομική πολιτική </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μέσω </a:t>
            </a:r>
            <a:r>
              <a:rPr lang="el-GR" sz="2400" dirty="0">
                <a:latin typeface="Times New Roman" panose="02020603050405020304" pitchFamily="18" charset="0"/>
                <a:cs typeface="Times New Roman" panose="02020603050405020304" pitchFamily="18" charset="0"/>
              </a:rPr>
              <a:t>των κρατικών </a:t>
            </a:r>
            <a:r>
              <a:rPr lang="el-GR" sz="2400" dirty="0" smtClean="0">
                <a:latin typeface="Times New Roman" panose="02020603050405020304" pitchFamily="18" charset="0"/>
                <a:cs typeface="Times New Roman" panose="02020603050405020304" pitchFamily="18" charset="0"/>
              </a:rPr>
              <a:t>δαπανών</a:t>
            </a:r>
            <a:r>
              <a:rPr lang="en-US" sz="2400" dirty="0" smtClean="0">
                <a:latin typeface="Times New Roman" panose="02020603050405020304" pitchFamily="18" charset="0"/>
                <a:cs typeface="Times New Roman" panose="02020603050405020304" pitchFamily="18" charset="0"/>
              </a:rPr>
              <a:t> (G)</a:t>
            </a:r>
            <a:r>
              <a:rPr lang="el-GR" sz="24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που επηρεάζουν τη δημόσια </a:t>
            </a:r>
            <a:r>
              <a:rPr lang="el-GR" sz="2400" dirty="0" smtClean="0">
                <a:latin typeface="Times New Roman" panose="02020603050405020304" pitchFamily="18" charset="0"/>
                <a:cs typeface="Times New Roman" panose="02020603050405020304" pitchFamily="18" charset="0"/>
              </a:rPr>
              <a:t>αποταμίευση</a:t>
            </a:r>
            <a:r>
              <a:rPr lang="en-US" sz="2400" dirty="0" smtClean="0">
                <a:latin typeface="Times New Roman" panose="02020603050405020304" pitchFamily="18" charset="0"/>
                <a:cs typeface="Times New Roman" panose="02020603050405020304" pitchFamily="18" charset="0"/>
              </a:rPr>
              <a:t> (S</a:t>
            </a:r>
            <a:r>
              <a:rPr lang="el-GR" sz="2400" baseline="-10000" dirty="0" smtClean="0">
                <a:latin typeface="Times New Roman" panose="02020603050405020304" pitchFamily="18" charset="0"/>
                <a:cs typeface="Times New Roman" panose="02020603050405020304" pitchFamily="18" charset="0"/>
              </a:rPr>
              <a:t>δημ</a:t>
            </a:r>
            <a:r>
              <a:rPr lang="el-GR" sz="24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και </a:t>
            </a:r>
            <a:endParaRPr lang="el-GR" sz="2400" dirty="0" smtClean="0">
              <a:latin typeface="Times New Roman" panose="02020603050405020304" pitchFamily="18" charset="0"/>
              <a:cs typeface="Times New Roman" panose="02020603050405020304" pitchFamily="18" charset="0"/>
            </a:endParaRPr>
          </a:p>
          <a:p>
            <a:pPr algn="just" fontAlgn="auto">
              <a:spcAft>
                <a:spcPts val="0"/>
              </a:spcAft>
              <a:buFont typeface="Wingdings 3" charset="2"/>
              <a:buChar char=""/>
              <a:defRPr/>
            </a:pPr>
            <a:r>
              <a:rPr lang="el-GR" sz="2400" dirty="0" smtClean="0">
                <a:latin typeface="Times New Roman" panose="02020603050405020304" pitchFamily="18" charset="0"/>
                <a:cs typeface="Times New Roman" panose="02020603050405020304" pitchFamily="18" charset="0"/>
              </a:rPr>
              <a:t>το </a:t>
            </a:r>
            <a:r>
              <a:rPr lang="el-GR" sz="2400" b="1" dirty="0">
                <a:latin typeface="Times New Roman" panose="02020603050405020304" pitchFamily="18" charset="0"/>
                <a:cs typeface="Times New Roman" panose="02020603050405020304" pitchFamily="18" charset="0"/>
              </a:rPr>
              <a:t>διεθνές </a:t>
            </a:r>
            <a:r>
              <a:rPr lang="el-GR" sz="2400" b="1" dirty="0" smtClean="0">
                <a:latin typeface="Times New Roman" panose="02020603050405020304" pitchFamily="18" charset="0"/>
                <a:cs typeface="Times New Roman" panose="02020603050405020304" pitchFamily="18" charset="0"/>
              </a:rPr>
              <a:t>επιτόκιο </a:t>
            </a:r>
            <a:r>
              <a:rPr lang="el-GR"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r</a:t>
            </a:r>
            <a:r>
              <a:rPr lang="en-US" sz="2400" baseline="100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a:t>
            </a:r>
            <a:endParaRPr lang="el-GR" sz="2400" dirty="0">
              <a:latin typeface="Times New Roman" panose="02020603050405020304" pitchFamily="18" charset="0"/>
              <a:cs typeface="Times New Roman" panose="02020603050405020304" pitchFamily="18" charset="0"/>
            </a:endParaRPr>
          </a:p>
          <a:p>
            <a:pPr fontAlgn="auto">
              <a:spcAft>
                <a:spcPts val="0"/>
              </a:spcAft>
              <a:buFont typeface="Wingdings 3" charset="2"/>
              <a:buChar char=""/>
              <a:defRPr/>
            </a:pP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108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78664" y="402615"/>
            <a:ext cx="11132143" cy="1400175"/>
          </a:xfrm>
        </p:spPr>
        <p:txBody>
          <a:bodyPr rtlCol="0">
            <a:noAutofit/>
          </a:bodyPr>
          <a:lstStyle/>
          <a:p>
            <a:pPr algn="ctr" fontAlgn="auto">
              <a:spcAft>
                <a:spcPts val="0"/>
              </a:spcAft>
              <a:defRPr/>
            </a:pPr>
            <a:r>
              <a:rPr lang="el-GR" sz="3600" cap="none" dirty="0">
                <a:latin typeface="Times New Roman" panose="02020603050405020304" pitchFamily="18" charset="0"/>
                <a:cs typeface="Times New Roman" panose="02020603050405020304" pitchFamily="18" charset="0"/>
              </a:rPr>
              <a:t>Πως η οικονομική πολιτική επηρεάζει το εμπορικό </a:t>
            </a:r>
            <a:r>
              <a:rPr lang="el-GR" sz="3600" cap="none" dirty="0" smtClean="0">
                <a:latin typeface="Times New Roman" panose="02020603050405020304" pitchFamily="18" charset="0"/>
                <a:cs typeface="Times New Roman" panose="02020603050405020304" pitchFamily="18" charset="0"/>
              </a:rPr>
              <a:t>ισοζύγιο Ι</a:t>
            </a:r>
            <a:endParaRPr lang="el-GR" sz="3600" cap="none" dirty="0">
              <a:latin typeface="Times New Roman" panose="02020603050405020304" pitchFamily="18" charset="0"/>
              <a:cs typeface="Times New Roman" panose="02020603050405020304" pitchFamily="18" charset="0"/>
            </a:endParaRPr>
          </a:p>
        </p:txBody>
      </p:sp>
      <p:sp>
        <p:nvSpPr>
          <p:cNvPr id="24578" name="Θέση περιεχομένου 2"/>
          <p:cNvSpPr>
            <a:spLocks noGrp="1"/>
          </p:cNvSpPr>
          <p:nvPr>
            <p:ph idx="1"/>
          </p:nvPr>
        </p:nvSpPr>
        <p:spPr/>
        <p:txBody>
          <a:bodyPr anchor="t" anchorCtr="0"/>
          <a:lstStyle/>
          <a:p>
            <a:pPr marL="0" indent="0" algn="just">
              <a:lnSpc>
                <a:spcPct val="150000"/>
              </a:lnSpc>
              <a:buFont typeface="Wingdings 3" pitchFamily="18" charset="2"/>
              <a:buNone/>
            </a:pPr>
            <a:r>
              <a:rPr lang="el-GR" sz="2400" dirty="0" smtClean="0">
                <a:latin typeface="Times New Roman" panose="02020603050405020304" pitchFamily="18" charset="0"/>
                <a:cs typeface="Times New Roman" panose="02020603050405020304" pitchFamily="18" charset="0"/>
              </a:rPr>
              <a:t>Η επίπτωση της οικονομικής πολιτικής στο εμπορικό ισοζύγιο μπορεί να υπολογιστεί με την εξέταση της επίπτωσής της στην εγχώρια αποταμίευση και επένδυση. </a:t>
            </a:r>
          </a:p>
          <a:p>
            <a:pPr marL="0" indent="0" algn="just">
              <a:lnSpc>
                <a:spcPct val="150000"/>
              </a:lnSpc>
              <a:buFont typeface="Wingdings 3" pitchFamily="18" charset="2"/>
              <a:buNone/>
            </a:pPr>
            <a:r>
              <a:rPr lang="el-GR" sz="2400" dirty="0" smtClean="0">
                <a:latin typeface="Times New Roman" panose="02020603050405020304" pitchFamily="18" charset="0"/>
                <a:cs typeface="Times New Roman" panose="02020603050405020304" pitchFamily="18" charset="0"/>
              </a:rPr>
              <a:t>Έτσι, πολιτικές που αυξάνουν τις επενδύσεις ή μειώνουν την αποταμίευση τείνουν να προκαλέσουν εμπορικό έλλειμμα και το ανάποδο.</a:t>
            </a:r>
          </a:p>
          <a:p>
            <a:pPr marL="0" indent="0">
              <a:buFont typeface="Wingdings 3" pitchFamily="18" charset="2"/>
              <a:buNone/>
            </a:pPr>
            <a:endParaRPr lang="el-G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030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a:xfrm>
                <a:off x="443162" y="1950721"/>
                <a:ext cx="5734840" cy="4746170"/>
              </a:xfrm>
            </p:spPr>
            <p:txBody>
              <a:bodyPr anchor="t" anchorCtr="0">
                <a:normAutofit fontScale="77500" lnSpcReduction="20000"/>
              </a:bodyPr>
              <a:lstStyle/>
              <a:p>
                <a:pPr algn="just">
                  <a:lnSpc>
                    <a:spcPct val="150000"/>
                  </a:lnSpc>
                </a:pPr>
                <a:r>
                  <a:rPr lang="el-GR" sz="2200" dirty="0" smtClean="0">
                    <a:latin typeface="Times New Roman" panose="02020603050405020304" pitchFamily="18" charset="0"/>
                    <a:cs typeface="Times New Roman" panose="02020603050405020304" pitchFamily="18" charset="0"/>
                  </a:rPr>
                  <a:t>μια μείωση των φόρων (</a:t>
                </a:r>
                <a:r>
                  <a:rPr lang="el-GR" sz="2200" dirty="0">
                    <a:latin typeface="Times New Roman" panose="02020603050405020304" pitchFamily="18" charset="0"/>
                    <a:cs typeface="Times New Roman" panose="02020603050405020304" pitchFamily="18" charset="0"/>
                  </a:rPr>
                  <a:t>Τ</a:t>
                </a:r>
                <a:r>
                  <a:rPr lang="en-US" sz="2200" dirty="0" smtClean="0">
                    <a:latin typeface="Times New Roman" panose="02020603050405020304" pitchFamily="18" charset="0"/>
                    <a:cs typeface="Times New Roman" panose="02020603050405020304" pitchFamily="18" charset="0"/>
                  </a:rPr>
                  <a:t>) </a:t>
                </a:r>
                <a:r>
                  <a:rPr lang="el-GR" sz="2200" dirty="0" smtClean="0">
                    <a:latin typeface="Times New Roman" panose="02020603050405020304" pitchFamily="18" charset="0"/>
                    <a:cs typeface="Times New Roman" panose="02020603050405020304" pitchFamily="18" charset="0"/>
                  </a:rPr>
                  <a:t>=&gt; μείωση της εθνικής αποταμίευσης </a:t>
                </a:r>
                <a:r>
                  <a:rPr lang="en-US" sz="2200" dirty="0" smtClean="0">
                    <a:latin typeface="Times New Roman" panose="02020603050405020304" pitchFamily="18" charset="0"/>
                    <a:cs typeface="Times New Roman" panose="02020603050405020304" pitchFamily="18" charset="0"/>
                  </a:rPr>
                  <a:t>(S</a:t>
                </a:r>
                <a:r>
                  <a:rPr lang="el-GR" sz="2200" dirty="0" smtClean="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S</a:t>
                </a:r>
                <a:r>
                  <a:rPr lang="el-GR" sz="2200" baseline="-10000" dirty="0" smtClean="0">
                    <a:latin typeface="Times New Roman" panose="02020603050405020304" pitchFamily="18" charset="0"/>
                    <a:cs typeface="Times New Roman" panose="02020603050405020304" pitchFamily="18" charset="0"/>
                  </a:rPr>
                  <a:t>δημ</a:t>
                </a:r>
                <a:r>
                  <a:rPr lang="el-GR" sz="2200" dirty="0" smtClean="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S</a:t>
                </a:r>
                <a:r>
                  <a:rPr lang="el-GR" sz="2200" baseline="-10000" dirty="0" smtClean="0">
                    <a:latin typeface="Times New Roman" panose="02020603050405020304" pitchFamily="18" charset="0"/>
                    <a:cs typeface="Times New Roman" panose="02020603050405020304" pitchFamily="18" charset="0"/>
                  </a:rPr>
                  <a:t>ιδιωτ.</a:t>
                </a:r>
                <a:r>
                  <a:rPr lang="en-US" sz="2200" dirty="0" smtClean="0">
                    <a:latin typeface="Times New Roman" panose="02020603050405020304" pitchFamily="18" charset="0"/>
                    <a:cs typeface="Times New Roman" panose="02020603050405020304" pitchFamily="18" charset="0"/>
                  </a:rPr>
                  <a:t>) </a:t>
                </a:r>
                <a:endParaRPr lang="el-GR" sz="2200" dirty="0" smtClean="0">
                  <a:latin typeface="Times New Roman" panose="02020603050405020304" pitchFamily="18" charset="0"/>
                  <a:cs typeface="Times New Roman" panose="02020603050405020304" pitchFamily="18" charset="0"/>
                </a:endParaRPr>
              </a:p>
              <a:p>
                <a:pPr marL="0" indent="0" algn="just">
                  <a:lnSpc>
                    <a:spcPct val="120000"/>
                  </a:lnSpc>
                  <a:buNone/>
                </a:pPr>
                <a:r>
                  <a:rPr lang="en-US" sz="2200" dirty="0">
                    <a:latin typeface="Times New Roman" panose="02020603050405020304" pitchFamily="18" charset="0"/>
                    <a:cs typeface="Times New Roman" panose="02020603050405020304" pitchFamily="18" charset="0"/>
                  </a:rPr>
                  <a:t>S</a:t>
                </a:r>
                <a:r>
                  <a:rPr lang="el-GR" sz="2200" baseline="-10000" dirty="0" err="1" smtClean="0">
                    <a:latin typeface="Times New Roman" panose="02020603050405020304" pitchFamily="18" charset="0"/>
                    <a:cs typeface="Times New Roman" panose="02020603050405020304" pitchFamily="18" charset="0"/>
                  </a:rPr>
                  <a:t>δημ</a:t>
                </a:r>
                <a:r>
                  <a:rPr lang="el-GR" sz="2200" baseline="-10000" dirty="0" smtClean="0">
                    <a:latin typeface="Times New Roman" panose="02020603050405020304" pitchFamily="18" charset="0"/>
                    <a:cs typeface="Times New Roman" panose="02020603050405020304" pitchFamily="18" charset="0"/>
                  </a:rPr>
                  <a:t> </a:t>
                </a:r>
                <a:r>
                  <a:rPr lang="el-GR" sz="2200" dirty="0" smtClean="0">
                    <a:latin typeface="Times New Roman" panose="02020603050405020304" pitchFamily="18" charset="0"/>
                    <a:cs typeface="Times New Roman" panose="02020603050405020304" pitchFamily="18" charset="0"/>
                  </a:rPr>
                  <a:t>= Τ – </a:t>
                </a:r>
                <a:r>
                  <a:rPr lang="en-US" sz="2200" dirty="0" smtClean="0">
                    <a:latin typeface="Times New Roman" panose="02020603050405020304" pitchFamily="18" charset="0"/>
                    <a:cs typeface="Times New Roman" panose="02020603050405020304" pitchFamily="18" charset="0"/>
                  </a:rPr>
                  <a:t>G</a:t>
                </a:r>
              </a:p>
              <a:p>
                <a:pPr marL="0" indent="0" algn="just">
                  <a:lnSpc>
                    <a:spcPct val="120000"/>
                  </a:lnSpc>
                  <a:buNone/>
                </a:pPr>
                <a:r>
                  <a:rPr lang="en-US" sz="2200" dirty="0">
                    <a:latin typeface="Times New Roman" panose="02020603050405020304" pitchFamily="18" charset="0"/>
                    <a:cs typeface="Times New Roman" panose="02020603050405020304" pitchFamily="18" charset="0"/>
                  </a:rPr>
                  <a:t>S</a:t>
                </a:r>
                <a:r>
                  <a:rPr lang="el-GR" sz="2200" baseline="-10000" dirty="0" err="1">
                    <a:latin typeface="Times New Roman" panose="02020603050405020304" pitchFamily="18" charset="0"/>
                    <a:cs typeface="Times New Roman" panose="02020603050405020304" pitchFamily="18" charset="0"/>
                  </a:rPr>
                  <a:t>ιδιωτ</a:t>
                </a:r>
                <a:r>
                  <a:rPr lang="el-GR" sz="2200" baseline="-10000" dirty="0" smtClean="0">
                    <a:latin typeface="Times New Roman" panose="02020603050405020304" pitchFamily="18" charset="0"/>
                    <a:cs typeface="Times New Roman" panose="02020603050405020304" pitchFamily="18" charset="0"/>
                  </a:rPr>
                  <a:t>.</a:t>
                </a:r>
                <a:r>
                  <a:rPr lang="en-US" sz="2200" baseline="-100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Y</a:t>
                </a:r>
                <a:r>
                  <a:rPr lang="en-US" sz="2200" baseline="-10000" dirty="0" smtClean="0">
                    <a:latin typeface="Times New Roman" panose="02020603050405020304" pitchFamily="18" charset="0"/>
                    <a:cs typeface="Times New Roman" panose="02020603050405020304" pitchFamily="18" charset="0"/>
                  </a:rPr>
                  <a:t>d</a:t>
                </a:r>
                <a:r>
                  <a:rPr lang="en-US" sz="2200" dirty="0" smtClean="0">
                    <a:latin typeface="Times New Roman" panose="02020603050405020304" pitchFamily="18" charset="0"/>
                    <a:cs typeface="Times New Roman" panose="02020603050405020304" pitchFamily="18" charset="0"/>
                  </a:rPr>
                  <a:t> – C 	(1) </a:t>
                </a:r>
              </a:p>
              <a:p>
                <a:pPr marL="0" indent="0" algn="just">
                  <a:lnSpc>
                    <a:spcPct val="120000"/>
                  </a:lnSpc>
                  <a:buNone/>
                </a:pPr>
                <a:r>
                  <a:rPr lang="en-US" sz="2200" dirty="0">
                    <a:latin typeface="Times New Roman" panose="02020603050405020304" pitchFamily="18" charset="0"/>
                    <a:cs typeface="Times New Roman" panose="02020603050405020304" pitchFamily="18" charset="0"/>
                  </a:rPr>
                  <a:t>C = a </a:t>
                </a:r>
                <a:r>
                  <a:rPr lang="en-US" sz="2200" dirty="0" smtClean="0">
                    <a:latin typeface="Times New Roman" panose="02020603050405020304" pitchFamily="18" charset="0"/>
                    <a:cs typeface="Times New Roman" panose="02020603050405020304" pitchFamily="18" charset="0"/>
                  </a:rPr>
                  <a:t>+ b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Y</a:t>
                </a:r>
                <a:r>
                  <a:rPr lang="en-US" sz="2200" baseline="-10000" dirty="0" smtClean="0">
                    <a:latin typeface="Times New Roman" panose="02020603050405020304" pitchFamily="18" charset="0"/>
                    <a:cs typeface="Times New Roman" panose="02020603050405020304" pitchFamily="18" charset="0"/>
                  </a:rPr>
                  <a:t>d</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(2) </a:t>
                </a:r>
                <a:endParaRPr lang="en-US" sz="2200" dirty="0">
                  <a:latin typeface="Times New Roman" panose="02020603050405020304" pitchFamily="18" charset="0"/>
                  <a:cs typeface="Times New Roman" panose="02020603050405020304" pitchFamily="18" charset="0"/>
                </a:endParaRPr>
              </a:p>
              <a:p>
                <a:pPr marL="0" indent="0" algn="just">
                  <a:lnSpc>
                    <a:spcPct val="120000"/>
                  </a:lnSpc>
                  <a:buNone/>
                </a:pPr>
                <a:r>
                  <a:rPr lang="en-US" sz="2200" dirty="0" smtClean="0">
                    <a:latin typeface="Times New Roman" panose="02020603050405020304" pitchFamily="18" charset="0"/>
                    <a:cs typeface="Times New Roman" panose="02020603050405020304" pitchFamily="18" charset="0"/>
                  </a:rPr>
                  <a:t>(1) ^ (2) =&gt; </a:t>
                </a:r>
                <a:r>
                  <a:rPr lang="en-US" sz="2200" dirty="0">
                    <a:latin typeface="Times New Roman" panose="02020603050405020304" pitchFamily="18" charset="0"/>
                    <a:cs typeface="Times New Roman" panose="02020603050405020304" pitchFamily="18" charset="0"/>
                  </a:rPr>
                  <a:t>S</a:t>
                </a:r>
                <a:r>
                  <a:rPr lang="el-GR" sz="2200" baseline="-10000" dirty="0" err="1">
                    <a:latin typeface="Times New Roman" panose="02020603050405020304" pitchFamily="18" charset="0"/>
                    <a:cs typeface="Times New Roman" panose="02020603050405020304" pitchFamily="18" charset="0"/>
                  </a:rPr>
                  <a:t>ιδιωτ</a:t>
                </a:r>
                <a:r>
                  <a:rPr lang="el-GR" sz="2200" baseline="-10000" dirty="0">
                    <a:latin typeface="Times New Roman" panose="02020603050405020304" pitchFamily="18" charset="0"/>
                    <a:cs typeface="Times New Roman" panose="02020603050405020304" pitchFamily="18" charset="0"/>
                  </a:rPr>
                  <a:t>.</a:t>
                </a:r>
                <a:r>
                  <a:rPr lang="en-US" sz="2200" baseline="-100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Y</a:t>
                </a:r>
                <a:r>
                  <a:rPr lang="en-US" sz="2200" baseline="-10000" dirty="0" smtClean="0">
                    <a:latin typeface="Times New Roman" panose="02020603050405020304" pitchFamily="18" charset="0"/>
                    <a:cs typeface="Times New Roman" panose="02020603050405020304" pitchFamily="18" charset="0"/>
                  </a:rPr>
                  <a:t>d</a:t>
                </a:r>
                <a:r>
                  <a:rPr lang="en-US" sz="2200" dirty="0" smtClean="0">
                    <a:latin typeface="Times New Roman" panose="02020603050405020304" pitchFamily="18" charset="0"/>
                    <a:cs typeface="Times New Roman" panose="02020603050405020304" pitchFamily="18" charset="0"/>
                  </a:rPr>
                  <a:t> – a – b</a:t>
                </a:r>
                <a:r>
                  <a:rPr lang="en-US" sz="2200" dirty="0">
                    <a:latin typeface="Times New Roman" panose="02020603050405020304" pitchFamily="18" charset="0"/>
                    <a:cs typeface="Times New Roman" panose="02020603050405020304" pitchFamily="18" charset="0"/>
                  </a:rPr>
                  <a:t>  </a:t>
                </a:r>
                <a:r>
                  <a:rPr lang="en-US" sz="2200" baseline="-100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Y</a:t>
                </a:r>
                <a:r>
                  <a:rPr lang="en-US" sz="2200" baseline="-10000" dirty="0" smtClean="0">
                    <a:latin typeface="Times New Roman" panose="02020603050405020304" pitchFamily="18" charset="0"/>
                    <a:cs typeface="Times New Roman" panose="02020603050405020304" pitchFamily="18" charset="0"/>
                  </a:rPr>
                  <a:t>d  </a:t>
                </a:r>
                <a:r>
                  <a:rPr lang="en-US" sz="2200" dirty="0" smtClean="0">
                    <a:latin typeface="Times New Roman" panose="02020603050405020304" pitchFamily="18" charset="0"/>
                    <a:cs typeface="Times New Roman" panose="02020603050405020304" pitchFamily="18" charset="0"/>
                  </a:rPr>
                  <a:t>= (1 </a:t>
                </a:r>
                <a:r>
                  <a:rPr lang="en-US" sz="2200" dirty="0">
                    <a:solidFill>
                      <a:srgbClr val="3D3D3D"/>
                    </a:solidFill>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b</a:t>
                </a:r>
                <a:r>
                  <a:rPr lang="en-US" sz="2200" dirty="0">
                    <a:latin typeface="Times New Roman" panose="02020603050405020304" pitchFamily="18" charset="0"/>
                    <a:cs typeface="Times New Roman" panose="02020603050405020304" pitchFamily="18" charset="0"/>
                  </a:rPr>
                  <a:t>) </a:t>
                </a:r>
                <a:r>
                  <a:rPr lang="en-US" sz="2200" baseline="-100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Y</a:t>
                </a:r>
                <a:r>
                  <a:rPr lang="en-US" sz="2200" baseline="-10000" dirty="0" smtClean="0">
                    <a:latin typeface="Times New Roman" panose="02020603050405020304" pitchFamily="18" charset="0"/>
                    <a:cs typeface="Times New Roman" panose="02020603050405020304" pitchFamily="18" charset="0"/>
                  </a:rPr>
                  <a:t>d</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 =</a:t>
                </a:r>
              </a:p>
              <a:p>
                <a:pPr marL="0" indent="0" algn="just">
                  <a:lnSpc>
                    <a:spcPct val="120000"/>
                  </a:lnSpc>
                  <a:buNone/>
                </a:pP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1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b) </a:t>
                </a:r>
                <a:r>
                  <a:rPr lang="en-US" sz="2200" baseline="-100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(Y </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 </a:t>
                </a:r>
                <a:r>
                  <a:rPr lang="en-US" sz="2200" dirty="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 = </a:t>
                </a:r>
                <a:r>
                  <a:rPr lang="en-US" sz="2200" dirty="0">
                    <a:latin typeface="Times New Roman" panose="02020603050405020304" pitchFamily="18" charset="0"/>
                    <a:cs typeface="Times New Roman" panose="02020603050405020304" pitchFamily="18" charset="0"/>
                  </a:rPr>
                  <a:t>(1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b) </a:t>
                </a:r>
                <a:r>
                  <a:rPr lang="en-US" sz="2200" baseline="-100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Y </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1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b) </a:t>
                </a:r>
                <a:r>
                  <a:rPr lang="en-US" sz="2200" baseline="-100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 </a:t>
                </a:r>
                <a:r>
                  <a:rPr lang="en-US" sz="2200" dirty="0">
                    <a:latin typeface="Times New Roman" panose="02020603050405020304" pitchFamily="18" charset="0"/>
                    <a:cs typeface="Times New Roman" panose="02020603050405020304" pitchFamily="18" charset="0"/>
                  </a:rPr>
                  <a:t>– a</a:t>
                </a:r>
                <a:r>
                  <a:rPr lang="en-US" sz="2200" dirty="0" smtClean="0">
                    <a:latin typeface="Times New Roman" panose="02020603050405020304" pitchFamily="18" charset="0"/>
                    <a:cs typeface="Times New Roman" panose="02020603050405020304" pitchFamily="18" charset="0"/>
                  </a:rPr>
                  <a:t> </a:t>
                </a:r>
              </a:p>
              <a:p>
                <a:pPr marL="0" indent="0" algn="just">
                  <a:lnSpc>
                    <a:spcPct val="120000"/>
                  </a:lnSpc>
                  <a:buNone/>
                </a:pPr>
                <a14:m>
                  <m:oMath xmlns:m="http://schemas.openxmlformats.org/officeDocument/2006/math">
                    <m:f>
                      <m:fPr>
                        <m:ctrlPr>
                          <a:rPr lang="en-US" sz="2300" i="1" smtClean="0">
                            <a:latin typeface="Cambria Math" panose="02040503050406030204" pitchFamily="18" charset="0"/>
                            <a:cs typeface="Times New Roman" panose="02020603050405020304" pitchFamily="18" charset="0"/>
                          </a:rPr>
                        </m:ctrlPr>
                      </m:fPr>
                      <m:num>
                        <m:r>
                          <m:rPr>
                            <m:sty m:val="p"/>
                          </m:rPr>
                          <a:rPr lang="el-GR" sz="2300" b="0" i="0" smtClean="0">
                            <a:latin typeface="Cambria Math" panose="02040503050406030204" pitchFamily="18" charset="0"/>
                            <a:cs typeface="Times New Roman" panose="02020603050405020304" pitchFamily="18" charset="0"/>
                          </a:rPr>
                          <m:t>Δ</m:t>
                        </m:r>
                        <m:r>
                          <m:rPr>
                            <m:nor/>
                          </m:rPr>
                          <a:rPr lang="en-US" sz="2300" dirty="0">
                            <a:latin typeface="Times New Roman" panose="02020603050405020304" pitchFamily="18" charset="0"/>
                            <a:cs typeface="Times New Roman" panose="02020603050405020304" pitchFamily="18" charset="0"/>
                          </a:rPr>
                          <m:t>S</m:t>
                        </m:r>
                        <m:r>
                          <m:rPr>
                            <m:nor/>
                          </m:rPr>
                          <a:rPr lang="el-GR" sz="2300" baseline="-10000" dirty="0">
                            <a:latin typeface="Times New Roman" panose="02020603050405020304" pitchFamily="18" charset="0"/>
                            <a:cs typeface="Times New Roman" panose="02020603050405020304" pitchFamily="18" charset="0"/>
                          </a:rPr>
                          <m:t>ιδιωτ</m:t>
                        </m:r>
                        <m:r>
                          <m:rPr>
                            <m:nor/>
                          </m:rPr>
                          <a:rPr lang="el-GR" sz="2300" baseline="-10000" dirty="0">
                            <a:latin typeface="Times New Roman" panose="02020603050405020304" pitchFamily="18" charset="0"/>
                            <a:cs typeface="Times New Roman" panose="02020603050405020304" pitchFamily="18" charset="0"/>
                          </a:rPr>
                          <m:t>.</m:t>
                        </m:r>
                      </m:num>
                      <m:den>
                        <m:r>
                          <m:rPr>
                            <m:sty m:val="p"/>
                          </m:rPr>
                          <a:rPr lang="el-GR" sz="2300" b="0" i="0" smtClean="0">
                            <a:latin typeface="Cambria Math" panose="02040503050406030204" pitchFamily="18" charset="0"/>
                            <a:cs typeface="Times New Roman" panose="02020603050405020304" pitchFamily="18" charset="0"/>
                          </a:rPr>
                          <m:t>ΔΤ</m:t>
                        </m:r>
                      </m:den>
                    </m:f>
                  </m:oMath>
                </a14:m>
                <a:r>
                  <a:rPr lang="el-GR" sz="2200" dirty="0" smtClean="0">
                    <a:latin typeface="Times New Roman" panose="02020603050405020304" pitchFamily="18" charset="0"/>
                    <a:cs typeface="Times New Roman" panose="02020603050405020304" pitchFamily="18" charset="0"/>
                  </a:rPr>
                  <a:t> = </a:t>
                </a:r>
                <a:r>
                  <a:rPr lang="en-US" sz="2200" dirty="0">
                    <a:latin typeface="Times New Roman" panose="02020603050405020304" pitchFamily="18" charset="0"/>
                    <a:cs typeface="Times New Roman" panose="02020603050405020304" pitchFamily="18" charset="0"/>
                  </a:rPr>
                  <a:t>(1 – b</a:t>
                </a:r>
                <a:r>
                  <a:rPr lang="en-US" sz="2200" dirty="0" smtClean="0">
                    <a:latin typeface="Times New Roman" panose="02020603050405020304" pitchFamily="18" charset="0"/>
                    <a:cs typeface="Times New Roman" panose="02020603050405020304" pitchFamily="18" charset="0"/>
                  </a:rPr>
                  <a:t>)</a:t>
                </a:r>
              </a:p>
              <a:p>
                <a:pPr algn="just">
                  <a:lnSpc>
                    <a:spcPct val="150000"/>
                  </a:lnSpc>
                </a:pPr>
                <a:r>
                  <a:rPr lang="el-GR" sz="2200" dirty="0" smtClean="0">
                    <a:latin typeface="Times New Roman" panose="02020603050405020304" pitchFamily="18" charset="0"/>
                    <a:cs typeface="Times New Roman" panose="02020603050405020304" pitchFamily="18" charset="0"/>
                  </a:rPr>
                  <a:t>λόγω μείωσης της δημόσιας (δηλ. κρατικής) αποταμίευσης </a:t>
                </a:r>
                <a:r>
                  <a:rPr lang="en-US" sz="2200" dirty="0" smtClean="0">
                    <a:latin typeface="Times New Roman" panose="02020603050405020304" pitchFamily="18" charset="0"/>
                    <a:cs typeface="Times New Roman" panose="02020603050405020304" pitchFamily="18" charset="0"/>
                  </a:rPr>
                  <a:t>(S</a:t>
                </a:r>
                <a:r>
                  <a:rPr lang="el-GR" sz="2200" baseline="-10000" dirty="0" err="1" smtClean="0">
                    <a:latin typeface="Times New Roman" panose="02020603050405020304" pitchFamily="18" charset="0"/>
                    <a:cs typeface="Times New Roman" panose="02020603050405020304" pitchFamily="18" charset="0"/>
                  </a:rPr>
                  <a:t>δημ</a:t>
                </a:r>
                <a:r>
                  <a:rPr lang="el-GR" sz="2200" dirty="0" smtClean="0">
                    <a:latin typeface="Times New Roman" panose="02020603050405020304" pitchFamily="18" charset="0"/>
                    <a:cs typeface="Times New Roman" panose="02020603050405020304" pitchFamily="18" charset="0"/>
                  </a:rPr>
                  <a:t>) =&gt; μετατόπιση της καμπύλης </a:t>
                </a:r>
                <a:r>
                  <a:rPr lang="en-US" sz="2200" dirty="0" smtClean="0">
                    <a:latin typeface="Times New Roman" panose="02020603050405020304" pitchFamily="18" charset="0"/>
                    <a:cs typeface="Times New Roman" panose="02020603050405020304" pitchFamily="18" charset="0"/>
                  </a:rPr>
                  <a:t>S </a:t>
                </a:r>
                <a:r>
                  <a:rPr lang="el-GR" sz="2200" dirty="0" smtClean="0">
                    <a:latin typeface="Times New Roman" panose="02020603050405020304" pitchFamily="18" charset="0"/>
                    <a:cs typeface="Times New Roman" panose="02020603050405020304" pitchFamily="18" charset="0"/>
                  </a:rPr>
                  <a:t>προς τα αριστερά =&gt; δημιουργία εμπορικού ελλείμματος.</a:t>
                </a:r>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xfrm>
                <a:off x="443162" y="1950721"/>
                <a:ext cx="5734840" cy="4746170"/>
              </a:xfrm>
              <a:blipFill>
                <a:blip r:embed="rId2"/>
                <a:stretch>
                  <a:fillRect l="-745" r="-745"/>
                </a:stretch>
              </a:blipFill>
            </p:spPr>
            <p:txBody>
              <a:bodyPr/>
              <a:lstStyle/>
              <a:p>
                <a:r>
                  <a:rPr lang="el-GR">
                    <a:noFill/>
                  </a:rPr>
                  <a:t> </a:t>
                </a:r>
              </a:p>
            </p:txBody>
          </p:sp>
        </mc:Fallback>
      </mc:AlternateContent>
      <p:sp>
        <p:nvSpPr>
          <p:cNvPr id="27" name="Τίτλος 1"/>
          <p:cNvSpPr>
            <a:spLocks noGrp="1"/>
          </p:cNvSpPr>
          <p:nvPr>
            <p:ph type="title"/>
          </p:nvPr>
        </p:nvSpPr>
        <p:spPr>
          <a:xfrm>
            <a:off x="478664" y="402615"/>
            <a:ext cx="11132143" cy="1400175"/>
          </a:xfrm>
        </p:spPr>
        <p:txBody>
          <a:bodyPr rtlCol="0">
            <a:noAutofit/>
          </a:bodyPr>
          <a:lstStyle/>
          <a:p>
            <a:pPr algn="ctr" fontAlgn="auto">
              <a:spcAft>
                <a:spcPts val="0"/>
              </a:spcAft>
              <a:defRPr/>
            </a:pPr>
            <a:r>
              <a:rPr lang="el-GR" sz="3600" cap="none" dirty="0">
                <a:latin typeface="Times New Roman" panose="02020603050405020304" pitchFamily="18" charset="0"/>
                <a:cs typeface="Times New Roman" panose="02020603050405020304" pitchFamily="18" charset="0"/>
              </a:rPr>
              <a:t>Πως η οικονομική πολιτική επηρεάζει το εμπορικό </a:t>
            </a:r>
            <a:r>
              <a:rPr lang="el-GR" sz="3600" cap="none" dirty="0" smtClean="0">
                <a:latin typeface="Times New Roman" panose="02020603050405020304" pitchFamily="18" charset="0"/>
                <a:cs typeface="Times New Roman" panose="02020603050405020304" pitchFamily="18" charset="0"/>
              </a:rPr>
              <a:t>ισοζύγιο ΙΙ</a:t>
            </a:r>
            <a:endParaRPr lang="el-GR" sz="3600" cap="none" dirty="0">
              <a:latin typeface="Times New Roman" panose="02020603050405020304" pitchFamily="18" charset="0"/>
              <a:cs typeface="Times New Roman" panose="02020603050405020304" pitchFamily="18" charset="0"/>
            </a:endParaRPr>
          </a:p>
        </p:txBody>
      </p:sp>
      <p:grpSp>
        <p:nvGrpSpPr>
          <p:cNvPr id="6" name="Ομάδα 5"/>
          <p:cNvGrpSpPr/>
          <p:nvPr/>
        </p:nvGrpSpPr>
        <p:grpSpPr>
          <a:xfrm>
            <a:off x="6205501" y="2227391"/>
            <a:ext cx="5141483" cy="4083957"/>
            <a:chOff x="7234636" y="3021681"/>
            <a:chExt cx="4677258" cy="3382803"/>
          </a:xfrm>
        </p:grpSpPr>
        <p:grpSp>
          <p:nvGrpSpPr>
            <p:cNvPr id="5" name="Ομάδα 4"/>
            <p:cNvGrpSpPr/>
            <p:nvPr/>
          </p:nvGrpSpPr>
          <p:grpSpPr>
            <a:xfrm>
              <a:off x="7234636" y="3030084"/>
              <a:ext cx="4677258" cy="3374400"/>
              <a:chOff x="3240751" y="2235866"/>
              <a:chExt cx="4677258" cy="3374400"/>
            </a:xfrm>
          </p:grpSpPr>
          <p:sp>
            <p:nvSpPr>
              <p:cNvPr id="23" name="Rectangle 3"/>
              <p:cNvSpPr txBox="1">
                <a:spLocks/>
              </p:cNvSpPr>
              <p:nvPr/>
            </p:nvSpPr>
            <p:spPr bwMode="auto">
              <a:xfrm>
                <a:off x="3354512" y="2490893"/>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sz="1800" baseline="1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grpSp>
            <p:nvGrpSpPr>
              <p:cNvPr id="4" name="Ομάδα 3"/>
              <p:cNvGrpSpPr/>
              <p:nvPr/>
            </p:nvGrpSpPr>
            <p:grpSpPr>
              <a:xfrm>
                <a:off x="3240751" y="2235866"/>
                <a:ext cx="4677258" cy="3374400"/>
                <a:chOff x="3240751" y="2235866"/>
                <a:chExt cx="4677258" cy="3374400"/>
              </a:xfrm>
            </p:grpSpPr>
            <p:sp>
              <p:nvSpPr>
                <p:cNvPr id="20" name="Rectangle 3"/>
                <p:cNvSpPr txBox="1">
                  <a:spLocks/>
                </p:cNvSpPr>
                <p:nvPr/>
              </p:nvSpPr>
              <p:spPr bwMode="auto">
                <a:xfrm>
                  <a:off x="7315231" y="5170735"/>
                  <a:ext cx="498773"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 I</a:t>
                  </a:r>
                  <a:endPar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1" name="Rectangle 3"/>
                <p:cNvSpPr txBox="1">
                  <a:spLocks/>
                </p:cNvSpPr>
                <p:nvPr/>
              </p:nvSpPr>
              <p:spPr bwMode="auto">
                <a:xfrm>
                  <a:off x="5376384" y="2235866"/>
                  <a:ext cx="373941" cy="3183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endPar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2" name="Rectangle 3"/>
                <p:cNvSpPr txBox="1">
                  <a:spLocks/>
                </p:cNvSpPr>
                <p:nvPr/>
              </p:nvSpPr>
              <p:spPr bwMode="auto">
                <a:xfrm>
                  <a:off x="7386577" y="4569340"/>
                  <a:ext cx="531432"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sz="1800" baseline="1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2" name="Ομάδα 1"/>
                <p:cNvGrpSpPr/>
                <p:nvPr/>
              </p:nvGrpSpPr>
              <p:grpSpPr>
                <a:xfrm>
                  <a:off x="3240751" y="2494370"/>
                  <a:ext cx="4573253" cy="2716902"/>
                  <a:chOff x="3240751" y="2494370"/>
                  <a:chExt cx="4573253" cy="2716902"/>
                </a:xfrm>
              </p:grpSpPr>
              <p:grpSp>
                <p:nvGrpSpPr>
                  <p:cNvPr id="7" name="Group 10"/>
                  <p:cNvGrpSpPr>
                    <a:grpSpLocks/>
                  </p:cNvGrpSpPr>
                  <p:nvPr/>
                </p:nvGrpSpPr>
                <p:grpSpPr bwMode="auto">
                  <a:xfrm>
                    <a:off x="3655032" y="2494370"/>
                    <a:ext cx="4158972" cy="2716902"/>
                    <a:chOff x="2720" y="1427"/>
                    <a:chExt cx="4194" cy="3238"/>
                  </a:xfrm>
                </p:grpSpPr>
                <p:cxnSp>
                  <p:nvCxnSpPr>
                    <p:cNvPr id="3083" name="AutoShape 11"/>
                    <p:cNvCxnSpPr>
                      <a:cxnSpLocks noChangeShapeType="1"/>
                    </p:cNvCxnSpPr>
                    <p:nvPr/>
                  </p:nvCxnSpPr>
                  <p:spPr bwMode="auto">
                    <a:xfrm flipH="1" flipV="1">
                      <a:off x="2732" y="3322"/>
                      <a:ext cx="1815" cy="5"/>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8" name="Group 12"/>
                    <p:cNvGrpSpPr>
                      <a:grpSpLocks/>
                    </p:cNvGrpSpPr>
                    <p:nvPr/>
                  </p:nvGrpSpPr>
                  <p:grpSpPr bwMode="auto">
                    <a:xfrm>
                      <a:off x="2720" y="1427"/>
                      <a:ext cx="4194" cy="3238"/>
                      <a:chOff x="2720" y="1427"/>
                      <a:chExt cx="4194" cy="3238"/>
                    </a:xfrm>
                  </p:grpSpPr>
                  <p:grpSp>
                    <p:nvGrpSpPr>
                      <p:cNvPr id="9" name="Group 13"/>
                      <p:cNvGrpSpPr>
                        <a:grpSpLocks/>
                      </p:cNvGrpSpPr>
                      <p:nvPr/>
                    </p:nvGrpSpPr>
                    <p:grpSpPr bwMode="auto">
                      <a:xfrm>
                        <a:off x="2724" y="1445"/>
                        <a:ext cx="4190" cy="3220"/>
                        <a:chOff x="2724" y="1445"/>
                        <a:chExt cx="4190" cy="3220"/>
                      </a:xfrm>
                    </p:grpSpPr>
                    <p:cxnSp>
                      <p:nvCxnSpPr>
                        <p:cNvPr id="3086" name="AutoShape 14"/>
                        <p:cNvCxnSpPr>
                          <a:cxnSpLocks noChangeShapeType="1"/>
                        </p:cNvCxnSpPr>
                        <p:nvPr/>
                      </p:nvCxnSpPr>
                      <p:spPr bwMode="auto">
                        <a:xfrm>
                          <a:off x="4530" y="1445"/>
                          <a:ext cx="20" cy="3220"/>
                        </a:xfrm>
                        <a:prstGeom prst="straightConnector1">
                          <a:avLst/>
                        </a:prstGeom>
                        <a:noFill/>
                        <a:ln w="317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 name="Arc 15"/>
                        <p:cNvSpPr>
                          <a:spLocks/>
                        </p:cNvSpPr>
                        <p:nvPr/>
                      </p:nvSpPr>
                      <p:spPr bwMode="auto">
                        <a:xfrm rot="10800000">
                          <a:off x="3049" y="1520"/>
                          <a:ext cx="3662" cy="2750"/>
                        </a:xfrm>
                        <a:custGeom>
                          <a:avLst/>
                          <a:gdLst>
                            <a:gd name="G0" fmla="+- 0 0 0"/>
                            <a:gd name="G1" fmla="+- 21600 0 0"/>
                            <a:gd name="G2" fmla="+- 21600 0 0"/>
                            <a:gd name="T0" fmla="*/ 0 w 21546"/>
                            <a:gd name="T1" fmla="*/ 0 h 21600"/>
                            <a:gd name="T2" fmla="*/ 21546 w 21546"/>
                            <a:gd name="T3" fmla="*/ 20076 h 21600"/>
                            <a:gd name="T4" fmla="*/ 0 w 21546"/>
                            <a:gd name="T5" fmla="*/ 21600 h 21600"/>
                          </a:gdLst>
                          <a:ahLst/>
                          <a:cxnLst>
                            <a:cxn ang="0">
                              <a:pos x="T0" y="T1"/>
                            </a:cxn>
                            <a:cxn ang="0">
                              <a:pos x="T2" y="T3"/>
                            </a:cxn>
                            <a:cxn ang="0">
                              <a:pos x="T4" y="T5"/>
                            </a:cxn>
                          </a:cxnLst>
                          <a:rect l="0" t="0" r="r" b="b"/>
                          <a:pathLst>
                            <a:path w="21546" h="21600" fill="none" extrusionOk="0">
                              <a:moveTo>
                                <a:pt x="-1" y="0"/>
                              </a:moveTo>
                              <a:cubicBezTo>
                                <a:pt x="11337" y="0"/>
                                <a:pt x="20746" y="8766"/>
                                <a:pt x="21546" y="20075"/>
                              </a:cubicBezTo>
                            </a:path>
                            <a:path w="21546" h="21600" stroke="0" extrusionOk="0">
                              <a:moveTo>
                                <a:pt x="-1" y="0"/>
                              </a:moveTo>
                              <a:cubicBezTo>
                                <a:pt x="11337" y="0"/>
                                <a:pt x="20746" y="8766"/>
                                <a:pt x="21546" y="20075"/>
                              </a:cubicBezTo>
                              <a:lnTo>
                                <a:pt x="0" y="21600"/>
                              </a:lnTo>
                              <a:close/>
                            </a:path>
                          </a:pathLst>
                        </a:custGeom>
                        <a:noFill/>
                        <a:ln w="3175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l-GR"/>
                        </a:p>
                      </p:txBody>
                    </p:sp>
                    <p:cxnSp>
                      <p:nvCxnSpPr>
                        <p:cNvPr id="3088" name="AutoShape 16"/>
                        <p:cNvCxnSpPr>
                          <a:cxnSpLocks noChangeShapeType="1"/>
                        </p:cNvCxnSpPr>
                        <p:nvPr/>
                      </p:nvCxnSpPr>
                      <p:spPr bwMode="auto">
                        <a:xfrm>
                          <a:off x="2724" y="4663"/>
                          <a:ext cx="4190" cy="0"/>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3089" name="AutoShape 17"/>
                      <p:cNvCxnSpPr>
                        <a:cxnSpLocks noChangeShapeType="1"/>
                      </p:cNvCxnSpPr>
                      <p:nvPr/>
                    </p:nvCxnSpPr>
                    <p:spPr bwMode="auto">
                      <a:xfrm flipH="1" flipV="1">
                        <a:off x="2720" y="1427"/>
                        <a:ext cx="20" cy="3229"/>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sp>
                <p:nvSpPr>
                  <p:cNvPr id="24" name="Rectangle 3"/>
                  <p:cNvSpPr txBox="1">
                    <a:spLocks/>
                  </p:cNvSpPr>
                  <p:nvPr/>
                </p:nvSpPr>
                <p:spPr bwMode="auto">
                  <a:xfrm>
                    <a:off x="3240751" y="3907419"/>
                    <a:ext cx="435223"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r">
                      <a:buNone/>
                    </a:pP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sz="1800" baseline="1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800"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800"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5" name="Rectangle 3"/>
                  <p:cNvSpPr txBox="1">
                    <a:spLocks/>
                  </p:cNvSpPr>
                  <p:nvPr/>
                </p:nvSpPr>
                <p:spPr bwMode="auto">
                  <a:xfrm rot="5400000">
                    <a:off x="4532916" y="3805971"/>
                    <a:ext cx="1053548" cy="1179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5400" dirty="0">
                        <a:latin typeface="Arial Narrow" panose="020B0606020202030204" pitchFamily="34" charset="0"/>
                      </a:rPr>
                      <a:t>{</a:t>
                    </a:r>
                    <a:endParaRPr lang="el-GR" sz="5400" dirty="0" smtClean="0">
                      <a:latin typeface="Arial Narrow" panose="020B0606020202030204" pitchFamily="34" charset="0"/>
                    </a:endParaRPr>
                  </a:p>
                </p:txBody>
              </p:sp>
              <p:sp>
                <p:nvSpPr>
                  <p:cNvPr id="26" name="Rectangle 3"/>
                  <p:cNvSpPr txBox="1">
                    <a:spLocks/>
                  </p:cNvSpPr>
                  <p:nvPr/>
                </p:nvSpPr>
                <p:spPr bwMode="auto">
                  <a:xfrm>
                    <a:off x="4937468" y="3679296"/>
                    <a:ext cx="503914"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NX</a:t>
                    </a:r>
                    <a:endPar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sp>
            <p:nvSpPr>
              <p:cNvPr id="19" name="Rectangle 3"/>
              <p:cNvSpPr txBox="1">
                <a:spLocks/>
              </p:cNvSpPr>
              <p:nvPr/>
            </p:nvSpPr>
            <p:spPr bwMode="auto">
              <a:xfrm>
                <a:off x="3456799" y="5149991"/>
                <a:ext cx="259619"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200" dirty="0" smtClean="0">
                    <a:effectLst>
                      <a:outerShdw blurRad="38100" dist="38100" dir="2700000" algn="tl">
                        <a:srgbClr val="000000">
                          <a:alpha val="43137"/>
                        </a:srgbClr>
                      </a:outerShdw>
                    </a:effectLst>
                  </a:rPr>
                  <a:t>0</a:t>
                </a:r>
                <a:endParaRPr lang="el-GR" sz="1200" dirty="0" smtClean="0">
                  <a:effectLst>
                    <a:outerShdw blurRad="38100" dist="38100" dir="2700000" algn="tl">
                      <a:srgbClr val="000000">
                        <a:alpha val="43137"/>
                      </a:srgbClr>
                    </a:outerShdw>
                  </a:effectLst>
                </a:endParaRPr>
              </a:p>
            </p:txBody>
          </p:sp>
        </p:grpSp>
        <p:cxnSp>
          <p:nvCxnSpPr>
            <p:cNvPr id="28" name="AutoShape 14"/>
            <p:cNvCxnSpPr>
              <a:cxnSpLocks noChangeShapeType="1"/>
            </p:cNvCxnSpPr>
            <p:nvPr/>
          </p:nvCxnSpPr>
          <p:spPr bwMode="auto">
            <a:xfrm>
              <a:off x="8845630" y="3301786"/>
              <a:ext cx="19833" cy="2701799"/>
            </a:xfrm>
            <a:prstGeom prst="straightConnector1">
              <a:avLst/>
            </a:prstGeom>
            <a:noFill/>
            <a:ln w="31750">
              <a:solidFill>
                <a:srgbClr val="00B0F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9" name="Rectangle 3"/>
            <p:cNvSpPr txBox="1">
              <a:spLocks/>
            </p:cNvSpPr>
            <p:nvPr/>
          </p:nvSpPr>
          <p:spPr bwMode="auto">
            <a:xfrm>
              <a:off x="8736531" y="3021681"/>
              <a:ext cx="460542"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grpSp>
    </p:spTree>
    <p:extLst>
      <p:ext uri="{BB962C8B-B14F-4D97-AF65-F5344CB8AC3E}">
        <p14:creationId xmlns:p14="http://schemas.microsoft.com/office/powerpoint/2010/main" val="3830757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81053" y="3028828"/>
            <a:ext cx="5735936" cy="1978664"/>
          </a:xfrm>
        </p:spPr>
        <p:txBody>
          <a:bodyPr anchor="t" anchorCtr="0">
            <a:normAutofit/>
          </a:bodyPr>
          <a:lstStyle/>
          <a:p>
            <a:pPr algn="just">
              <a:lnSpc>
                <a:spcPct val="150000"/>
              </a:lnSpc>
              <a:spcBef>
                <a:spcPts val="0"/>
              </a:spcBef>
            </a:pPr>
            <a:r>
              <a:rPr lang="el-GR" sz="2200" dirty="0" smtClean="0">
                <a:latin typeface="Times New Roman" panose="02020603050405020304" pitchFamily="18" charset="0"/>
                <a:cs typeface="Times New Roman" panose="02020603050405020304" pitchFamily="18" charset="0"/>
              </a:rPr>
              <a:t>μια  μείωση του διεθνούς επιτοκίου (</a:t>
            </a:r>
            <a:r>
              <a:rPr lang="en-US" sz="2200" dirty="0" smtClean="0">
                <a:latin typeface="Times New Roman" panose="02020603050405020304" pitchFamily="18" charset="0"/>
                <a:cs typeface="Times New Roman" panose="02020603050405020304" pitchFamily="18" charset="0"/>
              </a:rPr>
              <a:t>r</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l-GR" sz="2200" dirty="0" smtClean="0">
                <a:latin typeface="Times New Roman" panose="02020603050405020304" pitchFamily="18" charset="0"/>
                <a:cs typeface="Times New Roman" panose="02020603050405020304" pitchFamily="18" charset="0"/>
              </a:rPr>
              <a:t>=&gt; αύξηση των επενδύσεων </a:t>
            </a:r>
            <a:r>
              <a:rPr lang="en-US" sz="2200" dirty="0" smtClean="0">
                <a:latin typeface="Times New Roman" panose="02020603050405020304" pitchFamily="18" charset="0"/>
                <a:cs typeface="Times New Roman" panose="02020603050405020304" pitchFamily="18" charset="0"/>
              </a:rPr>
              <a:t>(I) </a:t>
            </a:r>
            <a:r>
              <a:rPr lang="el-GR" sz="2200" dirty="0" smtClean="0">
                <a:latin typeface="Times New Roman" panose="02020603050405020304" pitchFamily="18" charset="0"/>
                <a:cs typeface="Times New Roman" panose="02020603050405020304" pitchFamily="18" charset="0"/>
              </a:rPr>
              <a:t>=&gt; έλλειμμα στο εμπορικό ισοζύγιο</a:t>
            </a:r>
            <a:r>
              <a:rPr lang="en-US" sz="2200" dirty="0" smtClean="0">
                <a:latin typeface="Times New Roman" panose="02020603050405020304" pitchFamily="18" charset="0"/>
                <a:cs typeface="Times New Roman" panose="02020603050405020304" pitchFamily="18" charset="0"/>
              </a:rPr>
              <a:t> (NX)</a:t>
            </a:r>
            <a:r>
              <a:rPr lang="el-GR" sz="2200" dirty="0" smtClean="0">
                <a:latin typeface="Times New Roman" panose="02020603050405020304" pitchFamily="18" charset="0"/>
                <a:cs typeface="Times New Roman" panose="02020603050405020304" pitchFamily="18" charset="0"/>
              </a:rPr>
              <a:t>.</a:t>
            </a:r>
          </a:p>
        </p:txBody>
      </p:sp>
      <p:sp>
        <p:nvSpPr>
          <p:cNvPr id="27" name="Τίτλος 1"/>
          <p:cNvSpPr>
            <a:spLocks noGrp="1"/>
          </p:cNvSpPr>
          <p:nvPr>
            <p:ph type="title"/>
          </p:nvPr>
        </p:nvSpPr>
        <p:spPr>
          <a:xfrm>
            <a:off x="478664" y="402615"/>
            <a:ext cx="11132143" cy="1400175"/>
          </a:xfrm>
        </p:spPr>
        <p:txBody>
          <a:bodyPr rtlCol="0">
            <a:noAutofit/>
          </a:bodyPr>
          <a:lstStyle/>
          <a:p>
            <a:pPr algn="ctr" fontAlgn="auto">
              <a:spcAft>
                <a:spcPts val="0"/>
              </a:spcAft>
              <a:defRPr/>
            </a:pPr>
            <a:r>
              <a:rPr lang="el-GR" sz="3600" cap="none" dirty="0">
                <a:latin typeface="Times New Roman" panose="02020603050405020304" pitchFamily="18" charset="0"/>
                <a:cs typeface="Times New Roman" panose="02020603050405020304" pitchFamily="18" charset="0"/>
              </a:rPr>
              <a:t>Πως η οικονομική πολιτική επηρεάζει το εμπορικό </a:t>
            </a:r>
            <a:r>
              <a:rPr lang="el-GR" sz="3600" cap="none" dirty="0" smtClean="0">
                <a:latin typeface="Times New Roman" panose="02020603050405020304" pitchFamily="18" charset="0"/>
                <a:cs typeface="Times New Roman" panose="02020603050405020304" pitchFamily="18" charset="0"/>
              </a:rPr>
              <a:t>ισοζύγιο ΙΙΙ</a:t>
            </a:r>
            <a:endParaRPr lang="el-GR" sz="3600" cap="none" dirty="0">
              <a:latin typeface="Times New Roman" panose="02020603050405020304" pitchFamily="18" charset="0"/>
              <a:cs typeface="Times New Roman" panose="02020603050405020304" pitchFamily="18" charset="0"/>
            </a:endParaRPr>
          </a:p>
        </p:txBody>
      </p:sp>
      <p:grpSp>
        <p:nvGrpSpPr>
          <p:cNvPr id="12" name="Ομάδα 11"/>
          <p:cNvGrpSpPr/>
          <p:nvPr/>
        </p:nvGrpSpPr>
        <p:grpSpPr>
          <a:xfrm>
            <a:off x="6231198" y="2329564"/>
            <a:ext cx="5739245" cy="4256049"/>
            <a:chOff x="6264719" y="2216426"/>
            <a:chExt cx="6204647" cy="4256049"/>
          </a:xfrm>
        </p:grpSpPr>
        <p:cxnSp>
          <p:nvCxnSpPr>
            <p:cNvPr id="30" name="AutoShape 11"/>
            <p:cNvCxnSpPr>
              <a:cxnSpLocks noChangeShapeType="1"/>
            </p:cNvCxnSpPr>
            <p:nvPr/>
          </p:nvCxnSpPr>
          <p:spPr bwMode="auto">
            <a:xfrm flipH="1" flipV="1">
              <a:off x="6755213" y="3895753"/>
              <a:ext cx="864000" cy="4195"/>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11" name="Ομάδα 10"/>
            <p:cNvGrpSpPr/>
            <p:nvPr/>
          </p:nvGrpSpPr>
          <p:grpSpPr>
            <a:xfrm>
              <a:off x="6264719" y="2216426"/>
              <a:ext cx="6204647" cy="4256049"/>
              <a:chOff x="7246855" y="3106100"/>
              <a:chExt cx="5209007" cy="3368067"/>
            </a:xfrm>
          </p:grpSpPr>
          <p:grpSp>
            <p:nvGrpSpPr>
              <p:cNvPr id="6" name="Ομάδα 5"/>
              <p:cNvGrpSpPr/>
              <p:nvPr/>
            </p:nvGrpSpPr>
            <p:grpSpPr>
              <a:xfrm>
                <a:off x="7246855" y="3106100"/>
                <a:ext cx="5209007" cy="3298384"/>
                <a:chOff x="7246855" y="3106100"/>
                <a:chExt cx="5209007" cy="3298384"/>
              </a:xfrm>
            </p:grpSpPr>
            <p:grpSp>
              <p:nvGrpSpPr>
                <p:cNvPr id="5" name="Ομάδα 4"/>
                <p:cNvGrpSpPr/>
                <p:nvPr/>
              </p:nvGrpSpPr>
              <p:grpSpPr>
                <a:xfrm>
                  <a:off x="7246855" y="3106100"/>
                  <a:ext cx="5209007" cy="3298384"/>
                  <a:chOff x="3252970" y="2311882"/>
                  <a:chExt cx="5209007" cy="3298384"/>
                </a:xfrm>
              </p:grpSpPr>
              <p:sp>
                <p:nvSpPr>
                  <p:cNvPr id="23" name="Rectangle 3"/>
                  <p:cNvSpPr txBox="1">
                    <a:spLocks/>
                  </p:cNvSpPr>
                  <p:nvPr/>
                </p:nvSpPr>
                <p:spPr bwMode="auto">
                  <a:xfrm>
                    <a:off x="3252970" y="2490893"/>
                    <a:ext cx="359836"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r">
                      <a:buNone/>
                    </a:pP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sz="1800" baseline="1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grpSp>
                <p:nvGrpSpPr>
                  <p:cNvPr id="4" name="Ομάδα 3"/>
                  <p:cNvGrpSpPr/>
                  <p:nvPr/>
                </p:nvGrpSpPr>
                <p:grpSpPr>
                  <a:xfrm>
                    <a:off x="3273179" y="2311882"/>
                    <a:ext cx="5188798" cy="3298384"/>
                    <a:chOff x="3273179" y="2311882"/>
                    <a:chExt cx="5188798" cy="3298384"/>
                  </a:xfrm>
                </p:grpSpPr>
                <p:sp>
                  <p:nvSpPr>
                    <p:cNvPr id="20" name="Rectangle 3"/>
                    <p:cNvSpPr txBox="1">
                      <a:spLocks/>
                    </p:cNvSpPr>
                    <p:nvPr/>
                  </p:nvSpPr>
                  <p:spPr bwMode="auto">
                    <a:xfrm>
                      <a:off x="7275513" y="5170735"/>
                      <a:ext cx="538492"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 I</a:t>
                      </a:r>
                      <a:endPar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1" name="Rectangle 3"/>
                    <p:cNvSpPr txBox="1">
                      <a:spLocks/>
                    </p:cNvSpPr>
                    <p:nvPr/>
                  </p:nvSpPr>
                  <p:spPr bwMode="auto">
                    <a:xfrm>
                      <a:off x="4440994" y="2311882"/>
                      <a:ext cx="264193"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endPar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2" name="Rectangle 3"/>
                    <p:cNvSpPr txBox="1">
                      <a:spLocks/>
                    </p:cNvSpPr>
                    <p:nvPr/>
                  </p:nvSpPr>
                  <p:spPr bwMode="auto">
                    <a:xfrm>
                      <a:off x="7408429" y="4585757"/>
                      <a:ext cx="1053548"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sz="1800" baseline="1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2" name="Ομάδα 1"/>
                    <p:cNvGrpSpPr/>
                    <p:nvPr/>
                  </p:nvGrpSpPr>
                  <p:grpSpPr>
                    <a:xfrm>
                      <a:off x="3273179" y="2494369"/>
                      <a:ext cx="4540825" cy="2715225"/>
                      <a:chOff x="3273179" y="2494369"/>
                      <a:chExt cx="4540825" cy="2715225"/>
                    </a:xfrm>
                  </p:grpSpPr>
                  <p:grpSp>
                    <p:nvGrpSpPr>
                      <p:cNvPr id="7" name="Group 10"/>
                      <p:cNvGrpSpPr>
                        <a:grpSpLocks/>
                      </p:cNvGrpSpPr>
                      <p:nvPr/>
                    </p:nvGrpSpPr>
                    <p:grpSpPr bwMode="auto">
                      <a:xfrm>
                        <a:off x="3655032" y="2494369"/>
                        <a:ext cx="4158972" cy="2715225"/>
                        <a:chOff x="2720" y="1427"/>
                        <a:chExt cx="4194" cy="3236"/>
                      </a:xfrm>
                    </p:grpSpPr>
                    <p:cxnSp>
                      <p:nvCxnSpPr>
                        <p:cNvPr id="3083" name="AutoShape 11"/>
                        <p:cNvCxnSpPr>
                          <a:cxnSpLocks noChangeShapeType="1"/>
                        </p:cNvCxnSpPr>
                        <p:nvPr/>
                      </p:nvCxnSpPr>
                      <p:spPr bwMode="auto">
                        <a:xfrm flipH="1" flipV="1">
                          <a:off x="2732" y="3322"/>
                          <a:ext cx="1216" cy="5"/>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8" name="Group 12"/>
                        <p:cNvGrpSpPr>
                          <a:grpSpLocks/>
                        </p:cNvGrpSpPr>
                        <p:nvPr/>
                      </p:nvGrpSpPr>
                      <p:grpSpPr bwMode="auto">
                        <a:xfrm>
                          <a:off x="2720" y="1427"/>
                          <a:ext cx="4194" cy="3236"/>
                          <a:chOff x="2720" y="1427"/>
                          <a:chExt cx="4194" cy="3236"/>
                        </a:xfrm>
                      </p:grpSpPr>
                      <p:grpSp>
                        <p:nvGrpSpPr>
                          <p:cNvPr id="9" name="Group 13"/>
                          <p:cNvGrpSpPr>
                            <a:grpSpLocks/>
                          </p:cNvGrpSpPr>
                          <p:nvPr/>
                        </p:nvGrpSpPr>
                        <p:grpSpPr bwMode="auto">
                          <a:xfrm>
                            <a:off x="2724" y="1443"/>
                            <a:ext cx="4190" cy="3220"/>
                            <a:chOff x="2724" y="1443"/>
                            <a:chExt cx="4190" cy="3220"/>
                          </a:xfrm>
                        </p:grpSpPr>
                        <p:cxnSp>
                          <p:nvCxnSpPr>
                            <p:cNvPr id="3086" name="AutoShape 14"/>
                            <p:cNvCxnSpPr>
                              <a:cxnSpLocks noChangeShapeType="1"/>
                            </p:cNvCxnSpPr>
                            <p:nvPr/>
                          </p:nvCxnSpPr>
                          <p:spPr bwMode="auto">
                            <a:xfrm>
                              <a:off x="3450" y="1443"/>
                              <a:ext cx="20" cy="3220"/>
                            </a:xfrm>
                            <a:prstGeom prst="straightConnector1">
                              <a:avLst/>
                            </a:prstGeom>
                            <a:noFill/>
                            <a:ln w="317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 name="Arc 15"/>
                            <p:cNvSpPr>
                              <a:spLocks/>
                            </p:cNvSpPr>
                            <p:nvPr/>
                          </p:nvSpPr>
                          <p:spPr bwMode="auto">
                            <a:xfrm rot="10800000">
                              <a:off x="3049" y="1520"/>
                              <a:ext cx="3662" cy="2750"/>
                            </a:xfrm>
                            <a:custGeom>
                              <a:avLst/>
                              <a:gdLst>
                                <a:gd name="G0" fmla="+- 0 0 0"/>
                                <a:gd name="G1" fmla="+- 21600 0 0"/>
                                <a:gd name="G2" fmla="+- 21600 0 0"/>
                                <a:gd name="T0" fmla="*/ 0 w 21546"/>
                                <a:gd name="T1" fmla="*/ 0 h 21600"/>
                                <a:gd name="T2" fmla="*/ 21546 w 21546"/>
                                <a:gd name="T3" fmla="*/ 20076 h 21600"/>
                                <a:gd name="T4" fmla="*/ 0 w 21546"/>
                                <a:gd name="T5" fmla="*/ 21600 h 21600"/>
                              </a:gdLst>
                              <a:ahLst/>
                              <a:cxnLst>
                                <a:cxn ang="0">
                                  <a:pos x="T0" y="T1"/>
                                </a:cxn>
                                <a:cxn ang="0">
                                  <a:pos x="T2" y="T3"/>
                                </a:cxn>
                                <a:cxn ang="0">
                                  <a:pos x="T4" y="T5"/>
                                </a:cxn>
                              </a:cxnLst>
                              <a:rect l="0" t="0" r="r" b="b"/>
                              <a:pathLst>
                                <a:path w="21546" h="21600" fill="none" extrusionOk="0">
                                  <a:moveTo>
                                    <a:pt x="-1" y="0"/>
                                  </a:moveTo>
                                  <a:cubicBezTo>
                                    <a:pt x="11337" y="0"/>
                                    <a:pt x="20746" y="8766"/>
                                    <a:pt x="21546" y="20075"/>
                                  </a:cubicBezTo>
                                </a:path>
                                <a:path w="21546" h="21600" stroke="0" extrusionOk="0">
                                  <a:moveTo>
                                    <a:pt x="-1" y="0"/>
                                  </a:moveTo>
                                  <a:cubicBezTo>
                                    <a:pt x="11337" y="0"/>
                                    <a:pt x="20746" y="8766"/>
                                    <a:pt x="21546" y="20075"/>
                                  </a:cubicBezTo>
                                  <a:lnTo>
                                    <a:pt x="0" y="21600"/>
                                  </a:lnTo>
                                  <a:close/>
                                </a:path>
                              </a:pathLst>
                            </a:custGeom>
                            <a:noFill/>
                            <a:ln w="3175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l-GR"/>
                            </a:p>
                          </p:txBody>
                        </p:sp>
                        <p:cxnSp>
                          <p:nvCxnSpPr>
                            <p:cNvPr id="3088" name="AutoShape 16"/>
                            <p:cNvCxnSpPr>
                              <a:cxnSpLocks noChangeShapeType="1"/>
                            </p:cNvCxnSpPr>
                            <p:nvPr/>
                          </p:nvCxnSpPr>
                          <p:spPr bwMode="auto">
                            <a:xfrm>
                              <a:off x="2724" y="4663"/>
                              <a:ext cx="4190" cy="0"/>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3089" name="AutoShape 17"/>
                          <p:cNvCxnSpPr>
                            <a:cxnSpLocks noChangeShapeType="1"/>
                          </p:cNvCxnSpPr>
                          <p:nvPr/>
                        </p:nvCxnSpPr>
                        <p:spPr bwMode="auto">
                          <a:xfrm flipH="1" flipV="1">
                            <a:off x="2720" y="1427"/>
                            <a:ext cx="20" cy="3229"/>
                          </a:xfrm>
                          <a:prstGeom prst="straightConnector1">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sp>
                    <p:nvSpPr>
                      <p:cNvPr id="24" name="Rectangle 3"/>
                      <p:cNvSpPr txBox="1">
                        <a:spLocks/>
                      </p:cNvSpPr>
                      <p:nvPr/>
                    </p:nvSpPr>
                    <p:spPr bwMode="auto">
                      <a:xfrm>
                        <a:off x="3273179" y="3956815"/>
                        <a:ext cx="435223"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r">
                          <a:buNone/>
                        </a:pP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sz="1800" baseline="1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8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1800"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5" name="Rectangle 3"/>
                      <p:cNvSpPr txBox="1">
                        <a:spLocks/>
                      </p:cNvSpPr>
                      <p:nvPr/>
                    </p:nvSpPr>
                    <p:spPr bwMode="auto">
                      <a:xfrm rot="16200000">
                        <a:off x="4283465" y="3157504"/>
                        <a:ext cx="1053548" cy="1179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4400" dirty="0">
                            <a:latin typeface="Arial Narrow" panose="020B0606020202030204" pitchFamily="34" charset="0"/>
                          </a:rPr>
                          <a:t>{</a:t>
                        </a:r>
                        <a:endParaRPr lang="el-GR" sz="4400" dirty="0" smtClean="0">
                          <a:latin typeface="Arial Narrow" panose="020B0606020202030204" pitchFamily="34" charset="0"/>
                        </a:endParaRPr>
                      </a:p>
                    </p:txBody>
                  </p:sp>
                  <p:sp>
                    <p:nvSpPr>
                      <p:cNvPr id="26" name="Rectangle 3"/>
                      <p:cNvSpPr txBox="1">
                        <a:spLocks/>
                      </p:cNvSpPr>
                      <p:nvPr/>
                    </p:nvSpPr>
                    <p:spPr bwMode="auto">
                      <a:xfrm>
                        <a:off x="4398768" y="4149957"/>
                        <a:ext cx="474009"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NX</a:t>
                        </a:r>
                        <a:endPar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sp>
                <p:nvSpPr>
                  <p:cNvPr id="19" name="Rectangle 3"/>
                  <p:cNvSpPr txBox="1">
                    <a:spLocks/>
                  </p:cNvSpPr>
                  <p:nvPr/>
                </p:nvSpPr>
                <p:spPr bwMode="auto">
                  <a:xfrm>
                    <a:off x="3456799" y="5149991"/>
                    <a:ext cx="259619"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200" dirty="0" smtClean="0">
                        <a:effectLst>
                          <a:outerShdw blurRad="38100" dist="38100" dir="2700000" algn="tl">
                            <a:srgbClr val="000000">
                              <a:alpha val="43137"/>
                            </a:srgbClr>
                          </a:outerShdw>
                        </a:effectLst>
                      </a:rPr>
                      <a:t>0</a:t>
                    </a:r>
                    <a:endParaRPr lang="el-GR" sz="1200" dirty="0" smtClean="0">
                      <a:effectLst>
                        <a:outerShdw blurRad="38100" dist="38100" dir="2700000" algn="tl">
                          <a:srgbClr val="000000">
                            <a:alpha val="43137"/>
                          </a:srgbClr>
                        </a:outerShdw>
                      </a:effectLst>
                    </a:endParaRPr>
                  </a:p>
                </p:txBody>
              </p:sp>
            </p:grpSp>
            <p:sp>
              <p:nvSpPr>
                <p:cNvPr id="31" name="Rectangle 3"/>
                <p:cNvSpPr txBox="1">
                  <a:spLocks/>
                </p:cNvSpPr>
                <p:nvPr/>
              </p:nvSpPr>
              <p:spPr bwMode="auto">
                <a:xfrm>
                  <a:off x="7246855" y="4238906"/>
                  <a:ext cx="435223"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r">
                    <a:buNone/>
                  </a:pP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sz="1800" baseline="1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800"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p>
              </p:txBody>
            </p:sp>
          </p:grpSp>
          <p:cxnSp>
            <p:nvCxnSpPr>
              <p:cNvPr id="32" name="AutoShape 11"/>
              <p:cNvCxnSpPr>
                <a:cxnSpLocks noChangeShapeType="1"/>
              </p:cNvCxnSpPr>
              <p:nvPr/>
            </p:nvCxnSpPr>
            <p:spPr bwMode="auto">
              <a:xfrm rot="5400000" flipH="1" flipV="1">
                <a:off x="8294384" y="5435679"/>
                <a:ext cx="1116000" cy="4195"/>
              </a:xfrm>
              <a:prstGeom prst="straightConnector1">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3" name="Rectangle 3"/>
              <p:cNvSpPr txBox="1">
                <a:spLocks/>
              </p:cNvSpPr>
              <p:nvPr/>
            </p:nvSpPr>
            <p:spPr bwMode="auto">
              <a:xfrm>
                <a:off x="8236273" y="6033187"/>
                <a:ext cx="301440"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endPar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4" name="Rectangle 3"/>
              <p:cNvSpPr txBox="1">
                <a:spLocks/>
              </p:cNvSpPr>
              <p:nvPr/>
            </p:nvSpPr>
            <p:spPr bwMode="auto">
              <a:xfrm>
                <a:off x="8675213" y="6034636"/>
                <a:ext cx="388470" cy="439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l-GR"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sz="1800" baseline="-1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p>
            </p:txBody>
          </p:sp>
        </p:grpSp>
      </p:grpSp>
    </p:spTree>
    <p:extLst>
      <p:ext uri="{BB962C8B-B14F-4D97-AF65-F5344CB8AC3E}">
        <p14:creationId xmlns:p14="http://schemas.microsoft.com/office/powerpoint/2010/main" val="1140047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Μέρισμα">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TM03457464[[fn=Μέρισμα]]</Template>
  <TotalTime>2136</TotalTime>
  <Words>2464</Words>
  <Application>Microsoft Office PowerPoint</Application>
  <PresentationFormat>Ευρεία οθόνη</PresentationFormat>
  <Paragraphs>261</Paragraphs>
  <Slides>30</Slides>
  <Notes>0</Notes>
  <HiddenSlides>0</HiddenSlides>
  <MMClips>0</MMClips>
  <ScaleCrop>false</ScaleCrop>
  <HeadingPairs>
    <vt:vector size="6" baseType="variant">
      <vt:variant>
        <vt:lpstr>Γραμματοσειρές που χρησιμοποιούνται</vt:lpstr>
      </vt:variant>
      <vt:variant>
        <vt:i4>12</vt:i4>
      </vt:variant>
      <vt:variant>
        <vt:lpstr>Θέμα</vt:lpstr>
      </vt:variant>
      <vt:variant>
        <vt:i4>1</vt:i4>
      </vt:variant>
      <vt:variant>
        <vt:lpstr>Τίτλοι διαφανειών</vt:lpstr>
      </vt:variant>
      <vt:variant>
        <vt:i4>30</vt:i4>
      </vt:variant>
    </vt:vector>
  </HeadingPairs>
  <TitlesOfParts>
    <vt:vector size="43" baseType="lpstr">
      <vt:lpstr>Arial</vt:lpstr>
      <vt:lpstr>Arial Narrow</vt:lpstr>
      <vt:lpstr>Calibri</vt:lpstr>
      <vt:lpstr>Cambria Math</vt:lpstr>
      <vt:lpstr>Corbel</vt:lpstr>
      <vt:lpstr>Georgia</vt:lpstr>
      <vt:lpstr>Gill Sans MT</vt:lpstr>
      <vt:lpstr>Symbol</vt:lpstr>
      <vt:lpstr>Times New Roman</vt:lpstr>
      <vt:lpstr>Wingdings</vt:lpstr>
      <vt:lpstr>Wingdings 2</vt:lpstr>
      <vt:lpstr>Wingdings 3</vt:lpstr>
      <vt:lpstr>Μέρισμα</vt:lpstr>
      <vt:lpstr>Ανοικτη οικονομια</vt:lpstr>
      <vt:lpstr>Ανοικτή vs Κλειστή οικονομία</vt:lpstr>
      <vt:lpstr>Ανοικτή vs Κλειστή οικονομία</vt:lpstr>
      <vt:lpstr>Ροές προϊόντων και κεφαλαίου</vt:lpstr>
      <vt:lpstr>Διεθνείς ροές κεφαλαίου και εμπορικό ισοζύγιο</vt:lpstr>
      <vt:lpstr>Αποταμίευση και επένδυση σε μια μικρή ανοικτή οικονομία</vt:lpstr>
      <vt:lpstr>Πως η οικονομική πολιτική επηρεάζει το εμπορικό ισοζύγιο Ι</vt:lpstr>
      <vt:lpstr>Πως η οικονομική πολιτική επηρεάζει το εμπορικό ισοζύγιο ΙΙ</vt:lpstr>
      <vt:lpstr>Πως η οικονομική πολιτική επηρεάζει το εμπορικό ισοζύγιο ΙΙΙ</vt:lpstr>
      <vt:lpstr>Πως η οικονομική πολιτική επηρεάζει το εμπορικό ισοζύγιο ΙV</vt:lpstr>
      <vt:lpstr>Κατανάλωση (% Α.Ε.Π.)</vt:lpstr>
      <vt:lpstr>Εξωτερικό Εμπόριο της Ελλάδος 2004-2019</vt:lpstr>
      <vt:lpstr>Εισαγωγές και εξαγωγές ως % του ΑΕΠ </vt:lpstr>
      <vt:lpstr>Πως εξασφαλίζεται η ισότητα των διεθνών ροών αγαθών με τη διεθνή ροή κεφαλαίου;</vt:lpstr>
      <vt:lpstr>Παρουσίαση του PowerPoint</vt:lpstr>
      <vt:lpstr>Πως η οικονομική πολιτική επηρεάζει την πραγματική συναλλαγματική ισοτιμία;</vt:lpstr>
      <vt:lpstr>Παρουσίαση του PowerPoint</vt:lpstr>
      <vt:lpstr>Προσδιοριστικοί παράγοντες της ονομαστικής συναλλαγματικής ισοτιμίας</vt:lpstr>
      <vt:lpstr>Άσκηση</vt:lpstr>
      <vt:lpstr>Παρουσίαση του PowerPoint</vt:lpstr>
      <vt:lpstr>Μελέτη περίπτωσης Ι</vt:lpstr>
      <vt:lpstr>Μελέτη περίπτωσης Ι (συνέχεια)</vt:lpstr>
      <vt:lpstr>Μελέτη περίπτωσης ΙΙ</vt:lpstr>
      <vt:lpstr>Παρουσίαση του PowerPoint</vt:lpstr>
      <vt:lpstr>Παρουσίαση του PowerPoint</vt:lpstr>
      <vt:lpstr>Υπόδειγμα μεγάλης Ανοικτής Οικονομίας</vt:lpstr>
      <vt:lpstr>Άσκηση επεκτατικής Δημοσιονομικής Πολιτικής</vt:lpstr>
      <vt:lpstr>Ενίσχυση του επενδυτικού κλίματος</vt:lpstr>
      <vt:lpstr>Μέτρα περιορισμού των εισαγωγών</vt:lpstr>
      <vt:lpstr>Μεγάλη vs Μικρή Ανοικτή Οικονομία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Ακαθαριστο εγχωριο προϊον</dc:title>
  <dc:creator>Windows User</dc:creator>
  <cp:lastModifiedBy>Windows User</cp:lastModifiedBy>
  <cp:revision>210</cp:revision>
  <dcterms:created xsi:type="dcterms:W3CDTF">2020-10-15T08:21:46Z</dcterms:created>
  <dcterms:modified xsi:type="dcterms:W3CDTF">2023-11-30T08:53:44Z</dcterms:modified>
</cp:coreProperties>
</file>