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70" r:id="rId12"/>
    <p:sldId id="266" r:id="rId13"/>
    <p:sldId id="267" r:id="rId14"/>
    <p:sldId id="268" r:id="rId15"/>
    <p:sldId id="273" r:id="rId16"/>
    <p:sldId id="272" r:id="rId1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46088" y="3086100"/>
            <a:ext cx="11263312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7AE34AC-9F54-4E78-A30F-EAEBB4DD4287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160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3A771E7C-A4DC-4CE4-99B5-B0FCD53B2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0E655-29C8-41EC-A926-1C93F1DD9C6D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95F-B97B-4EFD-B47E-57A158E91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8839200" y="600075"/>
            <a:ext cx="2906713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188" y="5956300"/>
            <a:ext cx="1328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9C070E6-442B-4B8A-A6E8-A327191C57C6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700" y="5951538"/>
            <a:ext cx="7896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7338" y="5956300"/>
            <a:ext cx="11636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1E840B7-BEDF-4D6A-9EC3-5C1D6FCA5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1E7AE-8AA2-4C45-B0F6-678156B84355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17B5E-3114-4D13-96C5-7DF52886B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47675" y="5141913"/>
            <a:ext cx="11290300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8C85B11-2369-4D58-A544-946E35FB189A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DACC03E-12E1-4D11-A2FB-FDA5A1A68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5046-859A-43DB-BA91-7EC988A8B7E3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C4BA-60E9-4135-90E6-DBF615E7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A386A-EF9D-404B-A828-C84CD366BF7B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FAE62-EBCE-49B7-AD37-1CB198E3B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spect="1"/>
          </p:cNvSpPr>
          <p:nvPr/>
        </p:nvSpPr>
        <p:spPr>
          <a:xfrm>
            <a:off x="441325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004B7-661E-4D7D-ABB2-FEB883AFF39E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A4C7-DDEC-4298-9E1C-2581BDC34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8701-1C7C-46CA-B0A4-DEDB25425142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5BA1-DC79-4D22-A0B3-0700DFB1F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spect="1"/>
          </p:cNvSpPr>
          <p:nvPr/>
        </p:nvSpPr>
        <p:spPr>
          <a:xfrm>
            <a:off x="447675" y="5141913"/>
            <a:ext cx="1129823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7FAB741-42FD-4598-A992-EF6CF354DA68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9E8756CE-FABD-48C6-888B-75C787F29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CFCE-1E22-460E-A72C-63EB8A51DDD5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14D48-EDD1-484B-8155-21236C5B0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025" y="704850"/>
            <a:ext cx="1102995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025" y="2335213"/>
            <a:ext cx="110299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08F1BD1E-1378-4FF2-BB48-787641A869AC}" type="datetimeFigureOut">
              <a:rPr lang="en-US"/>
              <a:pPr>
                <a:defRPr/>
              </a:pPr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6D2AEC19-BB0D-4323-8847-E5A228F39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457200"/>
            <a:ext cx="3703637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275" y="454025"/>
            <a:ext cx="3703638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00" y="457200"/>
            <a:ext cx="3703638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8" r:id="rId7"/>
    <p:sldLayoutId id="2147483666" r:id="rId8"/>
    <p:sldLayoutId id="2147483659" r:id="rId9"/>
    <p:sldLayoutId id="2147483667" r:id="rId10"/>
    <p:sldLayoutId id="214748366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81025" y="1020763"/>
            <a:ext cx="10993438" cy="14747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Ακαθαριςτο</a:t>
            </a:r>
            <a:r>
              <a:rPr lang="el-G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εγχωριο</a:t>
            </a:r>
            <a:r>
              <a:rPr lang="el-G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προϊον</a:t>
            </a:r>
            <a:endParaRPr lang="el-G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81025" y="2495550"/>
            <a:ext cx="10993438" cy="590550"/>
          </a:xfrm>
        </p:spPr>
        <p:txBody>
          <a:bodyPr rtlCol="0"/>
          <a:lstStyle/>
          <a:p>
            <a:pPr algn="r" eaLnBrk="1" fontAlgn="auto" hangingPunct="1">
              <a:defRPr/>
            </a:pPr>
            <a:r>
              <a:rPr lang="el-GR" dirty="0" smtClean="0">
                <a:latin typeface="Georgia" panose="02040502050405020303" pitchFamily="18" charset="0"/>
              </a:rPr>
              <a:t>4-10-2023</a:t>
            </a:r>
            <a:endParaRPr lang="el-GR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6953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νομαστικό και Πραγματικό ΑΕΠ</a:t>
            </a:r>
            <a:endParaRPr lang="el-GR" sz="3600" cap="none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4" name="Θέση περιεχομένου 2"/>
          <p:cNvSpPr>
            <a:spLocks noGrp="1"/>
          </p:cNvSpPr>
          <p:nvPr>
            <p:ph idx="1"/>
          </p:nvPr>
        </p:nvSpPr>
        <p:spPr>
          <a:xfrm>
            <a:off x="647700" y="1997075"/>
            <a:ext cx="11244263" cy="45196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Μια μεγέθυνση στο ΑΕΠ καταγράφει τόσο τις μεγεθύνσεις στην πραγματική παραγωγή (και εισόδημα) όσο και τις μεγεθύνσεις στις τιμές αυτών των αγαθών και υπηρεσιών. </a:t>
            </a:r>
            <a:endParaRPr lang="en-US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Επομένως, χρειάζεται να διαχωρίσουμε το ονομαστικό ΑΕΠ και το πραγματικό ΑΕΠ.</a:t>
            </a:r>
            <a:endParaRPr lang="en-US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Ονομαστικό ΑΕΠ (ή σε τρέχουσες τιμές)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συνολική αξία της παραγωγής χρησιμοποιώντας τις </a:t>
            </a:r>
            <a:r>
              <a:rPr lang="el-GR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τρέχουσες </a:t>
            </a:r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αγοραίες τιμές για να προσδιορίσουμε την αξία για κάθε παραγόμενη μονάδα</a:t>
            </a:r>
          </a:p>
          <a:p>
            <a:pPr marL="323850" lvl="1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Πραγματικό ΑΕΠ (ή σε σταθερές τιμές)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συνολική αξία της παραγωγής χρησιμοποιώντας τις αγοραίες τιμές ενός </a:t>
            </a:r>
            <a:r>
              <a:rPr lang="el-GR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συγκεκριμένου</a:t>
            </a:r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έτους βάσης για να προσδιορίσουμε την αξία για κάθε παραγόμενη μονάδα.</a:t>
            </a:r>
            <a:endParaRPr lang="el-GR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81025" y="704850"/>
            <a:ext cx="11029950" cy="7254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νομαστικό και Πραγματικό ΑΕΠ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Ονομαστικό ΑΕΠ 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 (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1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1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l-GR" sz="2400" baseline="-1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l-G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Πραγματικό ΑΕΠ 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 (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1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1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l-GR" sz="2400" baseline="-1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l-GR" sz="2400" baseline="-1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7048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Αποπληθωριστής του ΑΕΠ</a:t>
            </a:r>
            <a:endParaRPr lang="el-GR" sz="3600" cap="none" smtClean="0"/>
          </a:p>
        </p:txBody>
      </p:sp>
      <p:sp>
        <p:nvSpPr>
          <p:cNvPr id="25602" name="Θέση περιεχομένου 3"/>
          <p:cNvSpPr>
            <a:spLocks noGrp="1"/>
          </p:cNvSpPr>
          <p:nvPr>
            <p:ph idx="1"/>
          </p:nvPr>
        </p:nvSpPr>
        <p:spPr>
          <a:xfrm>
            <a:off x="647700" y="2093913"/>
            <a:ext cx="11029950" cy="1485900"/>
          </a:xfrm>
        </p:spPr>
        <p:txBody>
          <a:bodyPr>
            <a:spAutoFit/>
          </a:bodyPr>
          <a:lstStyle/>
          <a:p>
            <a:pPr lvl="1" eaLnBrk="1" hangingPunct="1"/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 επίπεδο των τιμών στη συνολική οικονομία.</a:t>
            </a:r>
            <a:endParaRPr lang="en-US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 λόγος του ονομαστικού ΑΕΠ προς το πραγματικό ΑΕΠ</a:t>
            </a:r>
            <a:endParaRPr lang="en-US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23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4038" y="3681413"/>
            <a:ext cx="73628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Δείκτης Τιμών Καταναλωτή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(ΔΚΤ)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b="1" dirty="0">
                <a:latin typeface="Times New Roman" pitchFamily="18" charset="0"/>
                <a:cs typeface="Times New Roman" pitchFamily="18" charset="0"/>
              </a:rPr>
            </a:br>
            <a:endParaRPr lang="el-GR" dirty="0"/>
          </a:p>
        </p:txBody>
      </p:sp>
      <p:sp>
        <p:nvSpPr>
          <p:cNvPr id="26626" name="Θέση περιεχομένου 2"/>
          <p:cNvSpPr>
            <a:spLocks noGrp="1"/>
          </p:cNvSpPr>
          <p:nvPr>
            <p:ph idx="1"/>
          </p:nvPr>
        </p:nvSpPr>
        <p:spPr>
          <a:xfrm>
            <a:off x="581025" y="2181225"/>
            <a:ext cx="11029950" cy="3678238"/>
          </a:xfrm>
        </p:spPr>
        <p:txBody>
          <a:bodyPr/>
          <a:lstStyle/>
          <a:p>
            <a:pPr algn="ctr" eaLnBrk="1" hangingPunct="1"/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 λόγος του κόστους αγοράς ενός καλαθιού καταναλωτικών αγαθών και υπηρεσιών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06400" y="1025525"/>
            <a:ext cx="11785600" cy="65405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l-GR" sz="3600" cap="none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Αποπληθωριστής</a:t>
            </a: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Α.Ε.Π. </a:t>
            </a:r>
            <a:r>
              <a:rPr lang="en-US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vs </a:t>
            </a: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Δείκτης Τιμών Καταναλωτή (ΔΤΚ)</a:t>
            </a:r>
            <a:endParaRPr lang="el-GR" sz="3600" cap="none" dirty="0" smtClean="0"/>
          </a:p>
        </p:txBody>
      </p:sp>
      <p:sp>
        <p:nvSpPr>
          <p:cNvPr id="27650" name="Θέση περιεχομένου 2"/>
          <p:cNvSpPr>
            <a:spLocks noGrp="1"/>
          </p:cNvSpPr>
          <p:nvPr>
            <p:ph idx="1"/>
          </p:nvPr>
        </p:nvSpPr>
        <p:spPr>
          <a:xfrm>
            <a:off x="581025" y="2181225"/>
            <a:ext cx="11029950" cy="3678238"/>
          </a:xfrm>
        </p:spPr>
        <p:txBody>
          <a:bodyPr/>
          <a:lstStyle/>
          <a:p>
            <a:pPr marL="514350" indent="-514350" eaLnBrk="1" hangingPunct="1">
              <a:buFont typeface="Gill Sans MT" pitchFamily="34" charset="0"/>
              <a:buAutoNum type="arabicPeriod"/>
            </a:pP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αποπληθωριστής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ΑΕΠ περιλαμβάνει αντικείμενα που δεν αγοράστηκαν από νοικοκυριά, όπως: αμυντικές δαπάνες, υπηρεσίες δημόσιας ασφάλειας κ.ά.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Gill Sans MT" pitchFamily="34" charset="0"/>
              <a:buAutoNum type="arabicPeriod" startAt="2"/>
            </a:pP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 ΔΤΚ περιλαμβάνει τις εισαγωγές</a:t>
            </a:r>
          </a:p>
          <a:p>
            <a:pPr marL="514350" indent="-514350" eaLnBrk="1" hangingPunct="1">
              <a:buFont typeface="Gill Sans MT" pitchFamily="34" charset="0"/>
              <a:buAutoNum type="arabicPeriod" startAt="2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Οι οικιακές δαπάνες, όπως κόστος στέγασης, λογαριασμοί κοινής ωφελείας, αντιπροσωπεύουν μεγάλο ποσοστό του ΔΤΚ.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/>
            <a:endParaRPr lang="el-GR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250" y="552018"/>
            <a:ext cx="8945448" cy="63059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05651" y="2485505"/>
            <a:ext cx="3848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20 countries with the largest gross domestic product (GDP) in 2021 </a:t>
            </a:r>
          </a:p>
        </p:txBody>
      </p:sp>
    </p:spTree>
    <p:extLst>
      <p:ext uri="{BB962C8B-B14F-4D97-AF65-F5344CB8AC3E}">
        <p14:creationId xmlns:p14="http://schemas.microsoft.com/office/powerpoint/2010/main" val="1563065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10" y="561108"/>
            <a:ext cx="8977746" cy="60794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50181" y="4231178"/>
            <a:ext cx="3491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The 20 countries with the largest gross domestic product (GDP) per capita in 2021</a:t>
            </a:r>
          </a:p>
        </p:txBody>
      </p:sp>
    </p:spTree>
    <p:extLst>
      <p:ext uri="{BB962C8B-B14F-4D97-AF65-F5344CB8AC3E}">
        <p14:creationId xmlns:p14="http://schemas.microsoft.com/office/powerpoint/2010/main" val="279229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Παραγωγή </a:t>
            </a:r>
            <a:r>
              <a:rPr lang="el-GR" sz="3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Δαπάνη = </a:t>
            </a:r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Εισόδημα</a:t>
            </a:r>
            <a:endParaRPr lang="el-GR" sz="3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Θέση περιεχομένου 2"/>
          <p:cNvSpPr>
            <a:spLocks noGrp="1"/>
          </p:cNvSpPr>
          <p:nvPr>
            <p:ph idx="1"/>
          </p:nvPr>
        </p:nvSpPr>
        <p:spPr>
          <a:xfrm>
            <a:off x="581025" y="2181225"/>
            <a:ext cx="11029950" cy="3678238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μέτρηση της οικονομικής παραγωγής μιας χώρας γίνεται με τρεις διαφορετικούς τρόπους:</a:t>
            </a:r>
          </a:p>
          <a:p>
            <a:pPr marL="0" indent="0" eaLnBrk="1" hangingPunct="1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Char char="•"/>
            </a:pP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Προσέγγιση παραγωγής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Προσέγγιση δαπάνης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Προσέγγιση εισοδήματος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/>
            <a:endParaRPr lang="el-G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7286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Η προσέγγιση παραγωγής</a:t>
            </a:r>
            <a:endParaRPr lang="el-GR" sz="3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Θέση περιεχομένου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baseline="-1000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𝑄𝑖</m:t>
                          </m:r>
                        </m:e>
                      </m:nary>
                    </m:oMath>
                  </m:oMathPara>
                </a14:m>
                <a:endParaRPr lang="el-GR" dirty="0" smtClean="0"/>
              </a:p>
              <a:p>
                <a:pPr marL="0" indent="0"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όπου: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=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εγχώρια παραγόμενα αγαθά και υπηρεσίες</a:t>
                </a:r>
              </a:p>
              <a:p>
                <a:pPr marL="0" indent="0">
                  <a:buNone/>
                </a:pPr>
                <a:endPara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Με αυτή την προσέγγιση, μετράτε η προστιθέμενη αξία κάθε επιχείρησης (= έσοδα από πωλήσεις – δαπάνη εισροών)</a:t>
                </a:r>
                <a:endPara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Θέση περιεχομένου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29" r="-6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6953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Η προσέγγιση </a:t>
            </a:r>
            <a:r>
              <a:rPr lang="el-GR" sz="3600" cap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εισοδήματος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6" name="Θέση περιεχομένου 2"/>
          <p:cNvSpPr>
            <a:spLocks noGrp="1"/>
          </p:cNvSpPr>
          <p:nvPr>
            <p:ph idx="1"/>
          </p:nvPr>
        </p:nvSpPr>
        <p:spPr>
          <a:xfrm>
            <a:off x="581025" y="2181225"/>
            <a:ext cx="11029950" cy="3678238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Αμοιβές εργασίας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(W X L) 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και κεφαλαίου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 υπόλοιπο που απομένει αν αφαιρεθούν από την αξία της παραγωγικής διαδικασίας οι μισθοί του προσωπικού και τυχόν φόροι.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Όπου: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= 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</a:rPr>
              <a:t>μέσος ονομαστικός μισθός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 = 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</a:rPr>
              <a:t>η απασχόληση εξαρτημένης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</a:rPr>
              <a:t>εργασίας</a:t>
            </a:r>
            <a:endParaRPr lang="el-G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Οι πληρωμές που καταβάλλουν οι επιχειρήσεις στα νοικοκυριά για τη χρήση του φυσικού κεφαλαίου και της εργασίας τους</a:t>
            </a:r>
            <a:endParaRPr lang="el-GR" sz="2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7286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Η προσέγγιση </a:t>
            </a:r>
            <a:r>
              <a:rPr lang="el-GR" sz="3600" cap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δαπάνης</a:t>
            </a:r>
            <a:endParaRPr lang="el-GR" sz="3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Θέση περιεχομένου 2"/>
          <p:cNvSpPr>
            <a:spLocks noGrp="1"/>
          </p:cNvSpPr>
          <p:nvPr>
            <p:ph idx="1"/>
          </p:nvPr>
        </p:nvSpPr>
        <p:spPr>
          <a:xfrm>
            <a:off x="566738" y="1925638"/>
            <a:ext cx="11029950" cy="4494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Οι πωλήσεις στα νοικοκυριά, τις εταιρείες, την κυβέρνηση και στο εξωτερικό, συμπεριλαμβάνοντας και τα απούλητα αποθέματα.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Μετράτε η αξία των αγορών αγαθών και υπηρεσιών που παράγονται στην εγχώρια οικονομία για:</a:t>
            </a:r>
          </a:p>
          <a:p>
            <a:pPr marL="0" indent="0" algn="ctr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Κατανάλωση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(C)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η αξία των αγαθών και υπηρεσιών που αγοράζονται από τα εγχώρια νοικοκυριά.</a:t>
            </a:r>
          </a:p>
          <a:p>
            <a:pPr marL="0" indent="0" algn="ctr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Επένδυση 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αξία του νέου κεφαλαίου που αγοράζεται από τα εγχώρια νοικοκυριά και επιχειρήσεις.</a:t>
            </a:r>
          </a:p>
          <a:p>
            <a:pPr marL="0" indent="0" algn="ctr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Κυβερνητικές δαπάνες 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αξία των αγαθών και υπηρεσιών που αγοράζονται από την εγχώρια κυβέρνηση.</a:t>
            </a:r>
          </a:p>
          <a:p>
            <a:pPr marL="0" indent="0" algn="ctr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Εξαγωγές 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X)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η αξία των αγαθών και υπηρεσιών που παράγονται εγχώρια και πωλούνται στο εξωτερικό.</a:t>
            </a:r>
          </a:p>
          <a:p>
            <a:pPr marL="0" indent="0" algn="ctr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Εισαγωγές αγαθών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η αξία των αγαθών και υπηρεσιών και υπηρεσιών που παράγονται στο εξωτερικό και πωλούνται εγχώρια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8434" name="Θέση περιεχομένου 4"/>
          <p:cNvSpPr>
            <a:spLocks noGrp="1"/>
          </p:cNvSpPr>
          <p:nvPr>
            <p:ph idx="1"/>
          </p:nvPr>
        </p:nvSpPr>
        <p:spPr>
          <a:xfrm>
            <a:off x="581025" y="2181225"/>
            <a:ext cx="11029950" cy="3678238"/>
          </a:xfrm>
        </p:spPr>
        <p:txBody>
          <a:bodyPr/>
          <a:lstStyle/>
          <a:p>
            <a:pPr eaLnBrk="1" hangingPunct="1"/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Καθεμία από αυτές τις προσεγγίσεις χρησιμοποιείται για να μετρηθεί το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ακαθάριστο εγχώριο προϊόν 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ή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ΑΕΠ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ΑΕΠ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/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 ακαθάριστο εγχώριο προϊόν (ΑΕΠ) είναι η αγοραία αξία των τελικών αγαθών και υπηρεσιών που παράγονται μέσα στα γεωγραφικά όρια μιας χώρας κατά τη διάρκεια μιας συγκεκριμένης χρονικής περιόδου.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l-GR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7524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Βασική Εθνικολογιστικη ταυτότητα</a:t>
            </a:r>
            <a:endParaRPr lang="el-GR" sz="3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8" name="Θέση περιεχομένου 2"/>
          <p:cNvSpPr>
            <a:spLocks noGrp="1"/>
          </p:cNvSpPr>
          <p:nvPr>
            <p:ph idx="1"/>
          </p:nvPr>
        </p:nvSpPr>
        <p:spPr>
          <a:xfrm>
            <a:off x="581025" y="2181225"/>
            <a:ext cx="11029950" cy="3678238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Παραγωγή = Δαπάνη = Εισόδημα</a:t>
            </a:r>
            <a:endParaRPr lang="en-US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/>
            <a:endParaRPr lang="en-US" sz="2400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/>
            <a:r>
              <a:rPr lang="el-GR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ταυτότητα των εθνικών λογαριασμών εισοδήματος</a:t>
            </a:r>
          </a:p>
          <a:p>
            <a:pPr marL="0" indent="0" eaLnBrk="1" hangingPunct="1"/>
            <a:endParaRPr lang="el-GR" smtClean="0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273743"/>
              </p:ext>
            </p:extLst>
          </p:nvPr>
        </p:nvGraphicFramePr>
        <p:xfrm>
          <a:off x="3541944" y="4747578"/>
          <a:ext cx="4567237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1739900" imgH="190500" progId="">
                  <p:embed/>
                </p:oleObj>
              </mc:Choice>
              <mc:Fallback>
                <p:oleObj name="Equation" r:id="rId3" imgW="1739900" imgH="1905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944" y="4747578"/>
                        <a:ext cx="4567237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 bwMode="auto">
          <a:xfrm>
            <a:off x="581025" y="701675"/>
            <a:ext cx="11029950" cy="1014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Το ΑΕΠ παραλείπει:</a:t>
            </a:r>
          </a:p>
        </p:txBody>
      </p:sp>
      <p:sp>
        <p:nvSpPr>
          <p:cNvPr id="21506" name="Θέση περιεχομένου 2"/>
          <p:cNvSpPr>
            <a:spLocks noGrp="1"/>
          </p:cNvSpPr>
          <p:nvPr>
            <p:ph idx="1"/>
          </p:nvPr>
        </p:nvSpPr>
        <p:spPr>
          <a:xfrm>
            <a:off x="500063" y="1938338"/>
            <a:ext cx="11029950" cy="4727575"/>
          </a:xfrm>
        </p:spPr>
        <p:txBody>
          <a:bodyPr/>
          <a:lstStyle/>
          <a:p>
            <a:pPr eaLnBrk="1" hangingPunct="1"/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την απόσβεση του φυσικού κεφαλαίου και των αποθεμάτων.</a:t>
            </a:r>
          </a:p>
          <a:p>
            <a:pPr eaLnBrk="1" hangingPunct="1"/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την οικιακή παραγωγή όταν γίνονται μέσα στο νοικοκυριό.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την παραοικονομία.</a:t>
            </a:r>
          </a:p>
          <a:p>
            <a:pPr eaLnBrk="1" hangingPunct="1"/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τις αρνητικές εξωτερικές επιδράσεις όπως η ρύπανση, η ηχορύπανση και η εγκληματικότητα</a:t>
            </a:r>
          </a:p>
          <a:p>
            <a:pPr eaLnBrk="1" hangingPunct="1"/>
            <a:r>
              <a:rPr lang="el-G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την παραγωγή των εγχώριων εργαζομένων και το εγχώριο κεφάλαιο στο εξωτερικό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81025" y="704850"/>
            <a:ext cx="11029950" cy="681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Α.Εγχ.Π. </a:t>
            </a:r>
            <a:r>
              <a:rPr lang="en-US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vs</a:t>
            </a:r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Α.Εθν.Π.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sz="2400" smtClean="0">
                <a:solidFill>
                  <a:schemeClr val="tx1"/>
                </a:solidFill>
                <a:latin typeface="Times New Roman" pitchFamily="18" charset="0"/>
              </a:rPr>
              <a:t>Το Ακαθάριστο Εγχώριο Προϊόν, ή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</a:rPr>
              <a:t>GDP</a:t>
            </a:r>
            <a:r>
              <a:rPr lang="el-GR" sz="2400" smtClean="0">
                <a:solidFill>
                  <a:schemeClr val="tx1"/>
                </a:solidFill>
                <a:latin typeface="Times New Roman" pitchFamily="18" charset="0"/>
              </a:rPr>
              <a:t>, καταγράφει την παραγωγή στη χώρα αναφοράς, ανεξάρτητα ποιου εργασία και κεφάλαιο (εγχώριο ή ξένο) χρησιμοποιείται. </a:t>
            </a:r>
          </a:p>
          <a:p>
            <a:endParaRPr lang="en-US" sz="240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l-GR" sz="2400" smtClean="0">
                <a:solidFill>
                  <a:schemeClr val="tx1"/>
                </a:solidFill>
                <a:latin typeface="Times New Roman" pitchFamily="18" charset="0"/>
              </a:rPr>
              <a:t>Το Ακαθάριστο Εθνικό Προϊόν, ή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</a:rPr>
              <a:t>GNP, </a:t>
            </a:r>
            <a:r>
              <a:rPr lang="el-GR" sz="2400" smtClean="0">
                <a:solidFill>
                  <a:schemeClr val="tx1"/>
                </a:solidFill>
                <a:latin typeface="Times New Roman" pitchFamily="18" charset="0"/>
              </a:rPr>
              <a:t>καταγράφει την παραγωγή της εγχώριας εργασίας και κεφαλαίου στη χώρα αναφοράς και στο εξωτερικό.</a:t>
            </a:r>
            <a:endParaRPr lang="en-US" sz="240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el-GR" sz="2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Μέρισμ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TM03457464[[fn=Μέρισμα]]</Template>
  <TotalTime>283</TotalTime>
  <Words>689</Words>
  <Application>Microsoft Office PowerPoint</Application>
  <PresentationFormat>Ευρεία οθόνη</PresentationFormat>
  <Paragraphs>70</Paragraphs>
  <Slides>16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5" baseType="lpstr">
      <vt:lpstr>Arial</vt:lpstr>
      <vt:lpstr>Cambria Math</vt:lpstr>
      <vt:lpstr>Corbel</vt:lpstr>
      <vt:lpstr>Georgia</vt:lpstr>
      <vt:lpstr>Gill Sans MT</vt:lpstr>
      <vt:lpstr>Times New Roman</vt:lpstr>
      <vt:lpstr>Wingdings 2</vt:lpstr>
      <vt:lpstr>Μέρισμα</vt:lpstr>
      <vt:lpstr>Equation</vt:lpstr>
      <vt:lpstr>Ακαθαριςτο εγχωριο προϊον</vt:lpstr>
      <vt:lpstr>Παραγωγή = Δαπάνη = Εισόδημα</vt:lpstr>
      <vt:lpstr>Η προσέγγιση παραγωγής</vt:lpstr>
      <vt:lpstr>Η προσέγγιση εισοδήματος</vt:lpstr>
      <vt:lpstr>Η προσέγγιση δαπάνης</vt:lpstr>
      <vt:lpstr>Παρουσίαση του PowerPoint</vt:lpstr>
      <vt:lpstr>Βασική Εθνικολογιστικη ταυτότητα</vt:lpstr>
      <vt:lpstr>Το ΑΕΠ παραλείπει:</vt:lpstr>
      <vt:lpstr>Α.Εγχ.Π. vs Α.Εθν.Π.</vt:lpstr>
      <vt:lpstr>Oνομαστικό και Πραγματικό ΑΕΠ</vt:lpstr>
      <vt:lpstr>Oνομαστικό και Πραγματικό ΑΕΠ</vt:lpstr>
      <vt:lpstr>Αποπληθωριστής του ΑΕΠ</vt:lpstr>
      <vt:lpstr>Δείκτης Τιμών Καταναλωτή (ΔΚΤ) </vt:lpstr>
      <vt:lpstr>Αποπληθωριστής Α.Ε.Π. vs Δείκτης Τιμών Καταναλωτή (ΔΤΚ)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Ακαθαριστο εγχωριο προϊον</dc:title>
  <dc:creator>Windows User</dc:creator>
  <cp:lastModifiedBy>Windows User</cp:lastModifiedBy>
  <cp:revision>29</cp:revision>
  <dcterms:created xsi:type="dcterms:W3CDTF">2020-10-15T08:21:46Z</dcterms:created>
  <dcterms:modified xsi:type="dcterms:W3CDTF">2023-10-18T07:43:43Z</dcterms:modified>
</cp:coreProperties>
</file>