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2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4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9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6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9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2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E90E-60BA-4329-A970-3BCB24E63A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38A8-FD8B-4D18-BC34-E33F1863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850900" y="6226175"/>
            <a:ext cx="7737475" cy="631825"/>
            <a:chOff x="496" y="3923"/>
            <a:chExt cx="4874" cy="398"/>
          </a:xfrm>
        </p:grpSpPr>
        <p:sp>
          <p:nvSpPr>
            <p:cNvPr id="81923" name="Line 3"/>
            <p:cNvSpPr>
              <a:spLocks noChangeShapeType="1"/>
            </p:cNvSpPr>
            <p:nvPr/>
          </p:nvSpPr>
          <p:spPr bwMode="auto">
            <a:xfrm>
              <a:off x="496" y="3923"/>
              <a:ext cx="48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816" y="3955"/>
              <a:ext cx="34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>
                  <a:solidFill>
                    <a:srgbClr val="000000"/>
                  </a:solidFill>
                  <a:latin typeface="Verdana" pitchFamily="34" charset="0"/>
                </a:rPr>
                <a:t>Γεωπονικό Πανεπιστήμιο Αθηνών</a:t>
              </a: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 http://www.aua.gr/georgiou</a:t>
              </a:r>
              <a:endParaRPr lang="en-GB" sz="1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pic>
          <p:nvPicPr>
            <p:cNvPr id="81925" name="Picture 5" descr="dhmhtr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" y="3978"/>
              <a:ext cx="31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271963" y="27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l-GR" sz="2400" b="1">
              <a:latin typeface="Verdana" pitchFamily="34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755650" y="398463"/>
            <a:ext cx="737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2000" b="1"/>
              <a:t>Αναζήτηση Βιβλιογραφίας</a:t>
            </a:r>
            <a:r>
              <a:rPr lang="en-US" sz="2000" b="1"/>
              <a:t>: </a:t>
            </a:r>
            <a:r>
              <a:rPr lang="el-GR" sz="2000" b="1"/>
              <a:t>Βάσεις Δεδομένων Περιλήψεων</a:t>
            </a: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323850" y="1052513"/>
            <a:ext cx="4914900" cy="4914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3419475" y="2492375"/>
            <a:ext cx="2471738" cy="13287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3419475" y="3500438"/>
            <a:ext cx="2122488" cy="893762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800100" y="1916113"/>
            <a:ext cx="3619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Science Citation Index:</a:t>
            </a:r>
            <a:r>
              <a:rPr lang="en-US" sz="2400"/>
              <a:t> </a:t>
            </a:r>
          </a:p>
          <a:p>
            <a:pPr algn="ctr"/>
            <a:r>
              <a:rPr lang="en-US" sz="2400"/>
              <a:t>http://wok.ekt.gr</a:t>
            </a:r>
            <a:endParaRPr lang="el-GR" sz="2400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3642276" y="2852738"/>
            <a:ext cx="21578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FF3300"/>
                </a:solidFill>
              </a:rPr>
              <a:t>Food </a:t>
            </a:r>
            <a:r>
              <a:rPr lang="en-US" sz="1400" b="1" dirty="0" err="1" smtClean="0">
                <a:solidFill>
                  <a:srgbClr val="FF3300"/>
                </a:solidFill>
              </a:rPr>
              <a:t>Sciene</a:t>
            </a:r>
            <a:r>
              <a:rPr lang="en-US" sz="1400" b="1" dirty="0" smtClean="0">
                <a:solidFill>
                  <a:srgbClr val="FF3300"/>
                </a:solidFill>
              </a:rPr>
              <a:t> </a:t>
            </a:r>
            <a:r>
              <a:rPr lang="en-US" sz="1400" b="1" dirty="0">
                <a:solidFill>
                  <a:srgbClr val="FF3300"/>
                </a:solidFill>
              </a:rPr>
              <a:t>&amp; Technology </a:t>
            </a:r>
          </a:p>
          <a:p>
            <a:pPr algn="ctr"/>
            <a:r>
              <a:rPr lang="en-US" sz="1400" b="1" dirty="0">
                <a:solidFill>
                  <a:srgbClr val="FF3300"/>
                </a:solidFill>
              </a:rPr>
              <a:t>Abstracts:</a:t>
            </a:r>
          </a:p>
          <a:p>
            <a:pPr algn="ctr"/>
            <a:r>
              <a:rPr lang="en-US" sz="1400" dirty="0">
                <a:solidFill>
                  <a:srgbClr val="FF3300"/>
                </a:solidFill>
              </a:rPr>
              <a:t>Site </a:t>
            </a:r>
            <a:r>
              <a:rPr lang="el-GR" sz="1400" dirty="0">
                <a:solidFill>
                  <a:srgbClr val="FF3300"/>
                </a:solidFill>
              </a:rPr>
              <a:t>βιβλιοθήκης ΓΠΑ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3563938" y="3716338"/>
            <a:ext cx="19462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3399FF"/>
                </a:solidFill>
              </a:rPr>
              <a:t>Analytical Abstracts:</a:t>
            </a:r>
          </a:p>
          <a:p>
            <a:pPr algn="ctr"/>
            <a:r>
              <a:rPr lang="en-US" sz="1400">
                <a:solidFill>
                  <a:srgbClr val="3399FF"/>
                </a:solidFill>
              </a:rPr>
              <a:t>EIE</a:t>
            </a:r>
            <a:endParaRPr lang="el-GR" sz="1400">
              <a:solidFill>
                <a:srgbClr val="3399FF"/>
              </a:solidFill>
            </a:endParaRP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6731000" y="2708275"/>
            <a:ext cx="18859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3300"/>
                </a:solidFill>
              </a:rPr>
              <a:t>Site </a:t>
            </a:r>
            <a:r>
              <a:rPr lang="el-GR" sz="1400">
                <a:solidFill>
                  <a:srgbClr val="FF3300"/>
                </a:solidFill>
              </a:rPr>
              <a:t>βιβλιοθήκης -&gt;</a:t>
            </a:r>
          </a:p>
          <a:p>
            <a:pPr algn="ctr"/>
            <a:r>
              <a:rPr lang="el-GR" sz="1400">
                <a:solidFill>
                  <a:srgbClr val="FF3300"/>
                </a:solidFill>
              </a:rPr>
              <a:t> βάσεις δεδομένων -&gt;</a:t>
            </a:r>
          </a:p>
          <a:p>
            <a:pPr algn="ctr"/>
            <a:r>
              <a:rPr lang="en-US" sz="1400">
                <a:solidFill>
                  <a:srgbClr val="FF3300"/>
                </a:solidFill>
              </a:rPr>
              <a:t>FSTA</a:t>
            </a:r>
            <a:endParaRPr lang="el-GR" sz="14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53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animBg="1"/>
      <p:bldP spid="81930" grpId="0" animBg="1"/>
      <p:bldP spid="81931" grpId="0" animBg="1"/>
      <p:bldP spid="81932" grpId="0"/>
      <p:bldP spid="81933" grpId="0"/>
      <p:bldP spid="81934" grpId="0"/>
      <p:bldP spid="819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08013" y="330200"/>
            <a:ext cx="750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000" b="1"/>
              <a:t>Αναζήτηση Βιβλιογραφίας</a:t>
            </a:r>
            <a:r>
              <a:rPr lang="en-US" sz="2000" b="1"/>
              <a:t> </a:t>
            </a:r>
            <a:r>
              <a:rPr lang="el-GR" sz="2000" b="1"/>
              <a:t>από Β</a:t>
            </a:r>
            <a:r>
              <a:rPr lang="el-GR" b="1"/>
              <a:t>άσεις Δεδομένων Περιλήψεων</a:t>
            </a:r>
            <a:endParaRPr lang="el-GR" sz="2000" b="1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39750" y="898525"/>
            <a:ext cx="828516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Wingdings" pitchFamily="2" charset="2"/>
              <a:buChar char="Ø"/>
            </a:pPr>
            <a:r>
              <a:rPr lang="el-GR" sz="1600" b="1">
                <a:latin typeface="Arial" charset="0"/>
              </a:rPr>
              <a:t>Εξοικείωση με τα πεδία της συγκεκριμένης βάσεως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el-GR" sz="1600" b="1">
                <a:latin typeface="Arial" charset="0"/>
              </a:rPr>
              <a:t>Κατάλληλη επιλογή </a:t>
            </a:r>
            <a:r>
              <a:rPr lang="en-US" sz="1600" b="1">
                <a:latin typeface="Arial" charset="0"/>
              </a:rPr>
              <a:t>Keywords</a:t>
            </a:r>
            <a:r>
              <a:rPr lang="el-GR" sz="1600" b="1">
                <a:latin typeface="Arial" charset="0"/>
              </a:rPr>
              <a:t>. Για ανάλυση τροφίμων</a:t>
            </a:r>
            <a:r>
              <a:rPr lang="en-US" sz="1600" b="1">
                <a:latin typeface="Arial" charset="0"/>
              </a:rPr>
              <a:t>: Determination, Analysis, Food</a:t>
            </a:r>
          </a:p>
          <a:p>
            <a:pPr eaLnBrk="1" hangingPunct="1">
              <a:buFont typeface="Wingdings" pitchFamily="2" charset="2"/>
              <a:buNone/>
            </a:pPr>
            <a:endParaRPr lang="el-GR" sz="160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600" b="1" i="1" u="sng">
                <a:latin typeface="Arial" charset="0"/>
              </a:rPr>
              <a:t>Οι βάσεις δεδομένων περιλήψεων παρέχουν συνήθως τα ακόλουθα πεδία</a:t>
            </a:r>
            <a:r>
              <a:rPr lang="en-US" sz="1600" b="1" i="1" u="sng">
                <a:latin typeface="Arial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600">
                <a:solidFill>
                  <a:srgbClr val="FF3300"/>
                </a:solidFill>
                <a:latin typeface="Arial" charset="0"/>
              </a:rPr>
              <a:t>Τίτλο δημοσίευσης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600">
                <a:solidFill>
                  <a:srgbClr val="3399FF"/>
                </a:solidFill>
                <a:latin typeface="Arial" charset="0"/>
              </a:rPr>
              <a:t>Ονόματα και διευθύνσεις συγγραφέων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600">
                <a:solidFill>
                  <a:srgbClr val="009900"/>
                </a:solidFill>
                <a:latin typeface="Arial" charset="0"/>
              </a:rPr>
              <a:t>Στοιχεία για το περιοδικό</a:t>
            </a:r>
            <a:r>
              <a:rPr lang="en-US" sz="1600">
                <a:solidFill>
                  <a:srgbClr val="009900"/>
                </a:solidFill>
                <a:latin typeface="Arial" charset="0"/>
              </a:rPr>
              <a:t>: </a:t>
            </a:r>
            <a:r>
              <a:rPr lang="el-GR" sz="1600">
                <a:solidFill>
                  <a:srgbClr val="009900"/>
                </a:solidFill>
                <a:latin typeface="Arial" charset="0"/>
              </a:rPr>
              <a:t>Τίτλο, έτος, τόμο, σελίδες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600">
                <a:solidFill>
                  <a:srgbClr val="CC3300"/>
                </a:solidFill>
                <a:latin typeface="Arial" charset="0"/>
              </a:rPr>
              <a:t>Περίληψη</a:t>
            </a:r>
            <a:endParaRPr lang="el-GR" sz="1600">
              <a:latin typeface="Arial" charset="0"/>
            </a:endParaRPr>
          </a:p>
        </p:txBody>
      </p:sp>
      <p:pic>
        <p:nvPicPr>
          <p:cNvPr id="829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57563"/>
            <a:ext cx="4608512" cy="367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1763713" y="4221163"/>
            <a:ext cx="3744912" cy="431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2051050" y="4724400"/>
            <a:ext cx="3168650" cy="360363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2916238" y="3789363"/>
            <a:ext cx="1223962" cy="144462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1331913" y="5445125"/>
            <a:ext cx="4608512" cy="1296988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 animBg="1"/>
      <p:bldP spid="82956" grpId="0" animBg="1"/>
      <p:bldP spid="82957" grpId="0" animBg="1"/>
      <p:bldP spid="829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850900" y="6226175"/>
            <a:ext cx="7737475" cy="631825"/>
            <a:chOff x="496" y="3923"/>
            <a:chExt cx="4874" cy="398"/>
          </a:xfrm>
        </p:grpSpPr>
        <p:sp>
          <p:nvSpPr>
            <p:cNvPr id="84995" name="Line 3"/>
            <p:cNvSpPr>
              <a:spLocks noChangeShapeType="1"/>
            </p:cNvSpPr>
            <p:nvPr/>
          </p:nvSpPr>
          <p:spPr bwMode="auto">
            <a:xfrm>
              <a:off x="496" y="3923"/>
              <a:ext cx="48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816" y="3955"/>
              <a:ext cx="34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>
                  <a:solidFill>
                    <a:srgbClr val="000000"/>
                  </a:solidFill>
                  <a:latin typeface="Verdana" pitchFamily="34" charset="0"/>
                </a:rPr>
                <a:t>Γεωπονικό Πανεπιστήμιο Αθηνών</a:t>
              </a: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 http://www.aua.gr/georgiou</a:t>
              </a:r>
              <a:endParaRPr lang="en-GB" sz="1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pic>
          <p:nvPicPr>
            <p:cNvPr id="84997" name="Picture 5" descr="dhmhtr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" y="3978"/>
              <a:ext cx="31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433763" y="333375"/>
            <a:ext cx="182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000" b="1"/>
              <a:t>Βιβλιογραφία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39750" y="898525"/>
            <a:ext cx="828516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Wingdings" pitchFamily="2" charset="2"/>
              <a:buChar char="Ø"/>
            </a:pPr>
            <a:endParaRPr lang="en-US" sz="1600" i="1" u="sng">
              <a:latin typeface="Arial" charset="0"/>
            </a:endParaRPr>
          </a:p>
          <a:p>
            <a:pPr eaLnBrk="1" hangingPunct="1">
              <a:buFont typeface="Wingdings" pitchFamily="2" charset="2"/>
              <a:buAutoNum type="arabicPeriod"/>
            </a:pPr>
            <a:endParaRPr lang="el-GR" sz="160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600" b="1" i="1" u="sng">
                <a:latin typeface="Arial" charset="0"/>
              </a:rPr>
              <a:t>Αν από τον τίτλο πιστέψουμε ότι το άρθρο ανταποκρίνεται στις ανάγκες μας</a:t>
            </a:r>
            <a:r>
              <a:rPr lang="en-US" sz="1600" b="1" i="1" u="sng">
                <a:latin typeface="Arial" charset="0"/>
              </a:rPr>
              <a:t>:</a:t>
            </a:r>
            <a:r>
              <a:rPr lang="el-GR" sz="1600" b="1" i="1" u="sng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1600" i="1">
                <a:latin typeface="Arial" charset="0"/>
              </a:rPr>
              <a:t>διαβάζουμε την περίληψη.</a:t>
            </a:r>
            <a:r>
              <a:rPr lang="el-GR" sz="1600" b="1" i="1" u="sng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1600" b="1" i="1" u="sng">
                <a:latin typeface="Arial" charset="0"/>
              </a:rPr>
              <a:t>Αν από την περίληψη βεβαιωθούμε</a:t>
            </a:r>
            <a:r>
              <a:rPr lang="en-US" sz="1600" b="1" i="1" u="sng">
                <a:latin typeface="Arial" charset="0"/>
              </a:rPr>
              <a:t>:</a:t>
            </a:r>
            <a:r>
              <a:rPr lang="el-GR" sz="1600" b="1" i="1" u="sng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1600" i="1">
                <a:latin typeface="Arial" charset="0"/>
              </a:rPr>
              <a:t>αναζητούμε το πλήρες άρθρο από το περιοδικό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el-GR" sz="1600" i="1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1600">
              <a:latin typeface="Arial" charset="0"/>
            </a:endParaRPr>
          </a:p>
          <a:p>
            <a:pPr algn="ctr" eaLnBrk="1" hangingPunct="1"/>
            <a:endParaRPr lang="el-GR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8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850900" y="6226175"/>
            <a:ext cx="7737475" cy="631825"/>
            <a:chOff x="496" y="3923"/>
            <a:chExt cx="4874" cy="398"/>
          </a:xfrm>
        </p:grpSpPr>
        <p:sp>
          <p:nvSpPr>
            <p:cNvPr id="86019" name="Line 3"/>
            <p:cNvSpPr>
              <a:spLocks noChangeShapeType="1"/>
            </p:cNvSpPr>
            <p:nvPr/>
          </p:nvSpPr>
          <p:spPr bwMode="auto">
            <a:xfrm>
              <a:off x="496" y="3923"/>
              <a:ext cx="48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816" y="3955"/>
              <a:ext cx="34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>
                  <a:solidFill>
                    <a:srgbClr val="000000"/>
                  </a:solidFill>
                  <a:latin typeface="Verdana" pitchFamily="34" charset="0"/>
                </a:rPr>
                <a:t>Γεωπονικό Πανεπιστήμιο Αθηνών</a:t>
              </a: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 http://www.aua.gr/georgiou</a:t>
              </a:r>
              <a:endParaRPr lang="en-GB" sz="1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pic>
          <p:nvPicPr>
            <p:cNvPr id="86021" name="Picture 5" descr="dhmhtr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" y="3978"/>
              <a:ext cx="31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8100" y="115888"/>
            <a:ext cx="8639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000" b="1"/>
              <a:t>Άσκηση</a:t>
            </a:r>
          </a:p>
          <a:p>
            <a:pPr algn="ctr"/>
            <a:r>
              <a:rPr lang="el-GR" sz="2000" b="1"/>
              <a:t>Αναζήτηση στη βάση δεδομένων Science Citation Index άρθρων που: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39750" y="898525"/>
            <a:ext cx="828516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Wingdings" pitchFamily="2" charset="2"/>
              <a:buChar char="Ø"/>
            </a:pPr>
            <a:endParaRPr lang="en-US" sz="1600" i="1" u="sng" dirty="0">
              <a:latin typeface="Arial" charset="0"/>
            </a:endParaRPr>
          </a:p>
          <a:p>
            <a:pPr eaLnBrk="1" hangingPunct="1">
              <a:buFont typeface="Wingdings" pitchFamily="2" charset="2"/>
              <a:buAutoNum type="arabicPeriod"/>
            </a:pPr>
            <a:r>
              <a:rPr lang="el-GR" sz="1600" dirty="0">
                <a:latin typeface="Arial" charset="0"/>
              </a:rPr>
              <a:t>Έχει δημοσιεύσει ο Γεωργίου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l-GR" sz="1600" dirty="0">
                <a:latin typeface="Arial" charset="0"/>
              </a:rPr>
              <a:t>Έχουν δημοσιευθεί από το Γεωπονικό Παν. Αθηνών το 1994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l-GR" sz="1600" dirty="0">
                <a:latin typeface="Arial" charset="0"/>
              </a:rPr>
              <a:t>Έχουν σχέση με το ελαιόλαδο και έχουν δημοσιευθεί από 1997-σήμερα </a:t>
            </a:r>
            <a:r>
              <a:rPr lang="el-GR" sz="1600" dirty="0" err="1">
                <a:latin typeface="Arial" charset="0"/>
              </a:rPr>
              <a:t>απο</a:t>
            </a:r>
            <a:r>
              <a:rPr lang="el-GR" sz="1600" dirty="0">
                <a:latin typeface="Arial" charset="0"/>
              </a:rPr>
              <a:t> Έλληνες επιστήμονες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l-GR" sz="1600" dirty="0">
                <a:latin typeface="Arial" charset="0"/>
              </a:rPr>
              <a:t>Έχουν σχέση με </a:t>
            </a:r>
            <a:r>
              <a:rPr lang="el-GR" sz="1600" dirty="0" smtClean="0">
                <a:latin typeface="Arial" charset="0"/>
              </a:rPr>
              <a:t>τον προσδιορισμό προέλευσης </a:t>
            </a:r>
            <a:endParaRPr lang="en-GB" sz="1600" dirty="0">
              <a:latin typeface="Arial" charset="0"/>
            </a:endParaRPr>
          </a:p>
          <a:p>
            <a:pPr marL="0" indent="0" eaLnBrk="1" hangingPunct="1"/>
            <a:r>
              <a:rPr lang="en-GB" sz="1600" dirty="0" smtClean="0">
                <a:latin typeface="Arial" charset="0"/>
              </a:rPr>
              <a:t>	Geographical origin</a:t>
            </a:r>
            <a:endParaRPr lang="en-US" sz="1600" dirty="0">
              <a:latin typeface="Arial" charset="0"/>
            </a:endParaRPr>
          </a:p>
          <a:p>
            <a:pPr marL="914400" lvl="2" indent="0" eaLnBrk="1" hangingPunct="1"/>
            <a:r>
              <a:rPr lang="en-GB" sz="1600" dirty="0" smtClean="0">
                <a:latin typeface="Arial" charset="0"/>
              </a:rPr>
              <a:t>Genetic origin</a:t>
            </a:r>
            <a:endParaRPr lang="el-GR" sz="1600" dirty="0">
              <a:latin typeface="Arial" charset="0"/>
            </a:endParaRPr>
          </a:p>
          <a:p>
            <a:pPr marL="914400" lvl="2" indent="0" algn="just" eaLnBrk="1" hangingPunct="1"/>
            <a:r>
              <a:rPr lang="en-GB" sz="1600" dirty="0" smtClean="0">
                <a:latin typeface="Arial" charset="0"/>
              </a:rPr>
              <a:t>Processing origin</a:t>
            </a:r>
            <a:endParaRPr lang="el-GR" sz="1600" dirty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1600" dirty="0">
              <a:latin typeface="Arial" charset="0"/>
            </a:endParaRPr>
          </a:p>
          <a:p>
            <a:pPr algn="ctr" eaLnBrk="1" hangingPunct="1"/>
            <a:endParaRPr lang="el-GR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2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850900" y="6226175"/>
            <a:ext cx="7737475" cy="631825"/>
            <a:chOff x="496" y="3923"/>
            <a:chExt cx="4874" cy="398"/>
          </a:xfrm>
        </p:grpSpPr>
        <p:sp>
          <p:nvSpPr>
            <p:cNvPr id="83971" name="Line 3"/>
            <p:cNvSpPr>
              <a:spLocks noChangeShapeType="1"/>
            </p:cNvSpPr>
            <p:nvPr/>
          </p:nvSpPr>
          <p:spPr bwMode="auto">
            <a:xfrm>
              <a:off x="496" y="3923"/>
              <a:ext cx="48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816" y="3955"/>
              <a:ext cx="34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>
                  <a:solidFill>
                    <a:srgbClr val="000000"/>
                  </a:solidFill>
                  <a:latin typeface="Verdana" pitchFamily="34" charset="0"/>
                </a:rPr>
                <a:t>Γεωπονικό Πανεπιστήμιο Αθηνών</a:t>
              </a: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 http://www.aua.gr/georgiou</a:t>
              </a:r>
              <a:endParaRPr lang="en-GB" sz="16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pic>
          <p:nvPicPr>
            <p:cNvPr id="83973" name="Picture 5" descr="dhmhtr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" y="3978"/>
              <a:ext cx="31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0" y="884238"/>
            <a:ext cx="914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354138" y="330200"/>
            <a:ext cx="603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000" b="1"/>
              <a:t>Αναζήτηση Άρθρων Επιστημονικών Περιοδικών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47688" y="1463675"/>
            <a:ext cx="8285162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l-GR" sz="1800" b="1">
                <a:latin typeface="Arial" charset="0"/>
              </a:rPr>
              <a:t>Σε έντυπη μορφή από τις βιβλιοθήκες (ΓΠΑ, ΕΙΕ κλπ)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b="1">
                <a:latin typeface="Arial" charset="0"/>
              </a:rPr>
              <a:t>Σε ηλεκτρονική μορφή</a:t>
            </a:r>
            <a:r>
              <a:rPr lang="en-US" sz="1800" b="1">
                <a:latin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	Google</a:t>
            </a:r>
            <a:r>
              <a:rPr lang="el-GR" sz="1800" b="1">
                <a:latin typeface="Arial" charset="0"/>
              </a:rPr>
              <a:t> αναζητάμε το όνομα του περιοδικού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z="1800" b="1">
                <a:latin typeface="Arial" charset="0"/>
              </a:rPr>
              <a:t>Πως βλέπουμε αν έχουμε πρόσβαση στο πλήρες κείμενο του περιοδικού?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1800" b="1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Hellenic Academic Libraries Link (HEAL</a:t>
            </a:r>
            <a:r>
              <a:rPr lang="el-GR" sz="1800" b="1">
                <a:latin typeface="Arial" charset="0"/>
              </a:rPr>
              <a:t>-</a:t>
            </a:r>
            <a:r>
              <a:rPr lang="en-US" sz="1800" b="1">
                <a:latin typeface="Arial" charset="0"/>
              </a:rPr>
              <a:t>link):</a:t>
            </a:r>
            <a:r>
              <a:rPr lang="el-GR" sz="1800" b="1">
                <a:latin typeface="Arial" charset="0"/>
              </a:rPr>
              <a:t> </a:t>
            </a:r>
            <a:endParaRPr lang="en-US" sz="1800" b="1">
              <a:latin typeface="Arial" charset="0"/>
            </a:endParaRPr>
          </a:p>
          <a:p>
            <a:pPr eaLnBrk="1" hangingPunct="1"/>
            <a:endParaRPr lang="el-GR" sz="1800">
              <a:latin typeface="Arial" charset="0"/>
            </a:endParaRPr>
          </a:p>
          <a:p>
            <a:pPr eaLnBrk="1" hangingPunct="1"/>
            <a:r>
              <a:rPr lang="el-GR" sz="1800">
                <a:latin typeface="Arial" charset="0"/>
              </a:rPr>
              <a:t>Τι είναι το </a:t>
            </a:r>
            <a:r>
              <a:rPr lang="en-US" sz="1800">
                <a:latin typeface="Arial" charset="0"/>
              </a:rPr>
              <a:t>Impact Factor </a:t>
            </a:r>
            <a:r>
              <a:rPr lang="el-GR" sz="1800">
                <a:latin typeface="Arial" charset="0"/>
              </a:rPr>
              <a:t>ενός περιοδικού</a:t>
            </a:r>
            <a:r>
              <a:rPr lang="en-US" sz="1800">
                <a:latin typeface="Arial" charset="0"/>
              </a:rPr>
              <a:t>?</a:t>
            </a:r>
            <a:endParaRPr lang="el-GR" sz="1800">
              <a:latin typeface="Arial" charset="0"/>
            </a:endParaRP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l-GR" sz="1800">
                <a:latin typeface="Arial" charset="0"/>
              </a:rPr>
              <a:t>Γενικά επιδιώκουμε ανάγνωση άρθρων περιοδικών που περιλαμβάνονται στη</a:t>
            </a:r>
            <a:r>
              <a:rPr lang="en-US" sz="1800">
                <a:latin typeface="Arial" charset="0"/>
              </a:rPr>
              <a:t> </a:t>
            </a:r>
            <a:r>
              <a:rPr lang="el-GR" sz="1800">
                <a:latin typeface="Arial" charset="0"/>
              </a:rPr>
              <a:t>βάση δεδομένων </a:t>
            </a:r>
            <a:r>
              <a:rPr lang="en-US" sz="1800">
                <a:latin typeface="Arial" charset="0"/>
              </a:rPr>
              <a:t>Science Citation Index (</a:t>
            </a:r>
            <a:r>
              <a:rPr lang="el-GR" sz="1800">
                <a:latin typeface="Arial" charset="0"/>
              </a:rPr>
              <a:t>έχουν </a:t>
            </a:r>
            <a:r>
              <a:rPr lang="en-US" sz="1800">
                <a:latin typeface="Arial" charset="0"/>
              </a:rPr>
              <a:t>Impact Factor)</a:t>
            </a:r>
            <a:endParaRPr lang="el-GR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6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269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</dc:creator>
  <cp:lastModifiedBy>const</cp:lastModifiedBy>
  <cp:revision>3</cp:revision>
  <dcterms:created xsi:type="dcterms:W3CDTF">2011-12-21T09:08:20Z</dcterms:created>
  <dcterms:modified xsi:type="dcterms:W3CDTF">2022-11-02T12:14:58Z</dcterms:modified>
</cp:coreProperties>
</file>