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57" r:id="rId2"/>
    <p:sldId id="258" r:id="rId3"/>
    <p:sldId id="343"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5" r:id="rId18"/>
    <p:sldId id="276" r:id="rId19"/>
    <p:sldId id="277" r:id="rId20"/>
    <p:sldId id="278" r:id="rId21"/>
    <p:sldId id="279" r:id="rId22"/>
    <p:sldId id="280" r:id="rId23"/>
    <p:sldId id="344" r:id="rId24"/>
    <p:sldId id="349" r:id="rId25"/>
    <p:sldId id="345" r:id="rId26"/>
    <p:sldId id="346" r:id="rId27"/>
    <p:sldId id="347" r:id="rId28"/>
    <p:sldId id="348"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42" r:id="rId92"/>
    <p:sldId id="333" r:id="rId93"/>
    <p:sldId id="334" r:id="rId94"/>
    <p:sldId id="335" r:id="rId95"/>
    <p:sldId id="336" r:id="rId96"/>
    <p:sldId id="337" r:id="rId97"/>
    <p:sldId id="338" r:id="rId98"/>
    <p:sldId id="339" r:id="rId99"/>
    <p:sldId id="340" r:id="rId100"/>
    <p:sldId id="34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howGuides="1">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C11BB-9F96-42A1-9D66-DF3EE5019352}" type="datetimeFigureOut">
              <a:rPr lang="en-US" smtClean="0"/>
              <a:t>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F487E-391B-489B-AB22-9ACA7D226DA6}" type="slidenum">
              <a:rPr lang="en-US" smtClean="0"/>
              <a:t>‹#›</a:t>
            </a:fld>
            <a:endParaRPr lang="en-US"/>
          </a:p>
        </p:txBody>
      </p:sp>
    </p:spTree>
    <p:extLst>
      <p:ext uri="{BB962C8B-B14F-4D97-AF65-F5344CB8AC3E}">
        <p14:creationId xmlns:p14="http://schemas.microsoft.com/office/powerpoint/2010/main" val="218886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prstClr val="black"/>
                </a:solidFill>
                <a:effectLst/>
                <a:uLnTx/>
                <a:uFillTx/>
                <a:latin typeface="+mn-lt"/>
                <a:ea typeface="+mn-ea"/>
                <a:cs typeface="+mn-cs"/>
              </a:rPr>
              <a:t>Οι ανθοφόροι και κατόπιν οι καρποφόροι βλαστοί (στελέχη) ξηραίνονται, αλλά στις αρχές του φθινοπώρου τα φυτά εκπτύσσουν νέους έρποντες βλαστούς οι οποίοι συνήθως μένουν πράσινοι όλο το χειμώνα, έως την επόμενη άνοιξη, αποταμιεύοντας θρεπτικές ουσίες στο ριζικό τους σύστημα, που θα τις χρησιμοποιήσουν στην μετέπειτα ανάπτυξη του φυτού. </a:t>
            </a:r>
          </a:p>
          <a:p>
            <a:endParaRPr lang="en-US" dirty="0"/>
          </a:p>
        </p:txBody>
      </p:sp>
      <p:sp>
        <p:nvSpPr>
          <p:cNvPr id="4" name="Slide Number Placeholder 3"/>
          <p:cNvSpPr>
            <a:spLocks noGrp="1"/>
          </p:cNvSpPr>
          <p:nvPr>
            <p:ph type="sldNum" sz="quarter" idx="10"/>
          </p:nvPr>
        </p:nvSpPr>
        <p:spPr/>
        <p:txBody>
          <a:bodyPr/>
          <a:lstStyle/>
          <a:p>
            <a:fld id="{06FF487E-391B-489B-AB22-9ACA7D226DA6}" type="slidenum">
              <a:rPr lang="en-US" smtClean="0"/>
              <a:t>3</a:t>
            </a:fld>
            <a:endParaRPr lang="en-US"/>
          </a:p>
        </p:txBody>
      </p:sp>
    </p:spTree>
    <p:extLst>
      <p:ext uri="{BB962C8B-B14F-4D97-AF65-F5344CB8AC3E}">
        <p14:creationId xmlns:p14="http://schemas.microsoft.com/office/powerpoint/2010/main" val="257552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Απώλεια αρωματικών ιδιοτήτων</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EB29CC-5D73-4359-88EB-2A1ADF8BFD27}" type="slidenum">
              <a:rPr lang="el-GR"/>
              <a:pPr fontAlgn="base">
                <a:spcBef>
                  <a:spcPct val="0"/>
                </a:spcBef>
                <a:spcAft>
                  <a:spcPct val="0"/>
                </a:spcAft>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FAF61D-C71C-4899-94F4-B732ED47820F}"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7B0E2-1E29-434C-B209-A6BA22D29DB5}" type="slidenum">
              <a:rPr lang="en-US" smtClean="0"/>
              <a:t>‹#›</a:t>
            </a:fld>
            <a:endParaRPr lang="en-US"/>
          </a:p>
        </p:txBody>
      </p:sp>
    </p:spTree>
    <p:extLst>
      <p:ext uri="{BB962C8B-B14F-4D97-AF65-F5344CB8AC3E}">
        <p14:creationId xmlns:p14="http://schemas.microsoft.com/office/powerpoint/2010/main" val="203911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AF61D-C71C-4899-94F4-B732ED47820F}"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7B0E2-1E29-434C-B209-A6BA22D29DB5}" type="slidenum">
              <a:rPr lang="en-US" smtClean="0"/>
              <a:t>‹#›</a:t>
            </a:fld>
            <a:endParaRPr lang="en-US"/>
          </a:p>
        </p:txBody>
      </p:sp>
    </p:spTree>
    <p:extLst>
      <p:ext uri="{BB962C8B-B14F-4D97-AF65-F5344CB8AC3E}">
        <p14:creationId xmlns:p14="http://schemas.microsoft.com/office/powerpoint/2010/main" val="90219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AF61D-C71C-4899-94F4-B732ED47820F}"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7B0E2-1E29-434C-B209-A6BA22D29DB5}" type="slidenum">
              <a:rPr lang="en-US" smtClean="0"/>
              <a:t>‹#›</a:t>
            </a:fld>
            <a:endParaRPr lang="en-US"/>
          </a:p>
        </p:txBody>
      </p:sp>
    </p:spTree>
    <p:extLst>
      <p:ext uri="{BB962C8B-B14F-4D97-AF65-F5344CB8AC3E}">
        <p14:creationId xmlns:p14="http://schemas.microsoft.com/office/powerpoint/2010/main" val="200687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AF61D-C71C-4899-94F4-B732ED47820F}"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7B0E2-1E29-434C-B209-A6BA22D29DB5}" type="slidenum">
              <a:rPr lang="en-US" smtClean="0"/>
              <a:t>‹#›</a:t>
            </a:fld>
            <a:endParaRPr lang="en-US"/>
          </a:p>
        </p:txBody>
      </p:sp>
    </p:spTree>
    <p:extLst>
      <p:ext uri="{BB962C8B-B14F-4D97-AF65-F5344CB8AC3E}">
        <p14:creationId xmlns:p14="http://schemas.microsoft.com/office/powerpoint/2010/main" val="291097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AF61D-C71C-4899-94F4-B732ED47820F}"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7B0E2-1E29-434C-B209-A6BA22D29DB5}" type="slidenum">
              <a:rPr lang="en-US" smtClean="0"/>
              <a:t>‹#›</a:t>
            </a:fld>
            <a:endParaRPr lang="en-US"/>
          </a:p>
        </p:txBody>
      </p:sp>
    </p:spTree>
    <p:extLst>
      <p:ext uri="{BB962C8B-B14F-4D97-AF65-F5344CB8AC3E}">
        <p14:creationId xmlns:p14="http://schemas.microsoft.com/office/powerpoint/2010/main" val="272787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AF61D-C71C-4899-94F4-B732ED47820F}"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7B0E2-1E29-434C-B209-A6BA22D29DB5}" type="slidenum">
              <a:rPr lang="en-US" smtClean="0"/>
              <a:t>‹#›</a:t>
            </a:fld>
            <a:endParaRPr lang="en-US"/>
          </a:p>
        </p:txBody>
      </p:sp>
    </p:spTree>
    <p:extLst>
      <p:ext uri="{BB962C8B-B14F-4D97-AF65-F5344CB8AC3E}">
        <p14:creationId xmlns:p14="http://schemas.microsoft.com/office/powerpoint/2010/main" val="359982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FAF61D-C71C-4899-94F4-B732ED47820F}"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7B0E2-1E29-434C-B209-A6BA22D29DB5}" type="slidenum">
              <a:rPr lang="en-US" smtClean="0"/>
              <a:t>‹#›</a:t>
            </a:fld>
            <a:endParaRPr lang="en-US"/>
          </a:p>
        </p:txBody>
      </p:sp>
    </p:spTree>
    <p:extLst>
      <p:ext uri="{BB962C8B-B14F-4D97-AF65-F5344CB8AC3E}">
        <p14:creationId xmlns:p14="http://schemas.microsoft.com/office/powerpoint/2010/main" val="219714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FAF61D-C71C-4899-94F4-B732ED47820F}" type="datetimeFigureOut">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7B0E2-1E29-434C-B209-A6BA22D29DB5}" type="slidenum">
              <a:rPr lang="en-US" smtClean="0"/>
              <a:t>‹#›</a:t>
            </a:fld>
            <a:endParaRPr lang="en-US"/>
          </a:p>
        </p:txBody>
      </p:sp>
    </p:spTree>
    <p:extLst>
      <p:ext uri="{BB962C8B-B14F-4D97-AF65-F5344CB8AC3E}">
        <p14:creationId xmlns:p14="http://schemas.microsoft.com/office/powerpoint/2010/main" val="300540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AF61D-C71C-4899-94F4-B732ED47820F}"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7B0E2-1E29-434C-B209-A6BA22D29DB5}" type="slidenum">
              <a:rPr lang="en-US" smtClean="0"/>
              <a:t>‹#›</a:t>
            </a:fld>
            <a:endParaRPr lang="en-US"/>
          </a:p>
        </p:txBody>
      </p:sp>
    </p:spTree>
    <p:extLst>
      <p:ext uri="{BB962C8B-B14F-4D97-AF65-F5344CB8AC3E}">
        <p14:creationId xmlns:p14="http://schemas.microsoft.com/office/powerpoint/2010/main" val="48480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AF61D-C71C-4899-94F4-B732ED47820F}"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7B0E2-1E29-434C-B209-A6BA22D29DB5}" type="slidenum">
              <a:rPr lang="en-US" smtClean="0"/>
              <a:t>‹#›</a:t>
            </a:fld>
            <a:endParaRPr lang="en-US"/>
          </a:p>
        </p:txBody>
      </p:sp>
    </p:spTree>
    <p:extLst>
      <p:ext uri="{BB962C8B-B14F-4D97-AF65-F5344CB8AC3E}">
        <p14:creationId xmlns:p14="http://schemas.microsoft.com/office/powerpoint/2010/main" val="280070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AF61D-C71C-4899-94F4-B732ED47820F}"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7B0E2-1E29-434C-B209-A6BA22D29DB5}" type="slidenum">
              <a:rPr lang="en-US" smtClean="0"/>
              <a:t>‹#›</a:t>
            </a:fld>
            <a:endParaRPr lang="en-US"/>
          </a:p>
        </p:txBody>
      </p:sp>
    </p:spTree>
    <p:extLst>
      <p:ext uri="{BB962C8B-B14F-4D97-AF65-F5344CB8AC3E}">
        <p14:creationId xmlns:p14="http://schemas.microsoft.com/office/powerpoint/2010/main" val="249520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AF61D-C71C-4899-94F4-B732ED47820F}" type="datetimeFigureOut">
              <a:rPr lang="en-US" smtClean="0"/>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7B0E2-1E29-434C-B209-A6BA22D29DB5}" type="slidenum">
              <a:rPr lang="en-US" smtClean="0"/>
              <a:t>‹#›</a:t>
            </a:fld>
            <a:endParaRPr lang="en-US"/>
          </a:p>
        </p:txBody>
      </p:sp>
    </p:spTree>
    <p:extLst>
      <p:ext uri="{BB962C8B-B14F-4D97-AF65-F5344CB8AC3E}">
        <p14:creationId xmlns:p14="http://schemas.microsoft.com/office/powerpoint/2010/main" val="165124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l-GR" dirty="0" smtClean="0"/>
              <a:t>Ρίγανη</a:t>
            </a:r>
          </a:p>
        </p:txBody>
      </p:sp>
      <p:sp>
        <p:nvSpPr>
          <p:cNvPr id="21507" name="Content Placeholder 2"/>
          <p:cNvSpPr>
            <a:spLocks noGrp="1"/>
          </p:cNvSpPr>
          <p:nvPr>
            <p:ph idx="1"/>
          </p:nvPr>
        </p:nvSpPr>
        <p:spPr/>
        <p:txBody>
          <a:bodyPr/>
          <a:lstStyle/>
          <a:p>
            <a:pPr>
              <a:buFont typeface="Arial" pitchFamily="34" charset="0"/>
              <a:buNone/>
            </a:pPr>
            <a:r>
              <a:rPr lang="en-US" dirty="0" smtClean="0"/>
              <a:t>(</a:t>
            </a:r>
            <a:r>
              <a:rPr lang="el-GR" dirty="0" smtClean="0"/>
              <a:t>Ορίγανον: όρος+γάνος = η χαρά του βουνού)</a:t>
            </a:r>
          </a:p>
          <a:p>
            <a:pPr>
              <a:buFont typeface="Arial" pitchFamily="34" charset="0"/>
              <a:buNone/>
            </a:pPr>
            <a:endParaRPr lang="el-GR" dirty="0" smtClean="0"/>
          </a:p>
          <a:p>
            <a:pPr>
              <a:buFont typeface="Arial" pitchFamily="34" charset="0"/>
              <a:buNone/>
            </a:pPr>
            <a:r>
              <a:rPr lang="en-US" sz="2800" i="1" dirty="0" err="1" smtClean="0"/>
              <a:t>Origanum</a:t>
            </a:r>
            <a:r>
              <a:rPr lang="en-US" sz="2800" i="1" dirty="0" smtClean="0"/>
              <a:t> </a:t>
            </a:r>
            <a:r>
              <a:rPr lang="en-US" sz="2800" i="1" dirty="0" err="1" smtClean="0"/>
              <a:t>vulgare</a:t>
            </a:r>
            <a:r>
              <a:rPr lang="en-US" sz="2800" i="1" dirty="0" smtClean="0"/>
              <a:t> </a:t>
            </a:r>
            <a:r>
              <a:rPr lang="en-US" sz="2800" dirty="0" smtClean="0"/>
              <a:t>spp</a:t>
            </a:r>
            <a:r>
              <a:rPr lang="en-US" sz="2800" i="1" dirty="0" smtClean="0"/>
              <a:t>. </a:t>
            </a:r>
            <a:r>
              <a:rPr lang="en-US" sz="2800" i="1" dirty="0" err="1" smtClean="0"/>
              <a:t>hirtum</a:t>
            </a:r>
            <a:r>
              <a:rPr lang="en-US" sz="2800" i="1" dirty="0" smtClean="0"/>
              <a:t> </a:t>
            </a:r>
            <a:r>
              <a:rPr lang="el-GR" sz="2800" i="1" dirty="0" smtClean="0"/>
              <a:t>       </a:t>
            </a:r>
            <a:r>
              <a:rPr lang="en-US" sz="2800" i="1" dirty="0" err="1" smtClean="0"/>
              <a:t>Origanum</a:t>
            </a:r>
            <a:r>
              <a:rPr lang="en-US" sz="2800" i="1" dirty="0" smtClean="0"/>
              <a:t> </a:t>
            </a:r>
            <a:r>
              <a:rPr lang="en-US" sz="2800" i="1" dirty="0" err="1" smtClean="0"/>
              <a:t>oni</a:t>
            </a:r>
            <a:r>
              <a:rPr lang="en-US" sz="2800" dirty="0" err="1" smtClean="0"/>
              <a:t>tes</a:t>
            </a:r>
            <a:endParaRPr lang="el-GR" sz="2800" dirty="0" smtClean="0"/>
          </a:p>
        </p:txBody>
      </p:sp>
      <p:pic>
        <p:nvPicPr>
          <p:cNvPr id="21508" name="il_fi" descr="http://www.cretanflora.com/images/Origanum%20onites%20thumb.jpg"/>
          <p:cNvPicPr>
            <a:picLocks noChangeAspect="1" noChangeArrowheads="1"/>
          </p:cNvPicPr>
          <p:nvPr/>
        </p:nvPicPr>
        <p:blipFill>
          <a:blip r:embed="rId2"/>
          <a:srcRect/>
          <a:stretch>
            <a:fillRect/>
          </a:stretch>
        </p:blipFill>
        <p:spPr bwMode="auto">
          <a:xfrm>
            <a:off x="5214938" y="3422650"/>
            <a:ext cx="2466975" cy="3435350"/>
          </a:xfrm>
          <a:prstGeom prst="rect">
            <a:avLst/>
          </a:prstGeom>
          <a:noFill/>
          <a:ln w="9525">
            <a:noFill/>
            <a:miter lim="800000"/>
            <a:headEnd/>
            <a:tailEnd/>
          </a:ln>
        </p:spPr>
      </p:pic>
      <p:pic>
        <p:nvPicPr>
          <p:cNvPr id="21509" name="Picture 2"/>
          <p:cNvPicPr>
            <a:picLocks noChangeAspect="1" noChangeArrowheads="1"/>
          </p:cNvPicPr>
          <p:nvPr/>
        </p:nvPicPr>
        <p:blipFill>
          <a:blip r:embed="rId3"/>
          <a:srcRect/>
          <a:stretch>
            <a:fillRect/>
          </a:stretch>
        </p:blipFill>
        <p:spPr bwMode="auto">
          <a:xfrm>
            <a:off x="642938" y="3419475"/>
            <a:ext cx="2528887" cy="3438525"/>
          </a:xfrm>
          <a:prstGeom prst="rect">
            <a:avLst/>
          </a:prstGeom>
          <a:noFill/>
          <a:ln w="9525">
            <a:noFill/>
            <a:miter lim="800000"/>
            <a:headEnd/>
            <a:tailEnd/>
          </a:ln>
        </p:spPr>
      </p:pic>
    </p:spTree>
    <p:extLst>
      <p:ext uri="{BB962C8B-B14F-4D97-AF65-F5344CB8AC3E}">
        <p14:creationId xmlns:p14="http://schemas.microsoft.com/office/powerpoint/2010/main" val="2733037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Πολλαπλασιασμός και εγκατάσταση</a:t>
            </a:r>
            <a:endParaRPr lang="el-GR" dirty="0"/>
          </a:p>
        </p:txBody>
      </p:sp>
      <p:sp>
        <p:nvSpPr>
          <p:cNvPr id="3" name="2 - Θέση περιεχομένου"/>
          <p:cNvSpPr>
            <a:spLocks noGrp="1"/>
          </p:cNvSpPr>
          <p:nvPr>
            <p:ph idx="1"/>
          </p:nvPr>
        </p:nvSpPr>
        <p:spPr/>
        <p:txBody>
          <a:bodyPr/>
          <a:lstStyle/>
          <a:p>
            <a:r>
              <a:rPr lang="el-GR" dirty="0" smtClean="0"/>
              <a:t>Η εγκατάσταση γίνεται άνοιξη ή φθινόπωρο</a:t>
            </a:r>
          </a:p>
          <a:p>
            <a:r>
              <a:rPr lang="el-GR" dirty="0" smtClean="0"/>
              <a:t>Απαιτούνται σπορεία (</a:t>
            </a:r>
            <a:r>
              <a:rPr lang="el-GR" dirty="0" err="1" smtClean="0"/>
              <a:t>Ίανουάριο</a:t>
            </a:r>
            <a:r>
              <a:rPr lang="el-GR" dirty="0" smtClean="0"/>
              <a:t> ή Ιούλιο)</a:t>
            </a:r>
          </a:p>
          <a:p>
            <a:r>
              <a:rPr lang="el-GR" dirty="0" smtClean="0"/>
              <a:t>8-10 τμ για κάθε στρέμμα </a:t>
            </a:r>
          </a:p>
          <a:p>
            <a:r>
              <a:rPr lang="el-GR" dirty="0" smtClean="0"/>
              <a:t>Σύσταση υποστρώματος σπορείου: ποταμίσια άμμος, τύρφη, </a:t>
            </a:r>
            <a:r>
              <a:rPr lang="el-GR" dirty="0" err="1" smtClean="0"/>
              <a:t>περλίτης</a:t>
            </a:r>
            <a:endParaRPr lang="el-GR" dirty="0" smtClean="0"/>
          </a:p>
          <a:p>
            <a:r>
              <a:rPr lang="el-GR" dirty="0" smtClean="0"/>
              <a:t>Ποσότητα σπόρου 2 </a:t>
            </a:r>
            <a:r>
              <a:rPr lang="el-GR" dirty="0" err="1" smtClean="0"/>
              <a:t>γρ</a:t>
            </a:r>
            <a:r>
              <a:rPr lang="el-GR" dirty="0" smtClean="0"/>
              <a:t>. ανά τμ για 700-800 φυτά – καλύτερα 4-5 </a:t>
            </a:r>
            <a:r>
              <a:rPr lang="el-GR" dirty="0" err="1" smtClean="0"/>
              <a:t>γρ</a:t>
            </a:r>
            <a:r>
              <a:rPr lang="el-GR" dirty="0" smtClean="0"/>
              <a:t> γιατί ο σπόρος φυτρώνει δύσκολα.</a:t>
            </a:r>
            <a:endParaRPr lang="el-GR" dirty="0"/>
          </a:p>
        </p:txBody>
      </p:sp>
    </p:spTree>
    <p:extLst>
      <p:ext uri="{BB962C8B-B14F-4D97-AF65-F5344CB8AC3E}">
        <p14:creationId xmlns:p14="http://schemas.microsoft.com/office/powerpoint/2010/main" val="3080493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l-GR" dirty="0" smtClean="0"/>
              <a:t>άλλες χρήσεις:</a:t>
            </a:r>
          </a:p>
          <a:p>
            <a:r>
              <a:rPr lang="el-GR" dirty="0" smtClean="0"/>
              <a:t>Το υδατικό του διάλυμα σκουραίνει το χρώμα των μαλλιών</a:t>
            </a:r>
          </a:p>
          <a:p>
            <a:r>
              <a:rPr lang="el-GR" dirty="0" smtClean="0"/>
              <a:t>Προσθέτει στιλπνότητα (γυαλάδα)</a:t>
            </a:r>
          </a:p>
          <a:p>
            <a:r>
              <a:rPr lang="el-GR" dirty="0" smtClean="0"/>
              <a:t>Εμποδίζει την τριχόπτωση</a:t>
            </a:r>
          </a:p>
          <a:p>
            <a:endParaRPr lang="el-GR" dirty="0" smtClean="0"/>
          </a:p>
          <a:p>
            <a:pPr>
              <a:buNone/>
            </a:pPr>
            <a:endParaRPr lang="el-GR" dirty="0" smtClean="0"/>
          </a:p>
          <a:p>
            <a:endParaRPr lang="el-GR" dirty="0"/>
          </a:p>
        </p:txBody>
      </p:sp>
      <p:sp>
        <p:nvSpPr>
          <p:cNvPr id="4" name="Title 1"/>
          <p:cNvSpPr>
            <a:spLocks noGrp="1"/>
          </p:cNvSpPr>
          <p:nvPr>
            <p:ph type="title"/>
          </p:nvPr>
        </p:nvSpPr>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2521256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Μελισσόχορτο</a:t>
            </a:r>
            <a:r>
              <a:rPr lang="el-GR" sz="3600" dirty="0" smtClean="0"/>
              <a:t> (</a:t>
            </a:r>
            <a:r>
              <a:rPr lang="en-US" sz="3600" i="1" dirty="0" smtClean="0"/>
              <a:t>Melissa </a:t>
            </a:r>
            <a:r>
              <a:rPr lang="en-US" sz="3600" i="1" dirty="0" err="1" smtClean="0"/>
              <a:t>officinalis</a:t>
            </a:r>
            <a:r>
              <a:rPr lang="en-US" sz="3600" dirty="0" smtClean="0"/>
              <a:t>)</a:t>
            </a:r>
            <a:endParaRPr lang="el-GR" sz="3600" dirty="0"/>
          </a:p>
        </p:txBody>
      </p:sp>
      <p:sp>
        <p:nvSpPr>
          <p:cNvPr id="3" name="Content Placeholder 2"/>
          <p:cNvSpPr>
            <a:spLocks noGrp="1"/>
          </p:cNvSpPr>
          <p:nvPr>
            <p:ph idx="1"/>
          </p:nvPr>
        </p:nvSpPr>
        <p:spPr/>
        <p:txBody>
          <a:bodyPr/>
          <a:lstStyle/>
          <a:p>
            <a:pPr>
              <a:buNone/>
            </a:pPr>
            <a:r>
              <a:rPr lang="el-GR" dirty="0" smtClean="0"/>
              <a:t>Στην αρχαιότητα αναφέρεται από τον Διοσκουρίδη και τον Θεόφραστο ως </a:t>
            </a:r>
            <a:r>
              <a:rPr lang="en-US" dirty="0" smtClean="0"/>
              <a:t>“</a:t>
            </a:r>
            <a:r>
              <a:rPr lang="el-GR" dirty="0" err="1" smtClean="0"/>
              <a:t>μελισσόφυλλο</a:t>
            </a:r>
            <a:r>
              <a:rPr lang="en-US" dirty="0" smtClean="0"/>
              <a:t>”</a:t>
            </a:r>
            <a:r>
              <a:rPr lang="el-GR" dirty="0" smtClean="0"/>
              <a:t>.</a:t>
            </a:r>
          </a:p>
          <a:p>
            <a:pPr>
              <a:buNone/>
            </a:pPr>
            <a:endParaRPr lang="el-GR" dirty="0" smtClean="0"/>
          </a:p>
          <a:p>
            <a:pPr>
              <a:buNone/>
            </a:pPr>
            <a:r>
              <a:rPr lang="el-GR" dirty="0" smtClean="0"/>
              <a:t>Το επιστημονικό του όνομα είναι </a:t>
            </a:r>
            <a:r>
              <a:rPr lang="en-US" dirty="0" smtClean="0"/>
              <a:t>“</a:t>
            </a:r>
            <a:r>
              <a:rPr lang="el-GR" dirty="0" smtClean="0"/>
              <a:t>μέλισσα η</a:t>
            </a:r>
          </a:p>
          <a:p>
            <a:pPr>
              <a:buNone/>
            </a:pPr>
            <a:r>
              <a:rPr lang="el-GR" dirty="0" smtClean="0"/>
              <a:t>Φαρμακευτική</a:t>
            </a:r>
            <a:r>
              <a:rPr lang="en-US" dirty="0" smtClean="0"/>
              <a:t>”</a:t>
            </a:r>
            <a:r>
              <a:rPr lang="el-GR" dirty="0" smtClean="0"/>
              <a:t>. </a:t>
            </a:r>
          </a:p>
          <a:p>
            <a:pPr>
              <a:buNone/>
            </a:pPr>
            <a:endParaRPr lang="el-GR" dirty="0" smtClean="0"/>
          </a:p>
          <a:p>
            <a:pPr>
              <a:buNone/>
            </a:pPr>
            <a:endParaRPr lang="el-GR" dirty="0" smtClean="0"/>
          </a:p>
        </p:txBody>
      </p:sp>
    </p:spTree>
    <p:extLst>
      <p:ext uri="{BB962C8B-B14F-4D97-AF65-F5344CB8AC3E}">
        <p14:creationId xmlns:p14="http://schemas.microsoft.com/office/powerpoint/2010/main" val="14936172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l-GR" b="1" dirty="0" smtClean="0"/>
              <a:t>Περιγραφή:</a:t>
            </a:r>
          </a:p>
          <a:p>
            <a:r>
              <a:rPr lang="el-GR" dirty="0" smtClean="0"/>
              <a:t>Οικογένεια: </a:t>
            </a:r>
            <a:r>
              <a:rPr lang="en-US" dirty="0" err="1" smtClean="0"/>
              <a:t>Lamiaceae</a:t>
            </a:r>
            <a:endParaRPr lang="el-GR" dirty="0" smtClean="0"/>
          </a:p>
          <a:p>
            <a:r>
              <a:rPr lang="el-GR" dirty="0" smtClean="0"/>
              <a:t>Πολυετής πόα με τετραγωνικό τριχωτό βλαστό</a:t>
            </a:r>
          </a:p>
          <a:p>
            <a:r>
              <a:rPr lang="el-GR" dirty="0" smtClean="0"/>
              <a:t>Φύλλα: καρδιόσχημα με μακρύ μίσχο και χείλη </a:t>
            </a:r>
            <a:r>
              <a:rPr lang="el-GR" dirty="0" err="1" smtClean="0"/>
              <a:t>προνωτά</a:t>
            </a:r>
            <a:endParaRPr lang="el-GR" dirty="0" smtClean="0"/>
          </a:p>
          <a:p>
            <a:r>
              <a:rPr lang="el-GR" dirty="0" smtClean="0"/>
              <a:t>Οσμή: λεμονιού.</a:t>
            </a:r>
          </a:p>
          <a:p>
            <a:r>
              <a:rPr lang="el-GR" dirty="0" smtClean="0"/>
              <a:t>Άνθη: λευκά, κίτρινα ή ρόδινα ανάλογα με την ποικιλία</a:t>
            </a:r>
          </a:p>
          <a:p>
            <a:r>
              <a:rPr lang="el-GR" dirty="0" smtClean="0"/>
              <a:t>Άνθιση: Ιούνιο – Αύγουστο (όταν η συλλογή γίνει νωρίς ξανανθίζει τέλος Σεπτεμβρίου).</a:t>
            </a:r>
          </a:p>
          <a:p>
            <a:pPr>
              <a:buNone/>
            </a:pPr>
            <a:endParaRPr lang="el-GR" dirty="0" smtClean="0"/>
          </a:p>
          <a:p>
            <a:endParaRPr lang="el-GR" dirty="0"/>
          </a:p>
        </p:txBody>
      </p:sp>
      <p:sp>
        <p:nvSpPr>
          <p:cNvPr id="4" name="Title 1"/>
          <p:cNvSpPr>
            <a:spLocks noGrp="1"/>
          </p:cNvSpPr>
          <p:nvPr>
            <p:ph type="title"/>
          </p:nvPr>
        </p:nvSpPr>
        <p:spPr/>
        <p:txBody>
          <a:bodyPr>
            <a:normAutofit/>
          </a:bodyPr>
          <a:lstStyle/>
          <a:p>
            <a:r>
              <a:rPr lang="el-GR" sz="3600" dirty="0" err="1" smtClean="0"/>
              <a:t>Μελισσόχορτο</a:t>
            </a:r>
            <a:r>
              <a:rPr lang="el-GR" sz="3600" dirty="0" smtClean="0"/>
              <a:t> (</a:t>
            </a:r>
            <a:r>
              <a:rPr lang="en-US" sz="3600" i="1" dirty="0" smtClean="0"/>
              <a:t>Melissa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3417371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57166"/>
            <a:ext cx="8229600" cy="1143000"/>
          </a:xfrm>
        </p:spPr>
        <p:txBody>
          <a:bodyPr>
            <a:normAutofit/>
          </a:bodyPr>
          <a:lstStyle/>
          <a:p>
            <a:r>
              <a:rPr lang="el-GR" sz="3600" dirty="0" err="1" smtClean="0"/>
              <a:t>Μελισσόχορτο</a:t>
            </a:r>
            <a:r>
              <a:rPr lang="el-GR" sz="3600" dirty="0" smtClean="0"/>
              <a:t> (</a:t>
            </a:r>
            <a:r>
              <a:rPr lang="en-US" sz="3600" i="1" dirty="0" smtClean="0"/>
              <a:t>Melissa </a:t>
            </a:r>
            <a:r>
              <a:rPr lang="en-US" sz="3600" i="1" dirty="0" err="1" smtClean="0"/>
              <a:t>officinalis</a:t>
            </a:r>
            <a:r>
              <a:rPr lang="en-US" sz="3600" dirty="0" smtClean="0"/>
              <a:t>)</a:t>
            </a:r>
            <a:endParaRPr lang="el-GR" sz="3600" dirty="0"/>
          </a:p>
        </p:txBody>
      </p:sp>
      <p:pic>
        <p:nvPicPr>
          <p:cNvPr id="7" name="il_fi" descr="http://fr.academic.ru/pictures/frwiki/77/Melissa_officinalis1.jpg"/>
          <p:cNvPicPr>
            <a:picLocks noGrp="1"/>
          </p:cNvPicPr>
          <p:nvPr>
            <p:ph idx="1"/>
          </p:nvPr>
        </p:nvPicPr>
        <p:blipFill>
          <a:blip r:embed="rId2"/>
          <a:srcRect/>
          <a:stretch>
            <a:fillRect/>
          </a:stretch>
        </p:blipFill>
        <p:spPr bwMode="auto">
          <a:xfrm>
            <a:off x="1643042" y="2071678"/>
            <a:ext cx="5572164" cy="4000528"/>
          </a:xfrm>
          <a:prstGeom prst="rect">
            <a:avLst/>
          </a:prstGeom>
          <a:noFill/>
          <a:ln w="9525">
            <a:noFill/>
            <a:miter lim="800000"/>
            <a:headEnd/>
            <a:tailEnd/>
          </a:ln>
        </p:spPr>
      </p:pic>
    </p:spTree>
    <p:extLst>
      <p:ext uri="{BB962C8B-B14F-4D97-AF65-F5344CB8AC3E}">
        <p14:creationId xmlns:p14="http://schemas.microsoft.com/office/powerpoint/2010/main" val="39642413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4"/>
            <a:ext cx="8229600" cy="1143000"/>
          </a:xfrm>
        </p:spPr>
        <p:txBody>
          <a:bodyPr>
            <a:normAutofit/>
          </a:bodyPr>
          <a:lstStyle/>
          <a:p>
            <a:r>
              <a:rPr lang="el-GR" sz="3600" dirty="0" err="1" smtClean="0"/>
              <a:t>Μελισσόχορτο</a:t>
            </a:r>
            <a:r>
              <a:rPr lang="el-GR" sz="3600" dirty="0" smtClean="0"/>
              <a:t> (</a:t>
            </a:r>
            <a:r>
              <a:rPr lang="en-US" sz="3600" i="1" dirty="0" smtClean="0"/>
              <a:t>Melissa </a:t>
            </a:r>
            <a:r>
              <a:rPr lang="en-US" sz="3600" i="1" dirty="0" err="1" smtClean="0"/>
              <a:t>officinalis</a:t>
            </a:r>
            <a:r>
              <a:rPr lang="en-US" sz="3600" dirty="0" smtClean="0"/>
              <a:t>)</a:t>
            </a:r>
            <a:endParaRPr lang="el-GR" sz="3600" dirty="0"/>
          </a:p>
        </p:txBody>
      </p:sp>
      <p:pic>
        <p:nvPicPr>
          <p:cNvPr id="6" name="il_fi" descr="http://www.plantelements.com/images/mellissa.jpg"/>
          <p:cNvPicPr/>
          <p:nvPr/>
        </p:nvPicPr>
        <p:blipFill>
          <a:blip r:embed="rId2"/>
          <a:srcRect/>
          <a:stretch>
            <a:fillRect/>
          </a:stretch>
        </p:blipFill>
        <p:spPr bwMode="auto">
          <a:xfrm>
            <a:off x="4643438" y="1857364"/>
            <a:ext cx="3414716" cy="4410076"/>
          </a:xfrm>
          <a:prstGeom prst="rect">
            <a:avLst/>
          </a:prstGeom>
          <a:noFill/>
          <a:ln w="9525">
            <a:noFill/>
            <a:miter lim="800000"/>
            <a:headEnd/>
            <a:tailEnd/>
          </a:ln>
        </p:spPr>
      </p:pic>
      <p:pic>
        <p:nvPicPr>
          <p:cNvPr id="8" name="il_fi" descr="http://www.kontizas.biz/sporofita/aromatika/Melissa%20officinalis.jpg"/>
          <p:cNvPicPr>
            <a:picLocks noGrp="1"/>
          </p:cNvPicPr>
          <p:nvPr>
            <p:ph idx="1"/>
          </p:nvPr>
        </p:nvPicPr>
        <p:blipFill>
          <a:blip r:embed="rId3"/>
          <a:srcRect/>
          <a:stretch>
            <a:fillRect/>
          </a:stretch>
        </p:blipFill>
        <p:spPr bwMode="auto">
          <a:xfrm>
            <a:off x="142876" y="2500306"/>
            <a:ext cx="4286248" cy="3524248"/>
          </a:xfrm>
          <a:prstGeom prst="rect">
            <a:avLst/>
          </a:prstGeom>
          <a:noFill/>
          <a:ln w="9525">
            <a:noFill/>
            <a:miter lim="800000"/>
            <a:headEnd/>
            <a:tailEnd/>
          </a:ln>
        </p:spPr>
      </p:pic>
    </p:spTree>
    <p:extLst>
      <p:ext uri="{BB962C8B-B14F-4D97-AF65-F5344CB8AC3E}">
        <p14:creationId xmlns:p14="http://schemas.microsoft.com/office/powerpoint/2010/main" val="28331667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l-GR" b="1" dirty="0" smtClean="0"/>
              <a:t>Κλίμα-έδαφος-θρεπτικά στοιχεία</a:t>
            </a:r>
          </a:p>
          <a:p>
            <a:r>
              <a:rPr lang="el-GR" dirty="0" smtClean="0"/>
              <a:t>Ευδοκιμεί σε ημιορεινές, πεδινές και δροσερές περιοχές</a:t>
            </a:r>
          </a:p>
          <a:p>
            <a:r>
              <a:rPr lang="el-GR" dirty="0" smtClean="0"/>
              <a:t>Εδάφη ποτιστικά και καλώς </a:t>
            </a:r>
            <a:r>
              <a:rPr lang="el-GR" dirty="0" err="1" smtClean="0"/>
              <a:t>στραγγιζόμενα</a:t>
            </a:r>
            <a:endParaRPr lang="el-GR" dirty="0" smtClean="0"/>
          </a:p>
          <a:p>
            <a:r>
              <a:rPr lang="el-GR" dirty="0" smtClean="0"/>
              <a:t>Το χειμώνα καταστρέφεται το υπέργειο και διαχειμάζει το ριζικό σύστημα</a:t>
            </a:r>
          </a:p>
          <a:p>
            <a:r>
              <a:rPr lang="en-US" dirty="0" smtClean="0"/>
              <a:t>pH: 6-7</a:t>
            </a:r>
            <a:r>
              <a:rPr lang="el-GR" dirty="0" smtClean="0"/>
              <a:t> σε υψηλότερες τιμές παρουσιάζονται </a:t>
            </a:r>
            <a:r>
              <a:rPr lang="el-GR" dirty="0" err="1" smtClean="0"/>
              <a:t>τροφοπενίες</a:t>
            </a:r>
            <a:r>
              <a:rPr lang="el-GR" dirty="0" smtClean="0"/>
              <a:t> (φωσφόρου και ιχνοστοιχείων)</a:t>
            </a:r>
            <a:endParaRPr lang="en-US" dirty="0"/>
          </a:p>
        </p:txBody>
      </p:sp>
      <p:sp>
        <p:nvSpPr>
          <p:cNvPr id="4" name="Title 2"/>
          <p:cNvSpPr>
            <a:spLocks noGrp="1"/>
          </p:cNvSpPr>
          <p:nvPr>
            <p:ph type="title"/>
          </p:nvPr>
        </p:nvSpPr>
        <p:spPr/>
        <p:txBody>
          <a:bodyPr>
            <a:normAutofit/>
          </a:bodyPr>
          <a:lstStyle/>
          <a:p>
            <a:r>
              <a:rPr lang="el-GR" dirty="0" err="1" smtClean="0"/>
              <a:t>Μελισσόχορτο</a:t>
            </a:r>
            <a:r>
              <a:rPr lang="el-GR" dirty="0" smtClean="0"/>
              <a:t> (</a:t>
            </a:r>
            <a:r>
              <a:rPr lang="en-US" i="1" dirty="0" smtClean="0"/>
              <a:t>Melissa </a:t>
            </a:r>
            <a:r>
              <a:rPr lang="en-US" i="1" dirty="0" err="1" smtClean="0"/>
              <a:t>officinalis</a:t>
            </a:r>
            <a:r>
              <a:rPr lang="en-US" dirty="0" smtClean="0"/>
              <a:t>)</a:t>
            </a:r>
            <a:endParaRPr lang="en-US" dirty="0"/>
          </a:p>
        </p:txBody>
      </p:sp>
    </p:spTree>
    <p:extLst>
      <p:ext uri="{BB962C8B-B14F-4D97-AF65-F5344CB8AC3E}">
        <p14:creationId xmlns:p14="http://schemas.microsoft.com/office/powerpoint/2010/main" val="27689981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dirty="0" smtClean="0"/>
              <a:t>Κυρίως απαιτητική σε άζωτο</a:t>
            </a:r>
            <a:r>
              <a:rPr lang="en-US" dirty="0" smtClean="0"/>
              <a:t> (15 </a:t>
            </a:r>
            <a:r>
              <a:rPr lang="el-GR" dirty="0" smtClean="0"/>
              <a:t>μονάδες)</a:t>
            </a:r>
          </a:p>
          <a:p>
            <a:pPr>
              <a:buNone/>
            </a:pPr>
            <a:r>
              <a:rPr lang="el-GR" dirty="0" smtClean="0"/>
              <a:t>Η μισή ποσότητα ως βασική λίπανση με φώσφορο και κάλιο και η υπόλοιπη επιφανειακά (2 δόσεις συνήθως νιτρική αμμωνία)</a:t>
            </a:r>
          </a:p>
          <a:p>
            <a:r>
              <a:rPr lang="en-US" dirty="0" smtClean="0"/>
              <a:t>NPK= 2:1,5:1</a:t>
            </a:r>
            <a:endParaRPr lang="el-GR" dirty="0" smtClean="0"/>
          </a:p>
          <a:p>
            <a:r>
              <a:rPr lang="el-GR" dirty="0" smtClean="0"/>
              <a:t>Μετά την εφαρμογή των λιπασμάτων ελαφρές αρδεύσεις</a:t>
            </a:r>
          </a:p>
          <a:p>
            <a:r>
              <a:rPr lang="el-GR" dirty="0" smtClean="0"/>
              <a:t>Κοπριά έως 4 τόνους ανά στρέμμα</a:t>
            </a:r>
            <a:endParaRPr lang="en-US" dirty="0" smtClean="0"/>
          </a:p>
          <a:p>
            <a:endParaRPr lang="en-US" dirty="0"/>
          </a:p>
        </p:txBody>
      </p:sp>
      <p:sp>
        <p:nvSpPr>
          <p:cNvPr id="4" name="Title 2"/>
          <p:cNvSpPr>
            <a:spLocks noGrp="1"/>
          </p:cNvSpPr>
          <p:nvPr>
            <p:ph type="title"/>
          </p:nvPr>
        </p:nvSpPr>
        <p:spPr/>
        <p:txBody>
          <a:bodyPr>
            <a:normAutofit/>
          </a:bodyPr>
          <a:lstStyle/>
          <a:p>
            <a:r>
              <a:rPr lang="el-GR" dirty="0" err="1" smtClean="0"/>
              <a:t>Μελισσόχορτο</a:t>
            </a:r>
            <a:r>
              <a:rPr lang="el-GR" dirty="0" smtClean="0"/>
              <a:t> (</a:t>
            </a:r>
            <a:r>
              <a:rPr lang="en-US" i="1" dirty="0" smtClean="0"/>
              <a:t>Melissa </a:t>
            </a:r>
            <a:r>
              <a:rPr lang="en-US" i="1" dirty="0" err="1" smtClean="0"/>
              <a:t>officinalis</a:t>
            </a:r>
            <a:r>
              <a:rPr lang="en-US" dirty="0" smtClean="0"/>
              <a:t>)</a:t>
            </a:r>
            <a:endParaRPr lang="en-US" dirty="0"/>
          </a:p>
        </p:txBody>
      </p:sp>
    </p:spTree>
    <p:extLst>
      <p:ext uri="{BB962C8B-B14F-4D97-AF65-F5344CB8AC3E}">
        <p14:creationId xmlns:p14="http://schemas.microsoft.com/office/powerpoint/2010/main" val="745931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l-GR" b="1" dirty="0" smtClean="0"/>
              <a:t>Πολλαπλασιασμός-εγκατάσταση</a:t>
            </a:r>
          </a:p>
          <a:p>
            <a:r>
              <a:rPr lang="el-GR" dirty="0" smtClean="0"/>
              <a:t>Σπόρο, παραφυάδες, μοσχεύματα</a:t>
            </a:r>
          </a:p>
          <a:p>
            <a:r>
              <a:rPr lang="el-GR" dirty="0" smtClean="0"/>
              <a:t>Συνήθως με σπόρο- πρώτα σε σπορεία</a:t>
            </a:r>
          </a:p>
          <a:p>
            <a:r>
              <a:rPr lang="el-GR" dirty="0" smtClean="0"/>
              <a:t>1500-2000 σπόροι ζυγίζουν 1 </a:t>
            </a:r>
            <a:r>
              <a:rPr lang="el-GR" dirty="0" err="1" smtClean="0"/>
              <a:t>γρ</a:t>
            </a:r>
            <a:r>
              <a:rPr lang="el-GR" dirty="0" smtClean="0"/>
              <a:t>.</a:t>
            </a:r>
          </a:p>
          <a:p>
            <a:r>
              <a:rPr lang="el-GR" dirty="0" smtClean="0"/>
              <a:t>Στους 25 </a:t>
            </a:r>
            <a:r>
              <a:rPr lang="el-GR" baseline="30000" dirty="0" smtClean="0"/>
              <a:t>0</a:t>
            </a:r>
            <a:r>
              <a:rPr lang="en-US" dirty="0" smtClean="0"/>
              <a:t>C</a:t>
            </a:r>
            <a:r>
              <a:rPr lang="el-GR" dirty="0" smtClean="0"/>
              <a:t> φυτρώνει σε 3 ημέρες</a:t>
            </a:r>
          </a:p>
          <a:p>
            <a:r>
              <a:rPr lang="el-GR" dirty="0" smtClean="0"/>
              <a:t>Τα σπορεία ετοιμάζονται το πρώτο 15ήμερο του Μαρτίου</a:t>
            </a:r>
          </a:p>
          <a:p>
            <a:r>
              <a:rPr lang="el-GR" dirty="0" smtClean="0"/>
              <a:t>Μεταφύτευση όταν τα φυτά φτάσουν 12-15 εκ.</a:t>
            </a:r>
            <a:endParaRPr lang="en-US" dirty="0"/>
          </a:p>
        </p:txBody>
      </p:sp>
      <p:sp>
        <p:nvSpPr>
          <p:cNvPr id="4" name="Title 2"/>
          <p:cNvSpPr>
            <a:spLocks noGrp="1"/>
          </p:cNvSpPr>
          <p:nvPr>
            <p:ph type="title"/>
          </p:nvPr>
        </p:nvSpPr>
        <p:spPr/>
        <p:txBody>
          <a:bodyPr>
            <a:normAutofit/>
          </a:bodyPr>
          <a:lstStyle/>
          <a:p>
            <a:r>
              <a:rPr lang="el-GR" dirty="0" err="1" smtClean="0"/>
              <a:t>Μελισσόχορτο</a:t>
            </a:r>
            <a:r>
              <a:rPr lang="el-GR" dirty="0" smtClean="0"/>
              <a:t> (</a:t>
            </a:r>
            <a:r>
              <a:rPr lang="en-US" i="1" dirty="0" smtClean="0"/>
              <a:t>Melissa </a:t>
            </a:r>
            <a:r>
              <a:rPr lang="en-US" i="1" dirty="0" err="1" smtClean="0"/>
              <a:t>officinalis</a:t>
            </a:r>
            <a:r>
              <a:rPr lang="en-US" dirty="0" smtClean="0"/>
              <a:t>)</a:t>
            </a:r>
            <a:endParaRPr lang="en-US" dirty="0"/>
          </a:p>
        </p:txBody>
      </p:sp>
    </p:spTree>
    <p:extLst>
      <p:ext uri="{BB962C8B-B14F-4D97-AF65-F5344CB8AC3E}">
        <p14:creationId xmlns:p14="http://schemas.microsoft.com/office/powerpoint/2010/main" val="34121847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Για κάθε στρέμμα 6 </a:t>
            </a:r>
            <a:r>
              <a:rPr lang="el-GR" dirty="0" err="1" smtClean="0"/>
              <a:t>τ.μ</a:t>
            </a:r>
            <a:r>
              <a:rPr lang="el-GR" dirty="0" smtClean="0"/>
              <a:t>. σπορείου και 2 </a:t>
            </a:r>
            <a:r>
              <a:rPr lang="el-GR" dirty="0" err="1" smtClean="0"/>
              <a:t>γρ</a:t>
            </a:r>
            <a:r>
              <a:rPr lang="el-GR" dirty="0" smtClean="0"/>
              <a:t>. σπόρου ανά </a:t>
            </a:r>
            <a:r>
              <a:rPr lang="el-GR" dirty="0" err="1" smtClean="0"/>
              <a:t>τ.μ</a:t>
            </a:r>
            <a:r>
              <a:rPr lang="el-GR" dirty="0" smtClean="0"/>
              <a:t>.</a:t>
            </a:r>
          </a:p>
          <a:p>
            <a:r>
              <a:rPr lang="el-GR" dirty="0" smtClean="0"/>
              <a:t>Ο σπόρος καλύπτεται με άμμο ή τύρφη 2 χιλιοστών και γίνεται ελαφρύ πάτημα</a:t>
            </a:r>
          </a:p>
          <a:p>
            <a:r>
              <a:rPr lang="el-GR" dirty="0" smtClean="0"/>
              <a:t>Το φυτό σχηματίζει πολλές παραφυάδες (40-50) οι οποίες μπορούν να χρησιμοποιηθούν για να δώσουν νέα φυτά </a:t>
            </a:r>
            <a:endParaRPr lang="en-US" dirty="0"/>
          </a:p>
        </p:txBody>
      </p:sp>
      <p:sp>
        <p:nvSpPr>
          <p:cNvPr id="4" name="Title 2"/>
          <p:cNvSpPr>
            <a:spLocks noGrp="1"/>
          </p:cNvSpPr>
          <p:nvPr>
            <p:ph type="title"/>
          </p:nvPr>
        </p:nvSpPr>
        <p:spPr/>
        <p:txBody>
          <a:bodyPr>
            <a:normAutofit/>
          </a:bodyPr>
          <a:lstStyle/>
          <a:p>
            <a:r>
              <a:rPr lang="el-GR" dirty="0" err="1" smtClean="0"/>
              <a:t>Μελισσόχορτο</a:t>
            </a:r>
            <a:r>
              <a:rPr lang="el-GR" dirty="0" smtClean="0"/>
              <a:t> (</a:t>
            </a:r>
            <a:r>
              <a:rPr lang="en-US" i="1" dirty="0" smtClean="0"/>
              <a:t>Melissa </a:t>
            </a:r>
            <a:r>
              <a:rPr lang="en-US" i="1" dirty="0" err="1" smtClean="0"/>
              <a:t>officinalis</a:t>
            </a:r>
            <a:r>
              <a:rPr lang="en-US" dirty="0" smtClean="0"/>
              <a:t>)</a:t>
            </a:r>
            <a:endParaRPr lang="en-US" dirty="0"/>
          </a:p>
        </p:txBody>
      </p:sp>
    </p:spTree>
    <p:extLst>
      <p:ext uri="{BB962C8B-B14F-4D97-AF65-F5344CB8AC3E}">
        <p14:creationId xmlns:p14="http://schemas.microsoft.com/office/powerpoint/2010/main" val="77448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l-GR" b="1" dirty="0" smtClean="0"/>
              <a:t>Καλλιέργεια</a:t>
            </a:r>
          </a:p>
          <a:p>
            <a:r>
              <a:rPr lang="el-GR" dirty="0" smtClean="0"/>
              <a:t>Αποστάσεις: 35-40 εκ. πάνω στη γραμμή και 75-80 εκ. μεταξύ των γραμμών</a:t>
            </a:r>
          </a:p>
          <a:p>
            <a:r>
              <a:rPr lang="el-GR" dirty="0" smtClean="0"/>
              <a:t>Πυκνότητα 4000 φυτά ανά στρέμμα</a:t>
            </a:r>
          </a:p>
          <a:p>
            <a:r>
              <a:rPr lang="el-GR" dirty="0" smtClean="0"/>
              <a:t>Γρήγορη ανάπτυξη ιδίως αν γίνει σκάλισμα</a:t>
            </a:r>
          </a:p>
          <a:p>
            <a:r>
              <a:rPr lang="el-GR" dirty="0" smtClean="0"/>
              <a:t>Απαιτεί τακτικό πότισμα</a:t>
            </a:r>
          </a:p>
          <a:p>
            <a:r>
              <a:rPr lang="el-GR" dirty="0" smtClean="0"/>
              <a:t>Διάρκεια ζωής της φυτείας 5-6 χρόνια</a:t>
            </a:r>
            <a:endParaRPr lang="en-US" dirty="0"/>
          </a:p>
        </p:txBody>
      </p:sp>
      <p:sp>
        <p:nvSpPr>
          <p:cNvPr id="4" name="Title 2"/>
          <p:cNvSpPr>
            <a:spLocks noGrp="1"/>
          </p:cNvSpPr>
          <p:nvPr>
            <p:ph type="title"/>
          </p:nvPr>
        </p:nvSpPr>
        <p:spPr/>
        <p:txBody>
          <a:bodyPr>
            <a:normAutofit/>
          </a:bodyPr>
          <a:lstStyle/>
          <a:p>
            <a:r>
              <a:rPr lang="el-GR" dirty="0" err="1" smtClean="0"/>
              <a:t>Μελισσόχορτο</a:t>
            </a:r>
            <a:r>
              <a:rPr lang="el-GR" dirty="0" smtClean="0"/>
              <a:t> (</a:t>
            </a:r>
            <a:r>
              <a:rPr lang="en-US" i="1" dirty="0" smtClean="0"/>
              <a:t>Melissa </a:t>
            </a:r>
            <a:r>
              <a:rPr lang="en-US" i="1" dirty="0" err="1" smtClean="0"/>
              <a:t>officinalis</a:t>
            </a:r>
            <a:r>
              <a:rPr lang="en-US" dirty="0" smtClean="0"/>
              <a:t>)</a:t>
            </a:r>
            <a:endParaRPr lang="en-US" dirty="0"/>
          </a:p>
        </p:txBody>
      </p:sp>
    </p:spTree>
    <p:extLst>
      <p:ext uri="{BB962C8B-B14F-4D97-AF65-F5344CB8AC3E}">
        <p14:creationId xmlns:p14="http://schemas.microsoft.com/office/powerpoint/2010/main" val="1263934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Καλλιέργεια</a:t>
            </a:r>
            <a:endParaRPr lang="el-GR" dirty="0"/>
          </a:p>
        </p:txBody>
      </p:sp>
      <p:sp>
        <p:nvSpPr>
          <p:cNvPr id="3" name="2 - Θέση περιεχομένου"/>
          <p:cNvSpPr>
            <a:spLocks noGrp="1"/>
          </p:cNvSpPr>
          <p:nvPr>
            <p:ph idx="1"/>
          </p:nvPr>
        </p:nvSpPr>
        <p:spPr/>
        <p:txBody>
          <a:bodyPr/>
          <a:lstStyle/>
          <a:p>
            <a:r>
              <a:rPr lang="el-GR" dirty="0" smtClean="0"/>
              <a:t>Όργωμα – καλλιεργητής</a:t>
            </a:r>
          </a:p>
          <a:p>
            <a:r>
              <a:rPr lang="el-GR" dirty="0" smtClean="0"/>
              <a:t>Σβάρνισμα</a:t>
            </a:r>
          </a:p>
          <a:p>
            <a:r>
              <a:rPr lang="el-GR" dirty="0" smtClean="0"/>
              <a:t>Α:ποστάσεις φύτευσης: 60-80 εκ. μεταξύ των γραμμών και 30-40 εκ. επί της γραμμής</a:t>
            </a:r>
          </a:p>
          <a:p>
            <a:r>
              <a:rPr lang="el-GR" dirty="0" smtClean="0"/>
              <a:t>Αρ. φυτών: 3500-6000 ανά στρέμμα.</a:t>
            </a:r>
          </a:p>
          <a:p>
            <a:r>
              <a:rPr lang="el-GR" dirty="0" smtClean="0"/>
              <a:t>Απαραίτητη η άρδευση κατά την εγκατάσταση</a:t>
            </a:r>
          </a:p>
          <a:p>
            <a:r>
              <a:rPr lang="el-GR" dirty="0" smtClean="0"/>
              <a:t>Σκάλισμα μετά την εγκατάσταση (1 μήνα)</a:t>
            </a:r>
          </a:p>
        </p:txBody>
      </p:sp>
    </p:spTree>
    <p:extLst>
      <p:ext uri="{BB962C8B-B14F-4D97-AF65-F5344CB8AC3E}">
        <p14:creationId xmlns:p14="http://schemas.microsoft.com/office/powerpoint/2010/main" val="3524376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l-GR" dirty="0" smtClean="0"/>
              <a:t>Συγκομιδή αποδόσεις</a:t>
            </a:r>
          </a:p>
          <a:p>
            <a:r>
              <a:rPr lang="el-GR" dirty="0" smtClean="0"/>
              <a:t>Ολόκληρο το υπέργειο τμήμα στην αρχή της ανθοφορίας</a:t>
            </a:r>
          </a:p>
          <a:p>
            <a:r>
              <a:rPr lang="el-GR" dirty="0" smtClean="0"/>
              <a:t>Χορτοκοπτικό και μεταφορά με χαλαρό στοίβαγμα</a:t>
            </a:r>
          </a:p>
          <a:p>
            <a:r>
              <a:rPr lang="el-GR" dirty="0" smtClean="0"/>
              <a:t>Ξήρανση Θ&lt;40 </a:t>
            </a:r>
            <a:r>
              <a:rPr lang="el-GR" baseline="30000" dirty="0" smtClean="0"/>
              <a:t>0</a:t>
            </a:r>
            <a:r>
              <a:rPr lang="en-US" dirty="0" smtClean="0"/>
              <a:t>C</a:t>
            </a:r>
            <a:endParaRPr lang="el-GR" dirty="0" smtClean="0"/>
          </a:p>
          <a:p>
            <a:r>
              <a:rPr lang="el-GR" dirty="0" smtClean="0"/>
              <a:t>Κατά τον πρώτο χρόνο μικρή παραγωγή (1 συγκομιδή το καλοκαίρι)</a:t>
            </a:r>
          </a:p>
          <a:p>
            <a:r>
              <a:rPr lang="el-GR" dirty="0" smtClean="0"/>
              <a:t>Από το δεύτερο και μετά 2-3 συγκομιδές το χρόνο</a:t>
            </a:r>
            <a:endParaRPr lang="en-US" dirty="0"/>
          </a:p>
        </p:txBody>
      </p:sp>
      <p:sp>
        <p:nvSpPr>
          <p:cNvPr id="4" name="Title 2"/>
          <p:cNvSpPr>
            <a:spLocks noGrp="1"/>
          </p:cNvSpPr>
          <p:nvPr>
            <p:ph type="title"/>
          </p:nvPr>
        </p:nvSpPr>
        <p:spPr/>
        <p:txBody>
          <a:bodyPr>
            <a:normAutofit/>
          </a:bodyPr>
          <a:lstStyle/>
          <a:p>
            <a:r>
              <a:rPr lang="el-GR" dirty="0" err="1" smtClean="0"/>
              <a:t>Μελισσόχορτο</a:t>
            </a:r>
            <a:r>
              <a:rPr lang="el-GR" dirty="0" smtClean="0"/>
              <a:t> (</a:t>
            </a:r>
            <a:r>
              <a:rPr lang="en-US" i="1" dirty="0" smtClean="0"/>
              <a:t>Melissa </a:t>
            </a:r>
            <a:r>
              <a:rPr lang="en-US" i="1" dirty="0" err="1" smtClean="0"/>
              <a:t>officinalis</a:t>
            </a:r>
            <a:r>
              <a:rPr lang="en-US" dirty="0" smtClean="0"/>
              <a:t>)</a:t>
            </a:r>
            <a:endParaRPr lang="en-US" dirty="0"/>
          </a:p>
        </p:txBody>
      </p:sp>
    </p:spTree>
    <p:extLst>
      <p:ext uri="{BB962C8B-B14F-4D97-AF65-F5344CB8AC3E}">
        <p14:creationId xmlns:p14="http://schemas.microsoft.com/office/powerpoint/2010/main" val="320241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Απόδοση 1200 κιλά/στρέμμα σε νωπή μάζα για κάθε συγκομιδή (250-300 σε ξηρή)</a:t>
            </a:r>
          </a:p>
          <a:p>
            <a:r>
              <a:rPr lang="el-GR" dirty="0" smtClean="0"/>
              <a:t>Απόδοση σε έλαιο 0.15-0.3% σε ξηρή δρόγη</a:t>
            </a:r>
          </a:p>
          <a:p>
            <a:endParaRPr lang="el-GR" dirty="0" smtClean="0"/>
          </a:p>
          <a:p>
            <a:pPr>
              <a:buNone/>
            </a:pPr>
            <a:r>
              <a:rPr lang="el-GR" b="1" dirty="0" smtClean="0"/>
              <a:t>Εχθροί-ασθένειες</a:t>
            </a:r>
          </a:p>
          <a:p>
            <a:pPr>
              <a:buNone/>
            </a:pPr>
            <a:r>
              <a:rPr lang="el-GR" dirty="0" err="1" smtClean="0"/>
              <a:t>Ωίδιο</a:t>
            </a:r>
            <a:r>
              <a:rPr lang="el-GR" dirty="0" smtClean="0"/>
              <a:t> και </a:t>
            </a:r>
            <a:r>
              <a:rPr lang="el-GR" dirty="0" err="1" smtClean="0"/>
              <a:t>αφίδες</a:t>
            </a:r>
            <a:endParaRPr lang="en-US" dirty="0"/>
          </a:p>
        </p:txBody>
      </p:sp>
      <p:sp>
        <p:nvSpPr>
          <p:cNvPr id="4" name="Title 2"/>
          <p:cNvSpPr>
            <a:spLocks noGrp="1"/>
          </p:cNvSpPr>
          <p:nvPr>
            <p:ph type="title"/>
          </p:nvPr>
        </p:nvSpPr>
        <p:spPr/>
        <p:txBody>
          <a:bodyPr>
            <a:normAutofit/>
          </a:bodyPr>
          <a:lstStyle/>
          <a:p>
            <a:r>
              <a:rPr lang="el-GR" dirty="0" err="1" smtClean="0"/>
              <a:t>Μελισσόχορτο</a:t>
            </a:r>
            <a:r>
              <a:rPr lang="el-GR" dirty="0" smtClean="0"/>
              <a:t> (</a:t>
            </a:r>
            <a:r>
              <a:rPr lang="en-US" i="1" dirty="0" smtClean="0"/>
              <a:t>Melissa </a:t>
            </a:r>
            <a:r>
              <a:rPr lang="en-US" i="1" dirty="0" err="1" smtClean="0"/>
              <a:t>officinalis</a:t>
            </a:r>
            <a:r>
              <a:rPr lang="en-US" dirty="0" smtClean="0"/>
              <a:t>)</a:t>
            </a:r>
            <a:endParaRPr lang="en-US" dirty="0"/>
          </a:p>
        </p:txBody>
      </p:sp>
    </p:spTree>
    <p:extLst>
      <p:ext uri="{BB962C8B-B14F-4D97-AF65-F5344CB8AC3E}">
        <p14:creationId xmlns:p14="http://schemas.microsoft.com/office/powerpoint/2010/main" val="133001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l-GR" dirty="0" smtClean="0"/>
              <a:t>Χρήσεις:</a:t>
            </a:r>
          </a:p>
          <a:p>
            <a:pPr>
              <a:buNone/>
            </a:pPr>
            <a:endParaRPr lang="el-GR" dirty="0" smtClean="0"/>
          </a:p>
          <a:p>
            <a:r>
              <a:rPr lang="el-GR" dirty="0" smtClean="0"/>
              <a:t>Νωπά ή και ξηρά φύλλα χρησιμοποιούνται στη μαγειρική, τη ζαχαροπλαστική και στην παρασκευή ποτών αφεψημάτων και εξαγωγή αιθέριου ελαίου.</a:t>
            </a:r>
          </a:p>
          <a:p>
            <a:r>
              <a:rPr lang="el-GR" dirty="0" smtClean="0"/>
              <a:t>Τα αφεψήματα χρησιμοποιούνται στις διαταραχές ύπνου και </a:t>
            </a:r>
            <a:r>
              <a:rPr lang="el-GR" dirty="0" err="1" smtClean="0"/>
              <a:t>γαστρεντερικού</a:t>
            </a:r>
            <a:r>
              <a:rPr lang="el-GR" dirty="0" smtClean="0"/>
              <a:t> συστήματος</a:t>
            </a:r>
          </a:p>
          <a:p>
            <a:r>
              <a:rPr lang="el-GR" dirty="0" smtClean="0"/>
              <a:t>Είναι πολύ καλό μελισσοκομικό.</a:t>
            </a:r>
          </a:p>
          <a:p>
            <a:r>
              <a:rPr lang="el-GR" dirty="0" smtClean="0"/>
              <a:t>Ως καλλωπιστικό. </a:t>
            </a:r>
          </a:p>
          <a:p>
            <a:pPr>
              <a:buNone/>
            </a:pPr>
            <a:endParaRPr lang="el-GR" dirty="0" smtClean="0"/>
          </a:p>
          <a:p>
            <a:endParaRPr lang="el-GR" dirty="0"/>
          </a:p>
        </p:txBody>
      </p:sp>
      <p:sp>
        <p:nvSpPr>
          <p:cNvPr id="4" name="Title 1"/>
          <p:cNvSpPr>
            <a:spLocks noGrp="1"/>
          </p:cNvSpPr>
          <p:nvPr>
            <p:ph type="title"/>
          </p:nvPr>
        </p:nvSpPr>
        <p:spPr>
          <a:xfrm>
            <a:off x="457200" y="214290"/>
            <a:ext cx="8229600" cy="1143000"/>
          </a:xfrm>
        </p:spPr>
        <p:txBody>
          <a:bodyPr>
            <a:normAutofit/>
          </a:bodyPr>
          <a:lstStyle/>
          <a:p>
            <a:r>
              <a:rPr lang="el-GR" sz="3600" dirty="0" err="1" smtClean="0"/>
              <a:t>Μελισσόχορτο</a:t>
            </a:r>
            <a:r>
              <a:rPr lang="el-GR" sz="3600" dirty="0" smtClean="0"/>
              <a:t> (</a:t>
            </a:r>
            <a:r>
              <a:rPr lang="en-US" sz="3600" i="1" dirty="0" smtClean="0"/>
              <a:t>Melissa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4166389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endParaRPr lang="el-GR" dirty="0" smtClean="0"/>
          </a:p>
          <a:p>
            <a:r>
              <a:rPr lang="el-GR" dirty="0" smtClean="0"/>
              <a:t>Κατά των νευρικών παθήσεων</a:t>
            </a:r>
          </a:p>
          <a:p>
            <a:r>
              <a:rPr lang="el-GR" dirty="0" smtClean="0"/>
              <a:t>Των ιλίγγων</a:t>
            </a:r>
          </a:p>
          <a:p>
            <a:r>
              <a:rPr lang="el-GR" dirty="0" smtClean="0"/>
              <a:t>Ρευματισμών</a:t>
            </a:r>
          </a:p>
          <a:p>
            <a:pPr>
              <a:buNone/>
            </a:pPr>
            <a:endParaRPr lang="el-GR" dirty="0" smtClean="0"/>
          </a:p>
          <a:p>
            <a:pPr>
              <a:buNone/>
            </a:pPr>
            <a:r>
              <a:rPr lang="el-GR" dirty="0" smtClean="0"/>
              <a:t>Ως </a:t>
            </a:r>
            <a:r>
              <a:rPr lang="el-GR" dirty="0" err="1" smtClean="0"/>
              <a:t>αντιμικροβιοκτόνο</a:t>
            </a:r>
            <a:r>
              <a:rPr lang="el-GR" dirty="0" smtClean="0"/>
              <a:t> είναι αποτελεσματικό διότι το</a:t>
            </a:r>
          </a:p>
          <a:p>
            <a:pPr>
              <a:buNone/>
            </a:pPr>
            <a:r>
              <a:rPr lang="el-GR" dirty="0" smtClean="0"/>
              <a:t>αιθέριο έλαιό του περιέχει </a:t>
            </a:r>
            <a:r>
              <a:rPr lang="el-GR" dirty="0" err="1" smtClean="0"/>
              <a:t>κιτράλη</a:t>
            </a:r>
            <a:r>
              <a:rPr lang="el-GR" dirty="0" smtClean="0"/>
              <a:t>, στην οποία πολλοί</a:t>
            </a:r>
          </a:p>
          <a:p>
            <a:pPr>
              <a:buNone/>
            </a:pPr>
            <a:r>
              <a:rPr lang="el-GR" dirty="0" smtClean="0"/>
              <a:t>μικροοργανισμοί είναι ευπαθείς.</a:t>
            </a:r>
          </a:p>
          <a:p>
            <a:pPr>
              <a:buNone/>
            </a:pPr>
            <a:endParaRPr lang="el-GR" dirty="0"/>
          </a:p>
        </p:txBody>
      </p:sp>
      <p:sp>
        <p:nvSpPr>
          <p:cNvPr id="4" name="Title 1"/>
          <p:cNvSpPr>
            <a:spLocks noGrp="1"/>
          </p:cNvSpPr>
          <p:nvPr>
            <p:ph type="title"/>
          </p:nvPr>
        </p:nvSpPr>
        <p:spPr>
          <a:xfrm>
            <a:off x="457200" y="357166"/>
            <a:ext cx="8229600" cy="1143000"/>
          </a:xfrm>
        </p:spPr>
        <p:txBody>
          <a:bodyPr>
            <a:normAutofit/>
          </a:bodyPr>
          <a:lstStyle/>
          <a:p>
            <a:r>
              <a:rPr lang="el-GR" sz="3600" dirty="0" err="1" smtClean="0"/>
              <a:t>Μελισσόχορτο</a:t>
            </a:r>
            <a:r>
              <a:rPr lang="el-GR" sz="3600" dirty="0" smtClean="0"/>
              <a:t> (</a:t>
            </a:r>
            <a:r>
              <a:rPr lang="en-US" sz="3600" i="1" dirty="0" smtClean="0"/>
              <a:t>Melissa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2563049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r>
              <a:rPr lang="el-GR" dirty="0" smtClean="0"/>
              <a:t>Το έγχυμά του δρα κατά της κατάθλιψης, της νευρικής εξάντλησης, της δυσπεψίας και της ναυτίας. (2-3 κουταλάκια σε 1 </a:t>
            </a:r>
            <a:r>
              <a:rPr lang="el-GR" dirty="0" err="1" smtClean="0"/>
              <a:t>φλυτζάνι</a:t>
            </a:r>
            <a:r>
              <a:rPr lang="el-GR" dirty="0" smtClean="0"/>
              <a:t> νερό) </a:t>
            </a:r>
          </a:p>
          <a:p>
            <a:r>
              <a:rPr lang="el-GR" dirty="0" smtClean="0"/>
              <a:t>Το βάμμα έχει παρόμοια δράση με το έγχυμα, αλλά ισχυρότερη.</a:t>
            </a:r>
          </a:p>
          <a:p>
            <a:r>
              <a:rPr lang="el-GR" dirty="0" smtClean="0"/>
              <a:t>Ως </a:t>
            </a:r>
            <a:r>
              <a:rPr lang="el-GR" dirty="0" err="1" smtClean="0"/>
              <a:t>κομπρέσσα</a:t>
            </a:r>
            <a:r>
              <a:rPr lang="el-GR" dirty="0" smtClean="0"/>
              <a:t> μπορεί να χρησιμοποιηθεί σε οιδήματα (πρηξίματα)</a:t>
            </a:r>
          </a:p>
          <a:p>
            <a:r>
              <a:rPr lang="el-GR" dirty="0" smtClean="0"/>
              <a:t>5 </a:t>
            </a:r>
            <a:r>
              <a:rPr lang="en-US" dirty="0" smtClean="0"/>
              <a:t>ml</a:t>
            </a:r>
            <a:r>
              <a:rPr lang="el-GR" dirty="0" smtClean="0"/>
              <a:t> αιθέριο έλαιο</a:t>
            </a:r>
            <a:r>
              <a:rPr lang="en-US" dirty="0" smtClean="0"/>
              <a:t> </a:t>
            </a:r>
            <a:r>
              <a:rPr lang="el-GR" dirty="0" smtClean="0"/>
              <a:t>με 100</a:t>
            </a:r>
            <a:r>
              <a:rPr lang="en-US" dirty="0" smtClean="0"/>
              <a:t> gr </a:t>
            </a:r>
            <a:r>
              <a:rPr lang="el-GR" dirty="0" smtClean="0"/>
              <a:t>βάσης για αλοιφή χρησιμοποιείται για τα τσιμπήματα εντόμων ή ως εντομοαπωθητικό.</a:t>
            </a:r>
            <a:r>
              <a:rPr lang="en-US" dirty="0" smtClean="0"/>
              <a:t> </a:t>
            </a:r>
            <a:r>
              <a:rPr lang="el-GR" dirty="0" smtClean="0"/>
              <a:t> </a:t>
            </a:r>
          </a:p>
          <a:p>
            <a:r>
              <a:rPr lang="el-GR" dirty="0" smtClean="0"/>
              <a:t>Ως έλαιο για μασάζ (5-10 σταγόνες σε </a:t>
            </a:r>
            <a:r>
              <a:rPr lang="en-US" dirty="0" smtClean="0"/>
              <a:t>20 ml </a:t>
            </a:r>
            <a:r>
              <a:rPr lang="el-GR" dirty="0" smtClean="0"/>
              <a:t>αμυγδαλέλαιο) για εντριβές του στήθους και ως χαλαρωτικό.</a:t>
            </a:r>
            <a:endParaRPr lang="el-GR" dirty="0"/>
          </a:p>
        </p:txBody>
      </p:sp>
      <p:sp>
        <p:nvSpPr>
          <p:cNvPr id="4" name="Title 1"/>
          <p:cNvSpPr>
            <a:spLocks noGrp="1"/>
          </p:cNvSpPr>
          <p:nvPr>
            <p:ph type="title"/>
          </p:nvPr>
        </p:nvSpPr>
        <p:spPr/>
        <p:txBody>
          <a:bodyPr>
            <a:normAutofit/>
          </a:bodyPr>
          <a:lstStyle/>
          <a:p>
            <a:r>
              <a:rPr lang="el-GR" sz="3600" dirty="0" err="1" smtClean="0"/>
              <a:t>Μελισσόχορτο</a:t>
            </a:r>
            <a:r>
              <a:rPr lang="el-GR" sz="3600" dirty="0" smtClean="0"/>
              <a:t> (</a:t>
            </a:r>
            <a:r>
              <a:rPr lang="en-US" sz="3600" i="1" dirty="0" smtClean="0"/>
              <a:t>Melissa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180648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Συγκομιδή</a:t>
            </a:r>
            <a:endParaRPr lang="el-GR" dirty="0"/>
          </a:p>
        </p:txBody>
      </p:sp>
      <p:sp>
        <p:nvSpPr>
          <p:cNvPr id="3" name="2 - Θέση περιεχομένου"/>
          <p:cNvSpPr>
            <a:spLocks noGrp="1"/>
          </p:cNvSpPr>
          <p:nvPr>
            <p:ph idx="1"/>
          </p:nvPr>
        </p:nvSpPr>
        <p:spPr/>
        <p:txBody>
          <a:bodyPr/>
          <a:lstStyle/>
          <a:p>
            <a:r>
              <a:rPr lang="el-GR" dirty="0" smtClean="0"/>
              <a:t>1 φορά στο στάδιο της πλήρους άνθισης</a:t>
            </a:r>
          </a:p>
          <a:p>
            <a:r>
              <a:rPr lang="el-GR" dirty="0" smtClean="0"/>
              <a:t>Το υπέργειο τμήμα 8-10 εκ. από το έδαφος</a:t>
            </a:r>
          </a:p>
          <a:p>
            <a:r>
              <a:rPr lang="el-GR" dirty="0" smtClean="0"/>
              <a:t>Με το χέρι ή χορτοκοπτικό</a:t>
            </a:r>
          </a:p>
          <a:p>
            <a:r>
              <a:rPr lang="el-GR" dirty="0" smtClean="0"/>
              <a:t>Ακολουθεί ξήρανση υπό σκιά</a:t>
            </a:r>
          </a:p>
          <a:p>
            <a:r>
              <a:rPr lang="el-GR" dirty="0" smtClean="0"/>
              <a:t>Η βιομηχανική με αλωνιστική 24-36 ώρες μετά την κοπή</a:t>
            </a:r>
          </a:p>
          <a:p>
            <a:r>
              <a:rPr lang="el-GR" dirty="0" smtClean="0"/>
              <a:t>Όσο παραμένει στο χωράφι ΔΕΝ πρέπει να βραχεί</a:t>
            </a:r>
            <a:endParaRPr lang="el-GR" dirty="0"/>
          </a:p>
        </p:txBody>
      </p:sp>
    </p:spTree>
    <p:extLst>
      <p:ext uri="{BB962C8B-B14F-4D97-AF65-F5344CB8AC3E}">
        <p14:creationId xmlns:p14="http://schemas.microsoft.com/office/powerpoint/2010/main" val="847539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Συγκομιδή</a:t>
            </a:r>
            <a:endParaRPr lang="el-GR" dirty="0"/>
          </a:p>
        </p:txBody>
      </p:sp>
      <p:sp>
        <p:nvSpPr>
          <p:cNvPr id="3" name="2 - Θέση περιεχομένου"/>
          <p:cNvSpPr>
            <a:spLocks noGrp="1"/>
          </p:cNvSpPr>
          <p:nvPr>
            <p:ph idx="1"/>
          </p:nvPr>
        </p:nvSpPr>
        <p:spPr/>
        <p:txBody>
          <a:bodyPr/>
          <a:lstStyle/>
          <a:p>
            <a:r>
              <a:rPr lang="el-GR" dirty="0" smtClean="0"/>
              <a:t>Ελάχιστη κατά τον πρώτο χρόνο</a:t>
            </a:r>
          </a:p>
          <a:p>
            <a:r>
              <a:rPr lang="el-GR" dirty="0" smtClean="0"/>
              <a:t>3πλασιάζεται τον δεύτερο</a:t>
            </a:r>
          </a:p>
          <a:p>
            <a:r>
              <a:rPr lang="el-GR" dirty="0" smtClean="0"/>
              <a:t>Φτάνει το μέγιστο κατά τον τρίτο χρόνο</a:t>
            </a:r>
          </a:p>
          <a:p>
            <a:r>
              <a:rPr lang="el-GR" dirty="0" smtClean="0"/>
              <a:t>Σταθερές αποδόσεις μέχρι τον 60</a:t>
            </a:r>
            <a:r>
              <a:rPr lang="el-GR" baseline="30000" dirty="0" smtClean="0"/>
              <a:t>ο</a:t>
            </a:r>
            <a:r>
              <a:rPr lang="el-GR" dirty="0" smtClean="0"/>
              <a:t> και μετά φθίνουν</a:t>
            </a:r>
          </a:p>
          <a:p>
            <a:r>
              <a:rPr lang="el-GR" dirty="0" smtClean="0"/>
              <a:t>Μέγιστο όριο οικονομικής ζωής 10 έτη</a:t>
            </a:r>
            <a:endParaRPr lang="el-GR" dirty="0"/>
          </a:p>
        </p:txBody>
      </p:sp>
    </p:spTree>
    <p:extLst>
      <p:ext uri="{BB962C8B-B14F-4D97-AF65-F5344CB8AC3E}">
        <p14:creationId xmlns:p14="http://schemas.microsoft.com/office/powerpoint/2010/main" val="3724455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Αποδόσεις</a:t>
            </a:r>
            <a:endParaRPr lang="el-GR" dirty="0"/>
          </a:p>
        </p:txBody>
      </p:sp>
      <p:sp>
        <p:nvSpPr>
          <p:cNvPr id="3" name="2 - Θέση περιεχομένου"/>
          <p:cNvSpPr>
            <a:spLocks noGrp="1"/>
          </p:cNvSpPr>
          <p:nvPr>
            <p:ph idx="1"/>
          </p:nvPr>
        </p:nvSpPr>
        <p:spPr/>
        <p:txBody>
          <a:bodyPr/>
          <a:lstStyle/>
          <a:p>
            <a:r>
              <a:rPr lang="el-GR" dirty="0" smtClean="0"/>
              <a:t>Έως και 300 κιλά ανά στρέμμα</a:t>
            </a:r>
          </a:p>
          <a:p>
            <a:r>
              <a:rPr lang="el-GR" dirty="0" smtClean="0"/>
              <a:t>7% σε αιθέριο έλαιο (</a:t>
            </a:r>
            <a:r>
              <a:rPr lang="el-GR" dirty="0" err="1" smtClean="0"/>
              <a:t>μ.ο</a:t>
            </a:r>
            <a:r>
              <a:rPr lang="el-GR" dirty="0" smtClean="0"/>
              <a:t>. 3-4%)</a:t>
            </a:r>
          </a:p>
          <a:p>
            <a:r>
              <a:rPr lang="el-GR" dirty="0" smtClean="0"/>
              <a:t>Κύρια συστατικά </a:t>
            </a:r>
            <a:r>
              <a:rPr lang="el-GR" dirty="0" err="1" smtClean="0"/>
              <a:t>καρβκρόλη</a:t>
            </a:r>
            <a:r>
              <a:rPr lang="el-GR" dirty="0" smtClean="0"/>
              <a:t>, </a:t>
            </a:r>
            <a:r>
              <a:rPr lang="el-GR" dirty="0" err="1" smtClean="0"/>
              <a:t>θυμόλη</a:t>
            </a:r>
            <a:r>
              <a:rPr lang="el-GR" dirty="0" smtClean="0"/>
              <a:t>, γ-</a:t>
            </a:r>
            <a:r>
              <a:rPr lang="el-GR" dirty="0" err="1" smtClean="0"/>
              <a:t>τερπινένιο</a:t>
            </a:r>
            <a:endParaRPr lang="el-GR" dirty="0" smtClean="0"/>
          </a:p>
          <a:p>
            <a:r>
              <a:rPr lang="el-GR" dirty="0" smtClean="0"/>
              <a:t>Η ποιότητα καθορίζεται από την </a:t>
            </a:r>
            <a:r>
              <a:rPr lang="el-GR" dirty="0" err="1" smtClean="0"/>
              <a:t>καρβακρόλη</a:t>
            </a:r>
            <a:r>
              <a:rPr lang="el-GR" dirty="0" smtClean="0"/>
              <a:t> (70-85%)</a:t>
            </a:r>
          </a:p>
          <a:p>
            <a:r>
              <a:rPr lang="el-GR" dirty="0" smtClean="0"/>
              <a:t>Η σημασία του υψομέτρου</a:t>
            </a:r>
            <a:endParaRPr lang="el-GR" dirty="0"/>
          </a:p>
        </p:txBody>
      </p:sp>
    </p:spTree>
    <p:extLst>
      <p:ext uri="{BB962C8B-B14F-4D97-AF65-F5344CB8AC3E}">
        <p14:creationId xmlns:p14="http://schemas.microsoft.com/office/powerpoint/2010/main" val="1949654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Ασθένειες-Εχθροί</a:t>
            </a:r>
            <a:endParaRPr lang="el-GR" dirty="0"/>
          </a:p>
        </p:txBody>
      </p:sp>
      <p:sp>
        <p:nvSpPr>
          <p:cNvPr id="3" name="2 - Θέση περιεχομένου"/>
          <p:cNvSpPr>
            <a:spLocks noGrp="1"/>
          </p:cNvSpPr>
          <p:nvPr>
            <p:ph idx="1"/>
          </p:nvPr>
        </p:nvSpPr>
        <p:spPr/>
        <p:txBody>
          <a:bodyPr/>
          <a:lstStyle/>
          <a:p>
            <a:r>
              <a:rPr lang="el-GR" dirty="0" smtClean="0"/>
              <a:t>Μύκητες εδάφους (</a:t>
            </a:r>
            <a:r>
              <a:rPr lang="el-GR" dirty="0" err="1" smtClean="0"/>
              <a:t>σηψηρριζίες</a:t>
            </a:r>
            <a:r>
              <a:rPr lang="el-GR" dirty="0"/>
              <a:t>)</a:t>
            </a:r>
            <a:r>
              <a:rPr lang="el-GR" dirty="0" smtClean="0"/>
              <a:t> σε κακώς </a:t>
            </a:r>
            <a:r>
              <a:rPr lang="el-GR" dirty="0" err="1" smtClean="0"/>
              <a:t>στραγγιζόμενα</a:t>
            </a:r>
            <a:r>
              <a:rPr lang="el-GR" dirty="0" smtClean="0"/>
              <a:t> εδάφη</a:t>
            </a:r>
          </a:p>
          <a:p>
            <a:r>
              <a:rPr lang="el-GR" dirty="0" smtClean="0"/>
              <a:t>Έντομα </a:t>
            </a:r>
            <a:r>
              <a:rPr lang="el-GR" dirty="0" smtClean="0">
                <a:sym typeface="Wingdings" pitchFamily="2" charset="2"/>
              </a:rPr>
              <a:t> μικρές προσβολές</a:t>
            </a:r>
          </a:p>
          <a:p>
            <a:r>
              <a:rPr lang="el-GR" dirty="0" smtClean="0">
                <a:sym typeface="Wingdings" pitchFamily="2" charset="2"/>
              </a:rPr>
              <a:t>ΖΙΖΑΝΙΑ  το μεγαλύτερο πρόβλημα</a:t>
            </a:r>
          </a:p>
          <a:p>
            <a:pPr>
              <a:buNone/>
            </a:pPr>
            <a:r>
              <a:rPr lang="el-GR" dirty="0" smtClean="0">
                <a:sym typeface="Wingdings" pitchFamily="2" charset="2"/>
              </a:rPr>
              <a:t>Πολλές φορές συγκομίζονται με τη ρίγανη και υποβαθμίζουν την ποιότητά της</a:t>
            </a:r>
            <a:endParaRPr lang="el-GR" dirty="0" smtClean="0"/>
          </a:p>
        </p:txBody>
      </p:sp>
    </p:spTree>
    <p:extLst>
      <p:ext uri="{BB962C8B-B14F-4D97-AF65-F5344CB8AC3E}">
        <p14:creationId xmlns:p14="http://schemas.microsoft.com/office/powerpoint/2010/main" val="403820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Τίτλος"/>
          <p:cNvSpPr>
            <a:spLocks noGrp="1"/>
          </p:cNvSpPr>
          <p:nvPr>
            <p:ph type="title"/>
          </p:nvPr>
        </p:nvSpPr>
        <p:spPr>
          <a:xfrm>
            <a:off x="2606675" y="-26988"/>
            <a:ext cx="8229600" cy="1143001"/>
          </a:xfrm>
        </p:spPr>
        <p:txBody>
          <a:bodyPr/>
          <a:lstStyle/>
          <a:p>
            <a:pPr eaLnBrk="1" hangingPunct="1"/>
            <a:endParaRPr lang="en-US" sz="2400" i="1" smtClean="0">
              <a:latin typeface="Comic Sans MS" pitchFamily="66" charset="0"/>
            </a:endParaRPr>
          </a:p>
        </p:txBody>
      </p:sp>
      <p:sp>
        <p:nvSpPr>
          <p:cNvPr id="101379" name="2 - Θέση κειμένου"/>
          <p:cNvSpPr>
            <a:spLocks noGrp="1"/>
          </p:cNvSpPr>
          <p:nvPr>
            <p:ph type="body" idx="1"/>
          </p:nvPr>
        </p:nvSpPr>
        <p:spPr>
          <a:xfrm>
            <a:off x="457200" y="1535113"/>
            <a:ext cx="4040188" cy="750887"/>
          </a:xfrm>
        </p:spPr>
        <p:txBody>
          <a:bodyPr/>
          <a:lstStyle/>
          <a:p>
            <a:pPr eaLnBrk="1" hangingPunct="1"/>
            <a:endParaRPr lang="en-US" smtClean="0"/>
          </a:p>
        </p:txBody>
      </p:sp>
      <p:sp>
        <p:nvSpPr>
          <p:cNvPr id="101380" name="3 - Θέση κειμένου"/>
          <p:cNvSpPr>
            <a:spLocks noGrp="1"/>
          </p:cNvSpPr>
          <p:nvPr>
            <p:ph type="body" sz="half" idx="3"/>
          </p:nvPr>
        </p:nvSpPr>
        <p:spPr>
          <a:xfrm>
            <a:off x="4645025" y="1535113"/>
            <a:ext cx="4041775" cy="750887"/>
          </a:xfrm>
        </p:spPr>
        <p:txBody>
          <a:bodyPr/>
          <a:lstStyle/>
          <a:p>
            <a:pPr eaLnBrk="1" hangingPunct="1"/>
            <a:endParaRPr lang="en-US" smtClean="0"/>
          </a:p>
        </p:txBody>
      </p:sp>
      <p:pic>
        <p:nvPicPr>
          <p:cNvPr id="101381" name="Picture 2" descr="C:\Documents and Settings\GARIFALIA\Τα έγγραφά μου\Οι εικόνες μου_2\Leivadia_Fourni_Ikaria_2011\Leivadia_Fourni_Ikaria_2011 061.jpg"/>
          <p:cNvPicPr>
            <a:picLocks noGrp="1" noChangeAspect="1" noChangeArrowheads="1"/>
          </p:cNvPicPr>
          <p:nvPr>
            <p:ph sz="quarter" idx="4"/>
          </p:nvPr>
        </p:nvPicPr>
        <p:blipFill>
          <a:blip r:embed="rId2"/>
          <a:srcRect/>
          <a:stretch>
            <a:fillRect/>
          </a:stretch>
        </p:blipFill>
        <p:spPr>
          <a:xfrm>
            <a:off x="4645025" y="2728913"/>
            <a:ext cx="4041775" cy="3030537"/>
          </a:xfrm>
          <a:noFill/>
        </p:spPr>
      </p:pic>
      <p:pic>
        <p:nvPicPr>
          <p:cNvPr id="101382" name="Picture 3" descr="C:\Documents and Settings\GARIFALIA\Τα έγγραφά μου\Οι εικόνες μου_2\Leivadia_Fourni_Ikaria_2011\Leivadia_Fourni_Ikaria_2011 063.jpg"/>
          <p:cNvPicPr>
            <a:picLocks noGrp="1" noChangeAspect="1" noChangeArrowheads="1"/>
          </p:cNvPicPr>
          <p:nvPr>
            <p:ph sz="quarter" idx="2"/>
          </p:nvPr>
        </p:nvPicPr>
        <p:blipFill>
          <a:blip r:embed="rId3"/>
          <a:srcRect/>
          <a:stretch>
            <a:fillRect/>
          </a:stretch>
        </p:blipFill>
        <p:spPr>
          <a:xfrm>
            <a:off x="457200" y="2728913"/>
            <a:ext cx="4040188" cy="3030537"/>
          </a:xfrm>
          <a:noFill/>
        </p:spPr>
      </p:pic>
    </p:spTree>
    <p:extLst>
      <p:ext uri="{BB962C8B-B14F-4D97-AF65-F5344CB8AC3E}">
        <p14:creationId xmlns:p14="http://schemas.microsoft.com/office/powerpoint/2010/main" val="798127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Τίτλος"/>
          <p:cNvSpPr>
            <a:spLocks noGrp="1"/>
          </p:cNvSpPr>
          <p:nvPr>
            <p:ph type="title"/>
          </p:nvPr>
        </p:nvSpPr>
        <p:spPr/>
        <p:txBody>
          <a:bodyPr/>
          <a:lstStyle/>
          <a:p>
            <a:endParaRPr lang="en-US" smtClean="0"/>
          </a:p>
        </p:txBody>
      </p:sp>
      <p:sp>
        <p:nvSpPr>
          <p:cNvPr id="102403" name="2 - Θέση περιεχομένου"/>
          <p:cNvSpPr>
            <a:spLocks noGrp="1"/>
          </p:cNvSpPr>
          <p:nvPr>
            <p:ph idx="1"/>
          </p:nvPr>
        </p:nvSpPr>
        <p:spPr/>
        <p:txBody>
          <a:bodyPr/>
          <a:lstStyle/>
          <a:p>
            <a:endParaRPr lang="en-US" smtClean="0"/>
          </a:p>
        </p:txBody>
      </p:sp>
      <p:pic>
        <p:nvPicPr>
          <p:cNvPr id="102404" name="Picture 5" descr="C:\Documents and Settings\GARIFALIA\Τα έγγραφά μου\Οι εικόνες μου_2\Ik_Fou_Jun_10\Ik_Fou_Jun_10 071.jpg"/>
          <p:cNvPicPr>
            <a:picLocks noChangeAspect="1" noChangeArrowheads="1"/>
          </p:cNvPicPr>
          <p:nvPr/>
        </p:nvPicPr>
        <p:blipFill>
          <a:blip r:embed="rId2"/>
          <a:srcRect/>
          <a:stretch>
            <a:fillRect/>
          </a:stretch>
        </p:blipFill>
        <p:spPr bwMode="auto">
          <a:xfrm>
            <a:off x="1449388" y="836613"/>
            <a:ext cx="6435725" cy="5111750"/>
          </a:xfrm>
          <a:prstGeom prst="rect">
            <a:avLst/>
          </a:prstGeom>
          <a:noFill/>
          <a:ln w="9525">
            <a:noFill/>
            <a:miter lim="800000"/>
            <a:headEnd/>
            <a:tailEnd/>
          </a:ln>
        </p:spPr>
      </p:pic>
    </p:spTree>
    <p:extLst>
      <p:ext uri="{BB962C8B-B14F-4D97-AF65-F5344CB8AC3E}">
        <p14:creationId xmlns:p14="http://schemas.microsoft.com/office/powerpoint/2010/main" val="4012101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r>
              <a:rPr lang="el-GR" smtClean="0"/>
              <a:t>Χρησιμοποιούνται άνθη και φύλλα</a:t>
            </a:r>
          </a:p>
          <a:p>
            <a:r>
              <a:rPr lang="el-GR" smtClean="0"/>
              <a:t>Η συγκομιδή γίνεται όταν τα φυτά είναι στο στάδιο της πλήρους άνθισης</a:t>
            </a:r>
          </a:p>
          <a:p>
            <a:r>
              <a:rPr lang="el-GR" smtClean="0"/>
              <a:t>Ευαίσθητη στη συντήρηση. (Σφραγισμένα δοχεία)</a:t>
            </a:r>
          </a:p>
          <a:p>
            <a:pPr>
              <a:buFont typeface="Arial" pitchFamily="34" charset="0"/>
              <a:buNone/>
            </a:pPr>
            <a:endParaRPr lang="el-GR" smtClean="0"/>
          </a:p>
        </p:txBody>
      </p:sp>
      <p:sp>
        <p:nvSpPr>
          <p:cNvPr id="24579" name="Title 1"/>
          <p:cNvSpPr>
            <a:spLocks noGrp="1"/>
          </p:cNvSpPr>
          <p:nvPr>
            <p:ph type="title"/>
          </p:nvPr>
        </p:nvSpPr>
        <p:spPr/>
        <p:txBody>
          <a:bodyPr/>
          <a:lstStyle/>
          <a:p>
            <a:r>
              <a:rPr lang="el-GR" smtClean="0"/>
              <a:t>Ρίγανη</a:t>
            </a:r>
          </a:p>
        </p:txBody>
      </p:sp>
    </p:spTree>
    <p:extLst>
      <p:ext uri="{BB962C8B-B14F-4D97-AF65-F5344CB8AC3E}">
        <p14:creationId xmlns:p14="http://schemas.microsoft.com/office/powerpoint/2010/main" val="1537001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lgn="just" fontAlgn="auto">
              <a:spcAft>
                <a:spcPts val="0"/>
              </a:spcAft>
              <a:defRPr/>
            </a:pPr>
            <a:r>
              <a:rPr lang="el-GR" dirty="0" smtClean="0"/>
              <a:t>Ο Ιπποκράτης συνιστούσε τη ρίγανη σε</a:t>
            </a:r>
          </a:p>
          <a:p>
            <a:pPr indent="19050" algn="just" fontAlgn="auto">
              <a:spcAft>
                <a:spcPts val="0"/>
              </a:spcAft>
              <a:buFont typeface="Arial" pitchFamily="34" charset="0"/>
              <a:buNone/>
              <a:defRPr/>
            </a:pPr>
            <a:r>
              <a:rPr lang="el-GR" dirty="0" smtClean="0"/>
              <a:t>οφθαλμολογικές παθήσεις, πονόδοντους,</a:t>
            </a:r>
          </a:p>
          <a:p>
            <a:pPr indent="19050" algn="just" fontAlgn="auto">
              <a:spcAft>
                <a:spcPts val="0"/>
              </a:spcAft>
              <a:buFont typeface="Arial" pitchFamily="34" charset="0"/>
              <a:buNone/>
              <a:defRPr/>
            </a:pPr>
            <a:r>
              <a:rPr lang="el-GR" dirty="0" smtClean="0"/>
              <a:t>κρυολογήματα, αναπνευστικά και</a:t>
            </a:r>
          </a:p>
          <a:p>
            <a:pPr indent="19050" algn="just" fontAlgn="auto">
              <a:spcAft>
                <a:spcPts val="0"/>
              </a:spcAft>
              <a:buFont typeface="Arial" pitchFamily="34" charset="0"/>
              <a:buNone/>
              <a:defRPr/>
            </a:pPr>
            <a:r>
              <a:rPr lang="el-GR" dirty="0" smtClean="0"/>
              <a:t>γυναικολογικά προβλήματα.</a:t>
            </a:r>
            <a:endParaRPr lang="el-GR" dirty="0"/>
          </a:p>
        </p:txBody>
      </p:sp>
      <p:sp>
        <p:nvSpPr>
          <p:cNvPr id="25603" name="Title 1"/>
          <p:cNvSpPr>
            <a:spLocks noGrp="1"/>
          </p:cNvSpPr>
          <p:nvPr>
            <p:ph type="title"/>
          </p:nvPr>
        </p:nvSpPr>
        <p:spPr/>
        <p:txBody>
          <a:bodyPr/>
          <a:lstStyle/>
          <a:p>
            <a:r>
              <a:rPr lang="el-GR" smtClean="0"/>
              <a:t>Ρίγανη</a:t>
            </a:r>
          </a:p>
        </p:txBody>
      </p:sp>
    </p:spTree>
    <p:extLst>
      <p:ext uri="{BB962C8B-B14F-4D97-AF65-F5344CB8AC3E}">
        <p14:creationId xmlns:p14="http://schemas.microsoft.com/office/powerpoint/2010/main" val="401049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p:txBody>
          <a:bodyPr>
            <a:normAutofit lnSpcReduction="10000"/>
          </a:bodyPr>
          <a:lstStyle/>
          <a:p>
            <a:pPr algn="just"/>
            <a:r>
              <a:rPr lang="el-GR" dirty="0" smtClean="0"/>
              <a:t>Ενδημικό στην Ελλάδα</a:t>
            </a:r>
          </a:p>
          <a:p>
            <a:pPr algn="just"/>
            <a:r>
              <a:rPr lang="el-GR" dirty="0" smtClean="0"/>
              <a:t>Φρυγανώδες, αρωματικό και φαρμακευτικό</a:t>
            </a:r>
          </a:p>
          <a:p>
            <a:pPr algn="just"/>
            <a:r>
              <a:rPr lang="el-GR" dirty="0" smtClean="0"/>
              <a:t>Σύνθετη ταξιανθία από μικρούς σπονδυλωτούς στάχεις</a:t>
            </a:r>
          </a:p>
          <a:p>
            <a:pPr algn="just"/>
            <a:r>
              <a:rPr lang="el-GR" dirty="0" smtClean="0"/>
              <a:t>Ύψος 30-80 εκατοστά</a:t>
            </a:r>
          </a:p>
          <a:p>
            <a:pPr algn="just"/>
            <a:r>
              <a:rPr lang="el-GR" dirty="0" smtClean="0"/>
              <a:t>Πολύκλαδο, τριχωτό</a:t>
            </a:r>
          </a:p>
          <a:p>
            <a:pPr algn="just"/>
            <a:r>
              <a:rPr lang="el-GR" dirty="0" smtClean="0"/>
              <a:t>Ωοειδή φύλλα</a:t>
            </a:r>
          </a:p>
          <a:p>
            <a:pPr algn="just"/>
            <a:r>
              <a:rPr lang="el-GR" dirty="0" smtClean="0"/>
              <a:t>Λευκά – ρόδινα άνθη</a:t>
            </a:r>
          </a:p>
        </p:txBody>
      </p:sp>
      <p:sp>
        <p:nvSpPr>
          <p:cNvPr id="22531" name="Title 1"/>
          <p:cNvSpPr>
            <a:spLocks noGrp="1"/>
          </p:cNvSpPr>
          <p:nvPr>
            <p:ph type="title"/>
          </p:nvPr>
        </p:nvSpPr>
        <p:spPr/>
        <p:txBody>
          <a:bodyPr/>
          <a:lstStyle/>
          <a:p>
            <a:r>
              <a:rPr lang="el-GR" dirty="0" smtClean="0"/>
              <a:t>Ρίγανη/ </a:t>
            </a:r>
            <a:r>
              <a:rPr lang="en-US" i="1" dirty="0" smtClean="0"/>
              <a:t>O. </a:t>
            </a:r>
            <a:r>
              <a:rPr lang="en-US" i="1" dirty="0" err="1" smtClean="0"/>
              <a:t>vulgare</a:t>
            </a:r>
            <a:r>
              <a:rPr lang="en-US" i="1" dirty="0" smtClean="0"/>
              <a:t> </a:t>
            </a:r>
            <a:r>
              <a:rPr lang="en-US" dirty="0" smtClean="0"/>
              <a:t>spp. </a:t>
            </a:r>
            <a:r>
              <a:rPr lang="en-US" i="1" dirty="0" err="1" smtClean="0"/>
              <a:t>hirtum</a:t>
            </a:r>
            <a:endParaRPr lang="el-GR" i="1" dirty="0" smtClean="0"/>
          </a:p>
        </p:txBody>
      </p:sp>
    </p:spTree>
    <p:extLst>
      <p:ext uri="{BB962C8B-B14F-4D97-AF65-F5344CB8AC3E}">
        <p14:creationId xmlns:p14="http://schemas.microsoft.com/office/powerpoint/2010/main" val="2609246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10000"/>
          </a:bodyPr>
          <a:lstStyle/>
          <a:p>
            <a:pPr fontAlgn="auto">
              <a:spcAft>
                <a:spcPts val="0"/>
              </a:spcAft>
              <a:defRPr/>
            </a:pPr>
            <a:r>
              <a:rPr lang="el-GR" dirty="0" smtClean="0"/>
              <a:t>αντισηπτικές, τονωτικές, αποχρεμπτικές αντισπασμωδικές και εφιδρωτικές ιδιότητες.</a:t>
            </a:r>
          </a:p>
          <a:p>
            <a:pPr fontAlgn="auto">
              <a:spcAft>
                <a:spcPts val="0"/>
              </a:spcAft>
              <a:defRPr/>
            </a:pPr>
            <a:r>
              <a:rPr lang="el-GR" dirty="0" smtClean="0"/>
              <a:t>Χρησιμοποιείται κατά του κρυολογήματος (έγχυμα-αφέψημα).</a:t>
            </a:r>
          </a:p>
          <a:p>
            <a:pPr fontAlgn="auto">
              <a:spcAft>
                <a:spcPts val="0"/>
              </a:spcAft>
              <a:defRPr/>
            </a:pPr>
            <a:r>
              <a:rPr lang="el-GR" dirty="0" smtClean="0"/>
              <a:t>Για φλεγμονές της στοματικής κοιλότητας (πλύσεις με το έγχυμα του φυτού)</a:t>
            </a:r>
          </a:p>
          <a:p>
            <a:pPr fontAlgn="auto">
              <a:spcAft>
                <a:spcPts val="0"/>
              </a:spcAft>
              <a:defRPr/>
            </a:pPr>
            <a:r>
              <a:rPr lang="el-GR" dirty="0" smtClean="0"/>
              <a:t>Εξωτερική χρήση σε αμυχές και τραύματα</a:t>
            </a:r>
          </a:p>
          <a:p>
            <a:pPr fontAlgn="auto">
              <a:spcAft>
                <a:spcPts val="0"/>
              </a:spcAft>
              <a:defRPr/>
            </a:pPr>
            <a:r>
              <a:rPr lang="el-GR" dirty="0" smtClean="0"/>
              <a:t>Το έγχυμα χρησιμοποιείται επίσης για το βήχα</a:t>
            </a:r>
          </a:p>
          <a:p>
            <a:pPr fontAlgn="auto">
              <a:spcAft>
                <a:spcPts val="0"/>
              </a:spcAft>
              <a:defRPr/>
            </a:pPr>
            <a:r>
              <a:rPr lang="el-GR" dirty="0" err="1" smtClean="0"/>
              <a:t>Καρβακρόλη</a:t>
            </a:r>
            <a:r>
              <a:rPr lang="el-GR" dirty="0" smtClean="0"/>
              <a:t> – </a:t>
            </a:r>
            <a:r>
              <a:rPr lang="el-GR" dirty="0" err="1" smtClean="0"/>
              <a:t>αντιμικροβιακή</a:t>
            </a:r>
            <a:r>
              <a:rPr lang="el-GR" dirty="0" smtClean="0"/>
              <a:t> δράση.</a:t>
            </a:r>
            <a:endParaRPr lang="el-GR" dirty="0"/>
          </a:p>
        </p:txBody>
      </p:sp>
      <p:sp>
        <p:nvSpPr>
          <p:cNvPr id="26627" name="Title 1"/>
          <p:cNvSpPr>
            <a:spLocks noGrp="1"/>
          </p:cNvSpPr>
          <p:nvPr>
            <p:ph type="title"/>
          </p:nvPr>
        </p:nvSpPr>
        <p:spPr/>
        <p:txBody>
          <a:bodyPr/>
          <a:lstStyle/>
          <a:p>
            <a:r>
              <a:rPr lang="el-GR" smtClean="0"/>
              <a:t>Ρίγανη</a:t>
            </a:r>
          </a:p>
        </p:txBody>
      </p:sp>
    </p:spTree>
    <p:extLst>
      <p:ext uri="{BB962C8B-B14F-4D97-AF65-F5344CB8AC3E}">
        <p14:creationId xmlns:p14="http://schemas.microsoft.com/office/powerpoint/2010/main" val="2520626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10000"/>
          </a:bodyPr>
          <a:lstStyle/>
          <a:p>
            <a:pPr fontAlgn="auto">
              <a:spcAft>
                <a:spcPts val="0"/>
              </a:spcAft>
              <a:defRPr/>
            </a:pPr>
            <a:r>
              <a:rPr lang="el-GR" dirty="0" smtClean="0"/>
              <a:t>Παρασκευή – δοσολογία</a:t>
            </a:r>
          </a:p>
          <a:p>
            <a:pPr indent="-71438" fontAlgn="auto">
              <a:spcAft>
                <a:spcPts val="0"/>
              </a:spcAft>
              <a:buFont typeface="Wingdings" pitchFamily="2" charset="2"/>
              <a:buChar char="ü"/>
              <a:defRPr/>
            </a:pPr>
            <a:r>
              <a:rPr lang="el-GR" dirty="0" smtClean="0"/>
              <a:t>Έγχυμα- αφέψημα για εσωτερική χρήση:</a:t>
            </a:r>
          </a:p>
          <a:p>
            <a:pPr indent="19050" fontAlgn="auto">
              <a:spcAft>
                <a:spcPts val="0"/>
              </a:spcAft>
              <a:buFont typeface="Arial" pitchFamily="34" charset="0"/>
              <a:buNone/>
              <a:defRPr/>
            </a:pPr>
            <a:r>
              <a:rPr lang="el-GR" dirty="0" smtClean="0"/>
              <a:t>5-15 γραμμάρια τριμμένη ρίγανη σε 500 </a:t>
            </a:r>
            <a:r>
              <a:rPr lang="en-US" dirty="0" smtClean="0"/>
              <a:t>ml</a:t>
            </a:r>
            <a:r>
              <a:rPr lang="el-GR" dirty="0" smtClean="0"/>
              <a:t> βραστό νερό.</a:t>
            </a:r>
            <a:r>
              <a:rPr lang="en-US" dirty="0" smtClean="0"/>
              <a:t> </a:t>
            </a:r>
            <a:r>
              <a:rPr lang="el-GR" dirty="0" smtClean="0"/>
              <a:t>Προσθέτουμε μια κουταλιά μέλι.</a:t>
            </a:r>
          </a:p>
          <a:p>
            <a:pPr indent="19050" fontAlgn="auto">
              <a:spcAft>
                <a:spcPts val="0"/>
              </a:spcAft>
              <a:buFont typeface="Wingdings" pitchFamily="2" charset="2"/>
              <a:buChar char="ü"/>
              <a:defRPr/>
            </a:pPr>
            <a:r>
              <a:rPr lang="el-GR" dirty="0" smtClean="0"/>
              <a:t>Πλύσεις στόματος: </a:t>
            </a:r>
            <a:r>
              <a:rPr lang="en-US" dirty="0" smtClean="0"/>
              <a:t> </a:t>
            </a:r>
            <a:endParaRPr lang="el-GR" dirty="0" smtClean="0"/>
          </a:p>
          <a:p>
            <a:pPr indent="19050" fontAlgn="auto">
              <a:spcAft>
                <a:spcPts val="0"/>
              </a:spcAft>
              <a:buFont typeface="Arial" pitchFamily="34" charset="0"/>
              <a:buNone/>
              <a:defRPr/>
            </a:pPr>
            <a:r>
              <a:rPr lang="el-GR" dirty="0" smtClean="0"/>
              <a:t>2 κουταλιές της σούπας σε ½ λίτρο βραστού νερού. Αφήνω για 10 λεπτά. Πλύσεις 3-4 φορές την ημέρα. </a:t>
            </a:r>
          </a:p>
          <a:p>
            <a:pPr indent="19050" fontAlgn="auto">
              <a:spcAft>
                <a:spcPts val="0"/>
              </a:spcAft>
              <a:buFont typeface="Arial" pitchFamily="34" charset="0"/>
              <a:buNone/>
              <a:defRPr/>
            </a:pPr>
            <a:r>
              <a:rPr lang="el-GR" dirty="0" smtClean="0"/>
              <a:t>Ξαναχρησιμοποιώ το νερό εφόσον το ζεστάνω.</a:t>
            </a:r>
          </a:p>
          <a:p>
            <a:pPr indent="19050" fontAlgn="auto">
              <a:spcAft>
                <a:spcPts val="0"/>
              </a:spcAft>
              <a:buFont typeface="Wingdings" pitchFamily="2" charset="2"/>
              <a:buChar char="ü"/>
              <a:defRPr/>
            </a:pPr>
            <a:r>
              <a:rPr lang="el-GR" dirty="0" smtClean="0"/>
              <a:t>Βάμμα: 5-10 γραμμάρια σε 100 </a:t>
            </a:r>
            <a:r>
              <a:rPr lang="en-US" dirty="0" smtClean="0"/>
              <a:t>ml </a:t>
            </a:r>
            <a:r>
              <a:rPr lang="el-GR" dirty="0" smtClean="0"/>
              <a:t>αλκοόλης (ή ρακί, τσίπουρο κλπ.)</a:t>
            </a:r>
            <a:endParaRPr lang="el-GR" dirty="0"/>
          </a:p>
        </p:txBody>
      </p:sp>
      <p:sp>
        <p:nvSpPr>
          <p:cNvPr id="27651" name="Title 1"/>
          <p:cNvSpPr>
            <a:spLocks noGrp="1"/>
          </p:cNvSpPr>
          <p:nvPr>
            <p:ph type="title"/>
          </p:nvPr>
        </p:nvSpPr>
        <p:spPr/>
        <p:txBody>
          <a:bodyPr/>
          <a:lstStyle/>
          <a:p>
            <a:r>
              <a:rPr lang="el-GR" smtClean="0"/>
              <a:t>Ρίγανη</a:t>
            </a:r>
          </a:p>
        </p:txBody>
      </p:sp>
    </p:spTree>
    <p:extLst>
      <p:ext uri="{BB962C8B-B14F-4D97-AF65-F5344CB8AC3E}">
        <p14:creationId xmlns:p14="http://schemas.microsoft.com/office/powerpoint/2010/main" val="2022852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r>
              <a:rPr lang="el-GR" smtClean="0"/>
              <a:t>Εξωτερική: βοηθά στην αντισηψία των τραυμάτων. Αφέψημα ρίγανης στο νερό του μπάνιου καταπραΰνει και τονώνει.</a:t>
            </a:r>
          </a:p>
          <a:p>
            <a:r>
              <a:rPr lang="el-GR" smtClean="0"/>
              <a:t>Αιθέριο έλαιο: 3-4 σταγόνες σε χλιαρό νερό και μία κουταλιά μέλι, 2-3 φορές την ημέρα.</a:t>
            </a:r>
            <a:endParaRPr lang="en-US" smtClean="0"/>
          </a:p>
          <a:p>
            <a:r>
              <a:rPr lang="el-GR" smtClean="0"/>
              <a:t> Το έλαιο χρησιμοποιείται στην παρασκευή σαπουνιών, μύρων και οδοντόκρεμας. </a:t>
            </a:r>
          </a:p>
          <a:p>
            <a:endParaRPr lang="el-GR" smtClean="0"/>
          </a:p>
        </p:txBody>
      </p:sp>
      <p:sp>
        <p:nvSpPr>
          <p:cNvPr id="28675" name="Title 1"/>
          <p:cNvSpPr>
            <a:spLocks noGrp="1"/>
          </p:cNvSpPr>
          <p:nvPr>
            <p:ph type="title"/>
          </p:nvPr>
        </p:nvSpPr>
        <p:spPr>
          <a:xfrm>
            <a:off x="457200" y="704850"/>
            <a:ext cx="8229600" cy="1143000"/>
          </a:xfrm>
        </p:spPr>
        <p:txBody>
          <a:bodyPr/>
          <a:lstStyle/>
          <a:p>
            <a:r>
              <a:rPr lang="el-GR" smtClean="0"/>
              <a:t>Ρίγανη</a:t>
            </a:r>
          </a:p>
        </p:txBody>
      </p:sp>
    </p:spTree>
    <p:extLst>
      <p:ext uri="{BB962C8B-B14F-4D97-AF65-F5344CB8AC3E}">
        <p14:creationId xmlns:p14="http://schemas.microsoft.com/office/powerpoint/2010/main" val="1332764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l-GR" dirty="0" smtClean="0"/>
              <a:t>Μαντζουράνα (</a:t>
            </a:r>
            <a:r>
              <a:rPr lang="en-US" i="1" dirty="0" err="1" smtClean="0"/>
              <a:t>Origanum</a:t>
            </a:r>
            <a:r>
              <a:rPr lang="en-US" i="1" dirty="0" smtClean="0"/>
              <a:t> </a:t>
            </a:r>
            <a:r>
              <a:rPr lang="en-US" i="1" dirty="0" err="1" smtClean="0"/>
              <a:t>majorana</a:t>
            </a:r>
            <a:r>
              <a:rPr lang="en-US" dirty="0" smtClean="0"/>
              <a:t>)</a:t>
            </a:r>
            <a:endParaRPr lang="el-GR" dirty="0"/>
          </a:p>
        </p:txBody>
      </p:sp>
      <p:sp>
        <p:nvSpPr>
          <p:cNvPr id="29699" name="Content Placeholder 2"/>
          <p:cNvSpPr>
            <a:spLocks noGrp="1"/>
          </p:cNvSpPr>
          <p:nvPr>
            <p:ph idx="1"/>
          </p:nvPr>
        </p:nvSpPr>
        <p:spPr/>
        <p:txBody>
          <a:bodyPr/>
          <a:lstStyle/>
          <a:p>
            <a:r>
              <a:rPr lang="el-GR" smtClean="0"/>
              <a:t>Αρχαία Ελλάδα Αμάρακο (Θεόφραστος) ή σάμψυχο (Διοσκουρίδης)</a:t>
            </a:r>
          </a:p>
          <a:p>
            <a:r>
              <a:rPr lang="el-GR" smtClean="0"/>
              <a:t>Παρασκεύαζαν άρωμα περιζήτητο από τους κοσμικούς της εποχής (αμαράκινο ή σαμψύχινο)</a:t>
            </a:r>
          </a:p>
          <a:p>
            <a:r>
              <a:rPr lang="el-GR" smtClean="0"/>
              <a:t>Αναφέρεται και ως βασιλικό Κρίνο (Διοσκουρίδης, Πλίνιος, Βιργίλιος)</a:t>
            </a:r>
          </a:p>
        </p:txBody>
      </p:sp>
    </p:spTree>
    <p:extLst>
      <p:ext uri="{BB962C8B-B14F-4D97-AF65-F5344CB8AC3E}">
        <p14:creationId xmlns:p14="http://schemas.microsoft.com/office/powerpoint/2010/main" val="3113462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l-GR" smtClean="0"/>
              <a:t>Μαντζουράνα</a:t>
            </a:r>
          </a:p>
        </p:txBody>
      </p:sp>
      <p:pic>
        <p:nvPicPr>
          <p:cNvPr id="30723" name="Picture 3"/>
          <p:cNvPicPr>
            <a:picLocks noGrp="1" noChangeAspect="1" noChangeArrowheads="1"/>
          </p:cNvPicPr>
          <p:nvPr>
            <p:ph idx="1"/>
          </p:nvPr>
        </p:nvPicPr>
        <p:blipFill>
          <a:blip r:embed="rId2"/>
          <a:srcRect/>
          <a:stretch>
            <a:fillRect/>
          </a:stretch>
        </p:blipFill>
        <p:spPr>
          <a:xfrm>
            <a:off x="785813" y="2143125"/>
            <a:ext cx="2841625" cy="3500438"/>
          </a:xfrm>
        </p:spPr>
      </p:pic>
      <p:pic>
        <p:nvPicPr>
          <p:cNvPr id="30724" name="Picture 9"/>
          <p:cNvPicPr>
            <a:picLocks noChangeAspect="1" noChangeArrowheads="1"/>
          </p:cNvPicPr>
          <p:nvPr/>
        </p:nvPicPr>
        <p:blipFill>
          <a:blip r:embed="rId3"/>
          <a:srcRect/>
          <a:stretch>
            <a:fillRect/>
          </a:stretch>
        </p:blipFill>
        <p:spPr bwMode="auto">
          <a:xfrm>
            <a:off x="4429125" y="2571750"/>
            <a:ext cx="3500438" cy="2500313"/>
          </a:xfrm>
          <a:prstGeom prst="rect">
            <a:avLst/>
          </a:prstGeom>
          <a:noFill/>
          <a:ln w="9525">
            <a:noFill/>
            <a:miter lim="800000"/>
            <a:headEnd/>
            <a:tailEnd/>
          </a:ln>
        </p:spPr>
      </p:pic>
    </p:spTree>
    <p:extLst>
      <p:ext uri="{BB962C8B-B14F-4D97-AF65-F5344CB8AC3E}">
        <p14:creationId xmlns:p14="http://schemas.microsoft.com/office/powerpoint/2010/main" val="1913432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Κλίμα-Έδαφος-θρεπτικά στοιχεία-Πολλαπλασιασμός</a:t>
            </a:r>
            <a:endParaRPr lang="el-GR" dirty="0"/>
          </a:p>
        </p:txBody>
      </p:sp>
      <p:sp>
        <p:nvSpPr>
          <p:cNvPr id="3" name="2 - Θέση περιεχομένου"/>
          <p:cNvSpPr>
            <a:spLocks noGrp="1"/>
          </p:cNvSpPr>
          <p:nvPr>
            <p:ph idx="1"/>
          </p:nvPr>
        </p:nvSpPr>
        <p:spPr/>
        <p:txBody>
          <a:bodyPr/>
          <a:lstStyle/>
          <a:p>
            <a:pPr>
              <a:buNone/>
            </a:pPr>
            <a:endParaRPr lang="el-GR" dirty="0" smtClean="0"/>
          </a:p>
          <a:p>
            <a:r>
              <a:rPr lang="el-GR" dirty="0" smtClean="0"/>
              <a:t>Περίπου σαν τη ρίγανη</a:t>
            </a:r>
          </a:p>
          <a:p>
            <a:r>
              <a:rPr lang="el-GR" dirty="0" smtClean="0"/>
              <a:t>Είναι πιο απαιτητική σε νερό και γόνιμα εδάφη</a:t>
            </a:r>
          </a:p>
          <a:p>
            <a:r>
              <a:rPr lang="el-GR" dirty="0" smtClean="0"/>
              <a:t>Πολλαπλασιάζεται όπως η ρίγανη</a:t>
            </a:r>
            <a:endParaRPr lang="el-GR" dirty="0"/>
          </a:p>
        </p:txBody>
      </p:sp>
    </p:spTree>
    <p:extLst>
      <p:ext uri="{BB962C8B-B14F-4D97-AF65-F5344CB8AC3E}">
        <p14:creationId xmlns:p14="http://schemas.microsoft.com/office/powerpoint/2010/main" val="1077744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Καλλιέργεια</a:t>
            </a:r>
            <a:endParaRPr lang="el-GR" dirty="0"/>
          </a:p>
        </p:txBody>
      </p:sp>
      <p:sp>
        <p:nvSpPr>
          <p:cNvPr id="3" name="2 - Θέση περιεχομένου"/>
          <p:cNvSpPr>
            <a:spLocks noGrp="1"/>
          </p:cNvSpPr>
          <p:nvPr>
            <p:ph idx="1"/>
          </p:nvPr>
        </p:nvSpPr>
        <p:spPr/>
        <p:txBody>
          <a:bodyPr/>
          <a:lstStyle/>
          <a:p>
            <a:r>
              <a:rPr lang="el-GR" dirty="0" smtClean="0"/>
              <a:t>Πιο πυκνή φύτευση: 40-50 εκ. μεταξύ των γραμμών και 30 εκ. επί της γραμμής (είναι πιο ορθόκλαδη από τη ρίγανη</a:t>
            </a:r>
            <a:r>
              <a:rPr lang="en-US" dirty="0" smtClean="0"/>
              <a:t>)</a:t>
            </a:r>
            <a:endParaRPr lang="el-GR" dirty="0" smtClean="0"/>
          </a:p>
          <a:p>
            <a:r>
              <a:rPr lang="el-GR" dirty="0" smtClean="0"/>
              <a:t>Περισσότερα λιπάσματα και περισσότερα σκαλίσματα </a:t>
            </a:r>
          </a:p>
          <a:p>
            <a:r>
              <a:rPr lang="el-GR" dirty="0" smtClean="0"/>
              <a:t>Σταθερή παραγωγή για 5-6 χρόνια</a:t>
            </a:r>
            <a:endParaRPr lang="el-GR" dirty="0"/>
          </a:p>
        </p:txBody>
      </p:sp>
    </p:spTree>
    <p:extLst>
      <p:ext uri="{BB962C8B-B14F-4D97-AF65-F5344CB8AC3E}">
        <p14:creationId xmlns:p14="http://schemas.microsoft.com/office/powerpoint/2010/main" val="2040716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r>
              <a:rPr lang="el-GR" smtClean="0"/>
              <a:t>Αρωματοποιία, ζαχαροπλαστική, μαγειρική, θεραπευτική</a:t>
            </a:r>
          </a:p>
          <a:p>
            <a:r>
              <a:rPr lang="el-GR" smtClean="0"/>
              <a:t>Φύλλα μικρά άνθη λευκά-λευκοπράσινα</a:t>
            </a:r>
          </a:p>
          <a:p>
            <a:r>
              <a:rPr lang="el-GR" smtClean="0"/>
              <a:t>Γεύση καυστική και πικρή</a:t>
            </a:r>
          </a:p>
          <a:p>
            <a:r>
              <a:rPr lang="el-GR" smtClean="0"/>
              <a:t>Ύψος 20-40 εκατοστά</a:t>
            </a:r>
          </a:p>
          <a:p>
            <a:r>
              <a:rPr lang="el-GR" smtClean="0"/>
              <a:t>Έλαιο κίτρινο – κιτρινοπράσινο</a:t>
            </a:r>
          </a:p>
          <a:p>
            <a:r>
              <a:rPr lang="el-GR" smtClean="0"/>
              <a:t>Εποχή άνθισης Ιούλιος - Αύγουστος</a:t>
            </a:r>
          </a:p>
        </p:txBody>
      </p:sp>
      <p:sp>
        <p:nvSpPr>
          <p:cNvPr id="31747" name="Title 1"/>
          <p:cNvSpPr>
            <a:spLocks noGrp="1"/>
          </p:cNvSpPr>
          <p:nvPr>
            <p:ph type="title"/>
          </p:nvPr>
        </p:nvSpPr>
        <p:spPr/>
        <p:txBody>
          <a:bodyPr/>
          <a:lstStyle/>
          <a:p>
            <a:r>
              <a:rPr lang="el-GR" smtClean="0"/>
              <a:t>Μαντζουράνα</a:t>
            </a:r>
          </a:p>
        </p:txBody>
      </p:sp>
    </p:spTree>
    <p:extLst>
      <p:ext uri="{BB962C8B-B14F-4D97-AF65-F5344CB8AC3E}">
        <p14:creationId xmlns:p14="http://schemas.microsoft.com/office/powerpoint/2010/main" val="275141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fontAlgn="auto">
              <a:spcAft>
                <a:spcPts val="0"/>
              </a:spcAft>
              <a:buFont typeface="Arial" pitchFamily="34" charset="0"/>
              <a:buNone/>
              <a:defRPr/>
            </a:pPr>
            <a:r>
              <a:rPr lang="el-GR" sz="1600" b="1" dirty="0" smtClean="0"/>
              <a:t>Βασικά συστατικά</a:t>
            </a:r>
            <a:endParaRPr lang="el-GR" sz="1600" dirty="0" smtClean="0"/>
          </a:p>
          <a:p>
            <a:pPr fontAlgn="auto">
              <a:spcAft>
                <a:spcPts val="0"/>
              </a:spcAft>
              <a:buFont typeface="Arial" pitchFamily="34" charset="0"/>
              <a:buNone/>
              <a:defRPr/>
            </a:pPr>
            <a:r>
              <a:rPr lang="el-GR" sz="1600" dirty="0" smtClean="0"/>
              <a:t>Περιέχει :</a:t>
            </a:r>
          </a:p>
          <a:p>
            <a:pPr fontAlgn="auto">
              <a:spcAft>
                <a:spcPts val="0"/>
              </a:spcAft>
              <a:defRPr/>
            </a:pPr>
            <a:r>
              <a:rPr lang="el-GR" sz="1600" dirty="0" smtClean="0"/>
              <a:t>πτητικά έλαια όπως (</a:t>
            </a:r>
            <a:r>
              <a:rPr lang="el-GR" sz="1600" dirty="0" err="1" smtClean="0"/>
              <a:t>σαβινένιο</a:t>
            </a:r>
            <a:r>
              <a:rPr lang="el-GR" sz="1600" dirty="0" smtClean="0"/>
              <a:t>, </a:t>
            </a:r>
            <a:r>
              <a:rPr lang="el-GR" sz="1600" dirty="0" err="1" smtClean="0"/>
              <a:t>καρβακρόλη</a:t>
            </a:r>
            <a:r>
              <a:rPr lang="el-GR" sz="1600" dirty="0" smtClean="0"/>
              <a:t>, </a:t>
            </a:r>
            <a:r>
              <a:rPr lang="el-GR" sz="1600" dirty="0" err="1" smtClean="0"/>
              <a:t>λιναλοόλη</a:t>
            </a:r>
            <a:r>
              <a:rPr lang="el-GR" sz="1600" dirty="0" smtClean="0"/>
              <a:t>)</a:t>
            </a:r>
          </a:p>
          <a:p>
            <a:pPr fontAlgn="auto">
              <a:spcAft>
                <a:spcPts val="0"/>
              </a:spcAft>
              <a:defRPr/>
            </a:pPr>
            <a:r>
              <a:rPr lang="el-GR" sz="1600" dirty="0" err="1" smtClean="0"/>
              <a:t>φλαβονοειδή</a:t>
            </a:r>
            <a:endParaRPr lang="el-GR" sz="1600" dirty="0" smtClean="0"/>
          </a:p>
          <a:p>
            <a:pPr fontAlgn="auto">
              <a:spcAft>
                <a:spcPts val="0"/>
              </a:spcAft>
              <a:defRPr/>
            </a:pPr>
            <a:r>
              <a:rPr lang="el-GR" sz="1600" dirty="0" err="1" smtClean="0"/>
              <a:t>τριτερπενοειδή</a:t>
            </a:r>
            <a:endParaRPr lang="el-GR" sz="1600" dirty="0" smtClean="0"/>
          </a:p>
          <a:p>
            <a:pPr fontAlgn="auto">
              <a:spcAft>
                <a:spcPts val="0"/>
              </a:spcAft>
              <a:defRPr/>
            </a:pPr>
            <a:r>
              <a:rPr lang="el-GR" sz="1600" dirty="0" smtClean="0"/>
              <a:t>Η </a:t>
            </a:r>
            <a:r>
              <a:rPr lang="el-GR" sz="1600" dirty="0" err="1" smtClean="0"/>
              <a:t>καρβακρόλη</a:t>
            </a:r>
            <a:r>
              <a:rPr lang="el-GR" sz="1600" dirty="0" smtClean="0"/>
              <a:t> είναι πολύ ισχυρό </a:t>
            </a:r>
            <a:r>
              <a:rPr lang="el-GR" sz="1600" i="1" dirty="0" err="1" smtClean="0"/>
              <a:t>αντιοξειδωτικό</a:t>
            </a:r>
            <a:r>
              <a:rPr lang="el-GR" sz="1600" dirty="0" smtClean="0"/>
              <a:t>.</a:t>
            </a:r>
          </a:p>
          <a:p>
            <a:pPr fontAlgn="auto">
              <a:spcAft>
                <a:spcPts val="0"/>
              </a:spcAft>
              <a:buFont typeface="Arial" pitchFamily="34" charset="0"/>
              <a:buNone/>
              <a:defRPr/>
            </a:pPr>
            <a:endParaRPr lang="el-GR" sz="1600" dirty="0" smtClean="0"/>
          </a:p>
          <a:p>
            <a:pPr fontAlgn="auto">
              <a:spcAft>
                <a:spcPts val="0"/>
              </a:spcAft>
              <a:buFont typeface="Arial" pitchFamily="34" charset="0"/>
              <a:buNone/>
              <a:defRPr/>
            </a:pPr>
            <a:r>
              <a:rPr lang="el-GR" sz="1600" b="1" dirty="0" smtClean="0"/>
              <a:t>Διατροφική αξία</a:t>
            </a:r>
            <a:endParaRPr lang="el-GR" sz="1600" dirty="0" smtClean="0"/>
          </a:p>
          <a:p>
            <a:pPr fontAlgn="auto">
              <a:spcAft>
                <a:spcPts val="0"/>
              </a:spcAft>
              <a:buFont typeface="Arial" pitchFamily="34" charset="0"/>
              <a:buNone/>
              <a:defRPr/>
            </a:pPr>
            <a:r>
              <a:rPr lang="el-GR" sz="1600" dirty="0" smtClean="0"/>
              <a:t>Η μαντζουράνα αποτελεί εξαιρετική πηγή :</a:t>
            </a:r>
          </a:p>
          <a:p>
            <a:pPr fontAlgn="auto">
              <a:spcAft>
                <a:spcPts val="0"/>
              </a:spcAft>
              <a:defRPr/>
            </a:pPr>
            <a:r>
              <a:rPr lang="el-GR" sz="1600" dirty="0" smtClean="0"/>
              <a:t>σιδήρου, φωσφόρου, καλίου, ασβεστίου, σιδήρου, ψευδαργύρου, μαγγανίου</a:t>
            </a:r>
          </a:p>
          <a:p>
            <a:pPr fontAlgn="auto">
              <a:spcAft>
                <a:spcPts val="0"/>
              </a:spcAft>
              <a:defRPr/>
            </a:pPr>
            <a:r>
              <a:rPr lang="el-GR" sz="1600" dirty="0" smtClean="0"/>
              <a:t>βιταμίνης C, </a:t>
            </a:r>
            <a:r>
              <a:rPr lang="el-GR" sz="1600" dirty="0" err="1" smtClean="0"/>
              <a:t>νιασίνης</a:t>
            </a:r>
            <a:r>
              <a:rPr lang="el-GR" sz="1600" dirty="0" smtClean="0"/>
              <a:t>, βιταμίνης Β6, βιταμίνης Α, </a:t>
            </a:r>
            <a:r>
              <a:rPr lang="el-GR" sz="1600" dirty="0" err="1" smtClean="0"/>
              <a:t>φολικού</a:t>
            </a:r>
            <a:r>
              <a:rPr lang="el-GR" sz="1600" dirty="0" smtClean="0"/>
              <a:t> </a:t>
            </a:r>
            <a:r>
              <a:rPr lang="el-GR" sz="1600" dirty="0" err="1" smtClean="0"/>
              <a:t>οξέως</a:t>
            </a:r>
            <a:r>
              <a:rPr lang="el-GR" sz="1600" dirty="0" smtClean="0"/>
              <a:t>, βιταμίνης Κ και β - καροτίνης</a:t>
            </a:r>
          </a:p>
          <a:p>
            <a:pPr fontAlgn="auto">
              <a:spcAft>
                <a:spcPts val="0"/>
              </a:spcAft>
              <a:defRPr/>
            </a:pPr>
            <a:r>
              <a:rPr lang="el-GR" sz="1600" dirty="0" smtClean="0"/>
              <a:t>Σε ποσοστό 40% αποτελείται από φυτικές ίνες. Οι περιεκτικότητες ιδίως στα μέταλλα και τα ιχνοστοιχεία εξαρτώνται σε μεγάλο βαθμό από την περιοχή που αναπτύχθηκε το φυτό.</a:t>
            </a:r>
          </a:p>
          <a:p>
            <a:pPr fontAlgn="auto">
              <a:spcAft>
                <a:spcPts val="0"/>
              </a:spcAft>
              <a:buFont typeface="Arial" pitchFamily="34" charset="0"/>
              <a:buNone/>
              <a:defRPr/>
            </a:pPr>
            <a:r>
              <a:rPr lang="el-GR" sz="1600" b="1" dirty="0" smtClean="0"/>
              <a:t>Συμπέρασμα</a:t>
            </a:r>
            <a:endParaRPr lang="el-GR" sz="1600" dirty="0" smtClean="0"/>
          </a:p>
          <a:p>
            <a:pPr fontAlgn="auto">
              <a:spcAft>
                <a:spcPts val="0"/>
              </a:spcAft>
              <a:defRPr/>
            </a:pPr>
            <a:r>
              <a:rPr lang="el-GR" sz="1600" dirty="0" smtClean="0"/>
              <a:t>Η μαντζουράνα είναι πολύ καλή πηγή οξειδωτικών, ιχνοστοιχείων, μετάλλων και βιταμινών. Δρα ως ένα γενικό τονωτικό αλλά και καταπραϋντικό του νευρικού συστήματος.</a:t>
            </a:r>
          </a:p>
          <a:p>
            <a:pPr fontAlgn="auto">
              <a:spcAft>
                <a:spcPts val="0"/>
              </a:spcAft>
              <a:defRPr/>
            </a:pPr>
            <a:endParaRPr lang="el-GR" sz="1600" dirty="0"/>
          </a:p>
        </p:txBody>
      </p:sp>
      <p:sp>
        <p:nvSpPr>
          <p:cNvPr id="32771" name="Title 1"/>
          <p:cNvSpPr>
            <a:spLocks noGrp="1"/>
          </p:cNvSpPr>
          <p:nvPr>
            <p:ph type="title"/>
          </p:nvPr>
        </p:nvSpPr>
        <p:spPr>
          <a:xfrm>
            <a:off x="457200" y="704850"/>
            <a:ext cx="8229600" cy="1143000"/>
          </a:xfrm>
        </p:spPr>
        <p:txBody>
          <a:bodyPr/>
          <a:lstStyle/>
          <a:p>
            <a:r>
              <a:rPr lang="el-GR" smtClean="0"/>
              <a:t>Μαντζουράνα</a:t>
            </a:r>
          </a:p>
        </p:txBody>
      </p:sp>
    </p:spTree>
    <p:extLst>
      <p:ext uri="{BB962C8B-B14F-4D97-AF65-F5344CB8AC3E}">
        <p14:creationId xmlns:p14="http://schemas.microsoft.com/office/powerpoint/2010/main" val="731615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l-GR" smtClean="0"/>
              <a:t>Θυμάρι</a:t>
            </a:r>
          </a:p>
        </p:txBody>
      </p:sp>
      <p:sp>
        <p:nvSpPr>
          <p:cNvPr id="38915" name="Content Placeholder 2"/>
          <p:cNvSpPr>
            <a:spLocks noGrp="1"/>
          </p:cNvSpPr>
          <p:nvPr>
            <p:ph idx="1"/>
          </p:nvPr>
        </p:nvSpPr>
        <p:spPr/>
        <p:txBody>
          <a:bodyPr/>
          <a:lstStyle/>
          <a:p>
            <a:r>
              <a:rPr lang="el-GR" i="1" dirty="0" smtClean="0"/>
              <a:t>Θυμάρι, Θύμος: </a:t>
            </a:r>
            <a:r>
              <a:rPr lang="el-GR" i="1" dirty="0" err="1" smtClean="0"/>
              <a:t>θυμός=δύναμη</a:t>
            </a:r>
            <a:r>
              <a:rPr lang="el-GR" i="1" dirty="0" smtClean="0"/>
              <a:t> ή </a:t>
            </a:r>
            <a:r>
              <a:rPr lang="el-GR" i="1" dirty="0" err="1" smtClean="0"/>
              <a:t>θύω=θυσιάζω</a:t>
            </a:r>
            <a:r>
              <a:rPr lang="el-GR" i="1" dirty="0" smtClean="0"/>
              <a:t>, προσφέρω</a:t>
            </a:r>
            <a:endParaRPr lang="en-US" i="1" dirty="0" smtClean="0"/>
          </a:p>
          <a:p>
            <a:r>
              <a:rPr lang="en-US" i="1" dirty="0" err="1" smtClean="0"/>
              <a:t>Cor</a:t>
            </a:r>
            <a:r>
              <a:rPr lang="en-US" i="1" dirty="0" err="1"/>
              <a:t>i</a:t>
            </a:r>
            <a:r>
              <a:rPr lang="en-US" i="1" dirty="0" err="1" smtClean="0"/>
              <a:t>dothymus</a:t>
            </a:r>
            <a:r>
              <a:rPr lang="en-US" i="1" dirty="0" smtClean="0"/>
              <a:t> </a:t>
            </a:r>
            <a:r>
              <a:rPr lang="en-US" i="1" dirty="0" err="1" smtClean="0"/>
              <a:t>capitatus</a:t>
            </a:r>
            <a:r>
              <a:rPr lang="en-US" i="1" dirty="0" smtClean="0"/>
              <a:t>      Thymus </a:t>
            </a:r>
            <a:r>
              <a:rPr lang="en-US" i="1" dirty="0" err="1" smtClean="0"/>
              <a:t>vulgaris</a:t>
            </a:r>
            <a:endParaRPr lang="el-GR" i="1" dirty="0" smtClean="0"/>
          </a:p>
        </p:txBody>
      </p:sp>
      <p:pic>
        <p:nvPicPr>
          <p:cNvPr id="38916" name="Picture 5"/>
          <p:cNvPicPr>
            <a:picLocks noChangeAspect="1" noChangeArrowheads="1"/>
          </p:cNvPicPr>
          <p:nvPr/>
        </p:nvPicPr>
        <p:blipFill>
          <a:blip r:embed="rId2"/>
          <a:srcRect/>
          <a:stretch>
            <a:fillRect/>
          </a:stretch>
        </p:blipFill>
        <p:spPr bwMode="auto">
          <a:xfrm>
            <a:off x="714375" y="3571875"/>
            <a:ext cx="3357563" cy="2349500"/>
          </a:xfrm>
          <a:prstGeom prst="rect">
            <a:avLst/>
          </a:prstGeom>
          <a:noFill/>
          <a:ln w="9525">
            <a:noFill/>
            <a:miter lim="800000"/>
            <a:headEnd/>
            <a:tailEnd/>
          </a:ln>
        </p:spPr>
      </p:pic>
      <p:pic>
        <p:nvPicPr>
          <p:cNvPr id="38917" name="Picture 2"/>
          <p:cNvPicPr>
            <a:picLocks noChangeAspect="1" noChangeArrowheads="1"/>
          </p:cNvPicPr>
          <p:nvPr/>
        </p:nvPicPr>
        <p:blipFill>
          <a:blip r:embed="rId3"/>
          <a:srcRect/>
          <a:stretch>
            <a:fillRect/>
          </a:stretch>
        </p:blipFill>
        <p:spPr bwMode="auto">
          <a:xfrm>
            <a:off x="4500563" y="3357563"/>
            <a:ext cx="3952875" cy="2965450"/>
          </a:xfrm>
          <a:prstGeom prst="rect">
            <a:avLst/>
          </a:prstGeom>
          <a:noFill/>
          <a:ln w="9525">
            <a:noFill/>
            <a:miter lim="800000"/>
            <a:headEnd/>
            <a:tailEnd/>
          </a:ln>
        </p:spPr>
      </p:pic>
    </p:spTree>
    <p:extLst>
      <p:ext uri="{BB962C8B-B14F-4D97-AF65-F5344CB8AC3E}">
        <p14:creationId xmlns:p14="http://schemas.microsoft.com/office/powerpoint/2010/main" val="1453853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Ρίγανη/ </a:t>
            </a:r>
            <a:r>
              <a:rPr lang="en-US" i="1" dirty="0" smtClean="0"/>
              <a:t>O. </a:t>
            </a:r>
            <a:r>
              <a:rPr lang="en-US" i="1" dirty="0" err="1" smtClean="0"/>
              <a:t>onites</a:t>
            </a:r>
            <a:endParaRPr lang="en-US" dirty="0"/>
          </a:p>
        </p:txBody>
      </p:sp>
      <p:sp>
        <p:nvSpPr>
          <p:cNvPr id="3" name="Content Placeholder 2"/>
          <p:cNvSpPr>
            <a:spLocks noGrp="1"/>
          </p:cNvSpPr>
          <p:nvPr>
            <p:ph idx="1"/>
          </p:nvPr>
        </p:nvSpPr>
        <p:spPr>
          <a:xfrm>
            <a:off x="457200" y="1295400"/>
            <a:ext cx="8305800" cy="4830763"/>
          </a:xfrm>
        </p:spPr>
        <p:txBody>
          <a:bodyPr>
            <a:normAutofit fontScale="92500" lnSpcReduction="20000"/>
          </a:bodyPr>
          <a:lstStyle/>
          <a:p>
            <a:pPr algn="just"/>
            <a:r>
              <a:rPr lang="el-GR" dirty="0" smtClean="0"/>
              <a:t>Το είδος αυτό έχει λευκά άνθη σε ταξιανθίες </a:t>
            </a:r>
            <a:r>
              <a:rPr lang="el-GR" u="sng" dirty="0" smtClean="0"/>
              <a:t>κορύμβων</a:t>
            </a:r>
            <a:r>
              <a:rPr lang="el-GR" dirty="0" smtClean="0"/>
              <a:t> στην κορυφή του βλαστού και όχι σε στάχεις, όπως το ssp. </a:t>
            </a:r>
            <a:r>
              <a:rPr lang="el-GR" i="1" dirty="0" smtClean="0"/>
              <a:t>hirtum</a:t>
            </a:r>
            <a:r>
              <a:rPr lang="el-GR" dirty="0" smtClean="0"/>
              <a:t>. </a:t>
            </a:r>
          </a:p>
          <a:p>
            <a:pPr algn="just"/>
            <a:r>
              <a:rPr lang="el-GR" dirty="0" smtClean="0"/>
              <a:t>Οι σπόροι είναι πολύ μικροί χρώματος καφέ. </a:t>
            </a:r>
          </a:p>
          <a:p>
            <a:pPr algn="just"/>
            <a:r>
              <a:rPr lang="el-GR" dirty="0" smtClean="0"/>
              <a:t>Οι στάχεις κάθε ταξιανθίας δεν ωριμάζουν ταυτόχρονα. </a:t>
            </a:r>
          </a:p>
          <a:p>
            <a:pPr algn="just"/>
            <a:r>
              <a:rPr lang="el-GR" dirty="0" smtClean="0"/>
              <a:t>Είναι πολυετές φυτό ενδημικό της νοτιο-ανατολικής Ευρώπης, της Τουρκίας και της Συρίας </a:t>
            </a:r>
          </a:p>
          <a:p>
            <a:pPr algn="just"/>
            <a:r>
              <a:rPr lang="el-GR" dirty="0" smtClean="0"/>
              <a:t>H </a:t>
            </a:r>
            <a:r>
              <a:rPr lang="el-GR" i="1" dirty="0" smtClean="0"/>
              <a:t>O. onites </a:t>
            </a:r>
            <a:r>
              <a:rPr lang="el-GR" dirty="0" smtClean="0"/>
              <a:t>βρίσκεται σε αφθονία σε αρκετά νησιά του Αιγαίου και εκτείνεται έως την δυτική και νότια Τουρκία.</a:t>
            </a:r>
            <a:endParaRPr lang="en-US" dirty="0"/>
          </a:p>
        </p:txBody>
      </p:sp>
    </p:spTree>
    <p:extLst>
      <p:ext uri="{BB962C8B-B14F-4D97-AF65-F5344CB8AC3E}">
        <p14:creationId xmlns:p14="http://schemas.microsoft.com/office/powerpoint/2010/main" val="2153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lstStyle/>
          <a:p>
            <a:r>
              <a:rPr lang="el-GR" smtClean="0"/>
              <a:t>Φρυγανώδης θάμνος έως 40 εκατοστά με σκληρά και όρθια κλαδιά</a:t>
            </a:r>
          </a:p>
          <a:p>
            <a:r>
              <a:rPr lang="el-GR" smtClean="0"/>
              <a:t>Μικρά και σκληρά φύλλα και ρόδινα άνθη</a:t>
            </a:r>
          </a:p>
          <a:p>
            <a:r>
              <a:rPr lang="el-GR" smtClean="0"/>
              <a:t>Εποχή άνθισης: Ιούλιος</a:t>
            </a:r>
          </a:p>
          <a:p>
            <a:r>
              <a:rPr lang="el-GR" smtClean="0"/>
              <a:t>Περιεκτικότητα σε αιθέριο έλαιο 1-5%</a:t>
            </a:r>
          </a:p>
          <a:p>
            <a:r>
              <a:rPr lang="el-GR" smtClean="0"/>
              <a:t>Περιέχει καρβακρόλη, θυμόλη, βορνεόλη</a:t>
            </a:r>
          </a:p>
          <a:p>
            <a:r>
              <a:rPr lang="el-GR" smtClean="0"/>
              <a:t>Πολύ σημαντικό μελισσοκομικό</a:t>
            </a:r>
          </a:p>
        </p:txBody>
      </p:sp>
      <p:sp>
        <p:nvSpPr>
          <p:cNvPr id="39939" name="Title 1"/>
          <p:cNvSpPr>
            <a:spLocks noGrp="1"/>
          </p:cNvSpPr>
          <p:nvPr>
            <p:ph type="title"/>
          </p:nvPr>
        </p:nvSpPr>
        <p:spPr/>
        <p:txBody>
          <a:bodyPr/>
          <a:lstStyle/>
          <a:p>
            <a:r>
              <a:rPr lang="el-GR" smtClean="0"/>
              <a:t>Θυμάρι</a:t>
            </a:r>
          </a:p>
        </p:txBody>
      </p:sp>
    </p:spTree>
    <p:extLst>
      <p:ext uri="{BB962C8B-B14F-4D97-AF65-F5344CB8AC3E}">
        <p14:creationId xmlns:p14="http://schemas.microsoft.com/office/powerpoint/2010/main" val="3612718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5842966"/>
              </p:ext>
            </p:extLst>
          </p:nvPr>
        </p:nvGraphicFramePr>
        <p:xfrm>
          <a:off x="1214438" y="1500188"/>
          <a:ext cx="6329362" cy="5132197"/>
        </p:xfrm>
        <a:graphic>
          <a:graphicData uri="http://schemas.openxmlformats.org/drawingml/2006/table">
            <a:tbl>
              <a:tblPr/>
              <a:tblGrid>
                <a:gridCol w="3163887"/>
                <a:gridCol w="3165475"/>
              </a:tblGrid>
              <a:tr h="2143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l-GR" sz="11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1" i="1" u="none" strike="noStrike" cap="none" normalizeH="0" baseline="0" smtClean="0">
                          <a:ln>
                            <a:noFill/>
                          </a:ln>
                          <a:solidFill>
                            <a:schemeClr val="bg1"/>
                          </a:solidFill>
                          <a:effectLst/>
                          <a:latin typeface="Times New Roman" pitchFamily="18" charset="0"/>
                          <a:cs typeface="Times New Roman" pitchFamily="18" charset="0"/>
                        </a:rPr>
                        <a:t>Th. capitatus</a:t>
                      </a:r>
                      <a:endParaRPr kumimoji="0" lang="el-GR" sz="11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1" i="1" u="none" strike="noStrike" cap="none" normalizeH="0" baseline="0" smtClean="0">
                          <a:ln>
                            <a:noFill/>
                          </a:ln>
                          <a:solidFill>
                            <a:schemeClr val="bg1"/>
                          </a:solidFill>
                          <a:effectLst/>
                          <a:latin typeface="Times New Roman" pitchFamily="18" charset="0"/>
                          <a:cs typeface="Times New Roman" pitchFamily="18" charset="0"/>
                        </a:rPr>
                        <a:t>(</a:t>
                      </a:r>
                      <a:r>
                        <a:rPr kumimoji="0" lang="el-GR" sz="1100" b="1" i="1" u="none" strike="noStrike" cap="none" normalizeH="0" baseline="0" smtClean="0">
                          <a:ln>
                            <a:noFill/>
                          </a:ln>
                          <a:solidFill>
                            <a:schemeClr val="bg1"/>
                          </a:solidFill>
                          <a:effectLst/>
                          <a:latin typeface="Times New Roman" pitchFamily="18" charset="0"/>
                          <a:cs typeface="Times New Roman" pitchFamily="18" charset="0"/>
                        </a:rPr>
                        <a:t>Θυμάρι)</a:t>
                      </a:r>
                      <a:endParaRPr kumimoji="0" lang="el-GR" sz="1100" b="1" i="0" u="none" strike="noStrike" cap="none" normalizeH="0" baseline="0" smtClean="0">
                        <a:ln>
                          <a:noFill/>
                        </a:ln>
                        <a:solidFill>
                          <a:schemeClr val="bg1"/>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Μέση Απόδοση % σε αιθέριο έλαιο</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4,40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Συστατικά του αιθέριου ελαίου</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Περιεκτικότητα  %</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dirty="0" smtClean="0">
                          <a:ln>
                            <a:noFill/>
                          </a:ln>
                          <a:solidFill>
                            <a:srgbClr val="FF0000"/>
                          </a:solidFill>
                          <a:effectLst/>
                          <a:latin typeface="Times New Roman" pitchFamily="18" charset="0"/>
                          <a:cs typeface="Times New Roman" pitchFamily="18" charset="0"/>
                        </a:rPr>
                        <a:t>Carvacrol</a:t>
                      </a:r>
                      <a:endParaRPr kumimoji="0" lang="el-GR"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dirty="0" smtClean="0">
                          <a:ln>
                            <a:noFill/>
                          </a:ln>
                          <a:solidFill>
                            <a:srgbClr val="FF0000"/>
                          </a:solidFill>
                          <a:effectLst/>
                          <a:latin typeface="Times New Roman" pitchFamily="18" charset="0"/>
                          <a:cs typeface="Times New Roman" pitchFamily="18" charset="0"/>
                        </a:rPr>
                        <a:t>87,54</a:t>
                      </a:r>
                      <a:endParaRPr kumimoji="0" lang="el-GR"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a:t>
                      </a: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-thujene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0,16</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a:t>
                      </a: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-pinene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0,20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β</a:t>
                      </a: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-pinene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0,09</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β-myrcene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0,45</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α-phellandrene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0,03</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δ-carene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0,60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p</a:t>
                      </a: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-cymene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2,73</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γ-terpinene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3,26</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sabinene hydrate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0,11</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Linalool</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0,34</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Borneol</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0,17</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terpinene-4-ol</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0,31</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carvacryl acetate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0,02</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Caryophyllene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3,50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Aromandrene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α-caryophylene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0,08</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δ-germacrene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bicyclogermacrene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β-bisabolene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caryophylene oxide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dirty="0" smtClean="0">
                          <a:ln>
                            <a:noFill/>
                          </a:ln>
                          <a:solidFill>
                            <a:srgbClr val="000000"/>
                          </a:solidFill>
                          <a:effectLst/>
                          <a:latin typeface="Times New Roman" pitchFamily="18" charset="0"/>
                          <a:cs typeface="Times New Roman" pitchFamily="18" charset="0"/>
                        </a:rPr>
                        <a:t>0,27</a:t>
                      </a:r>
                      <a:endParaRPr kumimoji="0" lang="el-GR"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1039" name="Title 1"/>
          <p:cNvSpPr>
            <a:spLocks noGrp="1"/>
          </p:cNvSpPr>
          <p:nvPr>
            <p:ph type="title"/>
          </p:nvPr>
        </p:nvSpPr>
        <p:spPr/>
        <p:txBody>
          <a:bodyPr/>
          <a:lstStyle/>
          <a:p>
            <a:r>
              <a:rPr lang="el-GR" smtClean="0"/>
              <a:t>Θυμάρι</a:t>
            </a:r>
          </a:p>
        </p:txBody>
      </p:sp>
    </p:spTree>
    <p:extLst>
      <p:ext uri="{BB962C8B-B14F-4D97-AF65-F5344CB8AC3E}">
        <p14:creationId xmlns:p14="http://schemas.microsoft.com/office/powerpoint/2010/main" val="187809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Κλίμα-έδαφος-θρεπτικά </a:t>
            </a:r>
            <a:r>
              <a:rPr lang="el-GR" dirty="0" err="1" smtClean="0"/>
              <a:t>στοιχεά</a:t>
            </a:r>
            <a:endParaRPr lang="el-GR" dirty="0"/>
          </a:p>
        </p:txBody>
      </p:sp>
      <p:sp>
        <p:nvSpPr>
          <p:cNvPr id="3" name="2 - Θέση περιεχομένου"/>
          <p:cNvSpPr>
            <a:spLocks noGrp="1"/>
          </p:cNvSpPr>
          <p:nvPr>
            <p:ph idx="1"/>
          </p:nvPr>
        </p:nvSpPr>
        <p:spPr/>
        <p:txBody>
          <a:bodyPr/>
          <a:lstStyle/>
          <a:p>
            <a:r>
              <a:rPr lang="el-GR" dirty="0" smtClean="0"/>
              <a:t>Θερμοκρασία 16-22 </a:t>
            </a:r>
            <a:r>
              <a:rPr lang="en-US" baseline="30000" dirty="0" smtClean="0"/>
              <a:t>0</a:t>
            </a:r>
            <a:r>
              <a:rPr lang="en-US" dirty="0" smtClean="0"/>
              <a:t>C </a:t>
            </a:r>
          </a:p>
          <a:p>
            <a:r>
              <a:rPr lang="el-GR" dirty="0" smtClean="0"/>
              <a:t>Υψόμετρο 400-500 μ.</a:t>
            </a:r>
          </a:p>
          <a:p>
            <a:r>
              <a:rPr lang="el-GR" dirty="0" err="1" smtClean="0"/>
              <a:t>Ελαφράς</a:t>
            </a:r>
            <a:r>
              <a:rPr lang="el-GR" dirty="0" smtClean="0"/>
              <a:t> σύστασης εδάφη</a:t>
            </a:r>
          </a:p>
          <a:p>
            <a:r>
              <a:rPr lang="el-GR" dirty="0" smtClean="0"/>
              <a:t>Άριστο </a:t>
            </a:r>
            <a:r>
              <a:rPr lang="en-US" dirty="0" smtClean="0"/>
              <a:t>pH 6,3 </a:t>
            </a:r>
            <a:r>
              <a:rPr lang="el-GR" dirty="0" smtClean="0"/>
              <a:t>αναπτύσσεται έως 8</a:t>
            </a:r>
          </a:p>
          <a:p>
            <a:r>
              <a:rPr lang="el-GR" dirty="0" smtClean="0"/>
              <a:t>Δεν έχει απαιτήσεις σε νερό και </a:t>
            </a:r>
            <a:r>
              <a:rPr lang="el-GR" dirty="0" err="1" smtClean="0"/>
              <a:t>θρ</a:t>
            </a:r>
            <a:r>
              <a:rPr lang="el-GR" dirty="0" smtClean="0"/>
              <a:t>. στοιχεία</a:t>
            </a:r>
            <a:endParaRPr lang="el-GR" dirty="0"/>
          </a:p>
        </p:txBody>
      </p:sp>
    </p:spTree>
    <p:extLst>
      <p:ext uri="{BB962C8B-B14F-4D97-AF65-F5344CB8AC3E}">
        <p14:creationId xmlns:p14="http://schemas.microsoft.com/office/powerpoint/2010/main" val="385429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Πολλαπλασιασμός</a:t>
            </a:r>
            <a:endParaRPr lang="el-GR" dirty="0"/>
          </a:p>
        </p:txBody>
      </p:sp>
      <p:sp>
        <p:nvSpPr>
          <p:cNvPr id="3" name="2 - Θέση περιεχομένου"/>
          <p:cNvSpPr>
            <a:spLocks noGrp="1"/>
          </p:cNvSpPr>
          <p:nvPr>
            <p:ph idx="1"/>
          </p:nvPr>
        </p:nvSpPr>
        <p:spPr/>
        <p:txBody>
          <a:bodyPr/>
          <a:lstStyle/>
          <a:p>
            <a:r>
              <a:rPr lang="el-GR" dirty="0" smtClean="0"/>
              <a:t>Σπόρος και παραφυάδες</a:t>
            </a:r>
          </a:p>
          <a:p>
            <a:r>
              <a:rPr lang="el-GR" dirty="0" smtClean="0"/>
              <a:t>Ομοίως με τη ρίγανη</a:t>
            </a:r>
          </a:p>
          <a:p>
            <a:r>
              <a:rPr lang="el-GR" dirty="0" smtClean="0"/>
              <a:t>Αποστάσεις φύτευσης: 60-70 μεταξύ των γραμμών 25-30 επί της γραμμής</a:t>
            </a:r>
          </a:p>
          <a:p>
            <a:r>
              <a:rPr lang="el-GR" dirty="0" smtClean="0"/>
              <a:t>5500-6000 φυτά ανά στρέμμα</a:t>
            </a:r>
          </a:p>
          <a:p>
            <a:r>
              <a:rPr lang="el-GR" dirty="0" smtClean="0"/>
              <a:t>Διάρκεια παραγωγικής ζωής 6-7 χρόνια</a:t>
            </a:r>
            <a:endParaRPr lang="el-GR" dirty="0"/>
          </a:p>
        </p:txBody>
      </p:sp>
    </p:spTree>
    <p:extLst>
      <p:ext uri="{BB962C8B-B14F-4D97-AF65-F5344CB8AC3E}">
        <p14:creationId xmlns:p14="http://schemas.microsoft.com/office/powerpoint/2010/main" val="3963013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Συγκομιδή</a:t>
            </a:r>
            <a:endParaRPr lang="el-GR" dirty="0"/>
          </a:p>
        </p:txBody>
      </p:sp>
      <p:sp>
        <p:nvSpPr>
          <p:cNvPr id="3" name="2 - Θέση περιεχομένου"/>
          <p:cNvSpPr>
            <a:spLocks noGrp="1"/>
          </p:cNvSpPr>
          <p:nvPr>
            <p:ph idx="1"/>
          </p:nvPr>
        </p:nvSpPr>
        <p:spPr/>
        <p:txBody>
          <a:bodyPr>
            <a:normAutofit/>
          </a:bodyPr>
          <a:lstStyle/>
          <a:p>
            <a:r>
              <a:rPr lang="el-GR" dirty="0" smtClean="0"/>
              <a:t>Από το δεύτερο έτος</a:t>
            </a:r>
          </a:p>
          <a:p>
            <a:r>
              <a:rPr lang="el-GR" dirty="0" smtClean="0"/>
              <a:t>Σε αρδευόμενες καλλιέργειες μπορεί να γίνει και δεύτερη συγκομιδή ή και τρίτη</a:t>
            </a:r>
          </a:p>
          <a:p>
            <a:r>
              <a:rPr lang="el-GR" dirty="0" smtClean="0"/>
              <a:t> 200 κιλά ανά στρέμμα η απόδοση σε ξηρά δρόγη 1 συγκομιδής σε ξηρική καλλιέργεια με 2 συγκομιδές 700 κιλά ανά στρέμμα</a:t>
            </a:r>
          </a:p>
          <a:p>
            <a:r>
              <a:rPr lang="el-GR" dirty="0" smtClean="0"/>
              <a:t>Φύλλα και άνθη αποτελούν το 50% του ξηρού βάρους</a:t>
            </a:r>
          </a:p>
          <a:p>
            <a:pPr>
              <a:buNone/>
            </a:pPr>
            <a:endParaRPr lang="el-GR" dirty="0"/>
          </a:p>
        </p:txBody>
      </p:sp>
    </p:spTree>
    <p:extLst>
      <p:ext uri="{BB962C8B-B14F-4D97-AF65-F5344CB8AC3E}">
        <p14:creationId xmlns:p14="http://schemas.microsoft.com/office/powerpoint/2010/main" val="3082260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r>
              <a:rPr lang="el-GR" smtClean="0"/>
              <a:t>Ιδιότητες</a:t>
            </a:r>
          </a:p>
          <a:p>
            <a:pPr>
              <a:buFont typeface="Arial" pitchFamily="34" charset="0"/>
              <a:buNone/>
            </a:pPr>
            <a:r>
              <a:rPr lang="el-GR" smtClean="0"/>
              <a:t>Αμηνόρροια (έγχυμα ανθισμένων κορυφών)</a:t>
            </a:r>
          </a:p>
          <a:p>
            <a:pPr>
              <a:buFont typeface="Arial" pitchFamily="34" charset="0"/>
              <a:buNone/>
            </a:pPr>
            <a:r>
              <a:rPr lang="el-GR" smtClean="0"/>
              <a:t>Αρθρίτιδα (αφέψημα φύλλων)</a:t>
            </a:r>
          </a:p>
          <a:p>
            <a:pPr>
              <a:buFont typeface="Arial" pitchFamily="34" charset="0"/>
              <a:buNone/>
            </a:pPr>
            <a:r>
              <a:rPr lang="el-GR" smtClean="0"/>
              <a:t>Βήχας, βρογχίτιδα (έγχυμα φύλλων και ανθέων)</a:t>
            </a:r>
          </a:p>
          <a:p>
            <a:pPr>
              <a:buFont typeface="Arial" pitchFamily="34" charset="0"/>
              <a:buNone/>
            </a:pPr>
            <a:r>
              <a:rPr lang="el-GR" smtClean="0"/>
              <a:t>Δυσπεψία (έγχυμα ανθισμένων κορυφών)</a:t>
            </a:r>
          </a:p>
          <a:p>
            <a:pPr>
              <a:buFont typeface="Arial" pitchFamily="34" charset="0"/>
              <a:buNone/>
            </a:pPr>
            <a:r>
              <a:rPr lang="el-GR" smtClean="0"/>
              <a:t>Οδοντικοί πόνοι (πλύσεις με αιθέριο έλαιο)</a:t>
            </a:r>
          </a:p>
          <a:p>
            <a:pPr>
              <a:buFont typeface="Arial" pitchFamily="34" charset="0"/>
              <a:buNone/>
            </a:pPr>
            <a:r>
              <a:rPr lang="el-GR" smtClean="0"/>
              <a:t>Ρευματισμοί (αφέψημα φυτού)</a:t>
            </a:r>
            <a:endParaRPr lang="en-US" smtClean="0"/>
          </a:p>
        </p:txBody>
      </p:sp>
      <p:sp>
        <p:nvSpPr>
          <p:cNvPr id="41987" name="Title 1"/>
          <p:cNvSpPr>
            <a:spLocks noGrp="1"/>
          </p:cNvSpPr>
          <p:nvPr>
            <p:ph type="title"/>
          </p:nvPr>
        </p:nvSpPr>
        <p:spPr/>
        <p:txBody>
          <a:bodyPr/>
          <a:lstStyle/>
          <a:p>
            <a:r>
              <a:rPr lang="el-GR" smtClean="0"/>
              <a:t>Θυμάρι</a:t>
            </a:r>
          </a:p>
        </p:txBody>
      </p:sp>
    </p:spTree>
    <p:extLst>
      <p:ext uri="{BB962C8B-B14F-4D97-AF65-F5344CB8AC3E}">
        <p14:creationId xmlns:p14="http://schemas.microsoft.com/office/powerpoint/2010/main" val="1387814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p:txBody>
          <a:bodyPr/>
          <a:lstStyle/>
          <a:p>
            <a:endParaRPr lang="el-GR" smtClean="0"/>
          </a:p>
          <a:p>
            <a:r>
              <a:rPr lang="el-GR" smtClean="0"/>
              <a:t>Σε συνδυασμό με το δεντρολίβανο σκουραίνει το χρώμα των μαλλιών, τα κάνει απαλά και λαμπερά και συντελεί στην καταπολέμηση της πιτυρίδας </a:t>
            </a:r>
          </a:p>
          <a:p>
            <a:endParaRPr lang="el-GR" smtClean="0"/>
          </a:p>
        </p:txBody>
      </p:sp>
      <p:sp>
        <p:nvSpPr>
          <p:cNvPr id="43011" name="Title 1"/>
          <p:cNvSpPr>
            <a:spLocks noGrp="1"/>
          </p:cNvSpPr>
          <p:nvPr>
            <p:ph type="title"/>
          </p:nvPr>
        </p:nvSpPr>
        <p:spPr/>
        <p:txBody>
          <a:bodyPr/>
          <a:lstStyle/>
          <a:p>
            <a:r>
              <a:rPr lang="el-GR" smtClean="0"/>
              <a:t>Θυμάρι</a:t>
            </a:r>
          </a:p>
        </p:txBody>
      </p:sp>
    </p:spTree>
    <p:extLst>
      <p:ext uri="{BB962C8B-B14F-4D97-AF65-F5344CB8AC3E}">
        <p14:creationId xmlns:p14="http://schemas.microsoft.com/office/powerpoint/2010/main" val="1089027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fontScale="90000"/>
          </a:bodyPr>
          <a:lstStyle/>
          <a:p>
            <a:pPr fontAlgn="auto">
              <a:spcAft>
                <a:spcPts val="0"/>
              </a:spcAft>
              <a:defRPr/>
            </a:pPr>
            <a:r>
              <a:rPr lang="el-GR" dirty="0" smtClean="0"/>
              <a:t>Θρούμπι (</a:t>
            </a:r>
            <a:r>
              <a:rPr lang="en-US" i="1" dirty="0" err="1" smtClean="0"/>
              <a:t>Satureja</a:t>
            </a:r>
            <a:r>
              <a:rPr lang="en-US" i="1" dirty="0" smtClean="0"/>
              <a:t> </a:t>
            </a:r>
            <a:r>
              <a:rPr lang="en-US" i="1" dirty="0" err="1" smtClean="0"/>
              <a:t>thymbra</a:t>
            </a:r>
            <a:r>
              <a:rPr lang="en-US" dirty="0" smtClean="0"/>
              <a:t>)</a:t>
            </a:r>
            <a:r>
              <a:rPr lang="el-GR" dirty="0" smtClean="0"/>
              <a:t/>
            </a:r>
            <a:br>
              <a:rPr lang="el-GR" dirty="0" smtClean="0"/>
            </a:br>
            <a:endParaRPr lang="el-GR" dirty="0"/>
          </a:p>
        </p:txBody>
      </p:sp>
      <p:pic>
        <p:nvPicPr>
          <p:cNvPr id="44035" name="Picture 6" descr="http://flora.huji.ac.il/static/8/69/0040698.002.jpg"/>
          <p:cNvPicPr>
            <a:picLocks noChangeAspect="1" noChangeArrowheads="1"/>
          </p:cNvPicPr>
          <p:nvPr/>
        </p:nvPicPr>
        <p:blipFill>
          <a:blip r:embed="rId2"/>
          <a:srcRect/>
          <a:stretch>
            <a:fillRect/>
          </a:stretch>
        </p:blipFill>
        <p:spPr bwMode="auto">
          <a:xfrm>
            <a:off x="4764088" y="2357438"/>
            <a:ext cx="3998912" cy="3005137"/>
          </a:xfrm>
          <a:prstGeom prst="rect">
            <a:avLst/>
          </a:prstGeom>
          <a:noFill/>
          <a:ln w="9525">
            <a:noFill/>
            <a:miter lim="800000"/>
            <a:headEnd/>
            <a:tailEnd/>
          </a:ln>
        </p:spPr>
      </p:pic>
      <p:pic>
        <p:nvPicPr>
          <p:cNvPr id="44036" name="Content Placeholder 6"/>
          <p:cNvPicPr>
            <a:picLocks noGrp="1"/>
          </p:cNvPicPr>
          <p:nvPr>
            <p:ph idx="1"/>
          </p:nvPr>
        </p:nvPicPr>
        <p:blipFill>
          <a:blip r:embed="rId3"/>
          <a:srcRect/>
          <a:stretch>
            <a:fillRect/>
          </a:stretch>
        </p:blipFill>
        <p:spPr>
          <a:xfrm>
            <a:off x="857250" y="2357438"/>
            <a:ext cx="3432175" cy="2752725"/>
          </a:xfrm>
        </p:spPr>
      </p:pic>
    </p:spTree>
    <p:extLst>
      <p:ext uri="{BB962C8B-B14F-4D97-AF65-F5344CB8AC3E}">
        <p14:creationId xmlns:p14="http://schemas.microsoft.com/office/powerpoint/2010/main" val="6855980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None/>
              <a:defRPr/>
            </a:pPr>
            <a:r>
              <a:rPr lang="el-GR" b="1" u="sng" dirty="0" smtClean="0"/>
              <a:t>Περιγραφή</a:t>
            </a:r>
            <a:r>
              <a:rPr lang="el-GR" dirty="0" smtClean="0"/>
              <a:t>: </a:t>
            </a:r>
          </a:p>
          <a:p>
            <a:pPr fontAlgn="auto">
              <a:spcAft>
                <a:spcPts val="0"/>
              </a:spcAft>
              <a:defRPr/>
            </a:pPr>
            <a:r>
              <a:rPr lang="el-GR" dirty="0" smtClean="0"/>
              <a:t>Ανήκει στην οικογένεια των </a:t>
            </a:r>
            <a:r>
              <a:rPr lang="el-GR" dirty="0" err="1" smtClean="0"/>
              <a:t>Χειλανθών</a:t>
            </a:r>
            <a:r>
              <a:rPr lang="el-GR" dirty="0" smtClean="0"/>
              <a:t>. </a:t>
            </a:r>
          </a:p>
          <a:p>
            <a:pPr fontAlgn="auto">
              <a:spcAft>
                <a:spcPts val="0"/>
              </a:spcAft>
              <a:defRPr/>
            </a:pPr>
            <a:r>
              <a:rPr lang="el-GR" dirty="0" smtClean="0"/>
              <a:t>Είναι αρωματικό ετήσιο ποώδες φυτό. </a:t>
            </a:r>
          </a:p>
          <a:p>
            <a:pPr fontAlgn="auto">
              <a:spcAft>
                <a:spcPts val="0"/>
              </a:spcAft>
              <a:defRPr/>
            </a:pPr>
            <a:r>
              <a:rPr lang="el-GR" dirty="0" smtClean="0"/>
              <a:t>Έχει σκληρά φύλλα  </a:t>
            </a:r>
          </a:p>
          <a:p>
            <a:pPr fontAlgn="auto">
              <a:spcAft>
                <a:spcPts val="0"/>
              </a:spcAft>
              <a:defRPr/>
            </a:pPr>
            <a:r>
              <a:rPr lang="el-GR" dirty="0" smtClean="0"/>
              <a:t> Ροζ άνθη  </a:t>
            </a:r>
          </a:p>
          <a:p>
            <a:pPr fontAlgn="auto">
              <a:spcAft>
                <a:spcPts val="0"/>
              </a:spcAft>
              <a:defRPr/>
            </a:pPr>
            <a:r>
              <a:rPr lang="el-GR" dirty="0" smtClean="0"/>
              <a:t>Χρησιμοποιούνται τα φύλλα του και οι ανθισμένες κορφές των βλαστών του αποξηραμένου φυτού. </a:t>
            </a:r>
          </a:p>
          <a:p>
            <a:pPr fontAlgn="auto">
              <a:spcAft>
                <a:spcPts val="0"/>
              </a:spcAft>
              <a:defRPr/>
            </a:pPr>
            <a:r>
              <a:rPr lang="el-GR" dirty="0" smtClean="0"/>
              <a:t>Ευδοκιμεί κυρίως στην Ανατολική Μεσόγειο.</a:t>
            </a:r>
            <a:br>
              <a:rPr lang="el-GR" dirty="0" smtClean="0"/>
            </a:br>
            <a:r>
              <a:rPr lang="el-GR" dirty="0" smtClean="0"/>
              <a:t/>
            </a:r>
            <a:br>
              <a:rPr lang="el-GR" dirty="0" smtClean="0"/>
            </a:br>
            <a:endParaRPr lang="el-GR" dirty="0"/>
          </a:p>
        </p:txBody>
      </p:sp>
      <p:sp>
        <p:nvSpPr>
          <p:cNvPr id="45059" name="Title 1"/>
          <p:cNvSpPr>
            <a:spLocks noGrp="1"/>
          </p:cNvSpPr>
          <p:nvPr>
            <p:ph type="title"/>
          </p:nvPr>
        </p:nvSpPr>
        <p:spPr/>
        <p:txBody>
          <a:bodyPr/>
          <a:lstStyle/>
          <a:p>
            <a:r>
              <a:rPr lang="el-GR" smtClean="0"/>
              <a:t>Θρούμπι </a:t>
            </a:r>
          </a:p>
        </p:txBody>
      </p:sp>
    </p:spTree>
    <p:extLst>
      <p:ext uri="{BB962C8B-B14F-4D97-AF65-F5344CB8AC3E}">
        <p14:creationId xmlns:p14="http://schemas.microsoft.com/office/powerpoint/2010/main" val="2031285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l-GR" dirty="0" smtClean="0"/>
              <a:t>Συλλογή – Απόδοση</a:t>
            </a:r>
          </a:p>
          <a:p>
            <a:pPr fontAlgn="auto">
              <a:spcAft>
                <a:spcPts val="0"/>
              </a:spcAft>
              <a:defRPr/>
            </a:pPr>
            <a:r>
              <a:rPr lang="el-GR" dirty="0" smtClean="0"/>
              <a:t>Η συλλογή αφορά ανθισμένες κορυφές και φύλλα του</a:t>
            </a:r>
            <a:r>
              <a:rPr lang="en-US" dirty="0" smtClean="0"/>
              <a:t> </a:t>
            </a:r>
            <a:r>
              <a:rPr lang="el-GR" dirty="0" smtClean="0"/>
              <a:t>Φυτού</a:t>
            </a:r>
          </a:p>
          <a:p>
            <a:pPr fontAlgn="auto">
              <a:spcAft>
                <a:spcPts val="0"/>
              </a:spcAft>
              <a:defRPr/>
            </a:pPr>
            <a:r>
              <a:rPr lang="el-GR" dirty="0" smtClean="0"/>
              <a:t>Γίνεται στο στάδιο της άνθισης (Μάιος – Ιούνιος)</a:t>
            </a:r>
          </a:p>
          <a:p>
            <a:pPr fontAlgn="auto">
              <a:spcAft>
                <a:spcPts val="0"/>
              </a:spcAft>
              <a:defRPr/>
            </a:pPr>
            <a:r>
              <a:rPr lang="el-GR" dirty="0" smtClean="0"/>
              <a:t>Η απόδοσή του σε έλαιο κυμαίνεται από 3 – 6,4%</a:t>
            </a:r>
          </a:p>
        </p:txBody>
      </p:sp>
      <p:sp>
        <p:nvSpPr>
          <p:cNvPr id="46083" name="Title 1"/>
          <p:cNvSpPr>
            <a:spLocks noGrp="1"/>
          </p:cNvSpPr>
          <p:nvPr>
            <p:ph type="title"/>
          </p:nvPr>
        </p:nvSpPr>
        <p:spPr/>
        <p:txBody>
          <a:bodyPr/>
          <a:lstStyle/>
          <a:p>
            <a:r>
              <a:rPr lang="el-GR" smtClean="0"/>
              <a:t>Θρούμπι </a:t>
            </a:r>
          </a:p>
        </p:txBody>
      </p:sp>
    </p:spTree>
    <p:extLst>
      <p:ext uri="{BB962C8B-B14F-4D97-AF65-F5344CB8AC3E}">
        <p14:creationId xmlns:p14="http://schemas.microsoft.com/office/powerpoint/2010/main" val="3865076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85800" y="838200"/>
            <a:ext cx="8229600" cy="4525962"/>
          </a:xfrm>
        </p:spPr>
        <p:txBody>
          <a:bodyPr/>
          <a:lstStyle/>
          <a:p>
            <a:r>
              <a:rPr lang="el-GR" dirty="0" smtClean="0"/>
              <a:t>Αιθέριο έλαιο ρίγανης</a:t>
            </a:r>
          </a:p>
        </p:txBody>
      </p:sp>
      <p:sp>
        <p:nvSpPr>
          <p:cNvPr id="23555" name="Title 1"/>
          <p:cNvSpPr>
            <a:spLocks noGrp="1"/>
          </p:cNvSpPr>
          <p:nvPr>
            <p:ph type="title"/>
          </p:nvPr>
        </p:nvSpPr>
        <p:spPr>
          <a:xfrm>
            <a:off x="457200" y="-152400"/>
            <a:ext cx="8229600" cy="1143000"/>
          </a:xfrm>
        </p:spPr>
        <p:txBody>
          <a:bodyPr/>
          <a:lstStyle/>
          <a:p>
            <a:r>
              <a:rPr lang="el-GR" dirty="0" smtClean="0"/>
              <a:t>Ρίγανη</a:t>
            </a:r>
          </a:p>
        </p:txBody>
      </p:sp>
      <p:graphicFrame>
        <p:nvGraphicFramePr>
          <p:cNvPr id="5" name="Content Placeholder 3"/>
          <p:cNvGraphicFramePr>
            <a:graphicFrameLocks noGrp="1"/>
          </p:cNvGraphicFramePr>
          <p:nvPr>
            <p:extLst>
              <p:ext uri="{D42A27DB-BD31-4B8C-83A1-F6EECF244321}">
                <p14:modId xmlns:p14="http://schemas.microsoft.com/office/powerpoint/2010/main" val="369786466"/>
              </p:ext>
            </p:extLst>
          </p:nvPr>
        </p:nvGraphicFramePr>
        <p:xfrm>
          <a:off x="838201" y="1523999"/>
          <a:ext cx="7010399" cy="5322889"/>
        </p:xfrm>
        <a:graphic>
          <a:graphicData uri="http://schemas.openxmlformats.org/drawingml/2006/table">
            <a:tbl>
              <a:tblPr/>
              <a:tblGrid>
                <a:gridCol w="2336213"/>
                <a:gridCol w="2337973"/>
                <a:gridCol w="2336213"/>
              </a:tblGrid>
              <a:tr h="4055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l-GR"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1" i="1" u="none" strike="noStrike" cap="none" normalizeH="0" baseline="0" dirty="0" smtClean="0">
                          <a:ln>
                            <a:noFill/>
                          </a:ln>
                          <a:solidFill>
                            <a:srgbClr val="FFFFFF"/>
                          </a:solidFill>
                          <a:effectLst/>
                          <a:latin typeface="Times New Roman" pitchFamily="18" charset="0"/>
                          <a:cs typeface="Times New Roman" pitchFamily="18" charset="0"/>
                        </a:rPr>
                        <a:t>O. </a:t>
                      </a:r>
                      <a:r>
                        <a:rPr kumimoji="0" lang="en-US" sz="1100" b="1" i="1" u="none" strike="noStrike" cap="none" normalizeH="0" baseline="0" dirty="0" err="1" smtClean="0">
                          <a:ln>
                            <a:noFill/>
                          </a:ln>
                          <a:solidFill>
                            <a:srgbClr val="FFFFFF"/>
                          </a:solidFill>
                          <a:effectLst/>
                          <a:latin typeface="Times New Roman" pitchFamily="18" charset="0"/>
                          <a:cs typeface="Times New Roman" pitchFamily="18" charset="0"/>
                        </a:rPr>
                        <a:t>onites</a:t>
                      </a:r>
                      <a:endParaRPr kumimoji="0" lang="el-GR"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1" i="1" u="none" strike="noStrike" cap="none" normalizeH="0" baseline="0" dirty="0" smtClean="0">
                          <a:ln>
                            <a:noFill/>
                          </a:ln>
                          <a:solidFill>
                            <a:srgbClr val="FFFFFF"/>
                          </a:solidFill>
                          <a:effectLst/>
                          <a:latin typeface="Times New Roman" pitchFamily="18" charset="0"/>
                          <a:cs typeface="Times New Roman" pitchFamily="18" charset="0"/>
                        </a:rPr>
                        <a:t>(Άγρια Ρίγανη)        </a:t>
                      </a:r>
                      <a:endParaRPr kumimoji="0" lang="el-GR" sz="1100" b="1" i="0" u="none" strike="noStrike" cap="none" normalizeH="0" baseline="0" dirty="0" smtClean="0">
                        <a:ln>
                          <a:noFill/>
                        </a:ln>
                        <a:solidFill>
                          <a:srgbClr val="FFFFFF"/>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1" i="1" u="none" strike="noStrike" cap="none" normalizeH="0" baseline="0" smtClean="0">
                          <a:ln>
                            <a:noFill/>
                          </a:ln>
                          <a:solidFill>
                            <a:schemeClr val="bg1"/>
                          </a:solidFill>
                          <a:effectLst/>
                          <a:latin typeface="Times New Roman" pitchFamily="18" charset="0"/>
                          <a:cs typeface="Times New Roman" pitchFamily="18" charset="0"/>
                        </a:rPr>
                        <a:t>O. hirtum</a:t>
                      </a:r>
                      <a:endParaRPr kumimoji="0" lang="el-GR" sz="11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1" i="1" u="none" strike="noStrike" cap="none" normalizeH="0" baseline="0" smtClean="0">
                          <a:ln>
                            <a:noFill/>
                          </a:ln>
                          <a:solidFill>
                            <a:schemeClr val="bg1"/>
                          </a:solidFill>
                          <a:effectLst/>
                          <a:latin typeface="Times New Roman" pitchFamily="18" charset="0"/>
                          <a:cs typeface="Times New Roman" pitchFamily="18" charset="0"/>
                        </a:rPr>
                        <a:t>(Ήμερη Ρίγανη)</a:t>
                      </a:r>
                      <a:endParaRPr kumimoji="0" lang="el-GR" sz="1100" b="1" i="0" u="none" strike="noStrike" cap="none" normalizeH="0" baseline="0" smtClean="0">
                        <a:ln>
                          <a:noFill/>
                        </a:ln>
                        <a:solidFill>
                          <a:schemeClr val="bg1"/>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55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Μέση Απόδοση % σε αιθέριο έλαιο</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3,62</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7,77</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537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dirty="0" smtClean="0">
                          <a:ln>
                            <a:noFill/>
                          </a:ln>
                          <a:solidFill>
                            <a:srgbClr val="000000"/>
                          </a:solidFill>
                          <a:effectLst/>
                          <a:latin typeface="Times New Roman" pitchFamily="18" charset="0"/>
                          <a:cs typeface="Times New Roman" pitchFamily="18" charset="0"/>
                        </a:rPr>
                        <a:t>Συστατικά του αιθέριου ελαίου</a:t>
                      </a:r>
                      <a:endParaRPr kumimoji="0" lang="el-GR"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dirty="0" smtClean="0">
                          <a:ln>
                            <a:noFill/>
                          </a:ln>
                          <a:solidFill>
                            <a:srgbClr val="FF0000"/>
                          </a:solidFill>
                          <a:effectLst/>
                          <a:latin typeface="Times New Roman" pitchFamily="18" charset="0"/>
                          <a:cs typeface="Times New Roman" pitchFamily="18" charset="0"/>
                        </a:rPr>
                        <a:t>Carvacrol</a:t>
                      </a:r>
                      <a:endParaRPr kumimoji="0" lang="el-GR"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dirty="0" smtClean="0">
                          <a:ln>
                            <a:noFill/>
                          </a:ln>
                          <a:solidFill>
                            <a:srgbClr val="FF0000"/>
                          </a:solidFill>
                          <a:effectLst/>
                          <a:latin typeface="Times New Roman" pitchFamily="18" charset="0"/>
                          <a:cs typeface="Times New Roman" pitchFamily="18" charset="0"/>
                        </a:rPr>
                        <a:t>79,63</a:t>
                      </a:r>
                      <a:endParaRPr kumimoji="0" lang="el-GR"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dirty="0" smtClean="0">
                          <a:ln>
                            <a:noFill/>
                          </a:ln>
                          <a:solidFill>
                            <a:srgbClr val="FF0000"/>
                          </a:solidFill>
                          <a:effectLst/>
                          <a:latin typeface="Times New Roman" pitchFamily="18" charset="0"/>
                          <a:cs typeface="Times New Roman" pitchFamily="18" charset="0"/>
                        </a:rPr>
                        <a:t>90,29</a:t>
                      </a:r>
                      <a:endParaRPr kumimoji="0" lang="el-GR"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a:t>
                      </a: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-thujene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0,34</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0,21</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a:t>
                      </a: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-pinene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0,33</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0,26</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β</a:t>
                      </a: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-pinene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0,16</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0,05</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β-myrcene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1,13</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0,55</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α-phellandrene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0,07</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0,04</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δ-carene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0,89</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0,45</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p</a:t>
                      </a: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-cymene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3,51</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2,25</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γ-terpinene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3,89</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3,09</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sabinene hydrate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0,22</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0,14</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Linalool</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0,04</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Borneol</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1,19</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0,16</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terpinene-4-ol</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1,60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0,21</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carvacryl acetate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0,46</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0,01</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Caryophyllene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2,24</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1,81</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Aromandrene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0,20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α-caryophylene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0,08</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0,13</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δ-germacrene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0,26</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bicyclogermacrene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0,25</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β-bisabolene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1,87</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0,14</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27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caryophylene oxide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0,43</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dirty="0" smtClean="0">
                          <a:ln>
                            <a:noFill/>
                          </a:ln>
                          <a:solidFill>
                            <a:srgbClr val="000000"/>
                          </a:solidFill>
                          <a:effectLst/>
                          <a:latin typeface="Times New Roman" pitchFamily="18" charset="0"/>
                          <a:cs typeface="Times New Roman" pitchFamily="18" charset="0"/>
                        </a:rPr>
                        <a:t>0,06</a:t>
                      </a:r>
                      <a:endParaRPr kumimoji="0" lang="el-GR"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 name="Oval 2"/>
          <p:cNvSpPr/>
          <p:nvPr/>
        </p:nvSpPr>
        <p:spPr>
          <a:xfrm>
            <a:off x="5029200" y="2491248"/>
            <a:ext cx="457200" cy="32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91400" y="2514600"/>
            <a:ext cx="457200" cy="32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701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28625" y="428625"/>
            <a:ext cx="8229600" cy="1143000"/>
          </a:xfrm>
        </p:spPr>
        <p:txBody>
          <a:bodyPr/>
          <a:lstStyle/>
          <a:p>
            <a:r>
              <a:rPr lang="el-GR" smtClean="0"/>
              <a:t>Θρούμπι</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093657539"/>
              </p:ext>
            </p:extLst>
          </p:nvPr>
        </p:nvGraphicFramePr>
        <p:xfrm>
          <a:off x="2057400" y="1371600"/>
          <a:ext cx="4776788" cy="5267522"/>
        </p:xfrm>
        <a:graphic>
          <a:graphicData uri="http://schemas.openxmlformats.org/drawingml/2006/table">
            <a:tbl>
              <a:tblPr/>
              <a:tblGrid>
                <a:gridCol w="2387552"/>
                <a:gridCol w="2389236"/>
              </a:tblGrid>
              <a:tr h="40217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l-GR" sz="11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1" i="1" u="none" strike="noStrike" cap="none" normalizeH="0" baseline="0" smtClean="0">
                          <a:ln>
                            <a:noFill/>
                          </a:ln>
                          <a:solidFill>
                            <a:schemeClr val="bg1"/>
                          </a:solidFill>
                          <a:effectLst/>
                          <a:latin typeface="Times New Roman" pitchFamily="18" charset="0"/>
                          <a:cs typeface="Times New Roman" pitchFamily="18" charset="0"/>
                        </a:rPr>
                        <a:t>S</a:t>
                      </a:r>
                      <a:r>
                        <a:rPr kumimoji="0" lang="el-GR" sz="1100" b="1" i="1" u="none" strike="noStrike" cap="none" normalizeH="0" baseline="0" smtClean="0">
                          <a:ln>
                            <a:noFill/>
                          </a:ln>
                          <a:solidFill>
                            <a:schemeClr val="bg1"/>
                          </a:solidFill>
                          <a:effectLst/>
                          <a:latin typeface="Times New Roman" pitchFamily="18" charset="0"/>
                          <a:cs typeface="Times New Roman" pitchFamily="18" charset="0"/>
                        </a:rPr>
                        <a:t>.</a:t>
                      </a:r>
                      <a:r>
                        <a:rPr kumimoji="0" lang="en-US" sz="1100" b="1" i="1" u="none" strike="noStrike" cap="none" normalizeH="0" baseline="0" smtClean="0">
                          <a:ln>
                            <a:noFill/>
                          </a:ln>
                          <a:solidFill>
                            <a:schemeClr val="bg1"/>
                          </a:solidFill>
                          <a:effectLst/>
                          <a:latin typeface="Times New Roman" pitchFamily="18" charset="0"/>
                          <a:cs typeface="Times New Roman" pitchFamily="18" charset="0"/>
                        </a:rPr>
                        <a:t> thymbra</a:t>
                      </a:r>
                      <a:endParaRPr kumimoji="0" lang="el-GR" sz="1100" b="1"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1" i="1" u="none" strike="noStrike" cap="none" normalizeH="0" baseline="0" smtClean="0">
                          <a:ln>
                            <a:noFill/>
                          </a:ln>
                          <a:solidFill>
                            <a:schemeClr val="bg1"/>
                          </a:solidFill>
                          <a:effectLst/>
                          <a:latin typeface="Times New Roman" pitchFamily="18" charset="0"/>
                          <a:cs typeface="Times New Roman" pitchFamily="18" charset="0"/>
                        </a:rPr>
                        <a:t>(Θρούμπι)</a:t>
                      </a:r>
                      <a:endParaRPr kumimoji="0" lang="el-GR" sz="1100" b="1" i="0" u="none" strike="noStrike" cap="none" normalizeH="0" baseline="0" smtClean="0">
                        <a:ln>
                          <a:noFill/>
                        </a:ln>
                        <a:solidFill>
                          <a:schemeClr val="bg1"/>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1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Μέση Απόδοση % σε αιθέριο έλαιο</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5,08</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1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Συστατικά του αιθέριου ελαίου</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l-GR"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dirty="0" smtClean="0">
                          <a:ln>
                            <a:noFill/>
                          </a:ln>
                          <a:solidFill>
                            <a:srgbClr val="FF0000"/>
                          </a:solidFill>
                          <a:effectLst/>
                          <a:latin typeface="Times New Roman" pitchFamily="18" charset="0"/>
                          <a:cs typeface="Times New Roman" pitchFamily="18" charset="0"/>
                        </a:rPr>
                        <a:t>Carvacrol</a:t>
                      </a:r>
                      <a:endParaRPr kumimoji="0" lang="el-GR"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dirty="0" smtClean="0">
                          <a:ln>
                            <a:noFill/>
                          </a:ln>
                          <a:solidFill>
                            <a:srgbClr val="FF0000"/>
                          </a:solidFill>
                          <a:effectLst/>
                          <a:latin typeface="Times New Roman" pitchFamily="18" charset="0"/>
                          <a:cs typeface="Times New Roman" pitchFamily="18" charset="0"/>
                        </a:rPr>
                        <a:t>51,90</a:t>
                      </a:r>
                      <a:endParaRPr kumimoji="0" lang="el-GR"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a:t>
                      </a: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-thujene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0,71</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a:t>
                      </a: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-pinene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1,03</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β</a:t>
                      </a: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-pinene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Times New Roman" pitchFamily="18" charset="0"/>
                        </a:rPr>
                        <a:t>0,45</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β-myrcene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1,84</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α-phellandrene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0,09</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δ-carene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2,69</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cs typeface="Times New Roman" pitchFamily="18" charset="0"/>
                        </a:rPr>
                        <a:t>p</a:t>
                      </a: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-cymene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5,82</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γ-terpinene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20,77</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sabinene hydrate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0,20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Linalool</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1,16</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Borneol</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0,33</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terpinene-4-ol</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0,73</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carvacryl acetate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0,06</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Caryophyllene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9,73</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Aromandrene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0,16</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α-caryophylene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0,54</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δ-germacrene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bicyclogermacrene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0,41</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β-bisabolene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0,00</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10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1" i="0" u="none" strike="noStrike" cap="none" normalizeH="0" baseline="0" smtClean="0">
                          <a:ln>
                            <a:noFill/>
                          </a:ln>
                          <a:solidFill>
                            <a:srgbClr val="000000"/>
                          </a:solidFill>
                          <a:effectLst/>
                          <a:latin typeface="Times New Roman" pitchFamily="18" charset="0"/>
                          <a:cs typeface="Times New Roman" pitchFamily="18" charset="0"/>
                        </a:rPr>
                        <a:t>caryophylene oxide</a:t>
                      </a:r>
                      <a:endParaRPr kumimoji="0" lang="el-G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dirty="0" smtClean="0">
                          <a:ln>
                            <a:noFill/>
                          </a:ln>
                          <a:solidFill>
                            <a:srgbClr val="000000"/>
                          </a:solidFill>
                          <a:effectLst/>
                          <a:latin typeface="Times New Roman" pitchFamily="18" charset="0"/>
                          <a:cs typeface="Times New Roman" pitchFamily="18" charset="0"/>
                        </a:rPr>
                        <a:t>0,50</a:t>
                      </a:r>
                      <a:endParaRPr kumimoji="0" lang="el-GR"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703329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p:txBody>
          <a:bodyPr/>
          <a:lstStyle/>
          <a:p>
            <a:pPr>
              <a:buFont typeface="Arial" pitchFamily="34" charset="0"/>
              <a:buNone/>
            </a:pPr>
            <a:r>
              <a:rPr lang="el-GR" smtClean="0"/>
              <a:t>Χρήσεις</a:t>
            </a:r>
          </a:p>
          <a:p>
            <a:r>
              <a:rPr lang="el-GR" smtClean="0"/>
              <a:t>Στην αρχαία Ελλάδα αρωμάτιζαν το κρασί (θρυμβίτης οίνος)</a:t>
            </a:r>
          </a:p>
          <a:p>
            <a:r>
              <a:rPr lang="el-GR" smtClean="0"/>
              <a:t>Ακόμα και σήμερα το χρησιμοποιούν στο τελευταίο πλύσιμο των βαρελιών ως μυκητοκτόνο, πριν βάλουν το καινούριο κρασί.</a:t>
            </a:r>
          </a:p>
        </p:txBody>
      </p:sp>
      <p:sp>
        <p:nvSpPr>
          <p:cNvPr id="48131" name="Title 1"/>
          <p:cNvSpPr>
            <a:spLocks noGrp="1"/>
          </p:cNvSpPr>
          <p:nvPr>
            <p:ph type="title"/>
          </p:nvPr>
        </p:nvSpPr>
        <p:spPr/>
        <p:txBody>
          <a:bodyPr/>
          <a:lstStyle/>
          <a:p>
            <a:r>
              <a:rPr lang="el-GR" smtClean="0"/>
              <a:t>Θρούμπι</a:t>
            </a:r>
          </a:p>
        </p:txBody>
      </p:sp>
    </p:spTree>
    <p:extLst>
      <p:ext uri="{BB962C8B-B14F-4D97-AF65-F5344CB8AC3E}">
        <p14:creationId xmlns:p14="http://schemas.microsoft.com/office/powerpoint/2010/main" val="3916376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fontAlgn="auto">
              <a:spcAft>
                <a:spcPts val="0"/>
              </a:spcAft>
              <a:defRPr/>
            </a:pPr>
            <a:r>
              <a:rPr lang="el-GR" dirty="0" smtClean="0"/>
              <a:t>Χωνευτικό, σε περιπτώσεις γαστρικής ατονίας, ή νευρικής δυσπεψίας.</a:t>
            </a:r>
          </a:p>
          <a:p>
            <a:pPr fontAlgn="auto">
              <a:spcAft>
                <a:spcPts val="0"/>
              </a:spcAft>
              <a:defRPr/>
            </a:pPr>
            <a:r>
              <a:rPr lang="el-GR" dirty="0" smtClean="0"/>
              <a:t>Χρήσιμο σε περιπτώσεις ναυτίας και ξινίλας.</a:t>
            </a:r>
          </a:p>
          <a:p>
            <a:pPr fontAlgn="auto">
              <a:spcAft>
                <a:spcPts val="0"/>
              </a:spcAft>
              <a:defRPr/>
            </a:pPr>
            <a:r>
              <a:rPr lang="el-GR" dirty="0" smtClean="0"/>
              <a:t>Ανοίγει την όρεξη, τονώνει τον οργανισμό.</a:t>
            </a:r>
          </a:p>
          <a:p>
            <a:pPr fontAlgn="auto">
              <a:spcAft>
                <a:spcPts val="0"/>
              </a:spcAft>
              <a:defRPr/>
            </a:pPr>
            <a:r>
              <a:rPr lang="el-GR" dirty="0" smtClean="0"/>
              <a:t>Σπασμολυτικό (ιδιαίτερα σε σπασμούς του εντέρου) Καταπραΰνει τις νευροπάθειες και τις κρίσεις άσθματος και σε πολλές περιπτώσεις διώχνει την αϋπνία.</a:t>
            </a:r>
          </a:p>
          <a:p>
            <a:pPr fontAlgn="auto">
              <a:spcAft>
                <a:spcPts val="0"/>
              </a:spcAft>
              <a:defRPr/>
            </a:pPr>
            <a:r>
              <a:rPr lang="el-GR" dirty="0" smtClean="0"/>
              <a:t>Για τις στυπτικές του ικανότητες είναι άριστο φάρμακο για τη διάρροια.</a:t>
            </a:r>
          </a:p>
          <a:p>
            <a:pPr fontAlgn="auto">
              <a:spcAft>
                <a:spcPts val="0"/>
              </a:spcAft>
              <a:defRPr/>
            </a:pPr>
            <a:endParaRPr lang="el-GR" dirty="0"/>
          </a:p>
        </p:txBody>
      </p:sp>
      <p:sp>
        <p:nvSpPr>
          <p:cNvPr id="49155" name="Title 1"/>
          <p:cNvSpPr>
            <a:spLocks noGrp="1"/>
          </p:cNvSpPr>
          <p:nvPr>
            <p:ph type="title"/>
          </p:nvPr>
        </p:nvSpPr>
        <p:spPr/>
        <p:txBody>
          <a:bodyPr/>
          <a:lstStyle/>
          <a:p>
            <a:r>
              <a:rPr lang="el-GR" smtClean="0"/>
              <a:t>Θρούμπι</a:t>
            </a:r>
          </a:p>
        </p:txBody>
      </p:sp>
    </p:spTree>
    <p:extLst>
      <p:ext uri="{BB962C8B-B14F-4D97-AF65-F5344CB8AC3E}">
        <p14:creationId xmlns:p14="http://schemas.microsoft.com/office/powerpoint/2010/main" val="1369085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l-GR" smtClean="0"/>
              <a:t>Θρούμπι</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defRPr/>
            </a:pPr>
            <a:r>
              <a:rPr lang="el-GR" dirty="0" smtClean="0"/>
              <a:t>Διώχνει τις τοξίνες από τον οργανισμό, αν υποφέρετε από αρθριτικά, ρευματισμούς, ουρική αρθρίτιδα ή από πέτρες στα νεφρά.</a:t>
            </a:r>
          </a:p>
          <a:p>
            <a:pPr fontAlgn="auto">
              <a:spcAft>
                <a:spcPts val="0"/>
              </a:spcAft>
              <a:defRPr/>
            </a:pPr>
            <a:r>
              <a:rPr lang="el-GR" dirty="0" err="1" smtClean="0"/>
              <a:t>Εχει</a:t>
            </a:r>
            <a:r>
              <a:rPr lang="el-GR" dirty="0" smtClean="0"/>
              <a:t> </a:t>
            </a:r>
            <a:r>
              <a:rPr lang="el-GR" dirty="0" err="1" smtClean="0"/>
              <a:t>αντιβακτηριακές</a:t>
            </a:r>
            <a:r>
              <a:rPr lang="el-GR" dirty="0" smtClean="0"/>
              <a:t> και</a:t>
            </a:r>
            <a:r>
              <a:rPr lang="el-GR" b="1" dirty="0" smtClean="0"/>
              <a:t> </a:t>
            </a:r>
            <a:r>
              <a:rPr lang="el-GR" dirty="0" err="1" smtClean="0"/>
              <a:t>αντιμυκητικές</a:t>
            </a:r>
            <a:r>
              <a:rPr lang="el-GR" dirty="0" smtClean="0"/>
              <a:t> ικανότητες</a:t>
            </a:r>
          </a:p>
          <a:p>
            <a:pPr fontAlgn="auto">
              <a:spcAft>
                <a:spcPts val="0"/>
              </a:spcAft>
              <a:defRPr/>
            </a:pPr>
            <a:r>
              <a:rPr lang="el-GR" dirty="0" smtClean="0"/>
              <a:t>Σταματάει τους πόνους του κολικού.</a:t>
            </a:r>
          </a:p>
          <a:p>
            <a:pPr fontAlgn="auto">
              <a:spcAft>
                <a:spcPts val="0"/>
              </a:spcAft>
              <a:defRPr/>
            </a:pPr>
            <a:r>
              <a:rPr lang="el-GR" dirty="0" smtClean="0"/>
              <a:t>Ανθελμινθικό (διώχνει τα παράσιτα του εντέρου)</a:t>
            </a:r>
          </a:p>
          <a:p>
            <a:pPr fontAlgn="auto">
              <a:spcAft>
                <a:spcPts val="0"/>
              </a:spcAft>
              <a:defRPr/>
            </a:pPr>
            <a:r>
              <a:rPr lang="el-GR" dirty="0" smtClean="0"/>
              <a:t>Θεωρείται αφροδισιακό, με την έννοια ότι αν βράσουμε θρούμπι και το ρίξουμε στο νερό του μπάνιου ηρεμούν τα νεύρα και αναζωογονεί την λειτουργία των γεννητικών αδένων.</a:t>
            </a:r>
          </a:p>
          <a:p>
            <a:pPr fontAlgn="auto">
              <a:spcAft>
                <a:spcPts val="0"/>
              </a:spcAft>
              <a:buFont typeface="Arial" pitchFamily="34" charset="0"/>
              <a:buNone/>
              <a:defRPr/>
            </a:pPr>
            <a:endParaRPr lang="el-GR" dirty="0" smtClean="0"/>
          </a:p>
          <a:p>
            <a:pPr fontAlgn="auto">
              <a:spcAft>
                <a:spcPts val="0"/>
              </a:spcAft>
              <a:buFont typeface="Arial" pitchFamily="34" charset="0"/>
              <a:buNone/>
              <a:defRPr/>
            </a:pPr>
            <a:endParaRPr lang="el-GR" dirty="0"/>
          </a:p>
        </p:txBody>
      </p:sp>
    </p:spTree>
    <p:extLst>
      <p:ext uri="{BB962C8B-B14F-4D97-AF65-F5344CB8AC3E}">
        <p14:creationId xmlns:p14="http://schemas.microsoft.com/office/powerpoint/2010/main" val="1849826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None/>
              <a:defRPr/>
            </a:pPr>
            <a:r>
              <a:rPr lang="el-GR" b="1" dirty="0" smtClean="0"/>
              <a:t>Εφαρμογές:</a:t>
            </a:r>
            <a:endParaRPr lang="el-GR" dirty="0" smtClean="0"/>
          </a:p>
          <a:p>
            <a:pPr fontAlgn="auto">
              <a:spcAft>
                <a:spcPts val="0"/>
              </a:spcAft>
              <a:defRPr/>
            </a:pPr>
            <a:r>
              <a:rPr lang="el-GR" dirty="0" smtClean="0"/>
              <a:t> </a:t>
            </a:r>
            <a:r>
              <a:rPr lang="el-GR" b="1" u="sng" dirty="0" smtClean="0"/>
              <a:t>Αφέψημα:</a:t>
            </a:r>
            <a:r>
              <a:rPr lang="el-GR" dirty="0" smtClean="0"/>
              <a:t> Βράζουμε 15 λεπτά 50 </a:t>
            </a:r>
            <a:r>
              <a:rPr lang="el-GR" dirty="0" err="1" smtClean="0"/>
              <a:t>γρ</a:t>
            </a:r>
            <a:r>
              <a:rPr lang="el-GR" dirty="0" smtClean="0"/>
              <a:t>. σε ένα λίτρο νερό. </a:t>
            </a:r>
          </a:p>
          <a:p>
            <a:pPr fontAlgn="auto">
              <a:spcAft>
                <a:spcPts val="0"/>
              </a:spcAft>
              <a:defRPr/>
            </a:pPr>
            <a:r>
              <a:rPr lang="el-GR" dirty="0" smtClean="0"/>
              <a:t>Για πληγές στο στόμα ή στο λαρύγγι κάντε γαργάρες</a:t>
            </a:r>
            <a:r>
              <a:rPr lang="el-GR" i="1" dirty="0" smtClean="0"/>
              <a:t> </a:t>
            </a:r>
            <a:r>
              <a:rPr lang="el-GR" dirty="0" smtClean="0"/>
              <a:t>με αφέψημα</a:t>
            </a:r>
            <a:r>
              <a:rPr lang="el-GR" i="1" dirty="0" smtClean="0"/>
              <a:t> </a:t>
            </a:r>
            <a:r>
              <a:rPr lang="el-GR" dirty="0" smtClean="0"/>
              <a:t>από θρούμπι και κρασί. Οι γαργάρες με αφέψημα</a:t>
            </a:r>
            <a:r>
              <a:rPr lang="el-GR" i="1" dirty="0" smtClean="0"/>
              <a:t> </a:t>
            </a:r>
            <a:r>
              <a:rPr lang="el-GR" dirty="0" smtClean="0"/>
              <a:t>θρουμπιού βοηθούν τους </a:t>
            </a:r>
            <a:r>
              <a:rPr lang="el-GR" dirty="0" err="1" smtClean="0"/>
              <a:t>πονεμένους</a:t>
            </a:r>
            <a:r>
              <a:rPr lang="el-GR" dirty="0" smtClean="0"/>
              <a:t> λαιμούς.</a:t>
            </a:r>
          </a:p>
          <a:p>
            <a:pPr fontAlgn="auto">
              <a:spcAft>
                <a:spcPts val="0"/>
              </a:spcAft>
              <a:defRPr/>
            </a:pPr>
            <a:r>
              <a:rPr lang="el-GR" dirty="0" smtClean="0"/>
              <a:t>Ένα αφέψημα τις βραδινές ώρες προκαλεί ευχάριστη διάθεση στους κουρασμένους οργανισμούς και τα φιλάσθενα παιδιά.</a:t>
            </a:r>
          </a:p>
          <a:p>
            <a:pPr fontAlgn="auto">
              <a:spcAft>
                <a:spcPts val="0"/>
              </a:spcAft>
              <a:defRPr/>
            </a:pPr>
            <a:r>
              <a:rPr lang="el-GR" dirty="0" smtClean="0"/>
              <a:t>Το αφέψημα του καταπολεμεί την αεροφαγία (διώχνει τα αέρια) και θεραπεύει τα κρυολογήματα του στομάχου.</a:t>
            </a:r>
          </a:p>
          <a:p>
            <a:pPr fontAlgn="auto">
              <a:spcAft>
                <a:spcPts val="0"/>
              </a:spcAft>
              <a:defRPr/>
            </a:pPr>
            <a:r>
              <a:rPr lang="el-GR" dirty="0" err="1" smtClean="0"/>
              <a:t>Αποχρεμτπικό</a:t>
            </a:r>
            <a:r>
              <a:rPr lang="el-GR" dirty="0" smtClean="0"/>
              <a:t> (με ζεστά αφεψήματα, μαλακώνει και διευκο­λύνει το βήχα) γι' αυτό είναι πολύ χρήσιμο σε βρογχίτιδες και άσθμα.</a:t>
            </a:r>
          </a:p>
          <a:p>
            <a:pPr fontAlgn="auto">
              <a:spcAft>
                <a:spcPts val="0"/>
              </a:spcAft>
              <a:defRPr/>
            </a:pPr>
            <a:endParaRPr lang="el-GR" dirty="0"/>
          </a:p>
        </p:txBody>
      </p:sp>
      <p:sp>
        <p:nvSpPr>
          <p:cNvPr id="51203" name="Title 1"/>
          <p:cNvSpPr>
            <a:spLocks noGrp="1"/>
          </p:cNvSpPr>
          <p:nvPr>
            <p:ph type="title"/>
          </p:nvPr>
        </p:nvSpPr>
        <p:spPr/>
        <p:txBody>
          <a:bodyPr/>
          <a:lstStyle/>
          <a:p>
            <a:r>
              <a:rPr lang="el-GR" smtClean="0"/>
              <a:t>Θρούμπι</a:t>
            </a:r>
          </a:p>
        </p:txBody>
      </p:sp>
    </p:spTree>
    <p:extLst>
      <p:ext uri="{BB962C8B-B14F-4D97-AF65-F5344CB8AC3E}">
        <p14:creationId xmlns:p14="http://schemas.microsoft.com/office/powerpoint/2010/main" val="2767694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p:txBody>
          <a:bodyPr/>
          <a:lstStyle/>
          <a:p>
            <a:r>
              <a:rPr lang="el-GR" b="1" u="sng" smtClean="0"/>
              <a:t>Έγχυμα:</a:t>
            </a:r>
            <a:r>
              <a:rPr lang="el-GR" smtClean="0"/>
              <a:t> Μουλιάζουμε 2 κουταλάκια θρούμπι σε ένα φλι­τζάνι ζεστό νερό, σουρώνουμε μετά από 10 λεπτά και πίνουμε ένα μέχρι 3 φλιτζάνια τη μέρα (μετά τα γεύματα)</a:t>
            </a:r>
          </a:p>
          <a:p>
            <a:r>
              <a:rPr lang="el-GR" b="1" u="sng" smtClean="0"/>
              <a:t>Εξωτερική Χρήση:</a:t>
            </a:r>
            <a:r>
              <a:rPr lang="el-GR" smtClean="0"/>
              <a:t> Κομπρέσες με αφέψημα (βράζουμε 25 γραμ. σε ένα λίτρο νερό). </a:t>
            </a:r>
          </a:p>
          <a:p>
            <a:r>
              <a:rPr lang="el-GR" smtClean="0"/>
              <a:t>Είναι αντισηπτικό σε πληγές και τσιμπήματα εντόμων.</a:t>
            </a:r>
          </a:p>
          <a:p>
            <a:endParaRPr lang="el-GR" smtClean="0"/>
          </a:p>
        </p:txBody>
      </p:sp>
      <p:sp>
        <p:nvSpPr>
          <p:cNvPr id="52227" name="Title 1"/>
          <p:cNvSpPr>
            <a:spLocks noGrp="1"/>
          </p:cNvSpPr>
          <p:nvPr>
            <p:ph type="title"/>
          </p:nvPr>
        </p:nvSpPr>
        <p:spPr/>
        <p:txBody>
          <a:bodyPr/>
          <a:lstStyle/>
          <a:p>
            <a:r>
              <a:rPr lang="el-GR" smtClean="0"/>
              <a:t>Θρούμπι</a:t>
            </a:r>
          </a:p>
        </p:txBody>
      </p:sp>
    </p:spTree>
    <p:extLst>
      <p:ext uri="{BB962C8B-B14F-4D97-AF65-F5344CB8AC3E}">
        <p14:creationId xmlns:p14="http://schemas.microsoft.com/office/powerpoint/2010/main" val="3001694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l-GR" dirty="0" smtClean="0"/>
              <a:t>Δίκταμος (</a:t>
            </a:r>
            <a:r>
              <a:rPr lang="en-US" i="1" dirty="0" err="1" smtClean="0"/>
              <a:t>Origanum</a:t>
            </a:r>
            <a:r>
              <a:rPr lang="en-US" i="1" dirty="0" smtClean="0"/>
              <a:t> </a:t>
            </a:r>
            <a:r>
              <a:rPr lang="en-US" i="1" dirty="0" err="1" smtClean="0"/>
              <a:t>dictamnus</a:t>
            </a:r>
            <a:r>
              <a:rPr lang="en-US" dirty="0" smtClean="0"/>
              <a:t>)</a:t>
            </a:r>
            <a:endParaRPr lang="el-GR" dirty="0" smtClean="0"/>
          </a:p>
        </p:txBody>
      </p:sp>
      <p:sp>
        <p:nvSpPr>
          <p:cNvPr id="3" name="Content Placeholder 2"/>
          <p:cNvSpPr>
            <a:spLocks noGrp="1"/>
          </p:cNvSpPr>
          <p:nvPr>
            <p:ph idx="1"/>
          </p:nvPr>
        </p:nvSpPr>
        <p:spPr/>
        <p:txBody>
          <a:bodyPr rtlCol="0">
            <a:normAutofit fontScale="85000" lnSpcReduction="10000"/>
          </a:bodyPr>
          <a:lstStyle/>
          <a:p>
            <a:pPr fontAlgn="auto">
              <a:spcAft>
                <a:spcPts val="0"/>
              </a:spcAft>
              <a:defRPr/>
            </a:pPr>
            <a:r>
              <a:rPr lang="el-GR" dirty="0" smtClean="0"/>
              <a:t>Αρχ. </a:t>
            </a:r>
            <a:r>
              <a:rPr lang="el-GR" dirty="0" err="1" smtClean="0"/>
              <a:t>Δίκταμνος</a:t>
            </a:r>
            <a:r>
              <a:rPr lang="el-GR" dirty="0" smtClean="0"/>
              <a:t>: Δίκτη (βουνό της Κρήτης) + θάμνος</a:t>
            </a:r>
          </a:p>
          <a:p>
            <a:pPr fontAlgn="auto">
              <a:spcAft>
                <a:spcPts val="0"/>
              </a:spcAft>
              <a:buFont typeface="Arial" pitchFamily="34" charset="0"/>
              <a:buNone/>
              <a:defRPr/>
            </a:pPr>
            <a:r>
              <a:rPr lang="el-GR" dirty="0" smtClean="0"/>
              <a:t>Από τα σπουδαιότερα φαρμακευτικά φυτά</a:t>
            </a:r>
          </a:p>
          <a:p>
            <a:pPr fontAlgn="auto">
              <a:spcAft>
                <a:spcPts val="0"/>
              </a:spcAft>
              <a:defRPr/>
            </a:pPr>
            <a:r>
              <a:rPr lang="el-GR" dirty="0" smtClean="0"/>
              <a:t>Οι Κρητικοί το αποκαλούν </a:t>
            </a:r>
            <a:r>
              <a:rPr lang="en-US" dirty="0" smtClean="0"/>
              <a:t>“</a:t>
            </a:r>
            <a:r>
              <a:rPr lang="el-GR" dirty="0" err="1" smtClean="0"/>
              <a:t>έρωντα</a:t>
            </a:r>
            <a:r>
              <a:rPr lang="en-US" dirty="0" smtClean="0"/>
              <a:t>”</a:t>
            </a:r>
            <a:endParaRPr lang="el-GR" dirty="0" smtClean="0"/>
          </a:p>
          <a:p>
            <a:pPr algn="just" fontAlgn="auto">
              <a:spcAft>
                <a:spcPts val="0"/>
              </a:spcAft>
              <a:defRPr/>
            </a:pPr>
            <a:r>
              <a:rPr lang="el-GR" dirty="0" smtClean="0"/>
              <a:t>Ο Ιπποκράτης το χρησιμοποιούσε για παθήσεις του</a:t>
            </a:r>
          </a:p>
          <a:p>
            <a:pPr algn="just" fontAlgn="auto">
              <a:spcAft>
                <a:spcPts val="0"/>
              </a:spcAft>
              <a:buFont typeface="Arial" pitchFamily="34" charset="0"/>
              <a:buNone/>
              <a:defRPr/>
            </a:pPr>
            <a:r>
              <a:rPr lang="el-GR" dirty="0" smtClean="0"/>
              <a:t>στομάχου, του πεπτικού συστήματος, καθώς και της</a:t>
            </a:r>
          </a:p>
          <a:p>
            <a:pPr algn="just" fontAlgn="auto">
              <a:spcAft>
                <a:spcPts val="0"/>
              </a:spcAft>
              <a:buFont typeface="Arial" pitchFamily="34" charset="0"/>
              <a:buNone/>
              <a:defRPr/>
            </a:pPr>
            <a:r>
              <a:rPr lang="el-GR" dirty="0" smtClean="0"/>
              <a:t>σπλήνας. </a:t>
            </a:r>
            <a:endParaRPr lang="en-US" dirty="0" smtClean="0"/>
          </a:p>
          <a:p>
            <a:pPr algn="just" fontAlgn="auto">
              <a:spcAft>
                <a:spcPts val="0"/>
              </a:spcAft>
              <a:buFont typeface="Arial" pitchFamily="34" charset="0"/>
              <a:buNone/>
              <a:defRPr/>
            </a:pPr>
            <a:r>
              <a:rPr lang="el-GR" dirty="0" smtClean="0"/>
              <a:t>Επίσης για τους ρευματισμούς και τα αρθριτικά.</a:t>
            </a:r>
          </a:p>
          <a:p>
            <a:pPr algn="just" fontAlgn="auto">
              <a:spcAft>
                <a:spcPts val="0"/>
              </a:spcAft>
              <a:buFont typeface="Arial" pitchFamily="34" charset="0"/>
              <a:buNone/>
              <a:defRPr/>
            </a:pPr>
            <a:endParaRPr lang="el-GR" dirty="0" smtClean="0"/>
          </a:p>
          <a:p>
            <a:pPr algn="just" fontAlgn="auto">
              <a:spcAft>
                <a:spcPts val="0"/>
              </a:spcAft>
              <a:defRPr/>
            </a:pPr>
            <a:r>
              <a:rPr lang="el-GR" dirty="0" smtClean="0"/>
              <a:t>Θεωρούνταν αποτελεσματικό παυσίπονο και επουλωτικό των πληγών.</a:t>
            </a:r>
            <a:endParaRPr lang="el-GR" dirty="0"/>
          </a:p>
        </p:txBody>
      </p:sp>
    </p:spTree>
    <p:extLst>
      <p:ext uri="{BB962C8B-B14F-4D97-AF65-F5344CB8AC3E}">
        <p14:creationId xmlns:p14="http://schemas.microsoft.com/office/powerpoint/2010/main" val="6212287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l-GR" smtClean="0"/>
              <a:t>Δίκταμος</a:t>
            </a:r>
          </a:p>
        </p:txBody>
      </p:sp>
      <p:sp>
        <p:nvSpPr>
          <p:cNvPr id="3" name="Content Placeholder 2"/>
          <p:cNvSpPr>
            <a:spLocks noGrp="1"/>
          </p:cNvSpPr>
          <p:nvPr>
            <p:ph idx="1"/>
          </p:nvPr>
        </p:nvSpPr>
        <p:spPr>
          <a:xfrm>
            <a:off x="457200" y="1295400"/>
            <a:ext cx="8229600" cy="4525963"/>
          </a:xfrm>
        </p:spPr>
        <p:txBody>
          <a:bodyPr rtlCol="0">
            <a:normAutofit fontScale="92500"/>
          </a:bodyPr>
          <a:lstStyle/>
          <a:p>
            <a:pPr fontAlgn="auto">
              <a:spcAft>
                <a:spcPts val="0"/>
              </a:spcAft>
              <a:defRPr/>
            </a:pPr>
            <a:r>
              <a:rPr lang="el-GR" dirty="0" smtClean="0"/>
              <a:t>Ο Αριστοτέλης αναφέρει ότι οι άγριες κατσίκες όταν τραυματίζονταν κατανάλωναν δίκταμο, προκειμένου να επουλώσουν τις πληγές τους.</a:t>
            </a:r>
          </a:p>
          <a:p>
            <a:pPr fontAlgn="auto">
              <a:spcAft>
                <a:spcPts val="0"/>
              </a:spcAft>
              <a:defRPr/>
            </a:pPr>
            <a:endParaRPr lang="el-GR" dirty="0" smtClean="0"/>
          </a:p>
          <a:p>
            <a:pPr fontAlgn="auto">
              <a:spcAft>
                <a:spcPts val="0"/>
              </a:spcAft>
              <a:defRPr/>
            </a:pPr>
            <a:r>
              <a:rPr lang="el-GR" dirty="0" smtClean="0"/>
              <a:t> </a:t>
            </a:r>
            <a:r>
              <a:rPr lang="el-GR" dirty="0" err="1" smtClean="0"/>
              <a:t>Αυτοφύεται</a:t>
            </a:r>
            <a:r>
              <a:rPr lang="el-GR" dirty="0" smtClean="0"/>
              <a:t> μόνον στην Κρήτη</a:t>
            </a:r>
          </a:p>
          <a:p>
            <a:pPr fontAlgn="auto">
              <a:spcAft>
                <a:spcPts val="0"/>
              </a:spcAft>
              <a:defRPr/>
            </a:pPr>
            <a:endParaRPr lang="el-GR" dirty="0" smtClean="0"/>
          </a:p>
          <a:p>
            <a:pPr algn="just" fontAlgn="auto">
              <a:spcAft>
                <a:spcPts val="0"/>
              </a:spcAft>
              <a:defRPr/>
            </a:pPr>
            <a:r>
              <a:rPr lang="el-GR" dirty="0" smtClean="0"/>
              <a:t>Εξάγεται κυρίως στην Ιταλία, όπου και το χρησιμοποιούν για την παρασκευή του βερμούτ.</a:t>
            </a:r>
            <a:endParaRPr lang="el-GR" dirty="0"/>
          </a:p>
        </p:txBody>
      </p:sp>
    </p:spTree>
    <p:extLst>
      <p:ext uri="{BB962C8B-B14F-4D97-AF65-F5344CB8AC3E}">
        <p14:creationId xmlns:p14="http://schemas.microsoft.com/office/powerpoint/2010/main" val="21408799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00063" y="0"/>
            <a:ext cx="8229600" cy="1143000"/>
          </a:xfrm>
        </p:spPr>
        <p:txBody>
          <a:bodyPr/>
          <a:lstStyle/>
          <a:p>
            <a:r>
              <a:rPr lang="el-GR" smtClean="0"/>
              <a:t>Δίκταμος</a:t>
            </a:r>
          </a:p>
        </p:txBody>
      </p:sp>
      <p:pic>
        <p:nvPicPr>
          <p:cNvPr id="55299" name="il_fi" descr="http://lh5.ggpht.com/_12uaNCu7jqI/Sj_nMtnLboI/AAAAAAAAAQ0/6RnV4hpQdUQ/DSC01138.JPG"/>
          <p:cNvPicPr>
            <a:picLocks noGrp="1"/>
          </p:cNvPicPr>
          <p:nvPr>
            <p:ph idx="1"/>
          </p:nvPr>
        </p:nvPicPr>
        <p:blipFill>
          <a:blip r:embed="rId2"/>
          <a:srcRect/>
          <a:stretch>
            <a:fillRect/>
          </a:stretch>
        </p:blipFill>
        <p:spPr>
          <a:xfrm>
            <a:off x="1214438" y="1357313"/>
            <a:ext cx="6072187" cy="4500562"/>
          </a:xfrm>
        </p:spPr>
      </p:pic>
    </p:spTree>
    <p:extLst>
      <p:ext uri="{BB962C8B-B14F-4D97-AF65-F5344CB8AC3E}">
        <p14:creationId xmlns:p14="http://schemas.microsoft.com/office/powerpoint/2010/main" val="4070709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l_fi" descr="http://3lyk-n-filad.att.sch.gr/secret/botana/3Fyta/kdictamo/Origanum_dictamnus.jpg"/>
          <p:cNvPicPr>
            <a:picLocks noChangeAspect="1" noChangeArrowheads="1"/>
          </p:cNvPicPr>
          <p:nvPr/>
        </p:nvPicPr>
        <p:blipFill>
          <a:blip r:embed="rId2"/>
          <a:srcRect/>
          <a:stretch>
            <a:fillRect/>
          </a:stretch>
        </p:blipFill>
        <p:spPr bwMode="auto">
          <a:xfrm>
            <a:off x="6215063" y="1785938"/>
            <a:ext cx="2028825" cy="4438650"/>
          </a:xfrm>
          <a:prstGeom prst="rect">
            <a:avLst/>
          </a:prstGeom>
          <a:noFill/>
          <a:ln w="9525">
            <a:noFill/>
            <a:miter lim="800000"/>
            <a:headEnd/>
            <a:tailEnd/>
          </a:ln>
        </p:spPr>
      </p:pic>
      <p:sp>
        <p:nvSpPr>
          <p:cNvPr id="56323" name="Title 1"/>
          <p:cNvSpPr>
            <a:spLocks noGrp="1"/>
          </p:cNvSpPr>
          <p:nvPr>
            <p:ph type="title"/>
          </p:nvPr>
        </p:nvSpPr>
        <p:spPr/>
        <p:txBody>
          <a:bodyPr/>
          <a:lstStyle/>
          <a:p>
            <a:r>
              <a:rPr lang="el-GR" smtClean="0"/>
              <a:t>Δίκταμος</a:t>
            </a:r>
          </a:p>
        </p:txBody>
      </p:sp>
      <p:pic>
        <p:nvPicPr>
          <p:cNvPr id="56324" name="Content Placeholder 7"/>
          <p:cNvPicPr>
            <a:picLocks noGrp="1"/>
          </p:cNvPicPr>
          <p:nvPr>
            <p:ph idx="1"/>
          </p:nvPr>
        </p:nvPicPr>
        <p:blipFill>
          <a:blip r:embed="rId3"/>
          <a:srcRect/>
          <a:stretch>
            <a:fillRect/>
          </a:stretch>
        </p:blipFill>
        <p:spPr>
          <a:xfrm>
            <a:off x="714375" y="2214563"/>
            <a:ext cx="4854575" cy="3609975"/>
          </a:xfrm>
        </p:spPr>
      </p:pic>
    </p:spTree>
    <p:extLst>
      <p:ext uri="{BB962C8B-B14F-4D97-AF65-F5344CB8AC3E}">
        <p14:creationId xmlns:p14="http://schemas.microsoft.com/office/powerpoint/2010/main" val="1121600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l-GR" smtClean="0"/>
              <a:t>απαιτήσεις</a:t>
            </a:r>
          </a:p>
        </p:txBody>
      </p:sp>
      <p:sp>
        <p:nvSpPr>
          <p:cNvPr id="94211" name="Rectangle 3"/>
          <p:cNvSpPr>
            <a:spLocks noGrp="1" noChangeArrowheads="1"/>
          </p:cNvSpPr>
          <p:nvPr>
            <p:ph type="body" idx="1"/>
          </p:nvPr>
        </p:nvSpPr>
        <p:spPr/>
        <p:txBody>
          <a:bodyPr/>
          <a:lstStyle/>
          <a:p>
            <a:r>
              <a:rPr lang="el-GR" smtClean="0"/>
              <a:t>Ποικιλία κλιματικών απαιτήσεων</a:t>
            </a:r>
          </a:p>
          <a:p>
            <a:r>
              <a:rPr lang="el-GR" smtClean="0"/>
              <a:t>Καταλληλότερες οι ασβεστολιθικές ημιορεινές περιοχές</a:t>
            </a:r>
          </a:p>
        </p:txBody>
      </p:sp>
    </p:spTree>
    <p:extLst>
      <p:ext uri="{BB962C8B-B14F-4D97-AF65-F5344CB8AC3E}">
        <p14:creationId xmlns:p14="http://schemas.microsoft.com/office/powerpoint/2010/main" val="27056602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p:txBody>
          <a:bodyPr/>
          <a:lstStyle/>
          <a:p>
            <a:pPr>
              <a:buFont typeface="Arial" pitchFamily="34" charset="0"/>
              <a:buNone/>
            </a:pPr>
            <a:r>
              <a:rPr lang="el-GR" b="1" dirty="0" smtClean="0"/>
              <a:t>Ταξινόμηση – περιγραφή</a:t>
            </a:r>
          </a:p>
          <a:p>
            <a:r>
              <a:rPr lang="el-GR" dirty="0" smtClean="0"/>
              <a:t>Ανήκει στην οικογένεια των χειλανθών (</a:t>
            </a:r>
            <a:r>
              <a:rPr lang="en-US" dirty="0" err="1" smtClean="0"/>
              <a:t>Lamiaceae</a:t>
            </a:r>
            <a:r>
              <a:rPr lang="en-US" dirty="0" smtClean="0"/>
              <a:t>)</a:t>
            </a:r>
          </a:p>
          <a:p>
            <a:r>
              <a:rPr lang="el-GR" dirty="0" smtClean="0"/>
              <a:t>Φυτό πολύκλαδο</a:t>
            </a:r>
          </a:p>
          <a:p>
            <a:r>
              <a:rPr lang="el-GR" dirty="0" smtClean="0"/>
              <a:t>Φύλλα ωοειδή (μήκους 8-10 χιλιοστών</a:t>
            </a:r>
            <a:r>
              <a:rPr lang="en-US" dirty="0" smtClean="0"/>
              <a:t>)</a:t>
            </a:r>
            <a:endParaRPr lang="el-GR" dirty="0" smtClean="0"/>
          </a:p>
          <a:p>
            <a:r>
              <a:rPr lang="el-GR" dirty="0" smtClean="0"/>
              <a:t>Πυκνό λευκό τρίχωμα</a:t>
            </a:r>
          </a:p>
          <a:p>
            <a:r>
              <a:rPr lang="el-GR" dirty="0" smtClean="0"/>
              <a:t>Άνθη με χρώμα ρόδινο ανοικτό</a:t>
            </a:r>
          </a:p>
        </p:txBody>
      </p:sp>
      <p:sp>
        <p:nvSpPr>
          <p:cNvPr id="57347" name="Title 1"/>
          <p:cNvSpPr>
            <a:spLocks noGrp="1"/>
          </p:cNvSpPr>
          <p:nvPr>
            <p:ph type="title"/>
          </p:nvPr>
        </p:nvSpPr>
        <p:spPr/>
        <p:txBody>
          <a:bodyPr/>
          <a:lstStyle/>
          <a:p>
            <a:r>
              <a:rPr lang="el-GR" smtClean="0"/>
              <a:t>Δίκταμος</a:t>
            </a:r>
          </a:p>
        </p:txBody>
      </p:sp>
    </p:spTree>
    <p:extLst>
      <p:ext uri="{BB962C8B-B14F-4D97-AF65-F5344CB8AC3E}">
        <p14:creationId xmlns:p14="http://schemas.microsoft.com/office/powerpoint/2010/main" val="35819142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Κλίμα-Έδαφος-Θρεπτικά στοιχεία</a:t>
            </a:r>
            <a:endParaRPr lang="el-GR" dirty="0"/>
          </a:p>
        </p:txBody>
      </p:sp>
      <p:sp>
        <p:nvSpPr>
          <p:cNvPr id="3" name="2 - Θέση περιεχομένου"/>
          <p:cNvSpPr>
            <a:spLocks noGrp="1"/>
          </p:cNvSpPr>
          <p:nvPr>
            <p:ph idx="1"/>
          </p:nvPr>
        </p:nvSpPr>
        <p:spPr/>
        <p:txBody>
          <a:bodyPr/>
          <a:lstStyle/>
          <a:p>
            <a:r>
              <a:rPr lang="el-GR" sz="2800" dirty="0" smtClean="0"/>
              <a:t>0-1600 μέτρα πιο συχνά 500-700 μέτρα υψόμετρο</a:t>
            </a:r>
          </a:p>
          <a:p>
            <a:r>
              <a:rPr lang="el-GR" sz="2800" dirty="0" smtClean="0"/>
              <a:t>Αντέχει σε χαμηλές θερμοκρασίες</a:t>
            </a:r>
          </a:p>
          <a:p>
            <a:r>
              <a:rPr lang="el-GR" sz="2800" dirty="0" smtClean="0"/>
              <a:t>απαιτεί πολύ φως</a:t>
            </a:r>
          </a:p>
          <a:p>
            <a:r>
              <a:rPr lang="el-GR" sz="2800" dirty="0" err="1" smtClean="0"/>
              <a:t>Στραγγερό</a:t>
            </a:r>
            <a:r>
              <a:rPr lang="el-GR" sz="2800" dirty="0" smtClean="0"/>
              <a:t> έδαφος με καλή ικανότητα συγκράτησης </a:t>
            </a:r>
            <a:r>
              <a:rPr lang="el-GR" sz="2800" dirty="0" err="1" smtClean="0"/>
              <a:t>νερου</a:t>
            </a:r>
            <a:endParaRPr lang="el-GR" sz="2800" dirty="0" smtClean="0"/>
          </a:p>
          <a:p>
            <a:r>
              <a:rPr lang="en-US" sz="2800" dirty="0" smtClean="0"/>
              <a:t>pH 6-6,5</a:t>
            </a:r>
            <a:endParaRPr lang="el-GR" sz="2800" dirty="0" smtClean="0"/>
          </a:p>
        </p:txBody>
      </p:sp>
    </p:spTree>
    <p:extLst>
      <p:ext uri="{BB962C8B-B14F-4D97-AF65-F5344CB8AC3E}">
        <p14:creationId xmlns:p14="http://schemas.microsoft.com/office/powerpoint/2010/main" val="4805122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Καλλιέργεια</a:t>
            </a:r>
            <a:endParaRPr lang="el-GR" b="1" dirty="0"/>
          </a:p>
        </p:txBody>
      </p:sp>
      <p:sp>
        <p:nvSpPr>
          <p:cNvPr id="3" name="2 - Θέση περιεχομένου"/>
          <p:cNvSpPr>
            <a:spLocks noGrp="1"/>
          </p:cNvSpPr>
          <p:nvPr>
            <p:ph idx="1"/>
          </p:nvPr>
        </p:nvSpPr>
        <p:spPr/>
        <p:txBody>
          <a:bodyPr/>
          <a:lstStyle/>
          <a:p>
            <a:r>
              <a:rPr lang="el-GR" dirty="0" err="1" smtClean="0"/>
              <a:t>Πολλάπλασιάζεται</a:t>
            </a:r>
            <a:r>
              <a:rPr lang="el-GR" dirty="0" smtClean="0"/>
              <a:t> με σπόρο, μοσχεύματα και διαίρεση παλαιών φυτών</a:t>
            </a:r>
          </a:p>
          <a:p>
            <a:r>
              <a:rPr lang="el-GR" dirty="0" smtClean="0"/>
              <a:t>Για σπορείο 1 </a:t>
            </a:r>
            <a:r>
              <a:rPr lang="el-GR" dirty="0" err="1" smtClean="0"/>
              <a:t>γρ</a:t>
            </a:r>
            <a:r>
              <a:rPr lang="el-GR" dirty="0" smtClean="0"/>
              <a:t>. σπόρου ανά </a:t>
            </a:r>
            <a:r>
              <a:rPr lang="el-GR" dirty="0" err="1" smtClean="0"/>
              <a:t>τ.μ</a:t>
            </a:r>
            <a:r>
              <a:rPr lang="el-GR" dirty="0" smtClean="0"/>
              <a:t>.</a:t>
            </a:r>
          </a:p>
          <a:p>
            <a:r>
              <a:rPr lang="el-GR" dirty="0" smtClean="0"/>
              <a:t>Αποστάσεις: 50 εκ. μεταξύ των γραμμών και 25 εκ. επί της γραμμής (8000 φυτά ανά στρέμμα)</a:t>
            </a:r>
          </a:p>
          <a:p>
            <a:r>
              <a:rPr lang="el-GR" dirty="0" smtClean="0"/>
              <a:t>Παραγωγική ζωή 4 χρόνια</a:t>
            </a:r>
            <a:endParaRPr lang="el-GR" dirty="0"/>
          </a:p>
        </p:txBody>
      </p:sp>
    </p:spTree>
    <p:extLst>
      <p:ext uri="{BB962C8B-B14F-4D97-AF65-F5344CB8AC3E}">
        <p14:creationId xmlns:p14="http://schemas.microsoft.com/office/powerpoint/2010/main" val="8927543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Συγκομιδή</a:t>
            </a:r>
            <a:endParaRPr lang="el-GR" dirty="0"/>
          </a:p>
        </p:txBody>
      </p:sp>
      <p:sp>
        <p:nvSpPr>
          <p:cNvPr id="3" name="2 - Θέση περιεχομένου"/>
          <p:cNvSpPr>
            <a:spLocks noGrp="1"/>
          </p:cNvSpPr>
          <p:nvPr>
            <p:ph idx="1"/>
          </p:nvPr>
        </p:nvSpPr>
        <p:spPr/>
        <p:txBody>
          <a:bodyPr/>
          <a:lstStyle/>
          <a:p>
            <a:r>
              <a:rPr lang="el-GR" dirty="0" smtClean="0"/>
              <a:t>Στα πρώτα στάδια της άνθισης</a:t>
            </a:r>
          </a:p>
          <a:p>
            <a:r>
              <a:rPr lang="el-GR" dirty="0" smtClean="0"/>
              <a:t>Από το 2</a:t>
            </a:r>
            <a:r>
              <a:rPr lang="el-GR" baseline="30000" dirty="0" smtClean="0"/>
              <a:t>ο</a:t>
            </a:r>
            <a:r>
              <a:rPr lang="el-GR" dirty="0" smtClean="0"/>
              <a:t> χρόνο και μετά 2 συγκομιδές/έτος</a:t>
            </a:r>
          </a:p>
          <a:p>
            <a:r>
              <a:rPr lang="el-GR" dirty="0" smtClean="0"/>
              <a:t>Όχι κατά τις μεσημβρινές ώρες και με υγρό καιρό</a:t>
            </a:r>
          </a:p>
          <a:p>
            <a:r>
              <a:rPr lang="el-GR" dirty="0" smtClean="0"/>
              <a:t>Αποδόσεις: 300 κιλά/στρέμμα σε νωπό ανά συγκομιδή</a:t>
            </a:r>
          </a:p>
          <a:p>
            <a:r>
              <a:rPr lang="el-GR" dirty="0" smtClean="0"/>
              <a:t>Αιθέριο έλαιο 1,5-2,5% σε ξηρά φύλλα</a:t>
            </a:r>
            <a:endParaRPr lang="el-GR" dirty="0"/>
          </a:p>
        </p:txBody>
      </p:sp>
    </p:spTree>
    <p:extLst>
      <p:ext uri="{BB962C8B-B14F-4D97-AF65-F5344CB8AC3E}">
        <p14:creationId xmlns:p14="http://schemas.microsoft.com/office/powerpoint/2010/main" val="2739981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None/>
              <a:defRPr/>
            </a:pPr>
            <a:r>
              <a:rPr lang="el-GR" b="1" dirty="0" smtClean="0"/>
              <a:t>Συλλογή</a:t>
            </a:r>
          </a:p>
          <a:p>
            <a:pPr fontAlgn="auto">
              <a:spcAft>
                <a:spcPts val="0"/>
              </a:spcAft>
              <a:defRPr/>
            </a:pPr>
            <a:r>
              <a:rPr lang="el-GR" dirty="0" smtClean="0"/>
              <a:t>Συλλογή στο στάδιο της άνθισης</a:t>
            </a:r>
          </a:p>
          <a:p>
            <a:pPr fontAlgn="auto">
              <a:spcAft>
                <a:spcPts val="0"/>
              </a:spcAft>
              <a:defRPr/>
            </a:pPr>
            <a:r>
              <a:rPr lang="el-GR" dirty="0" smtClean="0"/>
              <a:t>Τα άνθη με λίγα φύλλα της βάσης συγκομίζονται χωριστά από το υπόλοιπο φυτό.</a:t>
            </a:r>
          </a:p>
          <a:p>
            <a:pPr fontAlgn="auto">
              <a:spcAft>
                <a:spcPts val="0"/>
              </a:spcAft>
              <a:defRPr/>
            </a:pPr>
            <a:r>
              <a:rPr lang="el-GR" dirty="0" smtClean="0"/>
              <a:t>2-4 συλλογές το χρόνο: η πρώτες στα τέλη Μαΐου στις πρώιμες περιοχές, ενώ στις όψιμες 1 μήνα μετά.</a:t>
            </a:r>
          </a:p>
          <a:p>
            <a:pPr fontAlgn="auto">
              <a:spcAft>
                <a:spcPts val="0"/>
              </a:spcAft>
              <a:defRPr/>
            </a:pPr>
            <a:r>
              <a:rPr lang="el-GR" dirty="0" smtClean="0"/>
              <a:t>Χλωρή μάζα: έως 300 κιλά ανά στρέμμα.</a:t>
            </a:r>
          </a:p>
          <a:p>
            <a:pPr fontAlgn="auto">
              <a:spcAft>
                <a:spcPts val="0"/>
              </a:spcAft>
              <a:defRPr/>
            </a:pPr>
            <a:r>
              <a:rPr lang="el-GR" dirty="0" smtClean="0"/>
              <a:t> Ξηρό βάρος = 40% χλωρού βάρους.</a:t>
            </a:r>
          </a:p>
          <a:p>
            <a:pPr fontAlgn="auto">
              <a:spcAft>
                <a:spcPts val="0"/>
              </a:spcAft>
              <a:defRPr/>
            </a:pPr>
            <a:r>
              <a:rPr lang="el-GR" dirty="0" smtClean="0"/>
              <a:t>Η περιεκτικότητα σε </a:t>
            </a:r>
            <a:r>
              <a:rPr lang="el-GR" dirty="0" err="1" smtClean="0"/>
              <a:t>αιθ</a:t>
            </a:r>
            <a:r>
              <a:rPr lang="el-GR" dirty="0" smtClean="0"/>
              <a:t>. Έλαιο εξαρτάται από πολλούς παράγοντες (ηλιοφάνεια, υψόμετρο, </a:t>
            </a:r>
            <a:r>
              <a:rPr lang="el-GR" dirty="0" err="1" smtClean="0"/>
              <a:t>μετασυλλεκτικοί</a:t>
            </a:r>
            <a:r>
              <a:rPr lang="el-GR" dirty="0" smtClean="0"/>
              <a:t> χειρισμοί κλπ.)</a:t>
            </a:r>
            <a:endParaRPr lang="el-GR" dirty="0"/>
          </a:p>
        </p:txBody>
      </p:sp>
      <p:sp>
        <p:nvSpPr>
          <p:cNvPr id="58371" name="Title 1"/>
          <p:cNvSpPr>
            <a:spLocks noGrp="1"/>
          </p:cNvSpPr>
          <p:nvPr>
            <p:ph type="title"/>
          </p:nvPr>
        </p:nvSpPr>
        <p:spPr/>
        <p:txBody>
          <a:bodyPr/>
          <a:lstStyle/>
          <a:p>
            <a:r>
              <a:rPr lang="el-GR" smtClean="0"/>
              <a:t>Δίκταμος</a:t>
            </a:r>
          </a:p>
        </p:txBody>
      </p:sp>
    </p:spTree>
    <p:extLst>
      <p:ext uri="{BB962C8B-B14F-4D97-AF65-F5344CB8AC3E}">
        <p14:creationId xmlns:p14="http://schemas.microsoft.com/office/powerpoint/2010/main" val="1019872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p:txBody>
          <a:bodyPr/>
          <a:lstStyle/>
          <a:p>
            <a:pPr>
              <a:buFont typeface="Arial" pitchFamily="34" charset="0"/>
              <a:buNone/>
            </a:pPr>
            <a:r>
              <a:rPr lang="el-GR" b="1" dirty="0" smtClean="0"/>
              <a:t>Χρήσεις:</a:t>
            </a:r>
          </a:p>
          <a:p>
            <a:r>
              <a:rPr lang="el-GR" dirty="0" smtClean="0"/>
              <a:t>Αρωματικό και φαρμακευτικό</a:t>
            </a:r>
          </a:p>
          <a:p>
            <a:r>
              <a:rPr lang="el-GR" dirty="0" smtClean="0"/>
              <a:t>Χρησιμοποιείται η δρόγη και το έλαιο.</a:t>
            </a:r>
          </a:p>
          <a:p>
            <a:pPr>
              <a:buFont typeface="Arial" pitchFamily="34" charset="0"/>
              <a:buNone/>
            </a:pPr>
            <a:r>
              <a:rPr lang="el-GR" dirty="0" smtClean="0"/>
              <a:t>Το αφέψημα χρησιμοποιείται για:</a:t>
            </a:r>
          </a:p>
          <a:p>
            <a:r>
              <a:rPr lang="el-GR" dirty="0" smtClean="0"/>
              <a:t>Παθήσεις του στομάχου</a:t>
            </a:r>
          </a:p>
          <a:p>
            <a:r>
              <a:rPr lang="el-GR" dirty="0" smtClean="0"/>
              <a:t>Επουλωτικό</a:t>
            </a:r>
          </a:p>
        </p:txBody>
      </p:sp>
      <p:sp>
        <p:nvSpPr>
          <p:cNvPr id="59395" name="Title 1"/>
          <p:cNvSpPr>
            <a:spLocks noGrp="1"/>
          </p:cNvSpPr>
          <p:nvPr>
            <p:ph type="title"/>
          </p:nvPr>
        </p:nvSpPr>
        <p:spPr/>
        <p:txBody>
          <a:bodyPr/>
          <a:lstStyle/>
          <a:p>
            <a:r>
              <a:rPr lang="el-GR" smtClean="0"/>
              <a:t>Δίκταμος</a:t>
            </a:r>
          </a:p>
        </p:txBody>
      </p:sp>
    </p:spTree>
    <p:extLst>
      <p:ext uri="{BB962C8B-B14F-4D97-AF65-F5344CB8AC3E}">
        <p14:creationId xmlns:p14="http://schemas.microsoft.com/office/powerpoint/2010/main" val="22599868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None/>
              <a:defRPr/>
            </a:pPr>
            <a:r>
              <a:rPr lang="el-GR" dirty="0" smtClean="0"/>
              <a:t>Το αιθέριο έλαιο βρίσκεται στα φύλλα και στις ταξιανθίες.</a:t>
            </a:r>
          </a:p>
          <a:p>
            <a:pPr fontAlgn="auto">
              <a:spcAft>
                <a:spcPts val="0"/>
              </a:spcAft>
              <a:buFont typeface="Arial" pitchFamily="34" charset="0"/>
              <a:buNone/>
              <a:defRPr/>
            </a:pPr>
            <a:r>
              <a:rPr lang="el-GR" dirty="0" smtClean="0"/>
              <a:t>Περιέχει 46 διαφορετικά συστατικά (κυρίως</a:t>
            </a:r>
          </a:p>
          <a:p>
            <a:pPr fontAlgn="auto">
              <a:spcAft>
                <a:spcPts val="0"/>
              </a:spcAft>
              <a:buFont typeface="Arial" pitchFamily="34" charset="0"/>
              <a:buNone/>
              <a:defRPr/>
            </a:pPr>
            <a:r>
              <a:rPr lang="el-GR" dirty="0" err="1" smtClean="0"/>
              <a:t>καρβακρόλη</a:t>
            </a:r>
            <a:r>
              <a:rPr lang="el-GR" dirty="0" smtClean="0"/>
              <a:t>) και π-</a:t>
            </a:r>
            <a:r>
              <a:rPr lang="el-GR" dirty="0" err="1" smtClean="0"/>
              <a:t>κυμένιο</a:t>
            </a:r>
            <a:r>
              <a:rPr lang="el-GR" dirty="0" smtClean="0"/>
              <a:t>.</a:t>
            </a:r>
          </a:p>
          <a:p>
            <a:pPr fontAlgn="auto">
              <a:spcAft>
                <a:spcPts val="0"/>
              </a:spcAft>
              <a:buFont typeface="Arial" pitchFamily="34" charset="0"/>
              <a:buNone/>
              <a:defRPr/>
            </a:pPr>
            <a:r>
              <a:rPr lang="el-GR" dirty="0" smtClean="0"/>
              <a:t>Χρησιμοποιείται:</a:t>
            </a:r>
          </a:p>
          <a:p>
            <a:pPr fontAlgn="auto">
              <a:spcAft>
                <a:spcPts val="0"/>
              </a:spcAft>
              <a:defRPr/>
            </a:pPr>
            <a:r>
              <a:rPr lang="el-GR" dirty="0" smtClean="0"/>
              <a:t>Αρωματισμό ποτών</a:t>
            </a:r>
          </a:p>
          <a:p>
            <a:pPr fontAlgn="auto">
              <a:spcAft>
                <a:spcPts val="0"/>
              </a:spcAft>
              <a:defRPr/>
            </a:pPr>
            <a:r>
              <a:rPr lang="el-GR" dirty="0" smtClean="0"/>
              <a:t> αρωματοποιία</a:t>
            </a:r>
          </a:p>
          <a:p>
            <a:pPr fontAlgn="auto">
              <a:spcAft>
                <a:spcPts val="0"/>
              </a:spcAft>
              <a:defRPr/>
            </a:pPr>
            <a:r>
              <a:rPr lang="el-GR" dirty="0" smtClean="0"/>
              <a:t>Φαρμακευτικές ιδιότητες </a:t>
            </a:r>
            <a:endParaRPr lang="el-GR" dirty="0"/>
          </a:p>
        </p:txBody>
      </p:sp>
      <p:sp>
        <p:nvSpPr>
          <p:cNvPr id="61443" name="Title 1"/>
          <p:cNvSpPr>
            <a:spLocks noGrp="1"/>
          </p:cNvSpPr>
          <p:nvPr>
            <p:ph type="title"/>
          </p:nvPr>
        </p:nvSpPr>
        <p:spPr/>
        <p:txBody>
          <a:bodyPr/>
          <a:lstStyle/>
          <a:p>
            <a:r>
              <a:rPr lang="el-GR" smtClean="0"/>
              <a:t>Δίκταμος</a:t>
            </a:r>
          </a:p>
        </p:txBody>
      </p:sp>
    </p:spTree>
    <p:extLst>
      <p:ext uri="{BB962C8B-B14F-4D97-AF65-F5344CB8AC3E}">
        <p14:creationId xmlns:p14="http://schemas.microsoft.com/office/powerpoint/2010/main" val="34094623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10000"/>
          </a:bodyPr>
          <a:lstStyle/>
          <a:p>
            <a:pPr fontAlgn="auto">
              <a:spcAft>
                <a:spcPts val="0"/>
              </a:spcAft>
              <a:defRPr/>
            </a:pPr>
            <a:r>
              <a:rPr lang="el-GR" dirty="0" smtClean="0"/>
              <a:t>Πειράματα</a:t>
            </a:r>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dirty="0" smtClean="0"/>
              <a:t>Έχει χρησιμοποιηθεί από Έλληνες επιστήμονες για τον</a:t>
            </a:r>
          </a:p>
          <a:p>
            <a:pPr fontAlgn="auto">
              <a:spcAft>
                <a:spcPts val="0"/>
              </a:spcAft>
              <a:buFont typeface="Arial" pitchFamily="34" charset="0"/>
              <a:buNone/>
              <a:defRPr/>
            </a:pPr>
            <a:r>
              <a:rPr lang="el-GR" dirty="0" smtClean="0"/>
              <a:t>έλεγχο βακτηρίων.</a:t>
            </a:r>
          </a:p>
          <a:p>
            <a:pPr fontAlgn="auto">
              <a:spcAft>
                <a:spcPts val="0"/>
              </a:spcAft>
              <a:buFont typeface="Arial" pitchFamily="34" charset="0"/>
              <a:buNone/>
              <a:defRPr/>
            </a:pPr>
            <a:r>
              <a:rPr lang="el-GR" dirty="0" smtClean="0"/>
              <a:t>Α. αιθέριο έλαιο από τα βράκτια</a:t>
            </a:r>
          </a:p>
          <a:p>
            <a:pPr fontAlgn="auto">
              <a:spcAft>
                <a:spcPts val="0"/>
              </a:spcAft>
              <a:buFont typeface="Arial" pitchFamily="34" charset="0"/>
              <a:buNone/>
              <a:defRPr/>
            </a:pPr>
            <a:r>
              <a:rPr lang="el-GR" dirty="0" smtClean="0"/>
              <a:t>Β. αιθέριο έλαιο από τα φύλλα</a:t>
            </a:r>
          </a:p>
          <a:p>
            <a:pPr fontAlgn="auto">
              <a:spcAft>
                <a:spcPts val="0"/>
              </a:spcAft>
              <a:buFont typeface="Arial" pitchFamily="34" charset="0"/>
              <a:buNone/>
              <a:defRPr/>
            </a:pPr>
            <a:r>
              <a:rPr lang="el-GR" dirty="0" smtClean="0"/>
              <a:t>Πιο αποτελεσματικό ήταν το Α, το οποίο είχε</a:t>
            </a:r>
          </a:p>
          <a:p>
            <a:pPr fontAlgn="auto">
              <a:spcAft>
                <a:spcPts val="0"/>
              </a:spcAft>
              <a:buFont typeface="Arial" pitchFamily="34" charset="0"/>
              <a:buNone/>
              <a:defRPr/>
            </a:pPr>
            <a:r>
              <a:rPr lang="el-GR" dirty="0" smtClean="0"/>
              <a:t>περισσότερη </a:t>
            </a:r>
            <a:r>
              <a:rPr lang="el-GR" dirty="0" err="1" smtClean="0"/>
              <a:t>καρβακρόλη</a:t>
            </a:r>
            <a:r>
              <a:rPr lang="el-GR" dirty="0" smtClean="0"/>
              <a:t> και λιγότερο </a:t>
            </a:r>
            <a:r>
              <a:rPr lang="el-GR" dirty="0" err="1" smtClean="0"/>
              <a:t>κυμένιο</a:t>
            </a:r>
            <a:r>
              <a:rPr lang="el-GR" dirty="0" smtClean="0"/>
              <a:t> από το Β,</a:t>
            </a:r>
          </a:p>
          <a:p>
            <a:pPr fontAlgn="auto">
              <a:spcAft>
                <a:spcPts val="0"/>
              </a:spcAft>
              <a:buFont typeface="Arial" pitchFamily="34" charset="0"/>
              <a:buNone/>
              <a:defRPr/>
            </a:pPr>
            <a:r>
              <a:rPr lang="el-GR" dirty="0" smtClean="0"/>
              <a:t>ενώ δεν είχε καθόλου </a:t>
            </a:r>
            <a:r>
              <a:rPr lang="el-GR" dirty="0" err="1" smtClean="0"/>
              <a:t>θυμοκινόνη</a:t>
            </a:r>
            <a:endParaRPr lang="el-GR" dirty="0" smtClean="0"/>
          </a:p>
          <a:p>
            <a:pPr fontAlgn="auto">
              <a:spcAft>
                <a:spcPts val="0"/>
              </a:spcAft>
              <a:buFont typeface="Arial" pitchFamily="34" charset="0"/>
              <a:buNone/>
              <a:defRPr/>
            </a:pPr>
            <a:endParaRPr lang="el-GR" dirty="0"/>
          </a:p>
        </p:txBody>
      </p:sp>
      <p:sp>
        <p:nvSpPr>
          <p:cNvPr id="62467" name="Title 1"/>
          <p:cNvSpPr>
            <a:spLocks noGrp="1"/>
          </p:cNvSpPr>
          <p:nvPr>
            <p:ph type="title"/>
          </p:nvPr>
        </p:nvSpPr>
        <p:spPr/>
        <p:txBody>
          <a:bodyPr/>
          <a:lstStyle/>
          <a:p>
            <a:r>
              <a:rPr lang="el-GR" smtClean="0"/>
              <a:t>Δίκταμος</a:t>
            </a:r>
          </a:p>
        </p:txBody>
      </p:sp>
    </p:spTree>
    <p:extLst>
      <p:ext uri="{BB962C8B-B14F-4D97-AF65-F5344CB8AC3E}">
        <p14:creationId xmlns:p14="http://schemas.microsoft.com/office/powerpoint/2010/main" val="2221192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spp.)</a:t>
            </a:r>
            <a:endParaRPr lang="el-GR" sz="3600" dirty="0"/>
          </a:p>
        </p:txBody>
      </p:sp>
      <p:sp>
        <p:nvSpPr>
          <p:cNvPr id="3" name="Content Placeholder 2"/>
          <p:cNvSpPr>
            <a:spLocks noGrp="1"/>
          </p:cNvSpPr>
          <p:nvPr>
            <p:ph idx="1"/>
          </p:nvPr>
        </p:nvSpPr>
        <p:spPr/>
        <p:txBody>
          <a:bodyPr>
            <a:normAutofit fontScale="92500" lnSpcReduction="20000"/>
          </a:bodyPr>
          <a:lstStyle/>
          <a:p>
            <a:pPr>
              <a:buNone/>
            </a:pPr>
            <a:r>
              <a:rPr lang="el-GR" b="1" dirty="0" err="1" smtClean="0"/>
              <a:t>Σιδερίτης</a:t>
            </a:r>
            <a:endParaRPr lang="el-GR" b="1" dirty="0" smtClean="0"/>
          </a:p>
          <a:p>
            <a:pPr>
              <a:buNone/>
            </a:pPr>
            <a:r>
              <a:rPr lang="el-GR" dirty="0" smtClean="0"/>
              <a:t>Το όνομά του προέρχεται:</a:t>
            </a:r>
          </a:p>
          <a:p>
            <a:r>
              <a:rPr lang="el-GR" dirty="0" smtClean="0"/>
              <a:t>Οι αρχαίοι συγγραφείς αναφέρουν ότι είχε την ιδιότητα να θεραπεύει πληγές από σιδερένια αντικείμενα</a:t>
            </a:r>
          </a:p>
          <a:p>
            <a:r>
              <a:rPr lang="el-GR" dirty="0" smtClean="0"/>
              <a:t>Άλλη άποψη είναι ότι τα δόντια του κάλυκα έχουν σχήμα λόγχης</a:t>
            </a:r>
          </a:p>
          <a:p>
            <a:r>
              <a:rPr lang="el-GR" dirty="0" smtClean="0"/>
              <a:t>Η πιο σύγχρονη άποψη αναφέρει ότι το όνομα οφείλεται στη μεγάλη (σχετικά) περιεκτικότητα του φυτού σε σίδηρο. </a:t>
            </a:r>
            <a:endParaRPr lang="el-GR" dirty="0"/>
          </a:p>
        </p:txBody>
      </p:sp>
    </p:spTree>
    <p:extLst>
      <p:ext uri="{BB962C8B-B14F-4D97-AF65-F5344CB8AC3E}">
        <p14:creationId xmlns:p14="http://schemas.microsoft.com/office/powerpoint/2010/main" val="6235873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7972452" cy="3947936"/>
          </a:xfrm>
        </p:spPr>
        <p:txBody>
          <a:bodyPr>
            <a:normAutofit/>
          </a:bodyPr>
          <a:lstStyle/>
          <a:p>
            <a:pPr>
              <a:buNone/>
            </a:pPr>
            <a:r>
              <a:rPr lang="el-GR" sz="2400" dirty="0" smtClean="0"/>
              <a:t>Στην Ελλάδα έχουν αναφερθεί 13 είδη </a:t>
            </a:r>
            <a:r>
              <a:rPr lang="el-GR" sz="2400" dirty="0" err="1" smtClean="0"/>
              <a:t>σιδερίτη</a:t>
            </a:r>
            <a:endParaRPr lang="el-GR" sz="2400" dirty="0" smtClean="0"/>
          </a:p>
          <a:p>
            <a:pPr>
              <a:buNone/>
            </a:pPr>
            <a:r>
              <a:rPr lang="el-GR" sz="2400" dirty="0" err="1" smtClean="0"/>
              <a:t>Αυτοφύονται</a:t>
            </a:r>
            <a:r>
              <a:rPr lang="el-GR" sz="2400" dirty="0" smtClean="0"/>
              <a:t> σε υψόμετρο μεγαλύτερο των 1000 μέτρων</a:t>
            </a:r>
          </a:p>
          <a:p>
            <a:pPr>
              <a:buNone/>
            </a:pPr>
            <a:endParaRPr lang="el-GR" sz="2400" dirty="0"/>
          </a:p>
        </p:txBody>
      </p:sp>
      <p:pic>
        <p:nvPicPr>
          <p:cNvPr id="5" name="il_fi" descr="http://t3.gstatic.com/images?q=tbn:QEJbJU8BMaFkxM:http://flponent.atspace.org/fotos/flor/Dicot/Labiatae/Sideritis/S_spinulosa_ili_his/sideritis_spinulosa_hispanica_04_p0c417_ulldemolins_4.jpg&amp;t=1"/>
          <p:cNvPicPr/>
          <p:nvPr/>
        </p:nvPicPr>
        <p:blipFill>
          <a:blip r:embed="rId2"/>
          <a:srcRect/>
          <a:stretch>
            <a:fillRect/>
          </a:stretch>
        </p:blipFill>
        <p:spPr bwMode="auto">
          <a:xfrm>
            <a:off x="2428860" y="2357430"/>
            <a:ext cx="4286280" cy="3500462"/>
          </a:xfrm>
          <a:prstGeom prst="rect">
            <a:avLst/>
          </a:prstGeom>
          <a:noFill/>
          <a:ln w="9525">
            <a:noFill/>
            <a:miter lim="800000"/>
            <a:headEnd/>
            <a:tailEnd/>
          </a:ln>
        </p:spPr>
      </p:pic>
      <p:sp>
        <p:nvSpPr>
          <p:cNvPr id="6" name="Title 1"/>
          <p:cNvSpPr txBox="1">
            <a:spLocks/>
          </p:cNvSpPr>
          <p:nvPr/>
        </p:nvSpPr>
        <p:spPr>
          <a:xfrm>
            <a:off x="457200" y="285728"/>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chemeClr val="tx2"/>
                </a:solidFill>
                <a:effectLst/>
                <a:uLnTx/>
                <a:uFillTx/>
                <a:latin typeface="+mj-lt"/>
                <a:ea typeface="+mj-ea"/>
                <a:cs typeface="+mj-cs"/>
              </a:rPr>
              <a:t>Τσάι του βουνού (</a:t>
            </a:r>
            <a:r>
              <a:rPr kumimoji="0" lang="en-US" sz="3600" b="0" i="1" u="none" strike="noStrike" kern="1200" cap="none" spc="0" normalizeH="0" baseline="0" noProof="0" dirty="0" err="1" smtClean="0">
                <a:ln>
                  <a:noFill/>
                </a:ln>
                <a:solidFill>
                  <a:schemeClr val="tx2"/>
                </a:solidFill>
                <a:effectLst/>
                <a:uLnTx/>
                <a:uFillTx/>
                <a:latin typeface="+mj-lt"/>
                <a:ea typeface="+mj-ea"/>
                <a:cs typeface="+mj-cs"/>
              </a:rPr>
              <a:t>Sideritis</a:t>
            </a:r>
            <a:r>
              <a:rPr kumimoji="0" lang="en-US" sz="3600" b="0" i="0" u="none" strike="noStrike" kern="1200" cap="none" spc="0" normalizeH="0" baseline="0" noProof="0" dirty="0" smtClean="0">
                <a:ln>
                  <a:noFill/>
                </a:ln>
                <a:solidFill>
                  <a:schemeClr val="tx2"/>
                </a:solidFill>
                <a:effectLst/>
                <a:uLnTx/>
                <a:uFillTx/>
                <a:latin typeface="+mj-lt"/>
                <a:ea typeface="+mj-ea"/>
                <a:cs typeface="+mj-cs"/>
              </a:rPr>
              <a:t> sp.)</a:t>
            </a: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146865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l-GR" smtClean="0"/>
              <a:t>χρήση</a:t>
            </a:r>
          </a:p>
        </p:txBody>
      </p:sp>
      <p:sp>
        <p:nvSpPr>
          <p:cNvPr id="95235" name="Rectangle 3"/>
          <p:cNvSpPr>
            <a:spLocks noGrp="1" noChangeArrowheads="1"/>
          </p:cNvSpPr>
          <p:nvPr>
            <p:ph type="body" idx="1"/>
          </p:nvPr>
        </p:nvSpPr>
        <p:spPr>
          <a:xfrm>
            <a:off x="685800" y="1981200"/>
            <a:ext cx="7772400" cy="4616450"/>
          </a:xfrm>
        </p:spPr>
        <p:txBody>
          <a:bodyPr/>
          <a:lstStyle/>
          <a:p>
            <a:pPr algn="ctr">
              <a:lnSpc>
                <a:spcPct val="90000"/>
              </a:lnSpc>
              <a:buFontTx/>
              <a:buNone/>
            </a:pPr>
            <a:r>
              <a:rPr lang="el-GR" dirty="0" smtClean="0">
                <a:solidFill>
                  <a:schemeClr val="tx2"/>
                </a:solidFill>
              </a:rPr>
              <a:t>1) Η ξηρή δρόγη</a:t>
            </a:r>
            <a:r>
              <a:rPr lang="el-GR" dirty="0" smtClean="0"/>
              <a:t> </a:t>
            </a:r>
          </a:p>
          <a:p>
            <a:pPr>
              <a:lnSpc>
                <a:spcPct val="90000"/>
              </a:lnSpc>
              <a:buFontTx/>
              <a:buNone/>
            </a:pPr>
            <a:endParaRPr lang="el-GR" dirty="0" smtClean="0"/>
          </a:p>
          <a:p>
            <a:pPr algn="ctr">
              <a:lnSpc>
                <a:spcPct val="90000"/>
              </a:lnSpc>
              <a:buFontTx/>
              <a:buNone/>
            </a:pPr>
            <a:r>
              <a:rPr lang="el-GR" dirty="0" smtClean="0">
                <a:solidFill>
                  <a:schemeClr val="tx2"/>
                </a:solidFill>
              </a:rPr>
              <a:t>2) Το αιθέριο έλαιο</a:t>
            </a:r>
          </a:p>
          <a:p>
            <a:pPr>
              <a:lnSpc>
                <a:spcPct val="90000"/>
              </a:lnSpc>
              <a:buFontTx/>
              <a:buNone/>
            </a:pPr>
            <a:r>
              <a:rPr lang="el-GR" dirty="0" smtClean="0"/>
              <a:t>Αρωματοποϊία</a:t>
            </a:r>
          </a:p>
          <a:p>
            <a:pPr>
              <a:lnSpc>
                <a:spcPct val="90000"/>
              </a:lnSpc>
              <a:buFontTx/>
              <a:buNone/>
            </a:pPr>
            <a:r>
              <a:rPr lang="el-GR" dirty="0" smtClean="0"/>
              <a:t>Φαρμακοποϊία</a:t>
            </a:r>
          </a:p>
          <a:p>
            <a:pPr>
              <a:lnSpc>
                <a:spcPct val="90000"/>
              </a:lnSpc>
              <a:buFontTx/>
              <a:buNone/>
            </a:pPr>
            <a:r>
              <a:rPr lang="el-GR" dirty="0" smtClean="0"/>
              <a:t>Αντιμικροβιακή / αντιβακτηριδιακή χρήση</a:t>
            </a:r>
          </a:p>
          <a:p>
            <a:pPr>
              <a:lnSpc>
                <a:spcPct val="90000"/>
              </a:lnSpc>
              <a:buFontTx/>
              <a:buNone/>
            </a:pPr>
            <a:endParaRPr lang="el-GR" dirty="0" smtClean="0"/>
          </a:p>
        </p:txBody>
      </p:sp>
    </p:spTree>
    <p:extLst>
      <p:ext uri="{BB962C8B-B14F-4D97-AF65-F5344CB8AC3E}">
        <p14:creationId xmlns:p14="http://schemas.microsoft.com/office/powerpoint/2010/main" val="4277878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1422"/>
            <a:ext cx="8229600" cy="1143000"/>
          </a:xfrm>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pic>
        <p:nvPicPr>
          <p:cNvPr id="10" name="il_fi" descr="http://www.perista.net/TSai_1L.jpg"/>
          <p:cNvPicPr/>
          <p:nvPr/>
        </p:nvPicPr>
        <p:blipFill>
          <a:blip r:embed="rId2"/>
          <a:srcRect/>
          <a:stretch>
            <a:fillRect/>
          </a:stretch>
        </p:blipFill>
        <p:spPr bwMode="auto">
          <a:xfrm>
            <a:off x="5214942" y="1285860"/>
            <a:ext cx="3519497" cy="5000660"/>
          </a:xfrm>
          <a:prstGeom prst="rect">
            <a:avLst/>
          </a:prstGeom>
          <a:noFill/>
          <a:ln w="9525">
            <a:noFill/>
            <a:miter lim="800000"/>
            <a:headEnd/>
            <a:tailEnd/>
          </a:ln>
        </p:spPr>
      </p:pic>
      <p:pic>
        <p:nvPicPr>
          <p:cNvPr id="7" name="il_fi" descr="http://pelionsflora.files.wordpress.com/2010/01/sideritis_scardica13.jpg"/>
          <p:cNvPicPr>
            <a:picLocks noGrp="1"/>
          </p:cNvPicPr>
          <p:nvPr>
            <p:ph idx="1"/>
          </p:nvPr>
        </p:nvPicPr>
        <p:blipFill>
          <a:blip r:embed="rId3"/>
          <a:srcRect/>
          <a:stretch>
            <a:fillRect/>
          </a:stretch>
        </p:blipFill>
        <p:spPr bwMode="auto">
          <a:xfrm>
            <a:off x="142844" y="2143116"/>
            <a:ext cx="5038739" cy="3572674"/>
          </a:xfrm>
          <a:prstGeom prst="rect">
            <a:avLst/>
          </a:prstGeom>
          <a:noFill/>
          <a:ln w="9525">
            <a:noFill/>
            <a:miter lim="800000"/>
            <a:headEnd/>
            <a:tailEnd/>
          </a:ln>
        </p:spPr>
      </p:pic>
    </p:spTree>
    <p:extLst>
      <p:ext uri="{BB962C8B-B14F-4D97-AF65-F5344CB8AC3E}">
        <p14:creationId xmlns:p14="http://schemas.microsoft.com/office/powerpoint/2010/main" val="1174519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l-GR" b="1" u="sng" dirty="0" smtClean="0"/>
              <a:t>Ταξινόμηση - Περιγραφή του φυτού</a:t>
            </a:r>
          </a:p>
          <a:p>
            <a:pPr>
              <a:buNone/>
            </a:pPr>
            <a:r>
              <a:rPr lang="en-US" i="1" dirty="0" smtClean="0"/>
              <a:t>S. </a:t>
            </a:r>
            <a:r>
              <a:rPr lang="en-US" i="1" dirty="0" err="1" smtClean="0"/>
              <a:t>athoa</a:t>
            </a:r>
            <a:r>
              <a:rPr lang="el-GR" i="1" dirty="0" smtClean="0"/>
              <a:t> </a:t>
            </a:r>
            <a:r>
              <a:rPr lang="el-GR" dirty="0" smtClean="0"/>
              <a:t>(Αγ. Όρους)</a:t>
            </a:r>
            <a:endParaRPr lang="en-US" dirty="0" smtClean="0"/>
          </a:p>
          <a:p>
            <a:pPr>
              <a:buNone/>
            </a:pPr>
            <a:r>
              <a:rPr lang="en-US" i="1" dirty="0" smtClean="0"/>
              <a:t>S. </a:t>
            </a:r>
            <a:r>
              <a:rPr lang="en-US" i="1" dirty="0" err="1" smtClean="0"/>
              <a:t>clandestina</a:t>
            </a:r>
            <a:r>
              <a:rPr lang="en-US" i="1" dirty="0" smtClean="0"/>
              <a:t> </a:t>
            </a:r>
            <a:r>
              <a:rPr lang="en-US" dirty="0" smtClean="0"/>
              <a:t>(</a:t>
            </a:r>
            <a:r>
              <a:rPr lang="el-GR" dirty="0" smtClean="0"/>
              <a:t>Ταϋγέτου)</a:t>
            </a:r>
            <a:endParaRPr lang="en-US" dirty="0" smtClean="0"/>
          </a:p>
          <a:p>
            <a:pPr>
              <a:buNone/>
            </a:pPr>
            <a:r>
              <a:rPr lang="en-US" i="1" dirty="0" smtClean="0"/>
              <a:t>S. </a:t>
            </a:r>
            <a:r>
              <a:rPr lang="en-US" i="1" dirty="0" err="1" smtClean="0"/>
              <a:t>scardica</a:t>
            </a:r>
            <a:r>
              <a:rPr lang="en-US" i="1" dirty="0" smtClean="0"/>
              <a:t> </a:t>
            </a:r>
            <a:r>
              <a:rPr lang="en-US" dirty="0" smtClean="0"/>
              <a:t>(</a:t>
            </a:r>
            <a:r>
              <a:rPr lang="el-GR" dirty="0" smtClean="0"/>
              <a:t>Ολύμπου</a:t>
            </a:r>
            <a:r>
              <a:rPr lang="en-US" dirty="0" smtClean="0"/>
              <a:t>)</a:t>
            </a:r>
            <a:endParaRPr lang="el-GR" dirty="0" smtClean="0"/>
          </a:p>
          <a:p>
            <a:pPr>
              <a:buNone/>
            </a:pPr>
            <a:r>
              <a:rPr lang="en-US" i="1" dirty="0" smtClean="0"/>
              <a:t>S. </a:t>
            </a:r>
            <a:r>
              <a:rPr lang="en-US" i="1" dirty="0" err="1" smtClean="0"/>
              <a:t>raeseri</a:t>
            </a:r>
            <a:r>
              <a:rPr lang="en-US" i="1" dirty="0" smtClean="0"/>
              <a:t> </a:t>
            </a:r>
            <a:r>
              <a:rPr lang="en-US" dirty="0" smtClean="0"/>
              <a:t>(</a:t>
            </a:r>
            <a:r>
              <a:rPr lang="el-GR" dirty="0" smtClean="0"/>
              <a:t>Παρνασσού)</a:t>
            </a:r>
          </a:p>
          <a:p>
            <a:pPr>
              <a:buNone/>
            </a:pPr>
            <a:r>
              <a:rPr lang="en-US" i="1" dirty="0" smtClean="0"/>
              <a:t>S. </a:t>
            </a:r>
            <a:r>
              <a:rPr lang="en-US" i="1" dirty="0" err="1" smtClean="0"/>
              <a:t>syriaca</a:t>
            </a:r>
            <a:r>
              <a:rPr lang="en-US" i="1" dirty="0" smtClean="0"/>
              <a:t> </a:t>
            </a:r>
            <a:r>
              <a:rPr lang="en-US" dirty="0" smtClean="0"/>
              <a:t>(</a:t>
            </a:r>
            <a:r>
              <a:rPr lang="el-GR" dirty="0" smtClean="0"/>
              <a:t>Κρήτης</a:t>
            </a:r>
            <a:r>
              <a:rPr lang="en-US" dirty="0" smtClean="0"/>
              <a:t>)  </a:t>
            </a:r>
          </a:p>
          <a:p>
            <a:pPr>
              <a:buNone/>
            </a:pPr>
            <a:r>
              <a:rPr lang="en-US" i="1" dirty="0" smtClean="0"/>
              <a:t>S. </a:t>
            </a:r>
            <a:r>
              <a:rPr lang="en-US" i="1" dirty="0" err="1" smtClean="0"/>
              <a:t>euboea</a:t>
            </a:r>
            <a:r>
              <a:rPr lang="en-US" i="1" dirty="0" smtClean="0"/>
              <a:t> </a:t>
            </a:r>
            <a:r>
              <a:rPr lang="en-US" dirty="0" smtClean="0"/>
              <a:t>(</a:t>
            </a:r>
            <a:r>
              <a:rPr lang="el-GR" dirty="0" smtClean="0"/>
              <a:t>Εύβοιας)</a:t>
            </a:r>
          </a:p>
        </p:txBody>
      </p:sp>
      <p:sp>
        <p:nvSpPr>
          <p:cNvPr id="4" name="Title 1"/>
          <p:cNvSpPr>
            <a:spLocks noGrp="1"/>
          </p:cNvSpPr>
          <p:nvPr>
            <p:ph type="title"/>
          </p:nvPr>
        </p:nvSpPr>
        <p:spPr>
          <a:xfrm>
            <a:off x="457200" y="428604"/>
            <a:ext cx="8229600" cy="1143000"/>
          </a:xfrm>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
        <p:nvSpPr>
          <p:cNvPr id="2" name="Frame 1"/>
          <p:cNvSpPr/>
          <p:nvPr/>
        </p:nvSpPr>
        <p:spPr>
          <a:xfrm>
            <a:off x="304800" y="3124200"/>
            <a:ext cx="4191000" cy="1676400"/>
          </a:xfrm>
          <a:prstGeom prst="fram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42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l-GR" dirty="0" smtClean="0"/>
              <a:t>Πολυετής πόα, ύψους μέχρι 40 εκ. καλύπτεται ολόκληρο με μικρές αδενώδεις τρίχες.</a:t>
            </a:r>
          </a:p>
          <a:p>
            <a:r>
              <a:rPr lang="el-GR" dirty="0" smtClean="0"/>
              <a:t>Ο βλαστός του είναι στη βάση του απλός ή διακλαδισμένος (ανάλογα με το είδος) και συνήθως ξυλώδης</a:t>
            </a:r>
          </a:p>
          <a:p>
            <a:r>
              <a:rPr lang="el-GR" dirty="0" smtClean="0"/>
              <a:t>Άνθη συνήθως κίτρινα (σπάνια ροζ – μωβ).</a:t>
            </a:r>
          </a:p>
          <a:p>
            <a:r>
              <a:rPr lang="el-GR" dirty="0" smtClean="0"/>
              <a:t>Συλλογή: Ιούλιο στην πλήρη άνθηση</a:t>
            </a:r>
          </a:p>
          <a:p>
            <a:r>
              <a:rPr lang="el-GR" dirty="0" smtClean="0"/>
              <a:t>Χρησιμοποιούνται οι ταξιανθίες του.</a:t>
            </a:r>
            <a:endParaRPr lang="en-US" dirty="0" smtClean="0"/>
          </a:p>
          <a:p>
            <a:r>
              <a:rPr lang="el-GR" dirty="0" smtClean="0"/>
              <a:t>Διαφορά στα </a:t>
            </a:r>
            <a:r>
              <a:rPr lang="el-GR" u="sng" dirty="0" smtClean="0"/>
              <a:t>μεσογονάτια</a:t>
            </a:r>
            <a:r>
              <a:rPr lang="el-GR" dirty="0" smtClean="0"/>
              <a:t>!!!!</a:t>
            </a:r>
          </a:p>
        </p:txBody>
      </p:sp>
      <p:sp>
        <p:nvSpPr>
          <p:cNvPr id="4"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Tree>
    <p:extLst>
      <p:ext uri="{BB962C8B-B14F-4D97-AF65-F5344CB8AC3E}">
        <p14:creationId xmlns:p14="http://schemas.microsoft.com/office/powerpoint/2010/main" val="8545277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b="1" dirty="0" smtClean="0"/>
              <a:t>Κλίμα-έδαφος-θρεπτικά στοιχεία</a:t>
            </a:r>
          </a:p>
          <a:p>
            <a:r>
              <a:rPr lang="el-GR" dirty="0" smtClean="0"/>
              <a:t>Μεγάλο υψόμετρο (&gt;1000 μ.)</a:t>
            </a:r>
          </a:p>
          <a:p>
            <a:pPr>
              <a:buNone/>
            </a:pPr>
            <a:endParaRPr lang="el-GR" dirty="0" smtClean="0"/>
          </a:p>
          <a:p>
            <a:pPr>
              <a:buNone/>
            </a:pPr>
            <a:r>
              <a:rPr lang="el-GR" dirty="0" err="1" smtClean="0"/>
              <a:t>Ταύγέτου</a:t>
            </a:r>
            <a:r>
              <a:rPr lang="el-GR" dirty="0" smtClean="0"/>
              <a:t>: 1800-2300</a:t>
            </a:r>
          </a:p>
          <a:p>
            <a:pPr>
              <a:buNone/>
            </a:pPr>
            <a:r>
              <a:rPr lang="el-GR" dirty="0" smtClean="0"/>
              <a:t>Ολύμπου: 900-2800</a:t>
            </a:r>
          </a:p>
          <a:p>
            <a:pPr>
              <a:buNone/>
            </a:pPr>
            <a:r>
              <a:rPr lang="el-GR" dirty="0" smtClean="0"/>
              <a:t>Εύβοιας: 1500-1743</a:t>
            </a:r>
          </a:p>
          <a:p>
            <a:pPr>
              <a:buNone/>
            </a:pPr>
            <a:r>
              <a:rPr lang="el-GR" dirty="0" err="1" smtClean="0"/>
              <a:t>Παρνασού</a:t>
            </a:r>
            <a:r>
              <a:rPr lang="el-GR" dirty="0" smtClean="0"/>
              <a:t>: 1300-2100</a:t>
            </a:r>
          </a:p>
          <a:p>
            <a:pPr>
              <a:buNone/>
            </a:pPr>
            <a:endParaRPr lang="el-GR" dirty="0" smtClean="0"/>
          </a:p>
          <a:p>
            <a:endParaRPr lang="el-GR" dirty="0" smtClean="0"/>
          </a:p>
          <a:p>
            <a:pPr>
              <a:buNone/>
            </a:pPr>
            <a:endParaRPr lang="el-GR" dirty="0"/>
          </a:p>
        </p:txBody>
      </p:sp>
      <p:sp>
        <p:nvSpPr>
          <p:cNvPr id="4"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Tree>
    <p:extLst>
      <p:ext uri="{BB962C8B-B14F-4D97-AF65-F5344CB8AC3E}">
        <p14:creationId xmlns:p14="http://schemas.microsoft.com/office/powerpoint/2010/main" val="5645331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Αντέχει στις παγωνιές και το υπόγειο και το υπέργειο τμήμα</a:t>
            </a:r>
          </a:p>
          <a:p>
            <a:r>
              <a:rPr lang="el-GR" dirty="0" smtClean="0"/>
              <a:t>Ευνοείται από μεγάλες διαφορές ημέρας-νύχτας</a:t>
            </a:r>
          </a:p>
          <a:p>
            <a:r>
              <a:rPr lang="en-US" dirty="0" smtClean="0"/>
              <a:t>pH: 6-8</a:t>
            </a:r>
          </a:p>
          <a:p>
            <a:r>
              <a:rPr lang="el-GR" dirty="0" err="1" smtClean="0"/>
              <a:t>Αυτοφύεται</a:t>
            </a:r>
            <a:r>
              <a:rPr lang="el-GR" dirty="0" smtClean="0"/>
              <a:t> σε πετρώδη ασβεστολιθικά εδάφη</a:t>
            </a:r>
          </a:p>
          <a:p>
            <a:r>
              <a:rPr lang="el-GR" dirty="0" smtClean="0"/>
              <a:t>Μικρές </a:t>
            </a:r>
            <a:r>
              <a:rPr lang="el-GR" dirty="0" err="1" smtClean="0"/>
              <a:t>απιτήσεις</a:t>
            </a:r>
            <a:r>
              <a:rPr lang="el-GR" dirty="0" smtClean="0"/>
              <a:t> σε θρεπτικά στοιχεία</a:t>
            </a:r>
          </a:p>
        </p:txBody>
      </p:sp>
      <p:sp>
        <p:nvSpPr>
          <p:cNvPr id="4"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Tree>
    <p:extLst>
      <p:ext uri="{BB962C8B-B14F-4D97-AF65-F5344CB8AC3E}">
        <p14:creationId xmlns:p14="http://schemas.microsoft.com/office/powerpoint/2010/main" val="20099590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Έχει πυκνό ριζικό σύστημα</a:t>
            </a:r>
          </a:p>
          <a:p>
            <a:r>
              <a:rPr lang="el-GR" dirty="0" smtClean="0"/>
              <a:t>Αντέχει στην έλλειψη νερού, το αξιοποιεί καλά όταν υπάρχει</a:t>
            </a:r>
          </a:p>
          <a:p>
            <a:r>
              <a:rPr lang="el-GR" dirty="0" smtClean="0"/>
              <a:t>Κατά το καλοκαίρι σε περίπτωση ξηρασίας διακόπτει την ανάπτυξή του και συνεχίζει με τις πρώτες βροχοπτώσεις</a:t>
            </a:r>
          </a:p>
        </p:txBody>
      </p:sp>
      <p:sp>
        <p:nvSpPr>
          <p:cNvPr id="4"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Tree>
    <p:extLst>
      <p:ext uri="{BB962C8B-B14F-4D97-AF65-F5344CB8AC3E}">
        <p14:creationId xmlns:p14="http://schemas.microsoft.com/office/powerpoint/2010/main" val="257011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pPr>
              <a:buNone/>
            </a:pPr>
            <a:r>
              <a:rPr lang="el-GR" dirty="0" smtClean="0"/>
              <a:t>Πολλαπλασιασμός-εγκατάσταση</a:t>
            </a:r>
          </a:p>
          <a:p>
            <a:r>
              <a:rPr lang="el-GR" dirty="0" smtClean="0"/>
              <a:t>Διαίρεση φυτών και σπόρο</a:t>
            </a:r>
          </a:p>
          <a:p>
            <a:r>
              <a:rPr lang="el-GR" dirty="0" smtClean="0"/>
              <a:t>Σπορά το καλοκαίρι σε ανοιχτά σπορεία</a:t>
            </a:r>
          </a:p>
          <a:p>
            <a:r>
              <a:rPr lang="el-GR" dirty="0" smtClean="0"/>
              <a:t>5 </a:t>
            </a:r>
            <a:r>
              <a:rPr lang="el-GR" dirty="0" err="1" smtClean="0"/>
              <a:t>γρ</a:t>
            </a:r>
            <a:r>
              <a:rPr lang="el-GR" dirty="0" smtClean="0"/>
              <a:t>. σπόρου ανά </a:t>
            </a:r>
            <a:r>
              <a:rPr lang="el-GR" dirty="0" err="1" smtClean="0"/>
              <a:t>τ.μ</a:t>
            </a:r>
            <a:r>
              <a:rPr lang="el-GR" dirty="0" smtClean="0"/>
              <a:t>.</a:t>
            </a:r>
          </a:p>
          <a:p>
            <a:r>
              <a:rPr lang="el-GR" dirty="0" smtClean="0"/>
              <a:t>Τα </a:t>
            </a:r>
            <a:r>
              <a:rPr lang="el-GR" dirty="0" err="1" smtClean="0"/>
              <a:t>σπορόφυτα</a:t>
            </a:r>
            <a:r>
              <a:rPr lang="el-GR" dirty="0" smtClean="0"/>
              <a:t> φυτεύονται το φθινόπωρο</a:t>
            </a:r>
          </a:p>
          <a:p>
            <a:r>
              <a:rPr lang="el-GR" dirty="0" smtClean="0"/>
              <a:t>Κατά το χειμώνα δεν αναπτύσσονται. Έντονη ανάπτυξη την άνοιξη</a:t>
            </a:r>
          </a:p>
          <a:p>
            <a:r>
              <a:rPr lang="el-GR" dirty="0" smtClean="0"/>
              <a:t>Λίγα άνθη το πρώτο καλοκαίρι-σχεδόν κανονική παραγωγή από το δεύτερο</a:t>
            </a:r>
          </a:p>
        </p:txBody>
      </p:sp>
      <p:sp>
        <p:nvSpPr>
          <p:cNvPr id="4"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Tree>
    <p:extLst>
      <p:ext uri="{BB962C8B-B14F-4D97-AF65-F5344CB8AC3E}">
        <p14:creationId xmlns:p14="http://schemas.microsoft.com/office/powerpoint/2010/main" val="1239348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Πολλές φορές προτιμάται η διαίρεση φυτών από παλιές φυτείες</a:t>
            </a:r>
          </a:p>
          <a:p>
            <a:r>
              <a:rPr lang="el-GR" dirty="0" smtClean="0"/>
              <a:t>Επιλέγονται οι εξωτερικοί πλευρικοί κλάδοι-έχουν καλύτερο ριζικό σύστημα (νεότερο)</a:t>
            </a:r>
          </a:p>
          <a:p>
            <a:r>
              <a:rPr lang="el-GR" dirty="0" smtClean="0"/>
              <a:t>Εγκατάσταση το φθινόπωρο</a:t>
            </a:r>
          </a:p>
        </p:txBody>
      </p:sp>
      <p:sp>
        <p:nvSpPr>
          <p:cNvPr id="4"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Tree>
    <p:extLst>
      <p:ext uri="{BB962C8B-B14F-4D97-AF65-F5344CB8AC3E}">
        <p14:creationId xmlns:p14="http://schemas.microsoft.com/office/powerpoint/2010/main" val="31776735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Καλλιέργεια</a:t>
            </a:r>
          </a:p>
          <a:p>
            <a:r>
              <a:rPr lang="el-GR" dirty="0" smtClean="0"/>
              <a:t>Δεν απαιτείται βαθύ όργωμα και ιδιαίτερη κατεργασία</a:t>
            </a:r>
          </a:p>
          <a:p>
            <a:r>
              <a:rPr lang="el-GR" dirty="0" smtClean="0"/>
              <a:t>1 όργωμα και 1 </a:t>
            </a:r>
            <a:r>
              <a:rPr lang="el-GR" dirty="0" err="1" smtClean="0"/>
              <a:t>δισκοσβάρνα</a:t>
            </a:r>
            <a:endParaRPr lang="el-GR" dirty="0" smtClean="0"/>
          </a:p>
          <a:p>
            <a:r>
              <a:rPr lang="el-GR" dirty="0" smtClean="0"/>
              <a:t>Όταν η καλλιέργεια γίνεται σε μεγάλο υψόμετρο με κλίση, όπου δεν υπάρχουν ζιζάνια, δεν γίνεται κατεργασία, παρά μόνον κατά τις ισοϋψείς</a:t>
            </a:r>
            <a:endParaRPr lang="el-GR" dirty="0"/>
          </a:p>
        </p:txBody>
      </p:sp>
      <p:sp>
        <p:nvSpPr>
          <p:cNvPr id="4"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Tree>
    <p:extLst>
      <p:ext uri="{BB962C8B-B14F-4D97-AF65-F5344CB8AC3E}">
        <p14:creationId xmlns:p14="http://schemas.microsoft.com/office/powerpoint/2010/main" val="2287839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Αποστάσεις: 3-40 εκ. επί της γραμμής και 60-70 εκ. μεταξύ των γραμμών</a:t>
            </a:r>
          </a:p>
          <a:p>
            <a:r>
              <a:rPr lang="el-GR" dirty="0" smtClean="0"/>
              <a:t>Αντιμετώπιση ζιζανίων με </a:t>
            </a:r>
            <a:r>
              <a:rPr lang="el-GR" dirty="0" err="1" smtClean="0"/>
              <a:t>εδαφοκάλυψη</a:t>
            </a:r>
            <a:r>
              <a:rPr lang="el-GR" dirty="0" smtClean="0"/>
              <a:t> μόνον μέχρι το δεύτερο χρόνο</a:t>
            </a:r>
          </a:p>
          <a:p>
            <a:r>
              <a:rPr lang="el-GR" dirty="0" smtClean="0"/>
              <a:t>Λίπασμα </a:t>
            </a:r>
            <a:r>
              <a:rPr lang="en-US" dirty="0" smtClean="0"/>
              <a:t>NPK: 5 </a:t>
            </a:r>
            <a:r>
              <a:rPr lang="el-GR" dirty="0" smtClean="0"/>
              <a:t>μονάδες</a:t>
            </a:r>
          </a:p>
          <a:p>
            <a:r>
              <a:rPr lang="el-GR" dirty="0" smtClean="0"/>
              <a:t>Όταν η καλλιέργεια γίνεται σε χαμηλότερα υψόμετρα μεγάλος ανταγωνισμός από ζιζάνια και προσβολές από έντομα</a:t>
            </a:r>
          </a:p>
          <a:p>
            <a:r>
              <a:rPr lang="el-GR" dirty="0" smtClean="0"/>
              <a:t>Σε χαμηλό υψόμετρο η ανθοφορία ολοκληρώνεται τον Ιούνιο</a:t>
            </a:r>
          </a:p>
          <a:p>
            <a:endParaRPr lang="el-GR" dirty="0"/>
          </a:p>
        </p:txBody>
      </p:sp>
      <p:sp>
        <p:nvSpPr>
          <p:cNvPr id="4"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Tree>
    <p:extLst>
      <p:ext uri="{BB962C8B-B14F-4D97-AF65-F5344CB8AC3E}">
        <p14:creationId xmlns:p14="http://schemas.microsoft.com/office/powerpoint/2010/main" val="2374171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Απαιτήσεις σε </a:t>
            </a:r>
            <a:r>
              <a:rPr lang="el-GR" dirty="0" err="1" smtClean="0"/>
              <a:t>κλιμα</a:t>
            </a:r>
            <a:r>
              <a:rPr lang="el-GR" dirty="0" smtClean="0"/>
              <a:t> </a:t>
            </a:r>
            <a:r>
              <a:rPr lang="el-GR" dirty="0" err="1" smtClean="0"/>
              <a:t>εδαφος</a:t>
            </a:r>
            <a:r>
              <a:rPr lang="el-GR" dirty="0" smtClean="0"/>
              <a:t> θρεπτικά στοιχεία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Θερμοκρασία</a:t>
            </a:r>
          </a:p>
          <a:p>
            <a:pPr>
              <a:buNone/>
            </a:pPr>
            <a:r>
              <a:rPr lang="el-GR" dirty="0" smtClean="0"/>
              <a:t>Άριστη 18-22</a:t>
            </a:r>
            <a:r>
              <a:rPr lang="en-US" dirty="0" smtClean="0"/>
              <a:t> </a:t>
            </a:r>
            <a:r>
              <a:rPr lang="el-GR" baseline="30000" dirty="0" smtClean="0"/>
              <a:t>0</a:t>
            </a:r>
            <a:r>
              <a:rPr lang="en-US" dirty="0" smtClean="0"/>
              <a:t>C </a:t>
            </a:r>
          </a:p>
          <a:p>
            <a:pPr>
              <a:buNone/>
            </a:pPr>
            <a:r>
              <a:rPr lang="el-GR" dirty="0" smtClean="0"/>
              <a:t>Όρια ανάπτυξης 4-33</a:t>
            </a:r>
            <a:r>
              <a:rPr lang="el-GR" baseline="30000" dirty="0" smtClean="0"/>
              <a:t> 0</a:t>
            </a:r>
            <a:r>
              <a:rPr lang="en-US" dirty="0" smtClean="0"/>
              <a:t>C</a:t>
            </a:r>
            <a:endParaRPr lang="el-GR" dirty="0" smtClean="0"/>
          </a:p>
          <a:p>
            <a:pPr>
              <a:buNone/>
            </a:pPr>
            <a:r>
              <a:rPr lang="el-GR" dirty="0" smtClean="0"/>
              <a:t>Οριακές -25 έως 42</a:t>
            </a:r>
            <a:r>
              <a:rPr lang="el-GR" baseline="30000" dirty="0" smtClean="0"/>
              <a:t> 0</a:t>
            </a:r>
            <a:r>
              <a:rPr lang="en-US" dirty="0" smtClean="0"/>
              <a:t>C</a:t>
            </a:r>
            <a:endParaRPr lang="el-GR" dirty="0" smtClean="0"/>
          </a:p>
          <a:p>
            <a:pPr>
              <a:buNone/>
            </a:pPr>
            <a:r>
              <a:rPr lang="en-US" dirty="0" smtClean="0"/>
              <a:t>pH </a:t>
            </a:r>
            <a:r>
              <a:rPr lang="el-GR" dirty="0" smtClean="0"/>
              <a:t>άριστο 6,8</a:t>
            </a:r>
          </a:p>
          <a:p>
            <a:pPr>
              <a:buNone/>
            </a:pPr>
            <a:r>
              <a:rPr lang="el-GR" dirty="0" smtClean="0"/>
              <a:t>Απαραίτητο φως</a:t>
            </a:r>
          </a:p>
          <a:p>
            <a:pPr>
              <a:buNone/>
            </a:pPr>
            <a:r>
              <a:rPr lang="el-GR" dirty="0" smtClean="0"/>
              <a:t>Μικρές απαιτήσεις σε θρεπτικά στοιχεία 40 κιλά 11-15-15</a:t>
            </a:r>
          </a:p>
          <a:p>
            <a:pPr>
              <a:buNone/>
            </a:pPr>
            <a:r>
              <a:rPr lang="el-GR" dirty="0" smtClean="0"/>
              <a:t>Ιχνοστοιχεία: Νάτριο και χαλκός </a:t>
            </a:r>
            <a:endParaRPr lang="el-GR" dirty="0"/>
          </a:p>
        </p:txBody>
      </p:sp>
    </p:spTree>
    <p:extLst>
      <p:ext uri="{BB962C8B-B14F-4D97-AF65-F5344CB8AC3E}">
        <p14:creationId xmlns:p14="http://schemas.microsoft.com/office/powerpoint/2010/main" val="104428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pPr>
              <a:buNone/>
            </a:pPr>
            <a:r>
              <a:rPr lang="el-GR" b="1" dirty="0" smtClean="0"/>
              <a:t>Συγκομιδή-απόδοση</a:t>
            </a:r>
          </a:p>
          <a:p>
            <a:r>
              <a:rPr lang="el-GR" dirty="0" smtClean="0"/>
              <a:t>Ανθοφόρα στελέχη</a:t>
            </a:r>
          </a:p>
          <a:p>
            <a:r>
              <a:rPr lang="el-GR" dirty="0" smtClean="0"/>
              <a:t>Συγκομίζεται στην πλήρη άνθιση όταν αρχίζει η </a:t>
            </a:r>
            <a:r>
              <a:rPr lang="el-GR" dirty="0" err="1" smtClean="0"/>
              <a:t>ξυλοποίησή</a:t>
            </a:r>
            <a:r>
              <a:rPr lang="el-GR" dirty="0" smtClean="0"/>
              <a:t> τους</a:t>
            </a:r>
          </a:p>
          <a:p>
            <a:r>
              <a:rPr lang="el-GR" dirty="0" smtClean="0"/>
              <a:t>Ξήρανση υπό σκιά ή ξηραντήριο</a:t>
            </a:r>
          </a:p>
          <a:p>
            <a:r>
              <a:rPr lang="el-GR" dirty="0" smtClean="0"/>
              <a:t>Πρέπει μετά την ξήρανση το χρώμα να παραμένει πρασινοκίτρινο. Το κίτρινο χρώμα είναι δείγμα κακής ποιότητας.</a:t>
            </a:r>
          </a:p>
          <a:p>
            <a:r>
              <a:rPr lang="el-GR" dirty="0" smtClean="0"/>
              <a:t>100-150 κιλά ανά στρέμμα ξηρό βάρος</a:t>
            </a:r>
          </a:p>
          <a:p>
            <a:endParaRPr lang="el-GR" dirty="0" smtClean="0"/>
          </a:p>
        </p:txBody>
      </p:sp>
      <p:sp>
        <p:nvSpPr>
          <p:cNvPr id="4"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Tree>
    <p:extLst>
      <p:ext uri="{BB962C8B-B14F-4D97-AF65-F5344CB8AC3E}">
        <p14:creationId xmlns:p14="http://schemas.microsoft.com/office/powerpoint/2010/main" val="41063259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l-GR" dirty="0" smtClean="0"/>
              <a:t>Ξήρανση – συσκευασία</a:t>
            </a:r>
          </a:p>
          <a:p>
            <a:r>
              <a:rPr lang="el-GR" dirty="0" smtClean="0"/>
              <a:t>Ξήρανση υπό σκιά – σε στρώματα ή σε μικρά δεμάτια που κρεμούν από την οροφή</a:t>
            </a:r>
          </a:p>
          <a:p>
            <a:r>
              <a:rPr lang="el-GR" dirty="0" smtClean="0"/>
              <a:t>Επιθυμητό χρώμα: ανοικτό πράσινο – πρασινοκίτρινο</a:t>
            </a:r>
          </a:p>
          <a:p>
            <a:r>
              <a:rPr lang="el-GR" dirty="0" smtClean="0"/>
              <a:t>Η ξήρανση διαρκεί 4 – 6 ημέρες</a:t>
            </a:r>
          </a:p>
          <a:p>
            <a:r>
              <a:rPr lang="el-GR" dirty="0" smtClean="0"/>
              <a:t>Ακολουθεί </a:t>
            </a:r>
            <a:r>
              <a:rPr lang="el-GR" dirty="0" err="1" smtClean="0"/>
              <a:t>δεματοποίηση</a:t>
            </a:r>
            <a:r>
              <a:rPr lang="el-GR" dirty="0" smtClean="0"/>
              <a:t> με </a:t>
            </a:r>
            <a:r>
              <a:rPr lang="el-GR" dirty="0" err="1" smtClean="0"/>
              <a:t>πρέσσα</a:t>
            </a:r>
            <a:r>
              <a:rPr lang="el-GR" dirty="0" smtClean="0"/>
              <a:t> σε δέματα των 25 – 30 κιλών.</a:t>
            </a:r>
          </a:p>
        </p:txBody>
      </p:sp>
      <p:sp>
        <p:nvSpPr>
          <p:cNvPr id="4"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Tree>
    <p:extLst>
      <p:ext uri="{BB962C8B-B14F-4D97-AF65-F5344CB8AC3E}">
        <p14:creationId xmlns:p14="http://schemas.microsoft.com/office/powerpoint/2010/main" val="1594403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l-GR" dirty="0" smtClean="0"/>
              <a:t>Χρήσεις – Ιδιότητες</a:t>
            </a:r>
          </a:p>
          <a:p>
            <a:r>
              <a:rPr lang="el-GR" dirty="0" smtClean="0"/>
              <a:t>Ευεργετικό για τα αιμοφόρα αγγεία και την καρδιά εξαιτίας των </a:t>
            </a:r>
            <a:r>
              <a:rPr lang="el-GR" dirty="0" err="1" smtClean="0"/>
              <a:t>φλαβονοειδών</a:t>
            </a:r>
            <a:r>
              <a:rPr lang="el-GR" dirty="0" smtClean="0"/>
              <a:t> που περιέχει.</a:t>
            </a:r>
          </a:p>
          <a:p>
            <a:r>
              <a:rPr lang="el-GR" dirty="0" smtClean="0"/>
              <a:t>Τονωτικό</a:t>
            </a:r>
          </a:p>
          <a:p>
            <a:r>
              <a:rPr lang="el-GR" dirty="0" err="1" smtClean="0"/>
              <a:t>Ευστόμαχο</a:t>
            </a:r>
            <a:endParaRPr lang="el-GR" dirty="0" smtClean="0"/>
          </a:p>
          <a:p>
            <a:r>
              <a:rPr lang="el-GR" dirty="0" smtClean="0"/>
              <a:t>Διουρητικό</a:t>
            </a:r>
          </a:p>
          <a:p>
            <a:r>
              <a:rPr lang="el-GR" dirty="0" smtClean="0"/>
              <a:t>Υπνωτικό</a:t>
            </a:r>
          </a:p>
          <a:p>
            <a:endParaRPr lang="el-GR" dirty="0"/>
          </a:p>
        </p:txBody>
      </p:sp>
      <p:sp>
        <p:nvSpPr>
          <p:cNvPr id="4" name="Title 1"/>
          <p:cNvSpPr>
            <a:spLocks noGrp="1"/>
          </p:cNvSpPr>
          <p:nvPr>
            <p:ph type="title"/>
          </p:nvPr>
        </p:nvSpPr>
        <p:spPr/>
        <p:txBody>
          <a:bodyPr>
            <a:normAutofit/>
          </a:bodyPr>
          <a:lstStyle/>
          <a:p>
            <a:r>
              <a:rPr lang="el-GR" sz="3600" dirty="0" smtClean="0"/>
              <a:t>Τσάι του βουνού (</a:t>
            </a:r>
            <a:r>
              <a:rPr lang="en-US" sz="3600" i="1" dirty="0" err="1" smtClean="0"/>
              <a:t>Sideritis</a:t>
            </a:r>
            <a:r>
              <a:rPr lang="en-US" sz="3600" dirty="0" smtClean="0"/>
              <a:t> sp.)</a:t>
            </a:r>
            <a:endParaRPr lang="el-GR" sz="3600" dirty="0"/>
          </a:p>
        </p:txBody>
      </p:sp>
    </p:spTree>
    <p:extLst>
      <p:ext uri="{BB962C8B-B14F-4D97-AF65-F5344CB8AC3E}">
        <p14:creationId xmlns:p14="http://schemas.microsoft.com/office/powerpoint/2010/main" val="320158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i="1" dirty="0" smtClean="0"/>
              <a:t>Salvia</a:t>
            </a:r>
            <a:r>
              <a:rPr lang="en-US" dirty="0" smtClean="0"/>
              <a:t> 	</a:t>
            </a:r>
            <a:r>
              <a:rPr lang="en-US" i="1" dirty="0" err="1" smtClean="0"/>
              <a:t>salvere</a:t>
            </a:r>
            <a:r>
              <a:rPr lang="en-US" i="1" dirty="0" smtClean="0"/>
              <a:t>: </a:t>
            </a:r>
            <a:r>
              <a:rPr lang="el-GR" i="1" dirty="0" smtClean="0"/>
              <a:t>να σώζει, να θεραπεύει</a:t>
            </a:r>
          </a:p>
          <a:p>
            <a:pPr algn="just">
              <a:buNone/>
            </a:pPr>
            <a:r>
              <a:rPr lang="el-GR" dirty="0" smtClean="0"/>
              <a:t>Στη μόνη γλώσσα που έχει ανεξάρτητο όνομα είναι στα ελληνικά</a:t>
            </a:r>
            <a:r>
              <a:rPr lang="el-GR" i="1" dirty="0" smtClean="0"/>
              <a:t>- αλισφακιά (ελελίσφακος </a:t>
            </a:r>
            <a:r>
              <a:rPr lang="el-GR" dirty="0" smtClean="0"/>
              <a:t>από τον Διοσκουρίδη ή </a:t>
            </a:r>
            <a:r>
              <a:rPr lang="el-GR" i="1" dirty="0" smtClean="0"/>
              <a:t>σφάκος </a:t>
            </a:r>
            <a:r>
              <a:rPr lang="el-GR" dirty="0" smtClean="0"/>
              <a:t>από τον Θεόφραστο)</a:t>
            </a:r>
            <a:endParaRPr lang="el-GR" i="1" dirty="0" smtClean="0"/>
          </a:p>
          <a:p>
            <a:pPr>
              <a:buFont typeface="Wingdings" pitchFamily="2" charset="2"/>
              <a:buChar char="Ø"/>
            </a:pPr>
            <a:r>
              <a:rPr lang="en-US" i="1" dirty="0" smtClean="0"/>
              <a:t>Salvia </a:t>
            </a:r>
            <a:r>
              <a:rPr lang="en-US" i="1" dirty="0" err="1" smtClean="0"/>
              <a:t>pomifera</a:t>
            </a:r>
            <a:endParaRPr lang="en-US" i="1" dirty="0" smtClean="0"/>
          </a:p>
          <a:p>
            <a:r>
              <a:rPr lang="en-US" i="1" dirty="0" smtClean="0"/>
              <a:t>Salvia </a:t>
            </a:r>
            <a:r>
              <a:rPr lang="en-US" i="1" dirty="0" err="1" smtClean="0"/>
              <a:t>grandiflora</a:t>
            </a:r>
            <a:endParaRPr lang="en-US" i="1" dirty="0" smtClean="0"/>
          </a:p>
          <a:p>
            <a:pPr>
              <a:buFont typeface="Wingdings" pitchFamily="2" charset="2"/>
              <a:buChar char="Ø"/>
            </a:pPr>
            <a:r>
              <a:rPr lang="en-US" i="1" dirty="0" smtClean="0"/>
              <a:t>Salvia </a:t>
            </a:r>
            <a:r>
              <a:rPr lang="en-US" i="1" dirty="0" err="1" smtClean="0"/>
              <a:t>triloba</a:t>
            </a:r>
            <a:r>
              <a:rPr lang="el-GR" i="1" dirty="0" smtClean="0"/>
              <a:t> τώρα </a:t>
            </a:r>
            <a:r>
              <a:rPr lang="en-US" i="1" dirty="0" err="1" smtClean="0"/>
              <a:t>fruticosa</a:t>
            </a:r>
            <a:endParaRPr lang="en-US" i="1" dirty="0" smtClean="0"/>
          </a:p>
          <a:p>
            <a:r>
              <a:rPr lang="en-US" i="1" dirty="0" smtClean="0"/>
              <a:t>Salvia </a:t>
            </a:r>
            <a:r>
              <a:rPr lang="en-US" i="1" dirty="0" err="1" smtClean="0"/>
              <a:t>officinalis</a:t>
            </a:r>
            <a:endParaRPr lang="el-GR" i="1" dirty="0" smtClean="0"/>
          </a:p>
          <a:p>
            <a:pPr>
              <a:buNone/>
            </a:pPr>
            <a:endParaRPr lang="el-GR" dirty="0"/>
          </a:p>
        </p:txBody>
      </p:sp>
      <p:sp>
        <p:nvSpPr>
          <p:cNvPr id="6" name="2 - Τίτλος"/>
          <p:cNvSpPr>
            <a:spLocks noGrp="1"/>
          </p:cNvSpPr>
          <p:nvPr>
            <p:ph type="title"/>
          </p:nvPr>
        </p:nvSpPr>
        <p:spPr>
          <a:xfrm>
            <a:off x="457200" y="285728"/>
            <a:ext cx="8229600" cy="1143000"/>
          </a:xfrm>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
        <p:nvSpPr>
          <p:cNvPr id="2" name="Right Arrow 1"/>
          <p:cNvSpPr/>
          <p:nvPr/>
        </p:nvSpPr>
        <p:spPr>
          <a:xfrm>
            <a:off x="1677629" y="1752600"/>
            <a:ext cx="571500" cy="30111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33758238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5/5a/Salvia_officinalis0.jpg"/>
          <p:cNvPicPr>
            <a:picLocks noChangeAspect="1" noChangeArrowheads="1"/>
          </p:cNvPicPr>
          <p:nvPr/>
        </p:nvPicPr>
        <p:blipFill>
          <a:blip r:embed="rId2"/>
          <a:srcRect/>
          <a:stretch>
            <a:fillRect/>
          </a:stretch>
        </p:blipFill>
        <p:spPr bwMode="auto">
          <a:xfrm>
            <a:off x="4476760" y="2214554"/>
            <a:ext cx="4667240" cy="3500430"/>
          </a:xfrm>
          <a:prstGeom prst="rect">
            <a:avLst/>
          </a:prstGeom>
          <a:noFill/>
        </p:spPr>
      </p:pic>
      <p:pic>
        <p:nvPicPr>
          <p:cNvPr id="6" name="il_fi" descr="http://dic.academic.ru/pictures/wiki/files/83/Salvia_officinalis_p1150381.jpg"/>
          <p:cNvPicPr>
            <a:picLocks noGrp="1"/>
          </p:cNvPicPr>
          <p:nvPr>
            <p:ph idx="1"/>
          </p:nvPr>
        </p:nvPicPr>
        <p:blipFill>
          <a:blip r:embed="rId3" cstate="print"/>
          <a:srcRect/>
          <a:stretch>
            <a:fillRect/>
          </a:stretch>
        </p:blipFill>
        <p:spPr bwMode="auto">
          <a:xfrm>
            <a:off x="285720" y="2285992"/>
            <a:ext cx="4143404" cy="3286148"/>
          </a:xfrm>
          <a:prstGeom prst="rect">
            <a:avLst/>
          </a:prstGeom>
          <a:noFill/>
          <a:ln w="9525">
            <a:noFill/>
            <a:miter lim="800000"/>
            <a:headEnd/>
            <a:tailEnd/>
          </a:ln>
        </p:spPr>
      </p:pic>
      <p:sp>
        <p:nvSpPr>
          <p:cNvPr id="7" name="2 - Τίτλος"/>
          <p:cNvSpPr>
            <a:spLocks noGrp="1"/>
          </p:cNvSpPr>
          <p:nvPr>
            <p:ph type="title"/>
          </p:nvPr>
        </p:nvSpPr>
        <p:spPr>
          <a:xfrm>
            <a:off x="457200" y="285728"/>
            <a:ext cx="8229600" cy="1143000"/>
          </a:xfrm>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40389179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b="1" dirty="0" smtClean="0"/>
              <a:t>Κλίμα-έδαφος-θρεπτικά στοιχεία</a:t>
            </a:r>
          </a:p>
          <a:p>
            <a:r>
              <a:rPr lang="el-GR" dirty="0" smtClean="0"/>
              <a:t>Ευδοκιμεί σε ποικιλία κλιμάτων</a:t>
            </a:r>
          </a:p>
          <a:p>
            <a:r>
              <a:rPr lang="el-GR" dirty="0" smtClean="0"/>
              <a:t>Σε μεσογειακές και βόρειες χώρες</a:t>
            </a:r>
          </a:p>
          <a:p>
            <a:r>
              <a:rPr lang="el-GR" dirty="0" smtClean="0"/>
              <a:t>Υψόμετρο 0-1500 μ.</a:t>
            </a:r>
          </a:p>
          <a:p>
            <a:r>
              <a:rPr lang="el-GR" dirty="0" smtClean="0"/>
              <a:t>Αντέχει σε χαμηλές θερμοκρασίες -25 </a:t>
            </a:r>
            <a:r>
              <a:rPr lang="el-GR" baseline="30000" dirty="0" smtClean="0"/>
              <a:t>0</a:t>
            </a:r>
            <a:r>
              <a:rPr lang="en-US" dirty="0" smtClean="0"/>
              <a:t>C</a:t>
            </a:r>
            <a:r>
              <a:rPr lang="el-GR" dirty="0" smtClean="0"/>
              <a:t>, αλλά και σε υψηλές</a:t>
            </a:r>
          </a:p>
          <a:p>
            <a:r>
              <a:rPr lang="el-GR" dirty="0" smtClean="0"/>
              <a:t>Αναπτύσσεται καλύτερα σε πλήρη ηλιοφάνεια</a:t>
            </a:r>
          </a:p>
          <a:p>
            <a:pPr>
              <a:buNone/>
            </a:pPr>
            <a:endParaRPr lang="el-GR" dirty="0"/>
          </a:p>
        </p:txBody>
      </p:sp>
      <p:sp>
        <p:nvSpPr>
          <p:cNvPr id="4"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3097540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r>
              <a:rPr lang="el-GR" dirty="0" smtClean="0"/>
              <a:t>Προτιμά εδάφη μέτριας γονιμότητας</a:t>
            </a:r>
          </a:p>
          <a:p>
            <a:r>
              <a:rPr lang="el-GR" dirty="0" smtClean="0"/>
              <a:t>Με καλή στράγγιση</a:t>
            </a:r>
          </a:p>
          <a:p>
            <a:r>
              <a:rPr lang="en-US" dirty="0" smtClean="0"/>
              <a:t>pH: 6-8</a:t>
            </a:r>
          </a:p>
          <a:p>
            <a:r>
              <a:rPr lang="el-GR" dirty="0" smtClean="0"/>
              <a:t>Ακατάλληλα τα αμμώδη και βαριά εδάφη</a:t>
            </a:r>
          </a:p>
          <a:p>
            <a:r>
              <a:rPr lang="el-GR" dirty="0" smtClean="0"/>
              <a:t>χαμηλές απαιτήσεις σε </a:t>
            </a:r>
            <a:r>
              <a:rPr lang="en-US" dirty="0" smtClean="0"/>
              <a:t>NPK</a:t>
            </a:r>
          </a:p>
          <a:p>
            <a:r>
              <a:rPr lang="el-GR" dirty="0" smtClean="0"/>
              <a:t>Χαμηλές απαιτήσεις σε νερό</a:t>
            </a:r>
          </a:p>
          <a:p>
            <a:r>
              <a:rPr lang="el-GR" dirty="0" smtClean="0"/>
              <a:t>Δεν αξιοποιεί πολύ καλά το νερό γι’ αυτό και σε ποτιστικές καλλιέργειες έχει πρόβλημα με ζιζάνια</a:t>
            </a:r>
            <a:endParaRPr lang="el-GR" dirty="0"/>
          </a:p>
        </p:txBody>
      </p:sp>
      <p:sp>
        <p:nvSpPr>
          <p:cNvPr id="4"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33356748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b="1" dirty="0" smtClean="0"/>
              <a:t>Πολλαπλασιασμός-εγκατάσταση</a:t>
            </a:r>
          </a:p>
          <a:p>
            <a:r>
              <a:rPr lang="el-GR" dirty="0" smtClean="0"/>
              <a:t>Με σπόρο και μοσχεύματα</a:t>
            </a:r>
          </a:p>
          <a:p>
            <a:r>
              <a:rPr lang="el-GR" dirty="0" smtClean="0"/>
              <a:t>Εγκατάσταση το φθινόπωρο. Σε ποτιστικό την άνοιξη, διότι τα </a:t>
            </a:r>
            <a:r>
              <a:rPr lang="el-GR" dirty="0" err="1" smtClean="0"/>
              <a:t>φυτάρια</a:t>
            </a:r>
            <a:r>
              <a:rPr lang="el-GR" dirty="0" smtClean="0"/>
              <a:t> απαιτούν 1-2 αρδεύσεις</a:t>
            </a:r>
          </a:p>
          <a:p>
            <a:r>
              <a:rPr lang="el-GR" dirty="0" smtClean="0"/>
              <a:t>Ο σπόρος είναι σχετικά μεγάλος (150-200 σπόροι/γρ.) δεν φυτρώνει εύκολα </a:t>
            </a:r>
          </a:p>
          <a:p>
            <a:pPr>
              <a:buNone/>
            </a:pPr>
            <a:endParaRPr lang="el-GR" dirty="0"/>
          </a:p>
        </p:txBody>
      </p:sp>
      <p:sp>
        <p:nvSpPr>
          <p:cNvPr id="4"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19545344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Μπορεί να γίνει απευθείας σπορά στο χωράφι ή σπορείο</a:t>
            </a:r>
          </a:p>
          <a:p>
            <a:r>
              <a:rPr lang="el-GR" dirty="0" smtClean="0"/>
              <a:t>Τα σπορεία προετοιμάζονται Αύγουστο</a:t>
            </a:r>
          </a:p>
          <a:p>
            <a:r>
              <a:rPr lang="el-GR" dirty="0" smtClean="0"/>
              <a:t>4 </a:t>
            </a:r>
            <a:r>
              <a:rPr lang="el-GR" dirty="0" err="1" smtClean="0"/>
              <a:t>τ.μ</a:t>
            </a:r>
            <a:r>
              <a:rPr lang="el-GR" dirty="0" smtClean="0"/>
              <a:t>. σπορείου για κάθε στρέμμα</a:t>
            </a:r>
          </a:p>
          <a:p>
            <a:r>
              <a:rPr lang="el-GR" dirty="0" smtClean="0"/>
              <a:t>6-8 </a:t>
            </a:r>
            <a:r>
              <a:rPr lang="el-GR" dirty="0" err="1" smtClean="0"/>
              <a:t>γρ</a:t>
            </a:r>
            <a:r>
              <a:rPr lang="el-GR" dirty="0" smtClean="0"/>
              <a:t>. σπόρου ανά </a:t>
            </a:r>
            <a:r>
              <a:rPr lang="el-GR" dirty="0" err="1" smtClean="0"/>
              <a:t>τ.μ</a:t>
            </a:r>
            <a:r>
              <a:rPr lang="el-GR" dirty="0" smtClean="0"/>
              <a:t>. δίνουν 600 φυτά περίπου</a:t>
            </a:r>
          </a:p>
          <a:p>
            <a:r>
              <a:rPr lang="el-GR" dirty="0" smtClean="0"/>
              <a:t>Σε απευθείας σπορά 40-50 </a:t>
            </a:r>
            <a:r>
              <a:rPr lang="el-GR" dirty="0" err="1" smtClean="0"/>
              <a:t>γρ</a:t>
            </a:r>
            <a:r>
              <a:rPr lang="el-GR" dirty="0" smtClean="0"/>
              <a:t>. σπόρου ανά στρέμμα</a:t>
            </a:r>
          </a:p>
          <a:p>
            <a:pPr>
              <a:buNone/>
            </a:pPr>
            <a:endParaRPr lang="el-GR" dirty="0" smtClean="0"/>
          </a:p>
        </p:txBody>
      </p:sp>
      <p:sp>
        <p:nvSpPr>
          <p:cNvPr id="4"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485711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r>
              <a:rPr lang="el-GR" dirty="0" smtClean="0"/>
              <a:t>Τα μοσχεύματα έχουν μήκος 10-12 εκ., είναι τμήματα κορυφαίων </a:t>
            </a:r>
            <a:r>
              <a:rPr lang="el-GR" dirty="0" err="1" smtClean="0"/>
              <a:t>βλαστων</a:t>
            </a:r>
            <a:r>
              <a:rPr lang="el-GR" dirty="0" smtClean="0"/>
              <a:t> </a:t>
            </a:r>
          </a:p>
          <a:p>
            <a:r>
              <a:rPr lang="el-GR" dirty="0" smtClean="0"/>
              <a:t>Κόβονται τέλος Ιουλίου, όταν ετοιμάζουμε φθινοπωρινή εγκατάσταση ή τέλος φθινοπώρου για ανοιξιάτικη</a:t>
            </a:r>
          </a:p>
          <a:p>
            <a:r>
              <a:rPr lang="el-GR" dirty="0" smtClean="0"/>
              <a:t>Η </a:t>
            </a:r>
            <a:r>
              <a:rPr lang="el-GR" dirty="0" err="1" smtClean="0"/>
              <a:t>ριζοβολία</a:t>
            </a:r>
            <a:r>
              <a:rPr lang="el-GR" dirty="0" smtClean="0"/>
              <a:t> διαρκεί 2,5 μήνες για τα καλοκαιρινά μοσχεύματα και 5,5 για τα </a:t>
            </a:r>
            <a:r>
              <a:rPr lang="el-GR" dirty="0" err="1" smtClean="0"/>
              <a:t>φθινοπωρινα</a:t>
            </a:r>
            <a:endParaRPr lang="el-GR" dirty="0" smtClean="0"/>
          </a:p>
          <a:p>
            <a:r>
              <a:rPr lang="el-GR" dirty="0" smtClean="0"/>
              <a:t>Συνιστάται </a:t>
            </a:r>
            <a:r>
              <a:rPr lang="el-GR" dirty="0" err="1" smtClean="0"/>
              <a:t>υδρονέφωση</a:t>
            </a:r>
            <a:r>
              <a:rPr lang="el-GR" dirty="0" smtClean="0"/>
              <a:t> και ορμόνη </a:t>
            </a:r>
            <a:r>
              <a:rPr lang="el-GR" dirty="0" err="1" smtClean="0"/>
              <a:t>ριζοβολίας</a:t>
            </a:r>
            <a:endParaRPr lang="el-GR" dirty="0"/>
          </a:p>
        </p:txBody>
      </p:sp>
      <p:sp>
        <p:nvSpPr>
          <p:cNvPr id="4"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335168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Αντέχει στην ξηρασία και μπορεί να καλλιεργηθεί ως </a:t>
            </a:r>
            <a:r>
              <a:rPr lang="el-GR" dirty="0" err="1" smtClean="0"/>
              <a:t>ξηρικό</a:t>
            </a:r>
            <a:endParaRPr lang="el-GR" dirty="0" smtClean="0"/>
          </a:p>
          <a:p>
            <a:r>
              <a:rPr lang="el-GR" dirty="0" smtClean="0"/>
              <a:t>Σε περίπτωση ανοιξιάτικης ξηρασίας 1-2 αρδεύσεις</a:t>
            </a:r>
          </a:p>
          <a:p>
            <a:r>
              <a:rPr lang="el-GR" dirty="0" smtClean="0"/>
              <a:t>Σε στάγδην σύστημα 8-10 λίτρα ανά φυτό ανά άρδευση</a:t>
            </a:r>
          </a:p>
          <a:p>
            <a:r>
              <a:rPr lang="el-GR" dirty="0" smtClean="0"/>
              <a:t>Αυξημένη λίπανση </a:t>
            </a:r>
            <a:r>
              <a:rPr lang="el-GR" dirty="0" smtClean="0">
                <a:sym typeface="Wingdings" pitchFamily="2" charset="2"/>
              </a:rPr>
              <a:t> αυξημένες αρδεύσεις</a:t>
            </a:r>
            <a:endParaRPr lang="el-GR" dirty="0" smtClean="0"/>
          </a:p>
        </p:txBody>
      </p:sp>
      <p:sp>
        <p:nvSpPr>
          <p:cNvPr id="5" name="1 - Τίτλος"/>
          <p:cNvSpPr>
            <a:spLocks noGrp="1"/>
          </p:cNvSpPr>
          <p:nvPr>
            <p:ph type="title"/>
          </p:nvPr>
        </p:nvSpPr>
        <p:spPr>
          <a:xfrm>
            <a:off x="457200" y="274638"/>
            <a:ext cx="8229600" cy="1143000"/>
          </a:xfrm>
        </p:spPr>
        <p:txBody>
          <a:bodyPr>
            <a:normAutofit fontScale="90000"/>
          </a:bodyPr>
          <a:lstStyle/>
          <a:p>
            <a:r>
              <a:rPr lang="el-GR" dirty="0" smtClean="0"/>
              <a:t>Απαιτήσεις σε κλίμα, </a:t>
            </a:r>
            <a:r>
              <a:rPr lang="el-GR" dirty="0"/>
              <a:t>έ</a:t>
            </a:r>
            <a:r>
              <a:rPr lang="el-GR" dirty="0" smtClean="0"/>
              <a:t>δαφος θρεπτικά στοιχεία</a:t>
            </a:r>
            <a:endParaRPr lang="el-GR" dirty="0"/>
          </a:p>
        </p:txBody>
      </p:sp>
    </p:spTree>
    <p:extLst>
      <p:ext uri="{BB962C8B-B14F-4D97-AF65-F5344CB8AC3E}">
        <p14:creationId xmlns:p14="http://schemas.microsoft.com/office/powerpoint/2010/main" val="212776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Καλλιέργεια</a:t>
            </a:r>
          </a:p>
          <a:p>
            <a:pPr>
              <a:buNone/>
            </a:pPr>
            <a:endParaRPr lang="el-GR" dirty="0" smtClean="0"/>
          </a:p>
          <a:p>
            <a:r>
              <a:rPr lang="el-GR" dirty="0" smtClean="0"/>
              <a:t>Καλή προετοιμασία όταν γίνεται απευθείας σπορά</a:t>
            </a:r>
          </a:p>
          <a:p>
            <a:r>
              <a:rPr lang="el-GR" dirty="0" smtClean="0"/>
              <a:t>Αποστάσεις 60-70 εκ. επί της γραμμής και 75-90 μεταξύ των γραμμών</a:t>
            </a:r>
          </a:p>
          <a:p>
            <a:r>
              <a:rPr lang="el-GR" dirty="0" smtClean="0"/>
              <a:t>Πυκνότητα 1700-2000 φυτά/στρέμμα</a:t>
            </a:r>
          </a:p>
          <a:p>
            <a:r>
              <a:rPr lang="el-GR" dirty="0" smtClean="0"/>
              <a:t>Πυκνή σπορά σε άγονα αραιή σε γόνιμα</a:t>
            </a:r>
          </a:p>
          <a:p>
            <a:pPr>
              <a:buNone/>
            </a:pPr>
            <a:endParaRPr lang="el-GR" dirty="0" smtClean="0"/>
          </a:p>
          <a:p>
            <a:endParaRPr lang="el-GR" dirty="0"/>
          </a:p>
        </p:txBody>
      </p:sp>
      <p:sp>
        <p:nvSpPr>
          <p:cNvPr id="4"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3237539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l-GR" b="1" dirty="0" smtClean="0"/>
              <a:t>Συλλογή – απόδοση</a:t>
            </a:r>
          </a:p>
          <a:p>
            <a:r>
              <a:rPr lang="el-GR" dirty="0" smtClean="0"/>
              <a:t>Συγκομίζεται στην άνθισή του (Μάιο – Ιούνιο) μέχρι και Σεπτέμβριο. </a:t>
            </a:r>
          </a:p>
          <a:p>
            <a:r>
              <a:rPr lang="el-GR" dirty="0" smtClean="0"/>
              <a:t>Στα νησιά συλλέγεται  από τον Μάιο, ενώ στις ορεινές περιοχές Ιούνιο – Ιούλιο.</a:t>
            </a:r>
          </a:p>
          <a:p>
            <a:r>
              <a:rPr lang="el-GR" dirty="0" smtClean="0"/>
              <a:t>Κατά το πρώτο έτος εγκατάστασης της φυτείας γίνεται μία συλλογή / έτος, ενώ τα επόμενα χρόνια 2-3.</a:t>
            </a:r>
          </a:p>
          <a:p>
            <a:r>
              <a:rPr lang="el-GR" dirty="0" smtClean="0"/>
              <a:t>Κόβεται όλο το φυτό λίγο πάνω από τη διασταύρωση των πρώτων βλαστών.</a:t>
            </a:r>
          </a:p>
          <a:p>
            <a:r>
              <a:rPr lang="el-GR" dirty="0" smtClean="0"/>
              <a:t>Διάρκεια καλλιέργειας: 12-15 έτη.</a:t>
            </a:r>
          </a:p>
          <a:p>
            <a:pPr>
              <a:buNone/>
            </a:pPr>
            <a:endParaRPr lang="el-GR" dirty="0"/>
          </a:p>
        </p:txBody>
      </p:sp>
      <p:sp>
        <p:nvSpPr>
          <p:cNvPr id="6"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23772945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l-GR" dirty="0" smtClean="0"/>
              <a:t>Όλα τα υπέργεια μέρη του φυτού (κυρίως τα άνθη και τα φύλλα) περιέχουν αιθέριο έλαιο με χαρακτηριστικό έντονο άρωμα και χρώματος κίτρινου – κιτρινοπράσινου.</a:t>
            </a:r>
          </a:p>
          <a:p>
            <a:r>
              <a:rPr lang="el-GR" dirty="0" smtClean="0"/>
              <a:t>Περιεκτικότητα σε έλαιο: 1,5- 2,5 % στην ξηρά δρόγη</a:t>
            </a:r>
          </a:p>
          <a:p>
            <a:r>
              <a:rPr lang="el-GR" dirty="0" smtClean="0"/>
              <a:t>Το έλαιο χρησιμοποιείται στον αρωματισμό τροφίμων και στη φαρμακευτική και λιγότερο στην αρωματοποιία και την σαπωνοποιία </a:t>
            </a:r>
            <a:endParaRPr lang="el-GR" dirty="0"/>
          </a:p>
        </p:txBody>
      </p:sp>
      <p:sp>
        <p:nvSpPr>
          <p:cNvPr id="6"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7573464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smtClean="0"/>
              <a:t>Στην αρχαιότητα χρησιμοποιήθηκε από τον Ιπποκράτη, το Γαληνό, και τους Λατίνους, οι οποίοι το αποκαλούσαν ιερό φυτό (</a:t>
            </a:r>
            <a:r>
              <a:rPr lang="en-US" dirty="0" err="1" smtClean="0"/>
              <a:t>herba</a:t>
            </a:r>
            <a:r>
              <a:rPr lang="en-US" dirty="0" smtClean="0"/>
              <a:t> sacra)</a:t>
            </a:r>
            <a:endParaRPr lang="el-GR" dirty="0" smtClean="0"/>
          </a:p>
          <a:p>
            <a:r>
              <a:rPr lang="el-GR" dirty="0" smtClean="0"/>
              <a:t>Ως τονωτικό</a:t>
            </a:r>
          </a:p>
          <a:p>
            <a:r>
              <a:rPr lang="el-GR" dirty="0" err="1" smtClean="0"/>
              <a:t>Διεγερτικο</a:t>
            </a:r>
            <a:endParaRPr lang="el-GR" dirty="0" smtClean="0"/>
          </a:p>
          <a:p>
            <a:r>
              <a:rPr lang="el-GR" dirty="0" err="1" smtClean="0"/>
              <a:t>Ευστόμαχο</a:t>
            </a:r>
            <a:endParaRPr lang="el-GR" dirty="0" smtClean="0"/>
          </a:p>
          <a:p>
            <a:pPr>
              <a:buNone/>
            </a:pPr>
            <a:endParaRPr lang="el-GR" dirty="0" smtClean="0"/>
          </a:p>
        </p:txBody>
      </p:sp>
      <p:sp>
        <p:nvSpPr>
          <p:cNvPr id="6"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1642262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l-GR" dirty="0" smtClean="0"/>
              <a:t>Στη λαϊκή φαρμακευτική αναφέρεται:</a:t>
            </a:r>
          </a:p>
          <a:p>
            <a:pPr>
              <a:buNone/>
            </a:pPr>
            <a:endParaRPr lang="el-GR" dirty="0" smtClean="0"/>
          </a:p>
          <a:p>
            <a:r>
              <a:rPr lang="el-GR" dirty="0" smtClean="0"/>
              <a:t>Διευκολύνει την πέψη</a:t>
            </a:r>
          </a:p>
          <a:p>
            <a:r>
              <a:rPr lang="el-GR" dirty="0" smtClean="0"/>
              <a:t>Επιταχύνει την κυκλοφορία του αίματος</a:t>
            </a:r>
          </a:p>
          <a:p>
            <a:r>
              <a:rPr lang="el-GR" dirty="0" smtClean="0"/>
              <a:t>Διουρητικό</a:t>
            </a:r>
          </a:p>
          <a:p>
            <a:r>
              <a:rPr lang="el-GR" dirty="0" smtClean="0"/>
              <a:t>Αντιβηχικό</a:t>
            </a:r>
          </a:p>
          <a:p>
            <a:r>
              <a:rPr lang="el-GR" dirty="0" smtClean="0"/>
              <a:t>Παλαιότερα χορηγούνταν σε φυματικούς κατά της διάρροιας.</a:t>
            </a:r>
          </a:p>
        </p:txBody>
      </p:sp>
      <p:sp>
        <p:nvSpPr>
          <p:cNvPr id="6"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3870823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l-GR" dirty="0" smtClean="0"/>
              <a:t>Η ξηρά δρόγη (βλαστοί, φύλλα, άνθη) χρησιμοποιούνται</a:t>
            </a:r>
          </a:p>
          <a:p>
            <a:pPr>
              <a:buNone/>
            </a:pPr>
            <a:r>
              <a:rPr lang="el-GR" dirty="0" smtClean="0"/>
              <a:t>ως αφέψημα και σπανιότερα ως καρύκευμα</a:t>
            </a:r>
          </a:p>
          <a:p>
            <a:pPr>
              <a:buNone/>
            </a:pPr>
            <a:endParaRPr lang="el-GR" dirty="0" smtClean="0"/>
          </a:p>
          <a:p>
            <a:pPr>
              <a:buNone/>
            </a:pPr>
            <a:r>
              <a:rPr lang="el-GR" dirty="0" smtClean="0"/>
              <a:t>ΠΡΟΣΟΧΗ : </a:t>
            </a:r>
            <a:r>
              <a:rPr lang="el-GR" b="1" dirty="0" err="1" smtClean="0"/>
              <a:t>Αντενδείκνυται</a:t>
            </a:r>
            <a:r>
              <a:rPr lang="el-GR" b="1" dirty="0" smtClean="0"/>
              <a:t> </a:t>
            </a:r>
            <a:r>
              <a:rPr lang="el-GR" dirty="0" smtClean="0"/>
              <a:t>κατά τη διάρκεια της κύησης, του θηλασμού (μειώνει την παραγωγή γάλακτος), σε υπερτασικούς και σε άτομα με νεφρική ανεπάρκεια. Περιέχει και μία κετόνη που θα μπορούσε να αποδειχθεί τοξική σε μεγάλες δόσεις. Αυτό εξηγεί γιατί τα φύλλα του φυτού χρησιμοποιούνται σαν αρωματικό, ποτέ όμως σαν σαλάτα (που θα απαιτούσε πολύ μεγαλύτερες </a:t>
            </a:r>
            <a:r>
              <a:rPr lang="el-GR" dirty="0" err="1" smtClean="0"/>
              <a:t>μεγαλύτερες</a:t>
            </a:r>
            <a:r>
              <a:rPr lang="el-GR" dirty="0" smtClean="0"/>
              <a:t> ποσότητες).</a:t>
            </a:r>
            <a:br>
              <a:rPr lang="el-GR" dirty="0" smtClean="0"/>
            </a:br>
            <a:r>
              <a:rPr lang="el-GR" dirty="0" smtClean="0"/>
              <a:t/>
            </a:r>
            <a:br>
              <a:rPr lang="el-GR" dirty="0" smtClean="0"/>
            </a:br>
            <a:r>
              <a:rPr lang="el-GR" dirty="0" smtClean="0"/>
              <a:t/>
            </a:r>
            <a:br>
              <a:rPr lang="el-GR" dirty="0" smtClean="0"/>
            </a:br>
            <a:endParaRPr lang="el-GR" dirty="0" smtClean="0"/>
          </a:p>
          <a:p>
            <a:pPr>
              <a:buNone/>
            </a:pPr>
            <a:endParaRPr lang="el-GR" dirty="0"/>
          </a:p>
        </p:txBody>
      </p:sp>
      <p:sp>
        <p:nvSpPr>
          <p:cNvPr id="6"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371077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l-GR" dirty="0" smtClean="0"/>
              <a:t>Χρήσεις:</a:t>
            </a:r>
          </a:p>
          <a:p>
            <a:pPr>
              <a:buNone/>
            </a:pPr>
            <a:r>
              <a:rPr lang="el-GR" dirty="0" smtClean="0"/>
              <a:t>Ως αφέψημα και έγχυμα.</a:t>
            </a:r>
            <a:endParaRPr lang="el-GR" dirty="0"/>
          </a:p>
        </p:txBody>
      </p:sp>
      <p:sp>
        <p:nvSpPr>
          <p:cNvPr id="6" name="Rectangle 5"/>
          <p:cNvSpPr/>
          <p:nvPr/>
        </p:nvSpPr>
        <p:spPr>
          <a:xfrm>
            <a:off x="500034" y="3071810"/>
            <a:ext cx="5857916" cy="1569660"/>
          </a:xfrm>
          <a:prstGeom prst="rect">
            <a:avLst/>
          </a:prstGeom>
        </p:spPr>
        <p:txBody>
          <a:bodyPr wrap="square">
            <a:spAutoFit/>
          </a:bodyPr>
          <a:lstStyle/>
          <a:p>
            <a:pPr>
              <a:buFont typeface="Arial" pitchFamily="34" charset="0"/>
              <a:buChar char="•"/>
            </a:pPr>
            <a:r>
              <a:rPr lang="el-GR" sz="2400" dirty="0" smtClean="0"/>
              <a:t> Διευκολύνει την πέψη</a:t>
            </a:r>
          </a:p>
          <a:p>
            <a:pPr>
              <a:buFont typeface="Arial" pitchFamily="34" charset="0"/>
              <a:buChar char="•"/>
            </a:pPr>
            <a:r>
              <a:rPr lang="el-GR" sz="2400" dirty="0" smtClean="0"/>
              <a:t> Επιταχύνει την κυκλοφορία του αίματος</a:t>
            </a:r>
          </a:p>
          <a:p>
            <a:pPr>
              <a:buFont typeface="Arial" pitchFamily="34" charset="0"/>
              <a:buChar char="•"/>
            </a:pPr>
            <a:r>
              <a:rPr lang="el-GR" sz="2400" dirty="0" smtClean="0"/>
              <a:t> Διουρητικό</a:t>
            </a:r>
          </a:p>
          <a:p>
            <a:pPr>
              <a:buFont typeface="Arial" pitchFamily="34" charset="0"/>
              <a:buChar char="•"/>
            </a:pPr>
            <a:r>
              <a:rPr lang="el-GR" sz="2400" dirty="0" smtClean="0"/>
              <a:t> Αντιβηχικό</a:t>
            </a:r>
          </a:p>
        </p:txBody>
      </p:sp>
      <p:sp>
        <p:nvSpPr>
          <p:cNvPr id="7"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2800935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Εφαρμογές</a:t>
            </a:r>
          </a:p>
          <a:p>
            <a:pPr marL="514350" indent="-514350">
              <a:buAutoNum type="arabicPeriod"/>
            </a:pPr>
            <a:r>
              <a:rPr lang="el-GR" dirty="0" smtClean="0"/>
              <a:t>20 </a:t>
            </a:r>
            <a:r>
              <a:rPr lang="el-GR" dirty="0" err="1" smtClean="0"/>
              <a:t>γρ</a:t>
            </a:r>
            <a:r>
              <a:rPr lang="el-GR" dirty="0" smtClean="0"/>
              <a:t>. φύλλα και άνθη σε 1 λίτρο βραστού νερού για 10 λεπτά. 3 φλιτζάνια/ημέρα.</a:t>
            </a:r>
          </a:p>
          <a:p>
            <a:pPr marL="514350" indent="-514350">
              <a:buAutoNum type="arabicPeriod"/>
            </a:pPr>
            <a:r>
              <a:rPr lang="el-GR" dirty="0" smtClean="0"/>
              <a:t>Πλύση του στόματος με το έγχυμα για άφθες και στοματίτιδα.</a:t>
            </a:r>
          </a:p>
          <a:p>
            <a:pPr marL="514350" indent="-514350">
              <a:buAutoNum type="arabicPeriod"/>
            </a:pPr>
            <a:r>
              <a:rPr lang="el-GR" dirty="0" smtClean="0"/>
              <a:t>Εξωτερική χρήση – κομπρέσες για εκζέματα και δερματίτιδες.  </a:t>
            </a:r>
            <a:endParaRPr lang="el-GR" dirty="0"/>
          </a:p>
        </p:txBody>
      </p:sp>
      <p:sp>
        <p:nvSpPr>
          <p:cNvPr id="6" name="2 - Τίτλος"/>
          <p:cNvSpPr>
            <a:spLocks noGrp="1"/>
          </p:cNvSpPr>
          <p:nvPr>
            <p:ph type="title"/>
          </p:nvPr>
        </p:nvSpPr>
        <p:spPr/>
        <p:txBody>
          <a:bodyPr/>
          <a:lstStyle/>
          <a:p>
            <a:r>
              <a:rPr lang="el-GR" dirty="0" smtClean="0"/>
              <a:t>Φασκόμηλο </a:t>
            </a:r>
            <a:r>
              <a:rPr lang="en-US" dirty="0" smtClean="0"/>
              <a:t>(</a:t>
            </a:r>
            <a:r>
              <a:rPr lang="en-US" i="1" dirty="0" smtClean="0"/>
              <a:t>Salvia </a:t>
            </a:r>
            <a:r>
              <a:rPr lang="en-US" i="1" dirty="0" err="1" smtClean="0"/>
              <a:t>officinalis</a:t>
            </a:r>
            <a:r>
              <a:rPr lang="en-US" dirty="0" smtClean="0"/>
              <a:t>)</a:t>
            </a:r>
            <a:endParaRPr lang="el-GR" dirty="0"/>
          </a:p>
        </p:txBody>
      </p:sp>
    </p:spTree>
    <p:extLst>
      <p:ext uri="{BB962C8B-B14F-4D97-AF65-F5344CB8AC3E}">
        <p14:creationId xmlns:p14="http://schemas.microsoft.com/office/powerpoint/2010/main" val="1958532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sp>
        <p:nvSpPr>
          <p:cNvPr id="3" name="Content Placeholder 2"/>
          <p:cNvSpPr>
            <a:spLocks noGrp="1"/>
          </p:cNvSpPr>
          <p:nvPr>
            <p:ph idx="1"/>
          </p:nvPr>
        </p:nvSpPr>
        <p:spPr/>
        <p:txBody>
          <a:bodyPr/>
          <a:lstStyle/>
          <a:p>
            <a:r>
              <a:rPr lang="el-GR" dirty="0" smtClean="0"/>
              <a:t>Άλλες ονομασίες: ροσμαρί ή </a:t>
            </a:r>
            <a:r>
              <a:rPr lang="el-GR" dirty="0" err="1" smtClean="0"/>
              <a:t>δυοσμαρίνι</a:t>
            </a:r>
            <a:endParaRPr lang="el-GR" dirty="0" smtClean="0"/>
          </a:p>
          <a:p>
            <a:r>
              <a:rPr lang="el-GR" dirty="0" smtClean="0"/>
              <a:t>Αναφέρεται από το Διοσκουρίδη και τον Οβίδιο</a:t>
            </a:r>
          </a:p>
          <a:p>
            <a:r>
              <a:rPr lang="el-GR" dirty="0" smtClean="0"/>
              <a:t>Με τη μυρτιά και τη δάφνη κατασκεύαζαν στεφάνια για τους νικητές.</a:t>
            </a:r>
          </a:p>
          <a:p>
            <a:r>
              <a:rPr lang="el-GR" dirty="0" smtClean="0"/>
              <a:t>Ήταν γνωστό επίσης στους Άραβες, τους Ρωμαίους και τους Αιγύπτιους.</a:t>
            </a:r>
          </a:p>
          <a:p>
            <a:r>
              <a:rPr lang="el-GR" dirty="0" smtClean="0"/>
              <a:t>Καλλιεργείται στις παραμεσόγειες περιοχές. </a:t>
            </a:r>
            <a:endParaRPr lang="el-GR" dirty="0"/>
          </a:p>
        </p:txBody>
      </p:sp>
    </p:spTree>
    <p:extLst>
      <p:ext uri="{BB962C8B-B14F-4D97-AF65-F5344CB8AC3E}">
        <p14:creationId xmlns:p14="http://schemas.microsoft.com/office/powerpoint/2010/main" val="20183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sp>
        <p:nvSpPr>
          <p:cNvPr id="3" name="Content Placeholder 2"/>
          <p:cNvSpPr>
            <a:spLocks noGrp="1"/>
          </p:cNvSpPr>
          <p:nvPr>
            <p:ph idx="1"/>
          </p:nvPr>
        </p:nvSpPr>
        <p:spPr>
          <a:xfrm>
            <a:off x="457200" y="1371600"/>
            <a:ext cx="8229600" cy="4525963"/>
          </a:xfrm>
        </p:spPr>
        <p:txBody>
          <a:bodyPr/>
          <a:lstStyle/>
          <a:p>
            <a:r>
              <a:rPr lang="el-GR" dirty="0" smtClean="0"/>
              <a:t>Οικογένεια: </a:t>
            </a:r>
            <a:r>
              <a:rPr lang="en-US" dirty="0" err="1" smtClean="0"/>
              <a:t>Lamiaceae</a:t>
            </a:r>
            <a:endParaRPr lang="el-GR" dirty="0" smtClean="0"/>
          </a:p>
          <a:p>
            <a:r>
              <a:rPr lang="el-GR" dirty="0" smtClean="0"/>
              <a:t>Αειθαλής, μικρός θάμνος</a:t>
            </a:r>
          </a:p>
          <a:p>
            <a:r>
              <a:rPr lang="el-GR" dirty="0" smtClean="0"/>
              <a:t>Ύψος: 0,5 – 1 μέτρο.</a:t>
            </a:r>
          </a:p>
          <a:p>
            <a:r>
              <a:rPr lang="el-GR" dirty="0" smtClean="0"/>
              <a:t>Πυκνόφυλλο, </a:t>
            </a:r>
            <a:r>
              <a:rPr lang="el-GR" dirty="0" err="1" smtClean="0"/>
              <a:t>ορθόκλαδο</a:t>
            </a:r>
            <a:r>
              <a:rPr lang="el-GR" dirty="0" smtClean="0"/>
              <a:t> και πολύκλαδο.</a:t>
            </a:r>
          </a:p>
          <a:p>
            <a:r>
              <a:rPr lang="el-GR" dirty="0" smtClean="0"/>
              <a:t>Φύλλα άκαμπτα, ευθυγραμμα, αντικριστά, χαρακτηριστικά ενός φυτού ξηρών, άγονων και θερμών περιοχών.</a:t>
            </a:r>
          </a:p>
          <a:p>
            <a:r>
              <a:rPr lang="el-GR" dirty="0" smtClean="0"/>
              <a:t>Άνθη: λευκά – </a:t>
            </a:r>
            <a:r>
              <a:rPr lang="el-GR" dirty="0" err="1" smtClean="0"/>
              <a:t>λευκογάλαζα</a:t>
            </a:r>
            <a:r>
              <a:rPr lang="el-GR" dirty="0" smtClean="0"/>
              <a:t>.</a:t>
            </a:r>
            <a:endParaRPr lang="el-GR" dirty="0"/>
          </a:p>
        </p:txBody>
      </p:sp>
    </p:spTree>
    <p:extLst>
      <p:ext uri="{BB962C8B-B14F-4D97-AF65-F5344CB8AC3E}">
        <p14:creationId xmlns:p14="http://schemas.microsoft.com/office/powerpoint/2010/main" val="1713283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Πολλαπλασιασμός και εγκατάσταση</a:t>
            </a:r>
            <a:endParaRPr lang="el-GR" dirty="0"/>
          </a:p>
        </p:txBody>
      </p:sp>
      <p:sp>
        <p:nvSpPr>
          <p:cNvPr id="3" name="2 - Θέση περιεχομένου"/>
          <p:cNvSpPr>
            <a:spLocks noGrp="1"/>
          </p:cNvSpPr>
          <p:nvPr>
            <p:ph idx="1"/>
          </p:nvPr>
        </p:nvSpPr>
        <p:spPr/>
        <p:txBody>
          <a:bodyPr/>
          <a:lstStyle/>
          <a:p>
            <a:r>
              <a:rPr lang="el-GR" dirty="0" smtClean="0"/>
              <a:t>Σπόρος</a:t>
            </a:r>
          </a:p>
          <a:p>
            <a:r>
              <a:rPr lang="el-GR" dirty="0" smtClean="0"/>
              <a:t>Παραφυάδες</a:t>
            </a:r>
          </a:p>
          <a:p>
            <a:r>
              <a:rPr lang="el-GR" dirty="0" smtClean="0"/>
              <a:t>Διαίρεση φυτών</a:t>
            </a:r>
          </a:p>
          <a:p>
            <a:r>
              <a:rPr lang="el-GR" dirty="0" smtClean="0"/>
              <a:t>Μοσχεύματα</a:t>
            </a:r>
          </a:p>
          <a:p>
            <a:pPr>
              <a:buNone/>
            </a:pPr>
            <a:endParaRPr lang="el-GR" dirty="0"/>
          </a:p>
        </p:txBody>
      </p:sp>
    </p:spTree>
    <p:extLst>
      <p:ext uri="{BB962C8B-B14F-4D97-AF65-F5344CB8AC3E}">
        <p14:creationId xmlns:p14="http://schemas.microsoft.com/office/powerpoint/2010/main" val="7796141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2852"/>
            <a:ext cx="8229600" cy="1143000"/>
          </a:xfrm>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pic>
        <p:nvPicPr>
          <p:cNvPr id="6" name="il_fi" descr="http://www.vashsad.ua/rus/uploads/posts/2008-09/thumbs/1221817565_rosemary.jpg"/>
          <p:cNvPicPr/>
          <p:nvPr/>
        </p:nvPicPr>
        <p:blipFill>
          <a:blip r:embed="rId2"/>
          <a:srcRect/>
          <a:stretch>
            <a:fillRect/>
          </a:stretch>
        </p:blipFill>
        <p:spPr bwMode="auto">
          <a:xfrm>
            <a:off x="3714744" y="1928802"/>
            <a:ext cx="4857784" cy="4286280"/>
          </a:xfrm>
          <a:prstGeom prst="rect">
            <a:avLst/>
          </a:prstGeom>
          <a:noFill/>
          <a:ln w="9525">
            <a:noFill/>
            <a:miter lim="800000"/>
            <a:headEnd/>
            <a:tailEnd/>
          </a:ln>
        </p:spPr>
      </p:pic>
      <p:pic>
        <p:nvPicPr>
          <p:cNvPr id="8" name="il_fi" descr="http://www.furakis.gr/site/images/stories/articles/rosmarinus_officinalisjpg.jpg"/>
          <p:cNvPicPr>
            <a:picLocks noGrp="1"/>
          </p:cNvPicPr>
          <p:nvPr>
            <p:ph idx="1"/>
          </p:nvPr>
        </p:nvPicPr>
        <p:blipFill>
          <a:blip r:embed="rId3"/>
          <a:srcRect/>
          <a:stretch>
            <a:fillRect/>
          </a:stretch>
        </p:blipFill>
        <p:spPr bwMode="auto">
          <a:xfrm>
            <a:off x="571472" y="1785926"/>
            <a:ext cx="2914586" cy="4389437"/>
          </a:xfrm>
          <a:prstGeom prst="rect">
            <a:avLst/>
          </a:prstGeom>
          <a:noFill/>
          <a:ln w="9525">
            <a:noFill/>
            <a:miter lim="800000"/>
            <a:headEnd/>
            <a:tailEnd/>
          </a:ln>
        </p:spPr>
      </p:pic>
    </p:spTree>
    <p:extLst>
      <p:ext uri="{BB962C8B-B14F-4D97-AF65-F5344CB8AC3E}">
        <p14:creationId xmlns:p14="http://schemas.microsoft.com/office/powerpoint/2010/main" val="15864220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Είδη-ποικιλίες</a:t>
            </a:r>
            <a:endParaRPr lang="en-US" dirty="0"/>
          </a:p>
        </p:txBody>
      </p:sp>
      <p:sp>
        <p:nvSpPr>
          <p:cNvPr id="3" name="Content Placeholder 2"/>
          <p:cNvSpPr>
            <a:spLocks noGrp="1"/>
          </p:cNvSpPr>
          <p:nvPr>
            <p:ph idx="1"/>
          </p:nvPr>
        </p:nvSpPr>
        <p:spPr/>
        <p:txBody>
          <a:bodyPr/>
          <a:lstStyle/>
          <a:p>
            <a:r>
              <a:rPr lang="el-GR" dirty="0" smtClean="0"/>
              <a:t>3 οι ενδιαφέροντες χημειότυποι </a:t>
            </a:r>
          </a:p>
          <a:p>
            <a:pPr lvl="1"/>
            <a:r>
              <a:rPr lang="el-GR" dirty="0" smtClean="0"/>
              <a:t>1,8 κινεόλης</a:t>
            </a:r>
          </a:p>
          <a:p>
            <a:pPr lvl="1"/>
            <a:r>
              <a:rPr lang="el-GR" dirty="0" smtClean="0"/>
              <a:t>Καμφοράς</a:t>
            </a:r>
          </a:p>
          <a:p>
            <a:pPr lvl="1"/>
            <a:r>
              <a:rPr lang="el-GR" dirty="0" smtClean="0"/>
              <a:t>βερμπενόνης</a:t>
            </a:r>
            <a:endParaRPr lang="en-US" dirty="0"/>
          </a:p>
        </p:txBody>
      </p:sp>
    </p:spTree>
    <p:extLst>
      <p:ext uri="{BB962C8B-B14F-4D97-AF65-F5344CB8AC3E}">
        <p14:creationId xmlns:p14="http://schemas.microsoft.com/office/powerpoint/2010/main" val="31056909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Κλίμα-έδαφος</a:t>
            </a:r>
          </a:p>
          <a:p>
            <a:r>
              <a:rPr lang="el-GR" dirty="0" smtClean="0"/>
              <a:t>Σε θερμά και ψυχρά κλίματα</a:t>
            </a:r>
          </a:p>
          <a:p>
            <a:r>
              <a:rPr lang="el-GR" dirty="0" smtClean="0"/>
              <a:t>Δεν αντιμετωπίζει πρόβλημα με τις χαμηλές ή τις υψηλές θερμοκρασίες</a:t>
            </a:r>
          </a:p>
          <a:p>
            <a:r>
              <a:rPr lang="el-GR" dirty="0" smtClean="0"/>
              <a:t>Αναπτύσσεται σε πεδινά έως 600 μ. υψόμετρο</a:t>
            </a:r>
          </a:p>
          <a:p>
            <a:r>
              <a:rPr lang="el-GR" dirty="0" smtClean="0"/>
              <a:t>Προτιμά </a:t>
            </a:r>
            <a:r>
              <a:rPr lang="el-GR" dirty="0" err="1" smtClean="0"/>
              <a:t>ηλιφάνεια</a:t>
            </a:r>
            <a:endParaRPr lang="el-GR" dirty="0" smtClean="0"/>
          </a:p>
          <a:p>
            <a:pPr>
              <a:buNone/>
            </a:pPr>
            <a:endParaRPr lang="el-GR" dirty="0"/>
          </a:p>
        </p:txBody>
      </p:sp>
      <p:sp>
        <p:nvSpPr>
          <p:cNvPr id="4" name="Title 1"/>
          <p:cNvSpPr>
            <a:spLocks noGrp="1"/>
          </p:cNvSpPr>
          <p:nvPr>
            <p:ph type="title"/>
          </p:nvPr>
        </p:nvSpPr>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6898421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err="1" smtClean="0"/>
              <a:t>Στραγγερά</a:t>
            </a:r>
            <a:r>
              <a:rPr lang="el-GR" dirty="0" smtClean="0"/>
              <a:t> εδάφη</a:t>
            </a:r>
          </a:p>
          <a:p>
            <a:r>
              <a:rPr lang="en-US" dirty="0" smtClean="0"/>
              <a:t>pH</a:t>
            </a:r>
            <a:r>
              <a:rPr lang="el-GR" dirty="0" smtClean="0"/>
              <a:t>: 6-7</a:t>
            </a:r>
          </a:p>
          <a:p>
            <a:r>
              <a:rPr lang="el-GR" dirty="0" smtClean="0"/>
              <a:t>Ακατάλληλα τα βαριά εδάφη</a:t>
            </a:r>
          </a:p>
          <a:p>
            <a:r>
              <a:rPr lang="el-GR" dirty="0" smtClean="0"/>
              <a:t>Μέτριες απαιτήσεις σε </a:t>
            </a:r>
            <a:r>
              <a:rPr lang="en-US" dirty="0" smtClean="0"/>
              <a:t>NPK</a:t>
            </a:r>
          </a:p>
          <a:p>
            <a:r>
              <a:rPr lang="el-GR" dirty="0" smtClean="0"/>
              <a:t>Καλλιεργείται και ως </a:t>
            </a:r>
            <a:r>
              <a:rPr lang="el-GR" dirty="0" err="1" smtClean="0"/>
              <a:t>ξηρικό</a:t>
            </a:r>
            <a:r>
              <a:rPr lang="el-GR" dirty="0" smtClean="0"/>
              <a:t>. Αντέχει στην ξηρασία, αλλά δεν αναπτύσσει νέα βλάστηση, παρά μόνον μετά από βροχή ή πότισμα</a:t>
            </a:r>
          </a:p>
        </p:txBody>
      </p:sp>
      <p:sp>
        <p:nvSpPr>
          <p:cNvPr id="4" name="Title 1"/>
          <p:cNvSpPr>
            <a:spLocks noGrp="1"/>
          </p:cNvSpPr>
          <p:nvPr>
            <p:ph type="title"/>
          </p:nvPr>
        </p:nvSpPr>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735775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b="1" dirty="0" smtClean="0"/>
              <a:t>Πολλαπλασιασμός-εγκατάσταση</a:t>
            </a:r>
          </a:p>
          <a:p>
            <a:r>
              <a:rPr lang="el-GR" dirty="0" smtClean="0"/>
              <a:t>Μοσχεύματα-παραφυάδες-σπόρο</a:t>
            </a:r>
          </a:p>
          <a:p>
            <a:r>
              <a:rPr lang="el-GR" dirty="0" smtClean="0"/>
              <a:t>Ο </a:t>
            </a:r>
            <a:r>
              <a:rPr lang="el-GR" dirty="0" err="1" smtClean="0"/>
              <a:t>πολ</a:t>
            </a:r>
            <a:r>
              <a:rPr lang="el-GR" dirty="0" smtClean="0"/>
              <a:t>/</a:t>
            </a:r>
            <a:r>
              <a:rPr lang="el-GR" dirty="0" err="1" smtClean="0"/>
              <a:t>μός</a:t>
            </a:r>
            <a:r>
              <a:rPr lang="el-GR" dirty="0" smtClean="0"/>
              <a:t> με σπόρο δεν είναι πάντα αξιόπιστος εξαιτίας χαμηλής βλαστικότητας μερικών ποικιλιών</a:t>
            </a:r>
          </a:p>
          <a:p>
            <a:r>
              <a:rPr lang="el-GR" dirty="0" smtClean="0"/>
              <a:t>Προτιμότερο μοσχεύματα από κορυφές παλιάς φυτείας (μήκος 15 εκ.)</a:t>
            </a:r>
          </a:p>
          <a:p>
            <a:r>
              <a:rPr lang="el-GR" dirty="0" smtClean="0"/>
              <a:t>Φύτευσης άνοιξη ή φθινόπωρο </a:t>
            </a:r>
            <a:endParaRPr lang="el-GR" dirty="0"/>
          </a:p>
        </p:txBody>
      </p:sp>
      <p:sp>
        <p:nvSpPr>
          <p:cNvPr id="4" name="Title 1"/>
          <p:cNvSpPr>
            <a:spLocks noGrp="1"/>
          </p:cNvSpPr>
          <p:nvPr>
            <p:ph type="title"/>
          </p:nvPr>
        </p:nvSpPr>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22325569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a:buNone/>
            </a:pPr>
            <a:r>
              <a:rPr lang="el-GR" dirty="0" smtClean="0"/>
              <a:t>Καλλιέργεια</a:t>
            </a:r>
          </a:p>
          <a:p>
            <a:r>
              <a:rPr lang="el-GR" dirty="0" smtClean="0"/>
              <a:t>Όργωμα-σβάρνισμα ή καλλιεργητής σταυρωτά</a:t>
            </a:r>
          </a:p>
          <a:p>
            <a:r>
              <a:rPr lang="el-GR" dirty="0" smtClean="0"/>
              <a:t>Αποστάσεις 60 εκ. πάνω στη γραμμή 80-100 μεταξύ των γραμμών, πιο αραιά σε ποτιστικές καλλιέργειες</a:t>
            </a:r>
          </a:p>
          <a:p>
            <a:r>
              <a:rPr lang="el-GR" dirty="0" smtClean="0"/>
              <a:t>Πρόβλημα με τα ζιζάνια μόνο στην αρχή</a:t>
            </a:r>
          </a:p>
          <a:p>
            <a:r>
              <a:rPr lang="el-GR" dirty="0" smtClean="0"/>
              <a:t>Ν</a:t>
            </a:r>
            <a:r>
              <a:rPr lang="en-US" dirty="0" smtClean="0"/>
              <a:t>PK10 </a:t>
            </a:r>
            <a:r>
              <a:rPr lang="el-GR" dirty="0" smtClean="0"/>
              <a:t>μονάδες  από Ιανουάριο – Φεβρουάριο σε 1 ή περισσότερες δόσεις</a:t>
            </a:r>
            <a:endParaRPr lang="el-GR" dirty="0"/>
          </a:p>
        </p:txBody>
      </p:sp>
      <p:sp>
        <p:nvSpPr>
          <p:cNvPr id="4" name="Title 1"/>
          <p:cNvSpPr>
            <a:spLocks noGrp="1"/>
          </p:cNvSpPr>
          <p:nvPr>
            <p:ph type="title"/>
          </p:nvPr>
        </p:nvSpPr>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3687660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Συγκομιδή-αποδόσεις</a:t>
            </a:r>
          </a:p>
          <a:p>
            <a:r>
              <a:rPr lang="el-GR" dirty="0" smtClean="0"/>
              <a:t>Σε πλήρη παραγωγή κατά το 3</a:t>
            </a:r>
            <a:r>
              <a:rPr lang="el-GR" baseline="30000" dirty="0" smtClean="0"/>
              <a:t>ο</a:t>
            </a:r>
            <a:r>
              <a:rPr lang="el-GR" dirty="0" smtClean="0"/>
              <a:t> έτος</a:t>
            </a:r>
          </a:p>
          <a:p>
            <a:r>
              <a:rPr lang="el-GR" dirty="0" smtClean="0"/>
              <a:t>Το 2</a:t>
            </a:r>
            <a:r>
              <a:rPr lang="el-GR" baseline="30000" dirty="0" smtClean="0"/>
              <a:t>ο</a:t>
            </a:r>
            <a:r>
              <a:rPr lang="el-GR" dirty="0" smtClean="0"/>
              <a:t> φτάνει στα 2/3 της μέγιστης</a:t>
            </a:r>
          </a:p>
          <a:p>
            <a:r>
              <a:rPr lang="el-GR" dirty="0" smtClean="0"/>
              <a:t>Κατά την έναρξη της άνθισης</a:t>
            </a:r>
          </a:p>
          <a:p>
            <a:r>
              <a:rPr lang="el-GR" dirty="0" smtClean="0"/>
              <a:t>Από Μάη-Σεπτέμβρη βρίσκεται σε διαρκή ανθοφορία</a:t>
            </a:r>
          </a:p>
          <a:p>
            <a:r>
              <a:rPr lang="el-GR" dirty="0" smtClean="0"/>
              <a:t>2-3 συγκομιδές το καλοκαίρι</a:t>
            </a:r>
            <a:endParaRPr lang="el-GR" dirty="0"/>
          </a:p>
        </p:txBody>
      </p:sp>
      <p:sp>
        <p:nvSpPr>
          <p:cNvPr id="4" name="Title 1"/>
          <p:cNvSpPr>
            <a:spLocks noGrp="1"/>
          </p:cNvSpPr>
          <p:nvPr>
            <p:ph type="title"/>
          </p:nvPr>
        </p:nvSpPr>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3607333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Μετά τη συγκομιδή αμέσως ξηραντήριο για να διατηρηθεί το χρώμα</a:t>
            </a:r>
          </a:p>
          <a:p>
            <a:r>
              <a:rPr lang="el-GR" dirty="0" smtClean="0"/>
              <a:t>Ξηρό προς χλωρό 1:3</a:t>
            </a:r>
          </a:p>
          <a:p>
            <a:r>
              <a:rPr lang="el-GR" dirty="0" smtClean="0"/>
              <a:t>55% φύλλα και 45% βλαστοί</a:t>
            </a:r>
          </a:p>
          <a:p>
            <a:r>
              <a:rPr lang="el-GR" dirty="0" smtClean="0"/>
              <a:t>350-500 κιλά/στρέμμα ξηρά δρόγη</a:t>
            </a:r>
          </a:p>
          <a:p>
            <a:r>
              <a:rPr lang="el-GR" dirty="0" smtClean="0"/>
              <a:t>1.5-3% αιθέριο έλαιο</a:t>
            </a:r>
          </a:p>
          <a:p>
            <a:r>
              <a:rPr lang="el-GR" dirty="0" smtClean="0"/>
              <a:t>15-20 χρόνια παραγωγική ζωή</a:t>
            </a:r>
            <a:endParaRPr lang="el-GR" dirty="0"/>
          </a:p>
        </p:txBody>
      </p:sp>
      <p:sp>
        <p:nvSpPr>
          <p:cNvPr id="4" name="Title 1"/>
          <p:cNvSpPr>
            <a:spLocks noGrp="1"/>
          </p:cNvSpPr>
          <p:nvPr>
            <p:ph type="title"/>
          </p:nvPr>
        </p:nvSpPr>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24115351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l-GR" dirty="0" smtClean="0"/>
              <a:t>Χρήσεις – Ιδιότητες</a:t>
            </a:r>
          </a:p>
          <a:p>
            <a:pPr>
              <a:buNone/>
            </a:pPr>
            <a:r>
              <a:rPr lang="el-GR" dirty="0" smtClean="0"/>
              <a:t>Καρύκευμα</a:t>
            </a:r>
          </a:p>
          <a:p>
            <a:pPr>
              <a:buNone/>
            </a:pPr>
            <a:r>
              <a:rPr lang="el-GR" dirty="0" smtClean="0"/>
              <a:t>Φαρμακολογία</a:t>
            </a:r>
          </a:p>
          <a:p>
            <a:r>
              <a:rPr lang="el-GR" dirty="0" smtClean="0"/>
              <a:t>Τονωτικό</a:t>
            </a:r>
          </a:p>
          <a:p>
            <a:r>
              <a:rPr lang="el-GR" dirty="0" smtClean="0"/>
              <a:t>Χωνευτικό</a:t>
            </a:r>
          </a:p>
          <a:p>
            <a:r>
              <a:rPr lang="el-GR" dirty="0" err="1" smtClean="0"/>
              <a:t>Αντιρευματικό</a:t>
            </a:r>
            <a:endParaRPr lang="el-GR" dirty="0" smtClean="0"/>
          </a:p>
          <a:p>
            <a:r>
              <a:rPr lang="el-GR" dirty="0" smtClean="0"/>
              <a:t>Αντισηπτικό</a:t>
            </a:r>
          </a:p>
          <a:p>
            <a:r>
              <a:rPr lang="el-GR" dirty="0" smtClean="0"/>
              <a:t>Διουρητικό</a:t>
            </a:r>
          </a:p>
          <a:p>
            <a:pPr>
              <a:buNone/>
            </a:pPr>
            <a:r>
              <a:rPr lang="el-GR" dirty="0" smtClean="0"/>
              <a:t>Μελισσοκομικό</a:t>
            </a:r>
          </a:p>
          <a:p>
            <a:pPr>
              <a:buNone/>
            </a:pPr>
            <a:r>
              <a:rPr lang="el-GR" dirty="0" err="1" smtClean="0"/>
              <a:t>Κηποτεχνία</a:t>
            </a:r>
            <a:endParaRPr lang="el-GR" dirty="0" smtClean="0"/>
          </a:p>
          <a:p>
            <a:pPr>
              <a:buNone/>
            </a:pPr>
            <a:r>
              <a:rPr lang="el-GR" dirty="0" smtClean="0"/>
              <a:t>ΠΡΟΣΟΧΗ: μεγάλες δόσεις μπορούν να προκαλέσουν δηλητηρίαση</a:t>
            </a:r>
          </a:p>
          <a:p>
            <a:pPr>
              <a:buNone/>
            </a:pPr>
            <a:endParaRPr lang="el-GR" dirty="0"/>
          </a:p>
        </p:txBody>
      </p:sp>
      <p:sp>
        <p:nvSpPr>
          <p:cNvPr id="4" name="Title 1"/>
          <p:cNvSpPr>
            <a:spLocks noGrp="1"/>
          </p:cNvSpPr>
          <p:nvPr>
            <p:ph type="title"/>
          </p:nvPr>
        </p:nvSpPr>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4200182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l-GR" dirty="0" smtClean="0"/>
              <a:t>Ως αφέψημα:</a:t>
            </a:r>
          </a:p>
          <a:p>
            <a:r>
              <a:rPr lang="el-GR" dirty="0" smtClean="0"/>
              <a:t>20-30 γραμμάρια (φύλλα και άνθη) σε 1 λίτρο νερού χρησιμοποιούνται για τη δυσπεψία και άλλες παθήσεις του στομάχου, για την κόπωση και τον πονοκέφαλο και τις παθήσεις του αναπνευστικού.</a:t>
            </a:r>
          </a:p>
          <a:p>
            <a:r>
              <a:rPr lang="el-GR" dirty="0" smtClean="0"/>
              <a:t>Ως Βάμμα: Δρα ως διεγερτικό και τονωτικό.</a:t>
            </a:r>
          </a:p>
          <a:p>
            <a:r>
              <a:rPr lang="el-GR" dirty="0" smtClean="0"/>
              <a:t>Μπορεί να χρησιμοποιηθεί κατά της πιτυρίδας στο ξέβγαλμα των μαλλιών.</a:t>
            </a:r>
          </a:p>
          <a:p>
            <a:r>
              <a:rPr lang="el-GR" dirty="0" smtClean="0"/>
              <a:t>1 </a:t>
            </a:r>
            <a:r>
              <a:rPr lang="en-US" dirty="0" smtClean="0"/>
              <a:t>ml </a:t>
            </a:r>
            <a:r>
              <a:rPr lang="el-GR" dirty="0" smtClean="0"/>
              <a:t>έλαιο δεντρολίβανου με 25 </a:t>
            </a:r>
            <a:r>
              <a:rPr lang="en-US" dirty="0" smtClean="0"/>
              <a:t>ml </a:t>
            </a:r>
            <a:r>
              <a:rPr lang="el-GR" dirty="0" smtClean="0"/>
              <a:t>ηλιέλαιο ή αμυγδαλέλαιο για μασάζ σε περιπτώσεις πόνων στις αρθρώσεις και στους μύες. </a:t>
            </a:r>
          </a:p>
          <a:p>
            <a:r>
              <a:rPr lang="el-GR" dirty="0" smtClean="0"/>
              <a:t>1 χούφτα σε 1 λίτρο νερού μπορεί να χρησιμοποιηθεί ως κομπρέσα κατά των ρευματισμών. Επίσης μπορεί να χρησιμοποιηθεί και στο νερό του μπάνιου.</a:t>
            </a:r>
          </a:p>
        </p:txBody>
      </p:sp>
      <p:sp>
        <p:nvSpPr>
          <p:cNvPr id="4" name="Title 1"/>
          <p:cNvSpPr>
            <a:spLocks noGrp="1"/>
          </p:cNvSpPr>
          <p:nvPr>
            <p:ph type="title"/>
          </p:nvPr>
        </p:nvSpPr>
        <p:spPr/>
        <p:txBody>
          <a:bodyPr>
            <a:normAutofit/>
          </a:bodyPr>
          <a:lstStyle/>
          <a:p>
            <a:r>
              <a:rPr lang="el-GR" sz="3600" dirty="0" smtClean="0"/>
              <a:t>Δεντρολίβανο (</a:t>
            </a:r>
            <a:r>
              <a:rPr lang="en-US" sz="3600" i="1" dirty="0" err="1" smtClean="0"/>
              <a:t>Rosmarinus</a:t>
            </a:r>
            <a:r>
              <a:rPr lang="en-US" sz="3600" i="1" dirty="0" smtClean="0"/>
              <a:t> </a:t>
            </a:r>
            <a:r>
              <a:rPr lang="en-US" sz="3600" i="1" dirty="0" err="1" smtClean="0"/>
              <a:t>officinalis</a:t>
            </a:r>
            <a:r>
              <a:rPr lang="en-US" sz="3600" dirty="0" smtClean="0"/>
              <a:t>)</a:t>
            </a:r>
            <a:endParaRPr lang="el-GR" sz="3600" dirty="0"/>
          </a:p>
        </p:txBody>
      </p:sp>
    </p:spTree>
    <p:extLst>
      <p:ext uri="{BB962C8B-B14F-4D97-AF65-F5344CB8AC3E}">
        <p14:creationId xmlns:p14="http://schemas.microsoft.com/office/powerpoint/2010/main" val="1003524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4432</Words>
  <Application>Microsoft Office PowerPoint</Application>
  <PresentationFormat>On-screen Show (4:3)</PresentationFormat>
  <Paragraphs>816</Paragraphs>
  <Slides>114</Slides>
  <Notes>2</Notes>
  <HiddenSlides>1</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Office Theme</vt:lpstr>
      <vt:lpstr>Ρίγανη</vt:lpstr>
      <vt:lpstr>Ρίγανη/ O. vulgare spp. hirtum</vt:lpstr>
      <vt:lpstr>Ρίγανη/ O. onites</vt:lpstr>
      <vt:lpstr>Ρίγανη</vt:lpstr>
      <vt:lpstr>απαιτήσεις</vt:lpstr>
      <vt:lpstr>χρήση</vt:lpstr>
      <vt:lpstr>Απαιτήσεις σε κλιμα εδαφος θρεπτικά στοιχεία</vt:lpstr>
      <vt:lpstr>Απαιτήσεις σε κλίμα, έδαφος θρεπτικά στοιχεία</vt:lpstr>
      <vt:lpstr>Πολλαπλασιασμός και εγκατάσταση</vt:lpstr>
      <vt:lpstr>Πολλαπλασιασμός και εγκατάσταση</vt:lpstr>
      <vt:lpstr>Καλλιέργεια</vt:lpstr>
      <vt:lpstr>Συγκομιδή</vt:lpstr>
      <vt:lpstr>Συγκομιδή</vt:lpstr>
      <vt:lpstr>Αποδόσεις</vt:lpstr>
      <vt:lpstr>Ασθένειες-Εχθροί</vt:lpstr>
      <vt:lpstr>PowerPoint Presentation</vt:lpstr>
      <vt:lpstr>PowerPoint Presentation</vt:lpstr>
      <vt:lpstr>Ρίγανη</vt:lpstr>
      <vt:lpstr>Ρίγανη</vt:lpstr>
      <vt:lpstr>Ρίγανη</vt:lpstr>
      <vt:lpstr>Ρίγανη</vt:lpstr>
      <vt:lpstr>Ρίγανη</vt:lpstr>
      <vt:lpstr>Μαντζουράνα (Origanum majorana)</vt:lpstr>
      <vt:lpstr>Μαντζουράνα</vt:lpstr>
      <vt:lpstr>Κλίμα-Έδαφος-θρεπτικά στοιχεία-Πολλαπλασιασμός</vt:lpstr>
      <vt:lpstr>Καλλιέργεια</vt:lpstr>
      <vt:lpstr>Μαντζουράνα</vt:lpstr>
      <vt:lpstr>Μαντζουράνα</vt:lpstr>
      <vt:lpstr>Θυμάρι</vt:lpstr>
      <vt:lpstr>Θυμάρι</vt:lpstr>
      <vt:lpstr>Θυμάρι</vt:lpstr>
      <vt:lpstr>Κλίμα-έδαφος-θρεπτικά στοιχεά</vt:lpstr>
      <vt:lpstr>Πολλαπλασιασμός</vt:lpstr>
      <vt:lpstr>Συγκομιδή</vt:lpstr>
      <vt:lpstr>Θυμάρι</vt:lpstr>
      <vt:lpstr>Θυμάρι</vt:lpstr>
      <vt:lpstr>Θρούμπι (Satureja thymbra) </vt:lpstr>
      <vt:lpstr>Θρούμπι </vt:lpstr>
      <vt:lpstr>Θρούμπι </vt:lpstr>
      <vt:lpstr>Θρούμπι</vt:lpstr>
      <vt:lpstr>Θρούμπι</vt:lpstr>
      <vt:lpstr>Θρούμπι</vt:lpstr>
      <vt:lpstr>Θρούμπι</vt:lpstr>
      <vt:lpstr>Θρούμπι</vt:lpstr>
      <vt:lpstr>Θρούμπι</vt:lpstr>
      <vt:lpstr>Δίκταμος (Origanum dictamnus)</vt:lpstr>
      <vt:lpstr>Δίκταμος</vt:lpstr>
      <vt:lpstr>Δίκταμος</vt:lpstr>
      <vt:lpstr>Δίκταμος</vt:lpstr>
      <vt:lpstr>Δίκταμος</vt:lpstr>
      <vt:lpstr>Κλίμα-Έδαφος-Θρεπτικά στοιχεία</vt:lpstr>
      <vt:lpstr>Καλλιέργεια</vt:lpstr>
      <vt:lpstr>Συγκομιδή</vt:lpstr>
      <vt:lpstr>Δίκταμος</vt:lpstr>
      <vt:lpstr>Δίκταμος</vt:lpstr>
      <vt:lpstr>Δίκταμος</vt:lpstr>
      <vt:lpstr>Δίκταμος</vt:lpstr>
      <vt:lpstr>Τσάι του βουνού (Sideritis spp.)</vt:lpstr>
      <vt:lpstr>PowerPoint Presentation</vt:lpstr>
      <vt:lpstr>Τσάι του βουνού (Sideritis sp.)</vt:lpstr>
      <vt:lpstr>Τσάι του βουνού (Sideritis sp.)</vt:lpstr>
      <vt:lpstr>Τσάι του βουνού (Sideritis sp.)</vt:lpstr>
      <vt:lpstr>Τσάι του βουνού (Sideritis sp.)</vt:lpstr>
      <vt:lpstr>Τσάι του βουνού (Sideritis sp.)</vt:lpstr>
      <vt:lpstr>Τσάι του βουνού (Sideritis sp.)</vt:lpstr>
      <vt:lpstr>Τσάι του βουνού (Sideritis sp.)</vt:lpstr>
      <vt:lpstr>Τσάι του βουνού (Sideritis sp.)</vt:lpstr>
      <vt:lpstr>Τσάι του βουνού (Sideritis sp.)</vt:lpstr>
      <vt:lpstr>Τσάι του βουνού (Sideritis sp.)</vt:lpstr>
      <vt:lpstr>Τσάι του βουνού (Sideritis sp.)</vt:lpstr>
      <vt:lpstr>Τσάι του βουνού (Sideritis sp.)</vt:lpstr>
      <vt:lpstr>Τσάι του βουνού (Sideritis sp.)</vt:lpstr>
      <vt:lpstr>Φασκόμηλο (Salvia officinalis)</vt:lpstr>
      <vt:lpstr>Φασκόμηλο (Salvia officinalis)</vt:lpstr>
      <vt:lpstr>Φασκόμηλο (Salvia officinalis)</vt:lpstr>
      <vt:lpstr>Φασκόμηλο (Salvia officinalis)</vt:lpstr>
      <vt:lpstr>Φασκόμηλο (Salvia officinalis)</vt:lpstr>
      <vt:lpstr>Φασκόμηλο (Salvia officinalis)</vt:lpstr>
      <vt:lpstr>Φασκόμηλο (Salvia officinalis)</vt:lpstr>
      <vt:lpstr>Φασκόμηλο (Salvia officinalis)</vt:lpstr>
      <vt:lpstr>Φασκόμηλο (Salvia officinalis)</vt:lpstr>
      <vt:lpstr>Φασκόμηλο (Salvia officinalis)</vt:lpstr>
      <vt:lpstr>Φασκόμηλο (Salvia officinalis)</vt:lpstr>
      <vt:lpstr>Φασκόμηλο (Salvia officinalis)</vt:lpstr>
      <vt:lpstr>Φασκόμηλο (Salvia officinalis)</vt:lpstr>
      <vt:lpstr>Φασκόμηλο (Salvia officinalis)</vt:lpstr>
      <vt:lpstr>Φασκόμηλο (Salvia officinalis)</vt:lpstr>
      <vt:lpstr>Δεντρολίβανο (Rosmarinus officinalis)</vt:lpstr>
      <vt:lpstr>Δεντρολίβανο (Rosmarinus officinalis)</vt:lpstr>
      <vt:lpstr>Δεντρολίβανο (Rosmarinus officinalis)</vt:lpstr>
      <vt:lpstr>Είδη-ποικιλίες</vt:lpstr>
      <vt:lpstr>Δεντρολίβανο (Rosmarinus officinalis)</vt:lpstr>
      <vt:lpstr>Δεντρολίβανο (Rosmarinus officinalis)</vt:lpstr>
      <vt:lpstr>Δεντρολίβανο (Rosmarinus officinalis)</vt:lpstr>
      <vt:lpstr>Δεντρολίβανο (Rosmarinus officinalis)</vt:lpstr>
      <vt:lpstr>Δεντρολίβανο (Rosmarinus officinalis)</vt:lpstr>
      <vt:lpstr>Δεντρολίβανο (Rosmarinus officinalis)</vt:lpstr>
      <vt:lpstr>Δεντρολίβανο (Rosmarinus officinalis)</vt:lpstr>
      <vt:lpstr>Δεντρολίβανο (Rosmarinus officinalis)</vt:lpstr>
      <vt:lpstr>Δεντρολίβανο (Rosmarinus officinalis)</vt:lpstr>
      <vt:lpstr>Μελισσόχορτο (Melissa officinalis)</vt:lpstr>
      <vt:lpstr>Μελισσόχορτο (Melissa officinalis)</vt:lpstr>
      <vt:lpstr>Μελισσόχορτο (Melissa officinalis)</vt:lpstr>
      <vt:lpstr>Μελισσόχορτο (Melissa officinalis)</vt:lpstr>
      <vt:lpstr>Μελισσόχορτο (Melissa officinalis)</vt:lpstr>
      <vt:lpstr>Μελισσόχορτο (Melissa officinalis)</vt:lpstr>
      <vt:lpstr>Μελισσόχορτο (Melissa officinalis)</vt:lpstr>
      <vt:lpstr>Μελισσόχορτο (Melissa officinalis)</vt:lpstr>
      <vt:lpstr>Μελισσόχορτο (Melissa officinalis)</vt:lpstr>
      <vt:lpstr>Μελισσόχορτο (Melissa officinalis)</vt:lpstr>
      <vt:lpstr>Μελισσόχορτο (Melissa officinalis)</vt:lpstr>
      <vt:lpstr>Μελισσόχορτο (Melissa officinalis)</vt:lpstr>
      <vt:lpstr>Μελισσόχορτο (Melissa officinalis)</vt:lpstr>
      <vt:lpstr>Μελισσόχορτο (Melissa officinalis)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Ρίγανη</dc:title>
  <dc:creator>eliza</dc:creator>
  <cp:lastModifiedBy>eliza</cp:lastModifiedBy>
  <cp:revision>17</cp:revision>
  <dcterms:created xsi:type="dcterms:W3CDTF">2015-11-18T19:28:53Z</dcterms:created>
  <dcterms:modified xsi:type="dcterms:W3CDTF">2016-01-15T10:09:26Z</dcterms:modified>
</cp:coreProperties>
</file>