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6">
  <p:sldMasterIdLst>
    <p:sldMasterId id="2147483648" r:id="rId1"/>
  </p:sldMasterIdLst>
  <p:sldIdLst>
    <p:sldId id="256" r:id="rId2"/>
    <p:sldId id="257" r:id="rId3"/>
    <p:sldId id="258" r:id="rId4"/>
    <p:sldId id="259" r:id="rId5"/>
    <p:sldId id="260" r:id="rId6"/>
    <p:sldId id="262" r:id="rId7"/>
    <p:sldId id="263" r:id="rId8"/>
    <p:sldId id="264" r:id="rId9"/>
    <p:sldId id="266" r:id="rId10"/>
    <p:sldId id="268" r:id="rId11"/>
    <p:sldId id="269" r:id="rId12"/>
    <p:sldId id="270" r:id="rId13"/>
    <p:sldId id="271" r:id="rId14"/>
    <p:sldId id="267" r:id="rId15"/>
    <p:sldId id="275" r:id="rId16"/>
    <p:sldId id="276" r:id="rId17"/>
    <p:sldId id="277" r:id="rId18"/>
    <p:sldId id="278" r:id="rId19"/>
    <p:sldId id="279" r:id="rId20"/>
    <p:sldId id="282" r:id="rId21"/>
    <p:sldId id="283" r:id="rId22"/>
    <p:sldId id="284" r:id="rId23"/>
    <p:sldId id="280"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1F476-EEC4-492A-A0B4-92642CDC4BA0}"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73AFD-3580-4836-9BD3-34453C8F75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1F476-EEC4-492A-A0B4-92642CDC4BA0}" type="datetimeFigureOut">
              <a:rPr lang="en-US" smtClean="0"/>
              <a:pPr/>
              <a:t>10/19/2017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73AFD-3580-4836-9BD3-34453C8F75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7772400" cy="1470025"/>
          </a:xfrm>
        </p:spPr>
        <p:txBody>
          <a:bodyPr>
            <a:normAutofit fontScale="90000"/>
          </a:bodyPr>
          <a:lstStyle/>
          <a:p>
            <a:r>
              <a:rPr lang="el-GR" dirty="0" smtClean="0"/>
              <a:t>Απομονωμένη ανάλυση συντελεστών παραγωγής</a:t>
            </a:r>
            <a:br>
              <a:rPr lang="el-GR" dirty="0" smtClean="0"/>
            </a:br>
            <a:r>
              <a:rPr lang="el-GR" dirty="0" smtClean="0"/>
              <a:t/>
            </a:r>
            <a:br>
              <a:rPr lang="el-GR" dirty="0" smtClean="0"/>
            </a:br>
            <a:r>
              <a:rPr lang="el-GR" sz="3600" b="1" dirty="0" smtClean="0"/>
              <a:t>Γεωργικά μηχανήματα/ανθρώπινη εργασία</a:t>
            </a:r>
            <a:endParaRPr lang="en-US" sz="3600" b="1" dirty="0"/>
          </a:p>
        </p:txBody>
      </p:sp>
      <p:sp>
        <p:nvSpPr>
          <p:cNvPr id="3" name="Subtitle 2"/>
          <p:cNvSpPr>
            <a:spLocks noGrp="1"/>
          </p:cNvSpPr>
          <p:nvPr>
            <p:ph type="subTitle" idx="1"/>
          </p:nvPr>
        </p:nvSpPr>
        <p:spPr/>
        <p:txBody>
          <a:bodyPr/>
          <a:lstStyle/>
          <a:p>
            <a:endParaRPr lang="el-GR" dirty="0" smtClean="0"/>
          </a:p>
          <a:p>
            <a:endParaRPr lang="el-GR" dirty="0"/>
          </a:p>
          <a:p>
            <a:r>
              <a:rPr lang="el-GR" dirty="0" smtClean="0"/>
              <a:t>Κων/νος Γ. </a:t>
            </a:r>
            <a:r>
              <a:rPr lang="el-GR" dirty="0" err="1" smtClean="0"/>
              <a:t>Τσιμπούκας</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685800" y="4267200"/>
            <a:ext cx="2057400" cy="633730"/>
          </a:xfrm>
          <a:prstGeom prst="rect">
            <a:avLst/>
          </a:prstGeom>
          <a:noFill/>
          <a:ln w="9525">
            <a:noFill/>
            <a:miter lim="800000"/>
            <a:headEnd/>
            <a:tailEnd/>
          </a:ln>
        </p:spPr>
      </p:pic>
      <p:sp>
        <p:nvSpPr>
          <p:cNvPr id="28673" name="Rectangle 1"/>
          <p:cNvSpPr>
            <a:spLocks noChangeArrowheads="1"/>
          </p:cNvSpPr>
          <p:nvPr/>
        </p:nvSpPr>
        <p:spPr bwMode="auto">
          <a:xfrm>
            <a:off x="457200" y="533400"/>
            <a:ext cx="86868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90488"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2η περίπτωση: N </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S:</a:t>
            </a:r>
            <a:endParaRPr kumimoji="0" lang="en-US" sz="2400" b="0"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tabLst>
                <a:tab pos="90488" algn="l"/>
              </a:tabLst>
            </a:pPr>
            <a:r>
              <a:rPr kumimoji="0" lang="el-GR" b="0" i="0"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Εάν το μηχάνημα </a:t>
            </a:r>
            <a:r>
              <a:rPr kumimoji="0" lang="el-GR" b="0" i="0" strike="noStrike" cap="none" normalizeH="0" baseline="0" dirty="0" err="1" smtClean="0">
                <a:ln>
                  <a:noFill/>
                </a:ln>
                <a:solidFill>
                  <a:schemeClr val="tx1"/>
                </a:solidFill>
                <a:effectLst/>
                <a:latin typeface="Calibri" pitchFamily="34" charset="0"/>
                <a:ea typeface="Times New Roman" pitchFamily="18" charset="0"/>
                <a:cs typeface="Calibri" pitchFamily="34" charset="0"/>
                <a:sym typeface="Symbol" pitchFamily="18" charset="2"/>
              </a:rPr>
              <a:t>υποχρησιμοποιείται</a:t>
            </a:r>
            <a:r>
              <a:rPr kumimoji="0" lang="el-GR" b="0" i="0"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 (όπως αυτός ο όρος ορίστηκε προηγουμένως), οι απαραίτητες επισκευές ως προς την αξία τους είναι λιγότερες του φυσιολογικού R. Αυτές είναι μειωμένες κατά ένα ποσό ίσο με την σχέση της πραγματικής ετήσιας διάρκειας χρήσης του προς την άριστη δυνατή διάρκεια χρήσης του μηχανήματος.</a:t>
            </a:r>
            <a:endParaRPr kumimoji="0" lang="en-US" b="0" i="0"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sz="12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endParaRPr>
          </a:p>
        </p:txBody>
      </p:sp>
      <p:pic>
        <p:nvPicPr>
          <p:cNvPr id="4" name="Picture 3"/>
          <p:cNvPicPr/>
          <p:nvPr/>
        </p:nvPicPr>
        <p:blipFill>
          <a:blip r:embed="rId3"/>
          <a:srcRect/>
          <a:stretch>
            <a:fillRect/>
          </a:stretch>
        </p:blipFill>
        <p:spPr bwMode="auto">
          <a:xfrm>
            <a:off x="609600" y="2286000"/>
            <a:ext cx="1676400" cy="609600"/>
          </a:xfrm>
          <a:prstGeom prst="rect">
            <a:avLst/>
          </a:prstGeom>
          <a:noFill/>
          <a:ln w="9525">
            <a:noFill/>
            <a:miter lim="800000"/>
            <a:headEnd/>
            <a:tailEnd/>
          </a:ln>
        </p:spPr>
      </p:pic>
      <p:sp>
        <p:nvSpPr>
          <p:cNvPr id="28674" name="Rectangle 2"/>
          <p:cNvSpPr>
            <a:spLocks noChangeArrowheads="1"/>
          </p:cNvSpPr>
          <p:nvPr/>
        </p:nvSpPr>
        <p:spPr bwMode="auto">
          <a:xfrm>
            <a:off x="2743200" y="2362200"/>
            <a:ext cx="3048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90488"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(ωριαίο κόστος επισκευών)</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28675" name="Rectangle 3"/>
          <p:cNvSpPr>
            <a:spLocks noChangeArrowheads="1"/>
          </p:cNvSpPr>
          <p:nvPr/>
        </p:nvSpPr>
        <p:spPr bwMode="auto">
          <a:xfrm>
            <a:off x="685800" y="3733800"/>
            <a:ext cx="8077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ενώ το ετήσιο κόστος επισκευών υπολογίζεται: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04800" y="381000"/>
            <a:ext cx="86106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90488" algn="l"/>
              </a:tabLst>
            </a:pP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  Παράδειγμα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Δίδονται τα παρακάτω στοιχεία λειτουργίας ελκυστήρα 90 HP.</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Με βάση τις προδιαγραφές του κατασκευαστή η δυνατότητα χρησιμοποίησης είναι Da=10 έτη και Dh=12.000 ώρες, ενώ η αρχική του αξία – η υπολειμματική του αξία P=</a:t>
            </a:r>
            <a:r>
              <a:rPr kumimoji="0" lang="en-US"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50</a:t>
            </a:r>
            <a:r>
              <a:rPr kumimoji="0" lang="el-GR"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.000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ευρώ. Οι δαπάνες ασφαλίστρων θα υπολογισθούν ως το 0,83% επί του ΜΕΚ του ελκυστήρα. Τα επιτόκια δανεισμού για τις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μεσομακροπρόθεσμες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χορηγήσεις είναι 8,2% και για τις βραχυπρόθεσμες χορηγήσεις είναι 6,7%. Οι δαπάνες καυσίμων ανά ώρα λειτουργίας του ελκυστήρα θα υπολογισθούν από τον τύπο 0,11*HP (ελκυστήρα)*τιμή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λιτρο</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πετρελαίου. Η τιμή αγοράς του πετρελαίου ανέρχεται σε 1,4 ευρώ/λίτρο. Οι δαπάνες των λιπαντικών θα ανέρχονται σε 10% των δαπανών καυσίμων. Ακόμη οι δαπάνες συντήρησης υπολογίζονται για την αμοιβή εργασίας του μηχανικού που εργάζεται 0,17 ώρες/</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ωρα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λειτουργίας του ελκυστήρα. Η αμοιβή του μηχανικού είναι 5 ευρώ/άρα εργασίας.  Δίδεται επίσης ο συντελεστής επισκευών r=65%. Να υπολογισθεί το κόστος χρησιμοποίησης του ελκυστήρα όταν χρησιμοποιηθεί 300 ώρες/έτος ή 1.500 ώρες/έτος. Το ΜΕΚ του μηχανήματος θα υπολογισθεί στο μέσον της Διάρκειας Παραγωγικής Ζωής του.</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304800"/>
            <a:ext cx="8382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488" algn="l"/>
              </a:tabLst>
            </a:pP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Γ’.   Εναλλακτική μέθοδος ανάλυσης του κόστους χρησιμοποίησης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endPar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Για τον υπολογισμό του κόστους χρησιμοποίησης ενός γεωργικού μηχανήματος, εναλλακτικά μπορεί να χρησιμοποιηθεί απλούστερη μέθοδος, κατά την οποία οι αποσβέσεις θεωρούνται ετήσιες σταθερές παραγωγικές δαπάνες ενώ οι επισκευές υπολογίζονται σαν ένα κόστος ποσοστιαίο επί των ετήσιων μονάδων χρήσης του μηχανήματος (Ν).</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Rectangle 2"/>
          <p:cNvSpPr>
            <a:spLocks noChangeArrowheads="1"/>
          </p:cNvSpPr>
          <p:nvPr/>
        </p:nvSpPr>
        <p:spPr bwMode="auto">
          <a:xfrm>
            <a:off x="457200" y="2362200"/>
            <a:ext cx="8458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Σ' αυτήν την περίπτωση το ωριαίο κόστος χρήσης παίρνει τη μορφή</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p:cNvPicPr/>
          <p:nvPr/>
        </p:nvPicPr>
        <p:blipFill>
          <a:blip r:embed="rId2"/>
          <a:srcRect/>
          <a:stretch>
            <a:fillRect/>
          </a:stretch>
        </p:blipFill>
        <p:spPr bwMode="auto">
          <a:xfrm>
            <a:off x="762000" y="2971800"/>
            <a:ext cx="1676400" cy="599440"/>
          </a:xfrm>
          <a:prstGeom prst="rect">
            <a:avLst/>
          </a:prstGeom>
          <a:noFill/>
          <a:ln w="9525">
            <a:noFill/>
            <a:miter lim="800000"/>
            <a:headEnd/>
            <a:tailEnd/>
          </a:ln>
        </p:spPr>
      </p:pic>
      <p:sp>
        <p:nvSpPr>
          <p:cNvPr id="26627" name="Rectangle 3"/>
          <p:cNvSpPr>
            <a:spLocks noChangeArrowheads="1"/>
          </p:cNvSpPr>
          <p:nvPr/>
        </p:nvSpPr>
        <p:spPr bwMode="auto">
          <a:xfrm>
            <a:off x="685800" y="4038600"/>
            <a:ext cx="8305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όπου Κ και Α είναι σταθερές. </a:t>
            </a:r>
            <a:endPar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Εφαρμόζοντας την προαναφερόμενη μέθοδο ανάλυσης του κόστους χρησιμοποίησης γεωργικού μηχανήματος παρατηρείται ότι:</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&lt;&lt;</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Το ωριαίο κόστος χρησιμοποίησης του μηχανήματος μειώνεται όσο αυξάνει η ετήσια πραγματική διάρκεια χρησιμοποίησης του</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&gt;&gt;.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304800"/>
            <a:ext cx="86106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488"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Όριο αποδοτικότητας</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endParaRPr kumimoji="0" lang="en-US"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 Ορισμός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endPar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γνώση του κόστους χρησιμοποίησης  ενός γεωργικού μηχανήματος επιτρέπει τον εκ των υστέρων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ex</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post</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έλεγχο του επιπέδου των δαπανών του μηχανήματος με το οποίο επιβαρύνεται η γεωργική επιχείρηση.  Ακόμη επιτρέπει την εκτίμηση του κόστους εισαγωγής ενός γεωργικού μηχανήματος στην γεωργική επιχείρησης και τον υπολογισμό των δαπανών του μηχανήματος κατά τη εφαρμογή ενός προϋπολογισμού της γεωργικής επιχείρησης.</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25602" name="Rectangle 2"/>
          <p:cNvSpPr>
            <a:spLocks noChangeArrowheads="1"/>
          </p:cNvSpPr>
          <p:nvPr/>
        </p:nvSpPr>
        <p:spPr bwMode="auto">
          <a:xfrm>
            <a:off x="304800" y="3429000"/>
            <a:ext cx="84582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Κάποια απλά προβλήματα επιλογής γεωργικών μηχανημάτων μπορούν επίσης να λυθούν συγκρίνοντας τα αντίστοιχα κόστη χρησιμοποίησης. Κατ' αυτό τον τρόπο μπορούμε να προσδιορίσουμε το όριο αποδοτικότητας ενός γεωργικού μηχανήματος σε σχέση με ένα άλλο:</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endParaRPr lang="en-US" dirty="0" smtClean="0">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&lt;&lt;</a:t>
            </a:r>
            <a:r>
              <a:rPr kumimoji="0" lang="el-GR" b="1" i="1"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Το όριο αποδοτικότητας είναι το όριο ετήσιας διάρκειας χρησιμοποίησης, που πέραν αυτού και εφόσον τα υπόλοιπα στοιχεία του παραγωγικού συστήματος παραμένουν σταθερά, ένα γεωργικό μηχάνημα έχει μικρότερο κόστος χρησιμοποίησης από ένα άλλο</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&gt;&gt;.</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81000" y="304800"/>
            <a:ext cx="8458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Υπολογίζοντας συνεπώς το όριο αποδοτικότητας προσδιορίζεται το αποτέλεσμα της σύγκρισης μεταξύ δύο γεωργικών μηχανημάτων, διαφορετικών όσον αφορά τα οικονομικά τους χαρακτηριστικά, τα οποία όμως όταν χρησιμοποιούνται κάτω από τις ίδιες συνθήκες παρέχουν ανάλογες υπηρεσίες στην γεωργική επιχείρηση (π.χ. δυο διαφορετικοί τύποι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βαμβακοσυλλεκτικών</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μηχανών).</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endPar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Υπάρχουν συνεπώς τόσα όρια αποδοτικότητας όσα και οι δυνατές συγκρίσεις μεταξύ γεωργικών μηχανημάτων.</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04800" y="228600"/>
            <a:ext cx="8610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Β’. Ο υπολογισμός του ορίου αποδοτικότητας</a:t>
            </a:r>
            <a:endParaRPr kumimoji="0" lang="en-US"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έννοια του ορίου αποδοτικότητας είναι αποτέλεσμα του νόμου του φθίνοντος κόστους χρησιμοποίησης ενός γεωργικού μηχανήματος σε συνάρτηση με τον βαθμό εντατικής χρησιμοποίησης του.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endPar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Τα κόστη χρησιμοποίησης  C1 και C2 δύο γεωργικών μηχανημάτων που συγκρίνονται, είναι συνάρτηση της διάρκειας ετήσιας χρησιμοποίησής των, την Ν (σε ώρες λειτουργίας, σε στρέμματα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κ.λ.π</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δηλ. C1 = f(N) και C2= g(N).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endPar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Μπορεί να υπάρξει μία διάρκεια ετήσιας χρησιμοποίησής των μηχανημάτων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Νο</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για την οποία  υπάρχει ισότητα ανάμεσα τα δύο κόστη χρήσης των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304800" y="4114800"/>
            <a:ext cx="8534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488" algn="l"/>
              </a:tabLst>
            </a:pPr>
            <a:r>
              <a:rPr lang="el-GR" dirty="0" smtClean="0">
                <a:latin typeface="Calibri" pitchFamily="34" charset="0"/>
                <a:ea typeface="Times New Roman" pitchFamily="18" charset="0"/>
                <a:cs typeface="Calibri" pitchFamily="34" charset="0"/>
              </a:rPr>
              <a:t>δηλ.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 =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2 =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f</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No</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g</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No</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Για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Ν</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sym typeface="Symbol" pitchFamily="18" charset="2"/>
              </a:rPr>
              <a:t></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Νο</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έστω ότι C</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2</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1, οπότε το πρώτο μηχάνημα θα είναι προτιμότερο. </a:t>
            </a:r>
            <a:endParaRPr kumimoji="0" lang="en-US" b="0"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tabLst>
                <a:tab pos="90488" algn="l"/>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Για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sym typeface="Symbol" pitchFamily="18" charset="2"/>
              </a:rPr>
              <a:t>Ν</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Νο</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  τότε C2</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1, οπότε προτιμάται το δεύτερο μηχάνημα.</a:t>
            </a:r>
            <a:endParaRPr kumimoji="0" lang="en-US" b="0"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tabLst>
                <a:tab pos="90488" algn="l"/>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Το όριο αποδοτικότητας μπορεί να προσδιοριστεί γραφικά, ιδιαίτερα όταν γνωρίζουμε λίγα μόνο σημεία της καμπύλης του κόστους χρήσης των μηχανημάτων.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28600" y="228600"/>
            <a:ext cx="8763000" cy="4378061"/>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90488" algn="l"/>
              </a:tabLst>
            </a:pPr>
            <a:r>
              <a:rPr kumimoji="0" lang="el-GR" sz="2000" b="1" i="1" u="none" strike="noStrike" cap="none" normalizeH="0" baseline="0" dirty="0" smtClean="0" bmk="_Toc325891519">
                <a:ln>
                  <a:noFill/>
                </a:ln>
                <a:solidFill>
                  <a:schemeClr val="tx1"/>
                </a:solidFill>
                <a:effectLst/>
                <a:ea typeface="Times New Roman" pitchFamily="18" charset="0"/>
                <a:cs typeface="Calibri" pitchFamily="34" charset="0"/>
              </a:rPr>
              <a:t>  Ανάλυση της Χρησιμοποίησης  Ανθρώπινης Εργασίας</a:t>
            </a:r>
            <a:endParaRPr kumimoji="0" lang="en-US" sz="2000" b="1" i="1" u="none" strike="noStrike" cap="none" normalizeH="0" baseline="0" dirty="0" smtClean="0" bmk="_Toc325891519">
              <a:ln>
                <a:noFill/>
              </a:ln>
              <a:solidFill>
                <a:schemeClr val="tx1"/>
              </a:solidFill>
              <a:effectLst/>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90488" algn="l"/>
              </a:tabLst>
            </a:pPr>
            <a:endParaRPr kumimoji="0" lang="el-GR" b="1" i="1"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ea typeface="Times New Roman" pitchFamily="18" charset="0"/>
                <a:cs typeface="Calibri" pitchFamily="34" charset="0"/>
              </a:rPr>
              <a:t>Η οργάνωση της χρησιμοποίησης της ανθρώπινης εργασίας στην γεωργική επιχείρηση επικεντρώνεται:</a:t>
            </a:r>
            <a:endParaRPr kumimoji="0" lang="en-US" b="0" i="0" u="none" strike="noStrike" cap="none" normalizeH="0" baseline="0" dirty="0" smtClean="0">
              <a:ln>
                <a:noFill/>
              </a:ln>
              <a:solidFill>
                <a:schemeClr val="tx1"/>
              </a:solidFill>
              <a:effectLst/>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ea typeface="Times New Roman" pitchFamily="18" charset="0"/>
                <a:cs typeface="Calibri" pitchFamily="34" charset="0"/>
              </a:rPr>
              <a:t>στην επιλογή του κατάλληλου χρόνου για την εκτέλεση των εργασιών και </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ea typeface="Times New Roman" pitchFamily="18" charset="0"/>
                <a:cs typeface="Calibri" pitchFamily="34" charset="0"/>
              </a:rPr>
              <a:t>στην επιλογή των καταλλήλων μέσων εργασίας, με στόχο την καλύτερη χρησιμοποίησή της</a:t>
            </a:r>
            <a:r>
              <a:rPr kumimoji="0" lang="en-US" b="0" i="0" u="none" strike="noStrike" cap="none" normalizeH="0" baseline="0" dirty="0" smtClean="0">
                <a:ln>
                  <a:noFill/>
                </a:ln>
                <a:solidFill>
                  <a:schemeClr val="tx1"/>
                </a:solidFill>
                <a:effectLst/>
                <a:ea typeface="Times New Roman" pitchFamily="18" charset="0"/>
                <a:cs typeface="Calibri" pitchFamily="34" charset="0"/>
              </a:rPr>
              <a:t>.</a:t>
            </a:r>
            <a:endParaRPr lang="en-US" dirty="0" smtClean="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ea typeface="Times New Roman" pitchFamily="18" charset="0"/>
                <a:cs typeface="Calibri" pitchFamily="34" charset="0"/>
              </a:rPr>
              <a:t> </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ea typeface="Times New Roman" pitchFamily="18" charset="0"/>
                <a:cs typeface="Calibri" pitchFamily="34" charset="0"/>
              </a:rPr>
              <a:t>Είναι μία σημαντική τεχνική της Οργάνωσης και Διαχείρισης των Γεωργικών Εκμεταλλεύσεων/Επιχειρήσεων και η εφαρμογή της βασίζεται στην σύγκριση μεταξύ της </a:t>
            </a:r>
            <a:r>
              <a:rPr kumimoji="0" lang="el-GR" b="0" i="0" u="sng" strike="noStrike" cap="none" normalizeH="0" baseline="0" dirty="0" smtClean="0">
                <a:ln>
                  <a:noFill/>
                </a:ln>
                <a:solidFill>
                  <a:schemeClr val="tx1"/>
                </a:solidFill>
                <a:effectLst/>
                <a:ea typeface="Times New Roman" pitchFamily="18" charset="0"/>
                <a:cs typeface="Calibri" pitchFamily="34" charset="0"/>
              </a:rPr>
              <a:t>διαθέσιμης εργασίας</a:t>
            </a:r>
            <a:r>
              <a:rPr kumimoji="0" lang="el-GR" b="0" i="0" u="none" strike="noStrike" cap="none" normalizeH="0" baseline="0" dirty="0" smtClean="0">
                <a:ln>
                  <a:noFill/>
                </a:ln>
                <a:solidFill>
                  <a:schemeClr val="tx1"/>
                </a:solidFill>
                <a:effectLst/>
                <a:ea typeface="Times New Roman" pitchFamily="18" charset="0"/>
                <a:cs typeface="Calibri" pitchFamily="34" charset="0"/>
              </a:rPr>
              <a:t>, της </a:t>
            </a:r>
            <a:r>
              <a:rPr kumimoji="0" lang="el-GR" b="0" i="0" u="sng" strike="noStrike" cap="none" normalizeH="0" baseline="0" dirty="0" smtClean="0">
                <a:ln>
                  <a:noFill/>
                </a:ln>
                <a:solidFill>
                  <a:schemeClr val="tx1"/>
                </a:solidFill>
                <a:effectLst/>
                <a:ea typeface="Times New Roman" pitchFamily="18" charset="0"/>
                <a:cs typeface="Calibri" pitchFamily="34" charset="0"/>
              </a:rPr>
              <a:t>πραγματικά χρησιμοποιούμενης εργασίας </a:t>
            </a:r>
            <a:r>
              <a:rPr kumimoji="0" lang="el-GR" b="0" i="0" u="none" strike="noStrike" cap="none" normalizeH="0" baseline="0" dirty="0" smtClean="0">
                <a:ln>
                  <a:noFill/>
                </a:ln>
                <a:solidFill>
                  <a:schemeClr val="tx1"/>
                </a:solidFill>
                <a:effectLst/>
                <a:ea typeface="Times New Roman" pitchFamily="18" charset="0"/>
                <a:cs typeface="Calibri" pitchFamily="34" charset="0"/>
              </a:rPr>
              <a:t>και των </a:t>
            </a:r>
            <a:r>
              <a:rPr kumimoji="0" lang="el-GR" b="0" i="0" u="sng" strike="noStrike" cap="none" normalizeH="0" baseline="0" dirty="0" smtClean="0">
                <a:ln>
                  <a:noFill/>
                </a:ln>
                <a:solidFill>
                  <a:schemeClr val="tx1"/>
                </a:solidFill>
                <a:effectLst/>
                <a:ea typeface="Times New Roman" pitchFamily="18" charset="0"/>
                <a:cs typeface="Calibri" pitchFamily="34" charset="0"/>
              </a:rPr>
              <a:t>υπολογιζόμενων αναγκών σε εργασία </a:t>
            </a:r>
            <a:r>
              <a:rPr kumimoji="0" lang="el-GR" b="0" i="0" u="none" strike="noStrike" cap="none" normalizeH="0" baseline="0" dirty="0" smtClean="0">
                <a:ln>
                  <a:noFill/>
                </a:ln>
                <a:solidFill>
                  <a:schemeClr val="tx1"/>
                </a:solidFill>
                <a:effectLst/>
                <a:ea typeface="Times New Roman" pitchFamily="18" charset="0"/>
                <a:cs typeface="Calibri" pitchFamily="34" charset="0"/>
              </a:rPr>
              <a:t>της γεωργικής επιχείρησης. Με βάση τα αποτελέσματα των</a:t>
            </a:r>
            <a:r>
              <a:rPr kumimoji="0" lang="el-GR" b="0" i="0" u="none" strike="noStrike" cap="none" normalizeH="0" dirty="0" smtClean="0">
                <a:ln>
                  <a:noFill/>
                </a:ln>
                <a:solidFill>
                  <a:schemeClr val="tx1"/>
                </a:solidFill>
                <a:effectLst/>
                <a:ea typeface="Times New Roman" pitchFamily="18" charset="0"/>
                <a:cs typeface="Calibri" pitchFamily="34" charset="0"/>
              </a:rPr>
              <a:t> </a:t>
            </a:r>
            <a:r>
              <a:rPr kumimoji="0" lang="el-GR" b="0" i="0" u="none" strike="noStrike" cap="none" normalizeH="0" baseline="0" dirty="0" smtClean="0">
                <a:ln>
                  <a:noFill/>
                </a:ln>
                <a:solidFill>
                  <a:schemeClr val="tx1"/>
                </a:solidFill>
                <a:effectLst/>
                <a:ea typeface="Times New Roman" pitchFamily="18" charset="0"/>
                <a:cs typeface="Calibri" pitchFamily="34" charset="0"/>
              </a:rPr>
              <a:t>συγκρίσεων προτείνονται</a:t>
            </a:r>
            <a:r>
              <a:rPr kumimoji="0" lang="el-GR" b="0" i="0" u="none" strike="noStrike" cap="none" normalizeH="0" dirty="0" smtClean="0">
                <a:ln>
                  <a:noFill/>
                </a:ln>
                <a:solidFill>
                  <a:schemeClr val="tx1"/>
                </a:solidFill>
                <a:effectLst/>
                <a:ea typeface="Times New Roman" pitchFamily="18" charset="0"/>
                <a:cs typeface="Calibri" pitchFamily="34" charset="0"/>
              </a:rPr>
              <a:t> ενέργειες </a:t>
            </a:r>
            <a:r>
              <a:rPr kumimoji="0" lang="el-GR" b="0" i="0" u="none" strike="noStrike" cap="none" normalizeH="0" baseline="0" dirty="0" smtClean="0">
                <a:ln>
                  <a:noFill/>
                </a:ln>
                <a:solidFill>
                  <a:schemeClr val="tx1"/>
                </a:solidFill>
                <a:effectLst/>
                <a:ea typeface="Times New Roman" pitchFamily="18" charset="0"/>
                <a:cs typeface="Calibri" pitchFamily="34" charset="0"/>
              </a:rPr>
              <a:t> για την αποτελεσματικότερη χρησιμοποίηση της ανθρώπινης εργασίες κατά την μελλοντική καλλιεργητική περίοδο. </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28600" y="152400"/>
            <a:ext cx="8763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Υπολογισμός των αναγκών σε εργασία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Ο υπολογισμός των αναγκών βασίζεται στην </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χρήση τυπικών (</a:t>
            </a:r>
            <a:r>
              <a:rPr kumimoji="0" lang="en-US"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standards</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χρόνων εκτέλεσης εργασιών</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που προκύπτουν από εμπειρικά δεδομένα και αναφέρονται σε διάφορους παραγωγικούς κλάδους της γεωργικής επιχείρησης.</a:t>
            </a: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Δύο κατηγορίες δεδομένων χρησιμοποιούνται στην πράξη: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Ο χρόνος εκτέλεσης έργου ανά στρέμμα για τα διάφορα γεωργικά μηχανήματα, παρουσιάζοντας την ακριβή φύση της εργασίας, τα βασικά χαρακτηριστικά του μηχανήματος, το βάθος και το πλάτος της εργασίας στο έδαφος (σε cm ή μέτρα), τον αριθμό των απαιτούμενων εργατών, τη χρονική διάρκεια των δρομολογίων για απόσταση 1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Κm</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το χρόνο των επιστροφών (στροφών των μηχανημάτων), τη χρησιμοποιούμενη ιπποδύναμη και το συνολικό χρόνο της ανθρώπινης εργασίας.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Οι ανάγκες σε ανθρώπινη και σε μηχανική εργασία ενός καλλιεργούμενου στρέμματος, για κάθε κλάδο παραγωγής της γεωργικής επιχείρησης, όπως και οι χρονικές περίοδοι εκτέλεσης των εργασιών, ενώ αναφέρονται επιπλέον τα χαρακτηριστικά των χρησιμοποιούμενων μηχανημάτων, με τις απαιτήσεις τους σε ιπποδύναμη και σε ανθρώπινη εργασία.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Ο συνδυασμός αυτών των τυπικών χρόνων επιτρέπει τον υπολογισμό των αναγκών εργασίας στην επιχείρηση, ανά μήνα ή ανά δεκαπενθήμερο.</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Οι ανάγκες σε εργασία μπορεί να κατανεμηθούν α) στους παραγωγικούς κλάδους της γεωργικής επιχείρησης (ανά μήνα ή δεκαπενθήμερο), β) ανά κλάδο παραγωγής και κατά βασικές κατηγορίες της παραγωγικής διαδικασίας, ή γ) ανά κλάδο παραγωγής, κατά βασικές κατηγορίες της παραγωγικής διαδικασίας  και ανά  χρονική περίοδο.</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0" y="1066802"/>
          <a:ext cx="8763005" cy="4648197"/>
        </p:xfrm>
        <a:graphic>
          <a:graphicData uri="http://schemas.openxmlformats.org/drawingml/2006/table">
            <a:tbl>
              <a:tblPr/>
              <a:tblGrid>
                <a:gridCol w="1143000"/>
                <a:gridCol w="450588"/>
                <a:gridCol w="660304"/>
                <a:gridCol w="660304"/>
                <a:gridCol w="565883"/>
                <a:gridCol w="565883"/>
                <a:gridCol w="565883"/>
                <a:gridCol w="565883"/>
                <a:gridCol w="565883"/>
                <a:gridCol w="565883"/>
                <a:gridCol w="565883"/>
                <a:gridCol w="565883"/>
                <a:gridCol w="438060"/>
                <a:gridCol w="519491"/>
                <a:gridCol w="364194"/>
              </a:tblGrid>
              <a:tr h="1368427">
                <a:tc rowSpan="2">
                  <a:txBody>
                    <a:bodyPr/>
                    <a:lstStyle/>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Κλάδοι</a:t>
                      </a:r>
                      <a:endParaRPr lang="en-US" sz="1600" dirty="0">
                        <a:latin typeface="Arial"/>
                        <a:ea typeface="Times New Roman"/>
                        <a:cs typeface="Times New Roman"/>
                      </a:endParaRPr>
                    </a:p>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παραγωγής</a:t>
                      </a:r>
                      <a:endParaRPr lang="en-US" sz="1600" dirty="0">
                        <a:latin typeface="Arial"/>
                        <a:ea typeface="Times New Roman"/>
                        <a:cs typeface="Times New Roman"/>
                      </a:endParaRPr>
                    </a:p>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Γεωργικής Επιχείρησης</a:t>
                      </a:r>
                      <a:endParaRPr lang="en-US" sz="1600" dirty="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Απαιτούμενη εργασία</a:t>
                      </a:r>
                      <a:endParaRPr lang="en-US" sz="1600">
                        <a:latin typeface="Arial"/>
                        <a:ea typeface="Times New Roman"/>
                        <a:cs typeface="Times New Roman"/>
                      </a:endParaRPr>
                    </a:p>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 ανά μήνα</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hangingPunct="0">
                        <a:lnSpc>
                          <a:spcPts val="2400"/>
                        </a:lnSpc>
                        <a:spcBef>
                          <a:spcPts val="0"/>
                        </a:spcBef>
                        <a:spcAft>
                          <a:spcPts val="0"/>
                        </a:spcAft>
                        <a:tabLst>
                          <a:tab pos="90170" algn="l"/>
                        </a:tabLst>
                      </a:pPr>
                      <a:endParaRPr lang="el-GR" sz="1600" b="1" dirty="0">
                        <a:latin typeface="Calibri"/>
                        <a:ea typeface="Times New Roman"/>
                        <a:cs typeface="Times New Roman"/>
                      </a:endParaRPr>
                    </a:p>
                    <a:p>
                      <a:pPr marL="0" marR="0" algn="ctr" hangingPunct="0">
                        <a:lnSpc>
                          <a:spcPts val="2400"/>
                        </a:lnSpc>
                        <a:spcBef>
                          <a:spcPts val="0"/>
                        </a:spcBef>
                        <a:spcAft>
                          <a:spcPts val="0"/>
                        </a:spcAft>
                        <a:tabLst>
                          <a:tab pos="90170" algn="l"/>
                        </a:tabLst>
                      </a:pPr>
                      <a:r>
                        <a:rPr lang="el-GR" sz="1600" b="1" dirty="0">
                          <a:latin typeface="Calibri"/>
                          <a:ea typeface="Times New Roman"/>
                          <a:cs typeface="Times New Roman"/>
                        </a:rPr>
                        <a:t>Σύνολο</a:t>
                      </a:r>
                      <a:endParaRPr lang="en-US" sz="1600" b="1" dirty="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874156">
                <a:tc vMerge="1">
                  <a:txBody>
                    <a:bodyPr/>
                    <a:lstStyle/>
                    <a:p>
                      <a:endParaRPr lang="en-US"/>
                    </a:p>
                  </a:txBody>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Ι</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Φ</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Μ</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Α</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Μ</a:t>
                      </a:r>
                      <a:endParaRPr lang="en-US" sz="1600" dirty="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Ι</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Ι</a:t>
                      </a:r>
                      <a:endParaRPr lang="en-US" sz="1600" dirty="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Α</a:t>
                      </a:r>
                      <a:endParaRPr lang="en-US" sz="1600" dirty="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Σ</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Ο</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Ν</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Δ</a:t>
                      </a:r>
                      <a:endParaRPr lang="en-US" sz="160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b="1">
                          <a:latin typeface="Calibri"/>
                          <a:ea typeface="Times New Roman"/>
                          <a:cs typeface="Times New Roman"/>
                        </a:rPr>
                        <a:t>ώρες</a:t>
                      </a:r>
                      <a:endParaRPr lang="en-US" sz="1600" b="1">
                        <a:latin typeface="Arial"/>
                        <a:ea typeface="Times New Roman"/>
                        <a:cs typeface="Times New Roman"/>
                      </a:endParaRPr>
                    </a:p>
                  </a:txBody>
                  <a:tcPr marL="31317" marR="3131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b="1" dirty="0">
                          <a:latin typeface="Calibri"/>
                          <a:ea typeface="Times New Roman"/>
                          <a:cs typeface="Times New Roman"/>
                        </a:rPr>
                        <a:t>%</a:t>
                      </a:r>
                      <a:endParaRPr lang="en-US" sz="1600" b="1" dirty="0">
                        <a:latin typeface="Arial"/>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38">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1317" marR="3131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38">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1317" marR="3131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38">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31317" marR="3131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1317" marR="3131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6082" name="Rectangle 2"/>
          <p:cNvSpPr>
            <a:spLocks noChangeArrowheads="1"/>
          </p:cNvSpPr>
          <p:nvPr/>
        </p:nvSpPr>
        <p:spPr bwMode="auto">
          <a:xfrm>
            <a:off x="228600" y="228600"/>
            <a:ext cx="8686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Απαιτούμενη ανθρώπινη εργασία ανά κλάδο παραγωγής και ανά μήνα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396" y="1219199"/>
          <a:ext cx="8382003" cy="3392098"/>
        </p:xfrm>
        <a:graphic>
          <a:graphicData uri="http://schemas.openxmlformats.org/drawingml/2006/table">
            <a:tbl>
              <a:tblPr/>
              <a:tblGrid>
                <a:gridCol w="1197429"/>
                <a:gridCol w="1012375"/>
                <a:gridCol w="1382483"/>
                <a:gridCol w="1197429"/>
                <a:gridCol w="1197429"/>
                <a:gridCol w="1197429"/>
                <a:gridCol w="1197429"/>
              </a:tblGrid>
              <a:tr h="472918">
                <a:tc rowSpan="2">
                  <a:txBody>
                    <a:bodyPr/>
                    <a:lstStyle/>
                    <a:p>
                      <a:pPr marL="0" marR="0" algn="ctr" hangingPunct="0">
                        <a:lnSpc>
                          <a:spcPct val="200000"/>
                        </a:lnSpc>
                        <a:spcBef>
                          <a:spcPts val="0"/>
                        </a:spcBef>
                        <a:spcAft>
                          <a:spcPts val="0"/>
                        </a:spcAft>
                        <a:tabLst>
                          <a:tab pos="90170" algn="l"/>
                        </a:tabLst>
                      </a:pPr>
                      <a:r>
                        <a:rPr lang="el-GR" sz="1600" dirty="0">
                          <a:latin typeface="Calibri"/>
                          <a:ea typeface="Times New Roman"/>
                          <a:cs typeface="Times New Roman"/>
                        </a:rPr>
                        <a:t>Κλάδοι</a:t>
                      </a:r>
                      <a:endParaRPr lang="en-US" sz="1600" dirty="0">
                        <a:latin typeface="Arial"/>
                        <a:ea typeface="Times New Roman"/>
                        <a:cs typeface="Times New Roman"/>
                      </a:endParaRPr>
                    </a:p>
                    <a:p>
                      <a:pPr marL="0" marR="0" algn="ctr" hangingPunct="0">
                        <a:lnSpc>
                          <a:spcPct val="200000"/>
                        </a:lnSpc>
                        <a:spcBef>
                          <a:spcPts val="0"/>
                        </a:spcBef>
                        <a:spcAft>
                          <a:spcPts val="0"/>
                        </a:spcAft>
                        <a:tabLst>
                          <a:tab pos="90170" algn="l"/>
                        </a:tabLst>
                      </a:pPr>
                      <a:r>
                        <a:rPr lang="el-GR" sz="1600" dirty="0">
                          <a:latin typeface="Calibri"/>
                          <a:ea typeface="Times New Roman"/>
                          <a:cs typeface="Times New Roman"/>
                        </a:rPr>
                        <a:t>παραγωγής</a:t>
                      </a:r>
                      <a:endParaRPr lang="en-US" sz="1600" dirty="0">
                        <a:latin typeface="Arial"/>
                        <a:ea typeface="Times New Roman"/>
                        <a:cs typeface="Times New Roman"/>
                      </a:endParaRPr>
                    </a:p>
                    <a:p>
                      <a:pPr marL="0" marR="0" algn="ctr" hangingPunct="0">
                        <a:lnSpc>
                          <a:spcPct val="200000"/>
                        </a:lnSpc>
                        <a:spcBef>
                          <a:spcPts val="0"/>
                        </a:spcBef>
                        <a:spcAft>
                          <a:spcPts val="0"/>
                        </a:spcAft>
                        <a:tabLst>
                          <a:tab pos="90170" algn="l"/>
                        </a:tabLst>
                      </a:pPr>
                      <a:r>
                        <a:rPr lang="el-GR" sz="1600" dirty="0">
                          <a:latin typeface="Calibri"/>
                          <a:ea typeface="Times New Roman"/>
                          <a:cs typeface="Times New Roman"/>
                        </a:rPr>
                        <a:t>Γεωργικής Επιχείρησης</a:t>
                      </a:r>
                      <a:endParaRPr lang="en-US" sz="1600" dirty="0">
                        <a:latin typeface="Arial"/>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5">
                  <a:txBody>
                    <a:bodyPr/>
                    <a:lstStyle/>
                    <a:p>
                      <a:pPr marL="0" marR="0" algn="ctr" hangingPunct="0">
                        <a:lnSpc>
                          <a:spcPct val="150000"/>
                        </a:lnSpc>
                        <a:spcBef>
                          <a:spcPts val="0"/>
                        </a:spcBef>
                        <a:spcAft>
                          <a:spcPts val="0"/>
                        </a:spcAft>
                        <a:tabLst>
                          <a:tab pos="90170" algn="l"/>
                        </a:tabLst>
                      </a:pPr>
                      <a:r>
                        <a:rPr lang="el-GR" sz="1600">
                          <a:latin typeface="Calibri"/>
                          <a:ea typeface="Times New Roman"/>
                          <a:cs typeface="Times New Roman"/>
                        </a:rPr>
                        <a:t>Βασικές κατηγορίες παραγωγικής διαδικασίας</a:t>
                      </a:r>
                      <a:endParaRPr lang="en-US" sz="1600">
                        <a:latin typeface="Arial"/>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hangingPunct="0">
                        <a:lnSpc>
                          <a:spcPct val="1500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36883">
                <a:tc vMerge="1">
                  <a:txBody>
                    <a:bodyPr/>
                    <a:lstStyle/>
                    <a:p>
                      <a:endParaRPr lang="en-US"/>
                    </a:p>
                  </a:txBody>
                  <a:tcPr/>
                </a:tc>
                <a:tc>
                  <a:txBody>
                    <a:bodyPr/>
                    <a:lstStyle/>
                    <a:p>
                      <a:pPr marL="0" marR="0" algn="ctr" hangingPunct="0">
                        <a:lnSpc>
                          <a:spcPct val="200000"/>
                        </a:lnSpc>
                        <a:spcBef>
                          <a:spcPts val="0"/>
                        </a:spcBef>
                        <a:spcAft>
                          <a:spcPts val="0"/>
                        </a:spcAft>
                        <a:tabLst>
                          <a:tab pos="90170" algn="l"/>
                        </a:tabLst>
                      </a:pPr>
                      <a:endParaRPr lang="el-GR" sz="1600" dirty="0">
                        <a:latin typeface="Calibri"/>
                        <a:ea typeface="Times New Roman"/>
                        <a:cs typeface="Times New Roman"/>
                      </a:endParaRPr>
                    </a:p>
                    <a:p>
                      <a:pPr marL="0" marR="0" algn="ctr" hangingPunct="0">
                        <a:lnSpc>
                          <a:spcPct val="200000"/>
                        </a:lnSpc>
                        <a:spcBef>
                          <a:spcPts val="0"/>
                        </a:spcBef>
                        <a:spcAft>
                          <a:spcPts val="0"/>
                        </a:spcAft>
                        <a:tabLst>
                          <a:tab pos="90170" algn="l"/>
                        </a:tabLst>
                      </a:pPr>
                      <a:r>
                        <a:rPr lang="el-GR" sz="1600" dirty="0">
                          <a:latin typeface="Calibri"/>
                          <a:ea typeface="Times New Roman"/>
                          <a:cs typeface="Times New Roman"/>
                        </a:rPr>
                        <a:t>Σπορά </a:t>
                      </a:r>
                      <a:endParaRPr lang="en-US" sz="1600" dirty="0">
                        <a:latin typeface="Arial"/>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tabLst>
                          <a:tab pos="90170" algn="l"/>
                        </a:tabLst>
                      </a:pPr>
                      <a:r>
                        <a:rPr lang="el-GR" sz="1600" dirty="0">
                          <a:latin typeface="Calibri"/>
                          <a:ea typeface="Times New Roman"/>
                          <a:cs typeface="Times New Roman"/>
                        </a:rPr>
                        <a:t>Καλλιεργητικές</a:t>
                      </a:r>
                      <a:endParaRPr lang="en-US" sz="1600" dirty="0">
                        <a:latin typeface="Arial"/>
                        <a:ea typeface="Times New Roman"/>
                        <a:cs typeface="Times New Roman"/>
                      </a:endParaRPr>
                    </a:p>
                    <a:p>
                      <a:pPr marL="0" marR="0" algn="ctr" hangingPunct="0">
                        <a:lnSpc>
                          <a:spcPct val="200000"/>
                        </a:lnSpc>
                        <a:spcBef>
                          <a:spcPts val="0"/>
                        </a:spcBef>
                        <a:spcAft>
                          <a:spcPts val="0"/>
                        </a:spcAft>
                        <a:tabLst>
                          <a:tab pos="90170" algn="l"/>
                        </a:tabLst>
                      </a:pPr>
                      <a:r>
                        <a:rPr lang="el-GR" sz="1600" dirty="0">
                          <a:latin typeface="Calibri"/>
                          <a:ea typeface="Times New Roman"/>
                          <a:cs typeface="Times New Roman"/>
                        </a:rPr>
                        <a:t>φροντίδες</a:t>
                      </a:r>
                      <a:endParaRPr lang="en-US" sz="1600" dirty="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tabLst>
                          <a:tab pos="90170" algn="l"/>
                        </a:tabLst>
                      </a:pPr>
                      <a:endParaRPr lang="el-GR" sz="1600" dirty="0">
                        <a:latin typeface="Calibri"/>
                        <a:ea typeface="Times New Roman"/>
                        <a:cs typeface="Times New Roman"/>
                      </a:endParaRPr>
                    </a:p>
                    <a:p>
                      <a:pPr marL="0" marR="0" algn="ctr" hangingPunct="0">
                        <a:lnSpc>
                          <a:spcPct val="200000"/>
                        </a:lnSpc>
                        <a:spcBef>
                          <a:spcPts val="0"/>
                        </a:spcBef>
                        <a:spcAft>
                          <a:spcPts val="0"/>
                        </a:spcAft>
                        <a:tabLst>
                          <a:tab pos="90170" algn="l"/>
                        </a:tabLst>
                      </a:pPr>
                      <a:r>
                        <a:rPr lang="el-GR" sz="1600" dirty="0">
                          <a:latin typeface="Calibri"/>
                          <a:ea typeface="Times New Roman"/>
                          <a:cs typeface="Times New Roman"/>
                        </a:rPr>
                        <a:t>Άρδευση</a:t>
                      </a:r>
                      <a:endParaRPr lang="en-US" sz="1600" dirty="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tabLst>
                          <a:tab pos="90170" algn="l"/>
                        </a:tabLst>
                      </a:pPr>
                      <a:endParaRPr lang="el-GR" sz="1600" dirty="0">
                        <a:latin typeface="Calibri"/>
                        <a:ea typeface="Times New Roman"/>
                        <a:cs typeface="Times New Roman"/>
                      </a:endParaRPr>
                    </a:p>
                    <a:p>
                      <a:pPr marL="0" marR="0" algn="ctr" hangingPunct="0">
                        <a:lnSpc>
                          <a:spcPct val="200000"/>
                        </a:lnSpc>
                        <a:spcBef>
                          <a:spcPts val="0"/>
                        </a:spcBef>
                        <a:spcAft>
                          <a:spcPts val="0"/>
                        </a:spcAft>
                        <a:tabLst>
                          <a:tab pos="90170" algn="l"/>
                        </a:tabLst>
                      </a:pPr>
                      <a:r>
                        <a:rPr lang="el-GR" sz="1600" dirty="0">
                          <a:latin typeface="Calibri"/>
                          <a:ea typeface="Times New Roman"/>
                          <a:cs typeface="Times New Roman"/>
                        </a:rPr>
                        <a:t>Ψεκασμοί</a:t>
                      </a:r>
                      <a:endParaRPr lang="en-US" sz="1600" dirty="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tabLst>
                          <a:tab pos="90170" algn="l"/>
                        </a:tabLst>
                      </a:pPr>
                      <a:endParaRPr lang="el-GR" sz="1600" dirty="0">
                        <a:latin typeface="Calibri"/>
                        <a:ea typeface="Times New Roman"/>
                        <a:cs typeface="Times New Roman"/>
                      </a:endParaRPr>
                    </a:p>
                    <a:p>
                      <a:pPr marL="0" marR="0" algn="ctr" hangingPunct="0">
                        <a:lnSpc>
                          <a:spcPct val="200000"/>
                        </a:lnSpc>
                        <a:spcBef>
                          <a:spcPts val="0"/>
                        </a:spcBef>
                        <a:spcAft>
                          <a:spcPts val="0"/>
                        </a:spcAft>
                        <a:tabLst>
                          <a:tab pos="90170" algn="l"/>
                        </a:tabLst>
                      </a:pPr>
                      <a:r>
                        <a:rPr lang="el-GR" sz="1600" dirty="0">
                          <a:latin typeface="Calibri"/>
                          <a:ea typeface="Times New Roman"/>
                          <a:cs typeface="Times New Roman"/>
                        </a:rPr>
                        <a:t>Συγκομιδή</a:t>
                      </a:r>
                      <a:endParaRPr lang="en-US" sz="1600" dirty="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tabLst>
                          <a:tab pos="90170" algn="l"/>
                        </a:tabLst>
                      </a:pPr>
                      <a:endParaRPr lang="el-GR" sz="1600" dirty="0">
                        <a:latin typeface="Calibri"/>
                        <a:ea typeface="Times New Roman"/>
                        <a:cs typeface="Times New Roman"/>
                      </a:endParaRPr>
                    </a:p>
                    <a:p>
                      <a:pPr marL="0" marR="0" algn="ctr" hangingPunct="0">
                        <a:lnSpc>
                          <a:spcPct val="200000"/>
                        </a:lnSpc>
                        <a:spcBef>
                          <a:spcPts val="0"/>
                        </a:spcBef>
                        <a:spcAft>
                          <a:spcPts val="0"/>
                        </a:spcAft>
                        <a:tabLst>
                          <a:tab pos="90170" algn="l"/>
                        </a:tabLst>
                      </a:pPr>
                      <a:r>
                        <a:rPr lang="el-GR" sz="1600" b="1" dirty="0">
                          <a:latin typeface="Calibri"/>
                          <a:ea typeface="Times New Roman"/>
                          <a:cs typeface="Times New Roman"/>
                        </a:rPr>
                        <a:t>Σύνολο</a:t>
                      </a:r>
                      <a:endParaRPr lang="en-US" sz="1600" b="1" dirty="0">
                        <a:latin typeface="Arial"/>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099">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099">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099">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5057" name="Rectangle 1"/>
          <p:cNvSpPr>
            <a:spLocks noChangeArrowheads="1"/>
          </p:cNvSpPr>
          <p:nvPr/>
        </p:nvSpPr>
        <p:spPr bwMode="auto">
          <a:xfrm>
            <a:off x="228600" y="228600"/>
            <a:ext cx="8686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Απαιτούμενη ανθρώπινη  εργασία ανά κλάδο παραγωγής και κατά βασικές κατηγορίες της παραγωγικής διαδικασίας.</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52400" y="0"/>
            <a:ext cx="88392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90488" algn="l"/>
              </a:tabLst>
            </a:pPr>
            <a:r>
              <a:rPr kumimoji="0" lang="el-GR" sz="2000" b="0" i="0" u="none" strike="noStrike" cap="none" normalizeH="0" baseline="0" dirty="0" smtClean="0">
                <a:ln>
                  <a:noFill/>
                </a:ln>
                <a:solidFill>
                  <a:schemeClr val="tx1"/>
                </a:solidFill>
                <a:effectLst/>
                <a:ea typeface="Times New Roman" pitchFamily="18" charset="0"/>
                <a:cs typeface="Calibri" pitchFamily="34" charset="0"/>
              </a:rPr>
              <a:t>Περιορίζεται στην ανάλυση της χρησιμοποίησης δύο μόνο συντελεστών παραγωγής της γεωργικής επιχείρησης: </a:t>
            </a:r>
            <a:r>
              <a:rPr kumimoji="0" lang="el-GR" sz="2000" b="1" i="0" u="none" strike="noStrike" cap="none" normalizeH="0" baseline="0" dirty="0" smtClean="0">
                <a:ln>
                  <a:noFill/>
                </a:ln>
                <a:solidFill>
                  <a:schemeClr val="tx1"/>
                </a:solidFill>
                <a:effectLst/>
                <a:ea typeface="Times New Roman" pitchFamily="18" charset="0"/>
                <a:cs typeface="Calibri" pitchFamily="34" charset="0"/>
              </a:rPr>
              <a:t>των γεωργικών μηχανημάτων και της ανθρώπινης εργασίας</a:t>
            </a:r>
            <a:r>
              <a:rPr kumimoji="0" lang="el-GR" sz="2000" b="0" i="0" u="none" strike="noStrike" cap="none" normalizeH="0" baseline="0" dirty="0" smtClean="0">
                <a:ln>
                  <a:noFill/>
                </a:ln>
                <a:solidFill>
                  <a:schemeClr val="tx1"/>
                </a:solidFill>
                <a:effectLst/>
                <a:ea typeface="Times New Roman" pitchFamily="18" charset="0"/>
                <a:cs typeface="Calibri" pitchFamily="34" charset="0"/>
              </a:rPr>
              <a:t>.</a:t>
            </a:r>
            <a:endParaRPr kumimoji="0" lang="en-US"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endParaRPr lang="el-GR" sz="2000" dirty="0" smtClean="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r>
              <a:rPr kumimoji="0" lang="el-GR" sz="2000" b="0" i="0" u="none" strike="noStrike" cap="none" normalizeH="0" baseline="0" dirty="0" smtClean="0">
                <a:ln>
                  <a:noFill/>
                </a:ln>
                <a:solidFill>
                  <a:schemeClr val="tx1"/>
                </a:solidFill>
                <a:effectLst/>
                <a:ea typeface="Times New Roman" pitchFamily="18" charset="0"/>
                <a:cs typeface="Calibri" pitchFamily="34" charset="0"/>
              </a:rPr>
              <a:t>Πρόκειται για συντελεστές παραγωγής, για τους οποίους ο διευθύνων την γεωργική επιχείρηση έχει σημαντικά περιθώρια επιλογής αποφάσεων και ενεργειών, ενώ δεν συμβαίνει το ίδιο με το έδαφος, που εμφανίζεται με τους περιορισμούς του, ως το πιο δύσκαμπτο στοιχείο του συστήματος παραγωγής της γεωργικής επιχείρησης.</a:t>
            </a:r>
            <a:endParaRPr kumimoji="0" lang="el-GR" sz="2000"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228600" y="3352800"/>
            <a:ext cx="8686800" cy="1477328"/>
          </a:xfrm>
          <a:prstGeom prst="rect">
            <a:avLst/>
          </a:prstGeom>
        </p:spPr>
        <p:txBody>
          <a:bodyPr wrap="square">
            <a:spAutoFit/>
          </a:bodyPr>
          <a:lstStyle/>
          <a:p>
            <a:r>
              <a:rPr lang="el-GR" dirty="0" smtClean="0"/>
              <a:t>Οι τεχνικές αυτές διαχείρισης έχουν ένα σχετικά περιορισμένο αντικείμενο, αφού το πεδίο εφαρμογής τους δεν είναι το σύνολο της γεωργικής επιχειρήσεις, αλλά μέρος του συστήματος παραγωγής της. Η προσέγγιση αυτή επιτρέπει  την ανάλυση σε βάθος, της χρησιμοποίησης  των προαναφερόμενων συντελεστών παραγωγής, αλλά ταυτόχρονα εμφανίζει </a:t>
            </a:r>
            <a:r>
              <a:rPr lang="el-GR" b="1" dirty="0" smtClean="0"/>
              <a:t>και κινδύνους λήψης λανθασμένων αποφάσεων</a:t>
            </a:r>
            <a:r>
              <a:rPr lang="el-GR"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371600"/>
          <a:ext cx="8458200" cy="4876800"/>
        </p:xfrm>
        <a:graphic>
          <a:graphicData uri="http://schemas.openxmlformats.org/drawingml/2006/table">
            <a:tbl>
              <a:tblPr/>
              <a:tblGrid>
                <a:gridCol w="1057275"/>
                <a:gridCol w="1057275"/>
                <a:gridCol w="1057275"/>
                <a:gridCol w="1057275"/>
                <a:gridCol w="1057275"/>
                <a:gridCol w="1057275"/>
                <a:gridCol w="1057275"/>
                <a:gridCol w="1057275"/>
              </a:tblGrid>
              <a:tr h="381718">
                <a:tc rowSpan="2" gridSpan="2">
                  <a:txBody>
                    <a:bodyPr/>
                    <a:lstStyle/>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Κλάδοι Παραγωγής</a:t>
                      </a:r>
                      <a:endParaRPr lang="en-US" sz="1600" dirty="0">
                        <a:latin typeface="Arial"/>
                        <a:ea typeface="Times New Roman"/>
                        <a:cs typeface="Times New Roman"/>
                      </a:endParaRPr>
                    </a:p>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Γεωργικής Επιχείρησης</a:t>
                      </a:r>
                      <a:endParaRPr lang="en-US" sz="1600" dirty="0">
                        <a:latin typeface="Arial"/>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6">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 Βασικές κατηγορίες παραγωγικής διαδικασίας</a:t>
                      </a:r>
                      <a:endParaRPr lang="en-US" sz="160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43882">
                <a:tc gridSpan="2" vMerge="1">
                  <a:txBody>
                    <a:bodyPr/>
                    <a:lstStyle/>
                    <a:p>
                      <a:endParaRPr lang="en-US"/>
                    </a:p>
                  </a:txBody>
                  <a:tcPr/>
                </a:tc>
                <a:tc hMerge="1" vMerge="1">
                  <a:txBody>
                    <a:bodyPr/>
                    <a:lstStyle/>
                    <a:p>
                      <a:endParaRPr lang="en-US"/>
                    </a:p>
                  </a:txBody>
                  <a:tcPr/>
                </a:tc>
                <a:tc>
                  <a:txBody>
                    <a:bodyPr/>
                    <a:lstStyle/>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Σπορά </a:t>
                      </a:r>
                      <a:endParaRPr lang="en-US" sz="1600" dirty="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dirty="0">
                          <a:latin typeface="Calibri"/>
                          <a:ea typeface="Times New Roman"/>
                          <a:cs typeface="Times New Roman"/>
                        </a:rPr>
                        <a:t>Φύτευση</a:t>
                      </a:r>
                      <a:endParaRPr lang="en-US" sz="1600" dirty="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Κλάδεμα</a:t>
                      </a:r>
                      <a:endParaRPr lang="en-US" sz="160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Σκάλισμα</a:t>
                      </a:r>
                      <a:endParaRPr lang="en-US" sz="160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Συγκομιδή</a:t>
                      </a:r>
                      <a:endParaRPr lang="en-US" sz="160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κ.λ.π.</a:t>
                      </a:r>
                      <a:endParaRPr lang="en-US" sz="160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0973">
                <a:tc rowSpan="2">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Χρονική </a:t>
                      </a:r>
                      <a:endParaRPr lang="en-US" sz="1600">
                        <a:latin typeface="Arial"/>
                        <a:ea typeface="Times New Roman"/>
                        <a:cs typeface="Times New Roman"/>
                      </a:endParaRPr>
                    </a:p>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περίοδος</a:t>
                      </a:r>
                      <a:endParaRPr lang="en-US" sz="160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627">
                <a:tc vMerge="1">
                  <a:txBody>
                    <a:bodyPr/>
                    <a:lstStyle/>
                    <a:p>
                      <a:endParaRPr lang="en-US"/>
                    </a:p>
                  </a:txBody>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Ώρες</a:t>
                      </a:r>
                      <a:endParaRPr lang="en-US" sz="160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0973">
                <a:tc rowSpan="2">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Χρονική </a:t>
                      </a:r>
                      <a:endParaRPr lang="en-US" sz="1600">
                        <a:latin typeface="Arial"/>
                        <a:ea typeface="Times New Roman"/>
                        <a:cs typeface="Times New Roman"/>
                      </a:endParaRPr>
                    </a:p>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περίοδος</a:t>
                      </a:r>
                      <a:endParaRPr lang="en-US" sz="160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627">
                <a:tc vMerge="1">
                  <a:txBody>
                    <a:bodyPr/>
                    <a:lstStyle/>
                    <a:p>
                      <a:endParaRPr lang="en-US"/>
                    </a:p>
                  </a:txBody>
                  <a:tcPr/>
                </a:tc>
                <a:tc>
                  <a:txBody>
                    <a:bodyPr/>
                    <a:lstStyle/>
                    <a:p>
                      <a:pPr marL="0" marR="0" algn="ctr" hangingPunct="0">
                        <a:lnSpc>
                          <a:spcPts val="2400"/>
                        </a:lnSpc>
                        <a:spcBef>
                          <a:spcPts val="0"/>
                        </a:spcBef>
                        <a:spcAft>
                          <a:spcPts val="0"/>
                        </a:spcAft>
                        <a:tabLst>
                          <a:tab pos="90170" algn="l"/>
                        </a:tabLst>
                      </a:pPr>
                      <a:r>
                        <a:rPr lang="el-GR" sz="1600">
                          <a:latin typeface="Calibri"/>
                          <a:ea typeface="Times New Roman"/>
                          <a:cs typeface="Times New Roman"/>
                        </a:rPr>
                        <a:t>Ώρες</a:t>
                      </a:r>
                      <a:endParaRPr lang="en-US" sz="1600">
                        <a:latin typeface="Arial"/>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hangingPunct="0">
                        <a:lnSpc>
                          <a:spcPts val="2400"/>
                        </a:lnSpc>
                        <a:spcBef>
                          <a:spcPts val="0"/>
                        </a:spcBef>
                        <a:spcAft>
                          <a:spcPts val="0"/>
                        </a:spcAft>
                        <a:tabLst>
                          <a:tab pos="90170" algn="l"/>
                        </a:tabLst>
                      </a:pPr>
                      <a:endParaRPr lang="el-GR" sz="1600" dirty="0">
                        <a:latin typeface="Calibri"/>
                        <a:ea typeface="Times New Roman"/>
                        <a:cs typeface="Times New Roman"/>
                      </a:endParaRPr>
                    </a:p>
                  </a:txBody>
                  <a:tcPr marL="30688" marR="306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8369" name="Rectangle 1"/>
          <p:cNvSpPr>
            <a:spLocks noChangeArrowheads="1"/>
          </p:cNvSpPr>
          <p:nvPr/>
        </p:nvSpPr>
        <p:spPr bwMode="auto">
          <a:xfrm>
            <a:off x="228600" y="533400"/>
            <a:ext cx="8686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Απαιτούμενη ανθρώπινη εργασία ανά κλάδο παραγωγής κατά βασικές κατηγορίες της παραγωγικής διαδικασίας  και ανά  χρονική περίοδο.</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228600" y="228600"/>
            <a:ext cx="8763000"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Lst>
            </a:pPr>
            <a:r>
              <a:rPr kumimoji="0" lang="el-GR" sz="20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Διαθέσιμη και χρησιμοποιούμενη εργασία</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διαθέσιμη εργασία υπολογίζεται στην διάρκεια ενός έτους λαμβάνοντας υπ' όψη την σύνθεσή της, δηλαδή τους μόνιμους εργαζόμενους (μέλη της οικογένειας του αρχηγού της γεωργικής επιχείρησης ή ξένοι εργάτες), καθώς και των εποχιακών εργαζομένων (αμειβόμενων κατ'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αποκοπήν</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ή με ωρομίσθιο/ημερομίσθιο), σε συνδυασμό με τον υπολογισμό των μη διαθέσιμων ημερών εργασίας ανά μήνα και έτος (εορτές, ασθένειες, δυσμενείς καιρικές συνθήκες κτλ).</a:t>
            </a: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Για τον υπολογισμό της χρησιμοποιούμενης εργασίας, απογράφονται οι εργαζόμενοι, οι ημέρες και ώρες εργασίας τους  αφενός ανά δεκαπενθήμερο ή μήνα  και αφετέρου κατά βασική κατηγορία της παραγωγικής διαδικασίας (άρδευση, σπορά κλπ). Επίσης λαμβάνεται υπ' όψη η ηλικία και η τυχόν επαγγελματική εξειδίκευση των εργαζομένων.</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152400" y="228600"/>
            <a:ext cx="88392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Lst>
            </a:pPr>
            <a:r>
              <a:rPr kumimoji="0" lang="el-GR" sz="20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Συγκρίσεις και εξαγωγή συμπερασμάτων</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σύγκριση της αναγκαίας και της χρησιμοποιούμενης εργασίας επιτρέπει τον ενδεχόμενο εντοπισμό του βαθμού αναποτελεσματικής χρήσης των μηχανημάτων, αλλά και τον εντοπισμό μη ορθολογικής εκτέλεσης των καλλιεργητικών εργασιών. Η σύγκριση μπορεί να πραγματοποιηθεί ανά κλάδο παραγωγής και  χρονική περίοδο.  </a:t>
            </a: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σύγκριση της αναγκαίας και της διαθέσιμης εργασίας γίνεται γραφικά, όπου στον άξονα των τετμημένων αντιστοιχούν οι μήνες του χρόνου (ή ανά δεκαπενθήμερο) και στον άξονα των τεταγμένων η αναγκαία και διαθέσιμη εργασία σε ώρες. Ο απαραίτητος χρόνος εργασίας στα ζώα αναπαρίσταται κάτω από τον άξονα των τετμημένων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 y="457190"/>
          <a:ext cx="10134579" cy="6019810"/>
        </p:xfrm>
        <a:graphic>
          <a:graphicData uri="http://schemas.openxmlformats.org/drawingml/2006/table">
            <a:tbl>
              <a:tblPr/>
              <a:tblGrid>
                <a:gridCol w="637673"/>
                <a:gridCol w="406276"/>
                <a:gridCol w="407039"/>
                <a:gridCol w="406276"/>
                <a:gridCol w="407039"/>
                <a:gridCol w="406276"/>
                <a:gridCol w="407039"/>
                <a:gridCol w="406276"/>
                <a:gridCol w="403987"/>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149411"/>
                <a:gridCol w="407807"/>
                <a:gridCol w="149411"/>
                <a:gridCol w="149411"/>
                <a:gridCol w="149411"/>
                <a:gridCol w="149411"/>
                <a:gridCol w="406276"/>
                <a:gridCol w="1099696"/>
              </a:tblGrid>
              <a:tr h="1184119">
                <a:tc>
                  <a:txBody>
                    <a:bodyPr/>
                    <a:lstStyle/>
                    <a:p>
                      <a:pPr marL="0" marR="0" algn="r" hangingPunct="0">
                        <a:lnSpc>
                          <a:spcPct val="150000"/>
                        </a:lnSpc>
                        <a:spcBef>
                          <a:spcPts val="0"/>
                        </a:spcBef>
                        <a:spcAft>
                          <a:spcPts val="0"/>
                        </a:spcAft>
                        <a:tabLst>
                          <a:tab pos="90170" algn="l"/>
                        </a:tabLst>
                      </a:pPr>
                      <a:r>
                        <a:rPr lang="el-GR" sz="400" dirty="0">
                          <a:latin typeface="Arial"/>
                          <a:ea typeface="Times New Roman"/>
                          <a:cs typeface="Times New Roman"/>
                        </a:rPr>
                        <a:t/>
                      </a:r>
                      <a:br>
                        <a:rPr lang="el-GR" sz="400" dirty="0">
                          <a:latin typeface="Arial"/>
                          <a:ea typeface="Times New Roman"/>
                          <a:cs typeface="Times New Roman"/>
                        </a:rPr>
                      </a:br>
                      <a:endParaRPr lang="en-US" sz="400" dirty="0">
                        <a:latin typeface="Arial"/>
                        <a:ea typeface="Times New Roman"/>
                        <a:cs typeface="Times New Roman"/>
                      </a:endParaRPr>
                    </a:p>
                    <a:p>
                      <a:pPr marL="0" marR="0" algn="just" hangingPunct="0">
                        <a:lnSpc>
                          <a:spcPct val="150000"/>
                        </a:lnSpc>
                        <a:spcBef>
                          <a:spcPts val="0"/>
                        </a:spcBef>
                        <a:spcAft>
                          <a:spcPts val="0"/>
                        </a:spcAft>
                      </a:pPr>
                      <a:r>
                        <a:rPr lang="el-GR" sz="500" b="1" i="1" dirty="0">
                          <a:latin typeface="Arial"/>
                          <a:ea typeface="Times New Roman"/>
                          <a:cs typeface="Times New Roman"/>
                        </a:rPr>
                        <a:t>ΦΥΤΙΚΗ  ΠΑΡΑΓΩΓΗ</a:t>
                      </a:r>
                      <a:endParaRPr lang="en-US" sz="400" dirty="0">
                        <a:latin typeface="Arial"/>
                        <a:ea typeface="Times New Roman"/>
                        <a:cs typeface="Times New Roman"/>
                      </a:endParaRPr>
                    </a:p>
                    <a:p>
                      <a:pPr>
                        <a:lnSpc>
                          <a:spcPct val="115000"/>
                        </a:lnSpc>
                      </a:pPr>
                      <a:r>
                        <a:rPr lang="el-GR" sz="300" dirty="0">
                          <a:latin typeface="Calibri"/>
                          <a:cs typeface="Times New Roman"/>
                        </a:rPr>
                        <a:t>Ώρες</a:t>
                      </a:r>
                      <a:r>
                        <a:rPr lang="en-US" sz="400" dirty="0">
                          <a:latin typeface="Calibri"/>
                          <a:cs typeface="Times New Roman"/>
                        </a:rPr>
                        <a:t> </a:t>
                      </a: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2400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2100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1800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1500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1200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900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600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300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300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600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900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961575">
                <a:tc>
                  <a:txBody>
                    <a:bodyPr/>
                    <a:lstStyle/>
                    <a:p>
                      <a:pPr marL="0" marR="0" algn="r" hangingPunct="0">
                        <a:lnSpc>
                          <a:spcPct val="150000"/>
                        </a:lnSpc>
                        <a:spcBef>
                          <a:spcPts val="0"/>
                        </a:spcBef>
                        <a:spcAft>
                          <a:spcPts val="0"/>
                        </a:spcAft>
                        <a:tabLst>
                          <a:tab pos="90170" algn="l"/>
                        </a:tabLst>
                      </a:pPr>
                      <a:endParaRPr lang="en-US" sz="400">
                        <a:latin typeface="Arial"/>
                        <a:ea typeface="Times New Roman"/>
                        <a:cs typeface="Times New Roman"/>
                      </a:endParaRPr>
                    </a:p>
                    <a:p>
                      <a:pPr marL="0" marR="0" algn="just" hangingPunct="0">
                        <a:lnSpc>
                          <a:spcPct val="150000"/>
                        </a:lnSpc>
                        <a:spcBef>
                          <a:spcPts val="0"/>
                        </a:spcBef>
                        <a:spcAft>
                          <a:spcPts val="0"/>
                        </a:spcAft>
                      </a:pPr>
                      <a:r>
                        <a:rPr lang="el-GR" sz="500" b="1" i="1">
                          <a:latin typeface="Arial"/>
                          <a:ea typeface="Times New Roman"/>
                          <a:cs typeface="Times New Roman"/>
                        </a:rPr>
                        <a:t>ΖΩΙΚΗ  ΠΑΡΑΓΩΓΗ </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dash"/>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1200</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dash"/>
                      <a:round/>
                      <a:headEnd type="none" w="med" len="med"/>
                      <a:tailEnd type="none" w="med" len="med"/>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r>
                        <a:rPr lang="el-GR" sz="300">
                          <a:latin typeface="Arial"/>
                          <a:ea typeface="Times New Roman"/>
                          <a:cs typeface="Times New Roman"/>
                        </a:rPr>
                        <a:t>Ώρες</a:t>
                      </a:r>
                      <a:endParaRPr lang="en-US" sz="4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w="12700" cap="flat" cmpd="sng" algn="ctr">
                      <a:solidFill>
                        <a:srgbClr val="000000"/>
                      </a:solidFill>
                      <a:prstDash val="dash"/>
                      <a:round/>
                      <a:headEnd type="none" w="med" len="med"/>
                      <a:tailEnd type="none" w="med" len="med"/>
                    </a:lnL>
                    <a:lnR>
                      <a:noFill/>
                    </a:lnR>
                    <a:lnT>
                      <a:noFill/>
                    </a:lnT>
                    <a:lnB>
                      <a:noFill/>
                    </a:lnB>
                  </a:tcPr>
                </a:tc>
              </a:tr>
              <a:tr h="131326">
                <a:tc>
                  <a:txBody>
                    <a:bodyPr/>
                    <a:lstStyle/>
                    <a:p>
                      <a:pPr marL="0" marR="0" algn="ctr"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Ι</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Φ</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Μ</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3">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Α</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gridSpan="4">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Μ</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Ι</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Ι</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Α</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Σ</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Ο</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Ν</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gridSpan="3">
                  <a:txBody>
                    <a:bodyPr/>
                    <a:lstStyle/>
                    <a:p>
                      <a:pPr marL="0" marR="0" algn="ctr" hangingPunct="0">
                        <a:lnSpc>
                          <a:spcPct val="150000"/>
                        </a:lnSpc>
                        <a:spcBef>
                          <a:spcPts val="0"/>
                        </a:spcBef>
                        <a:spcAft>
                          <a:spcPts val="0"/>
                        </a:spcAft>
                        <a:tabLst>
                          <a:tab pos="90170" algn="l"/>
                        </a:tabLst>
                      </a:pPr>
                      <a:r>
                        <a:rPr lang="el-GR" sz="300">
                          <a:latin typeface="Arial"/>
                          <a:ea typeface="Times New Roman"/>
                          <a:cs typeface="Times New Roman"/>
                        </a:rPr>
                        <a:t>Δ</a:t>
                      </a:r>
                      <a:endParaRPr lang="en-US" sz="4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96988">
                <a:tc>
                  <a:txBody>
                    <a:bodyPr/>
                    <a:lstStyle/>
                    <a:p>
                      <a:pPr marL="0" marR="0" algn="r"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3">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p>
                      <a:pPr marL="0" marR="0" algn="just" hangingPunct="0">
                        <a:lnSpc>
                          <a:spcPct val="150000"/>
                        </a:lnSpc>
                        <a:spcBef>
                          <a:spcPts val="0"/>
                        </a:spcBef>
                        <a:spcAft>
                          <a:spcPts val="0"/>
                        </a:spcAft>
                        <a:tabLst>
                          <a:tab pos="90170" algn="l"/>
                        </a:tabLst>
                      </a:pPr>
                      <a:r>
                        <a:rPr lang="el-GR" sz="300">
                          <a:latin typeface="Arial"/>
                          <a:ea typeface="Times New Roman"/>
                          <a:cs typeface="Times New Roman"/>
                        </a:rPr>
                        <a:t>Μήνες</a:t>
                      </a:r>
                      <a:endParaRPr lang="en-US" sz="4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3">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hMerge="1">
                  <a:txBody>
                    <a:bodyPr/>
                    <a:lstStyle/>
                    <a:p>
                      <a:endParaRPr lang="en-US"/>
                    </a:p>
                  </a:txBody>
                  <a:tcPr/>
                </a:tc>
              </a:tr>
              <a:tr h="131326">
                <a:tc>
                  <a:txBody>
                    <a:bodyPr/>
                    <a:lstStyle/>
                    <a:p>
                      <a:pPr marL="0" marR="0" algn="r"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gridSpan="11">
                  <a:txBody>
                    <a:bodyPr/>
                    <a:lstStyle/>
                    <a:p>
                      <a:pPr marL="0" marR="0" algn="just" hangingPunct="0">
                        <a:lnSpc>
                          <a:spcPct val="150000"/>
                        </a:lnSpc>
                        <a:spcBef>
                          <a:spcPts val="0"/>
                        </a:spcBef>
                        <a:spcAft>
                          <a:spcPts val="0"/>
                        </a:spcAft>
                        <a:tabLst>
                          <a:tab pos="90170" algn="l"/>
                        </a:tabLst>
                      </a:pPr>
                      <a:r>
                        <a:rPr lang="el-GR" sz="300">
                          <a:latin typeface="Arial"/>
                          <a:ea typeface="Times New Roman"/>
                          <a:cs typeface="Times New Roman"/>
                        </a:rPr>
                        <a:t>Χρησιμοποιούμενη εργασία</a:t>
                      </a:r>
                      <a:endParaRPr lang="en-US" sz="4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a:latin typeface="Arial"/>
                          <a:ea typeface="Times New Roman"/>
                          <a:cs typeface="Times New Roman"/>
                        </a:rPr>
                        <a:t> </a:t>
                      </a:r>
                    </a:p>
                  </a:txBody>
                  <a:tcPr marL="0" marR="0" marT="0" marB="0" anchor="ctr">
                    <a:lnL>
                      <a:noFill/>
                    </a:lnL>
                    <a:lnR>
                      <a:noFill/>
                    </a:lnR>
                    <a:lnT>
                      <a:noFill/>
                    </a:lnT>
                    <a:lnB>
                      <a:noFill/>
                    </a:lnB>
                  </a:tcPr>
                </a:tc>
              </a:tr>
              <a:tr h="131326">
                <a:tc>
                  <a:txBody>
                    <a:bodyPr/>
                    <a:lstStyle/>
                    <a:p>
                      <a:pPr marL="0" marR="0" algn="r"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w="12700" cap="flat" cmpd="sng" algn="ctr">
                      <a:solidFill>
                        <a:srgbClr val="000000"/>
                      </a:solidFill>
                      <a:prstDash val="solid"/>
                      <a:round/>
                      <a:headEnd type="none" w="med" len="med"/>
                      <a:tailEnd type="none" w="med" len="med"/>
                    </a:lnL>
                    <a:lnR>
                      <a:noFill/>
                    </a:lnR>
                    <a:lnT>
                      <a:noFill/>
                    </a:lnT>
                    <a:lnB>
                      <a:noFill/>
                    </a:lnB>
                  </a:tcPr>
                </a:tc>
                <a:tc gridSpan="11">
                  <a:txBody>
                    <a:bodyPr/>
                    <a:lstStyle/>
                    <a:p>
                      <a:pPr marL="0" marR="0" algn="just" hangingPunct="0">
                        <a:lnSpc>
                          <a:spcPct val="150000"/>
                        </a:lnSpc>
                        <a:spcBef>
                          <a:spcPts val="0"/>
                        </a:spcBef>
                        <a:spcAft>
                          <a:spcPts val="0"/>
                        </a:spcAft>
                        <a:tabLst>
                          <a:tab pos="90170" algn="l"/>
                        </a:tabLst>
                      </a:pPr>
                      <a:r>
                        <a:rPr lang="el-GR" sz="300">
                          <a:latin typeface="Arial"/>
                          <a:ea typeface="Times New Roman"/>
                          <a:cs typeface="Times New Roman"/>
                        </a:rPr>
                        <a:t>Διαθέσιμη εργασία</a:t>
                      </a:r>
                      <a:endParaRPr lang="en-US" sz="4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gridSpan="2">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hMerge="1">
                  <a:txBody>
                    <a:bodyPr/>
                    <a:lstStyle/>
                    <a:p>
                      <a:endParaRPr lang="en-US"/>
                    </a:p>
                  </a:txBody>
                  <a:tcPr/>
                </a:tc>
                <a:tc>
                  <a:txBody>
                    <a:bodyPr/>
                    <a:lstStyle/>
                    <a:p>
                      <a:pPr marL="0" marR="0" algn="just" hangingPunct="0">
                        <a:lnSpc>
                          <a:spcPct val="150000"/>
                        </a:lnSpc>
                        <a:spcBef>
                          <a:spcPts val="0"/>
                        </a:spcBef>
                        <a:spcAft>
                          <a:spcPts val="0"/>
                        </a:spcAft>
                        <a:tabLst>
                          <a:tab pos="90170" algn="l"/>
                        </a:tabLst>
                      </a:pPr>
                      <a:endParaRPr lang="el-GR" sz="300">
                        <a:latin typeface="Arial"/>
                        <a:ea typeface="Times New Roman"/>
                        <a:cs typeface="Times New Roman"/>
                      </a:endParaRPr>
                    </a:p>
                  </a:txBody>
                  <a:tcPr marL="14151" marR="14151" marT="0" marB="0">
                    <a:lnL>
                      <a:noFill/>
                    </a:lnL>
                    <a:lnR>
                      <a:noFill/>
                    </a:lnR>
                    <a:lnT>
                      <a:noFill/>
                    </a:lnT>
                    <a:lnB>
                      <a:noFill/>
                    </a:lnB>
                  </a:tcPr>
                </a:tc>
                <a:tc>
                  <a:txBody>
                    <a:bodyPr/>
                    <a:lstStyle/>
                    <a:p>
                      <a:pPr marL="0" marR="0" algn="just" hangingPunct="0">
                        <a:lnSpc>
                          <a:spcPct val="150000"/>
                        </a:lnSpc>
                        <a:spcBef>
                          <a:spcPts val="0"/>
                        </a:spcBef>
                        <a:spcAft>
                          <a:spcPts val="0"/>
                        </a:spcAft>
                      </a:pPr>
                      <a:r>
                        <a:rPr lang="en-US" sz="400" dirty="0">
                          <a:latin typeface="Arial"/>
                          <a:ea typeface="Times New Roman"/>
                          <a:cs typeface="Times New Roman"/>
                        </a:rPr>
                        <a:t> </a:t>
                      </a:r>
                    </a:p>
                  </a:txBody>
                  <a:tcPr marL="0" marR="0" marT="0" marB="0" anchor="ctr">
                    <a:lnL>
                      <a:noFill/>
                    </a:lnL>
                    <a:lnR>
                      <a:noFill/>
                    </a:lnR>
                    <a:lnT>
                      <a:noFill/>
                    </a:lnT>
                    <a:lnB>
                      <a:noFill/>
                    </a:lnB>
                  </a:tcPr>
                </a:tc>
              </a:tr>
            </a:tbl>
          </a:graphicData>
        </a:graphic>
      </p:graphicFrame>
      <p:sp>
        <p:nvSpPr>
          <p:cNvPr id="44034" name="Rectangle 2"/>
          <p:cNvSpPr>
            <a:spLocks noChangeArrowheads="1"/>
          </p:cNvSpPr>
          <p:nvPr/>
        </p:nvSpPr>
        <p:spPr bwMode="auto">
          <a:xfrm>
            <a:off x="811213" y="165100"/>
            <a:ext cx="3246437" cy="361950"/>
          </a:xfrm>
          <a:prstGeom prst="rect">
            <a:avLst/>
          </a:prstGeom>
          <a:noFill/>
          <a:ln w="3175">
            <a:solidFill>
              <a:srgbClr val="FFFFFF"/>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033" name="Rectangle 1"/>
          <p:cNvSpPr>
            <a:spLocks noChangeArrowheads="1"/>
          </p:cNvSpPr>
          <p:nvPr/>
        </p:nvSpPr>
        <p:spPr bwMode="auto">
          <a:xfrm>
            <a:off x="2219325" y="134938"/>
            <a:ext cx="3697288" cy="271462"/>
          </a:xfrm>
          <a:prstGeom prst="rect">
            <a:avLst/>
          </a:prstGeom>
          <a:noFill/>
          <a:ln w="3175">
            <a:solidFill>
              <a:srgbClr val="FFFFFF"/>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28600" y="304800"/>
            <a:ext cx="8763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Κατ' αυτό τον τρόπο προσδιορίζουμε τους μήνες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υποχρησιμοποίησης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ή και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υπερχρησιμοποίησης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της διαθέσιμης εργασίας στην γεωργική επιχείρηση.</a:t>
            </a:r>
          </a:p>
          <a:p>
            <a:pPr marL="0" marR="0" lvl="0" indent="0" algn="l" defTabSz="914400" rtl="0" eaLnBrk="1" fontAlgn="base" latinLnBrk="0" hangingPunct="1">
              <a:lnSpc>
                <a:spcPct val="100000"/>
              </a:lnSpc>
              <a:spcBef>
                <a:spcPct val="0"/>
              </a:spcBef>
              <a:spcAft>
                <a:spcPct val="0"/>
              </a:spcAft>
              <a:buClrTx/>
              <a:buSzTx/>
              <a:buFontTx/>
              <a:buNone/>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Για τις περιόδους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υποχρησιμοποίησης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της διαθέσιμης εργασίας, αναζητούνται μέθοδοι περιορισμού της, όπως η μείωση του αριθμού των εργαζομένων που θα συνδυάζεται με ταυτόχρονη υπερωριακή απασχόληση των υπολοίπων εργατών ή η χρησιμοποίηση εποχιακών εργατών, ή η χρησιμοποίηση  ανάλογων γεωργικών  μηχανημάτων (εφόσον είναι εφικτό) ή ακόμη η αντικατάσταση καλλιεργειών. </a:t>
            </a: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Ειδικότερα λύσεις που θα αναφέρονται σε επενδύσεις μηχανημάτων ή αντικατάστασης καλλιεργειών θα πρέπει να επιβεβαιώνονται με την χρήση της μεθόδου του προϋπολογισμού</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52400" y="381000"/>
            <a:ext cx="8763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Εάν δεν ληφθεί υπ' όψη το σύνολο του συστήματος παραγωγής της γεωργικής επιχείρησης και οι διαγραφόμενες προοπτικές εξέλιξης της, εμφανίζεται ο κίνδυνος αποτυχίας στην βελτίωση του συνολικού γεωργικού  οικογενειακού εισοδήματος, λόγω των αποφάσεων που εφαρμόστηκαν, κατόπιν των συμπερασμάτων/προτάσεων που προκύπτουν από την απομονωμένη ανάλυση των συντελεστών παραγωγής.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Εάν π.χ. εξετάζεται η αγορά μιας μηχανής εξαγωγής πατάτας, η οποία θα χρησιμοποιείται για λίγες μόνο μέρες ετησίως, στο πλαίσιο της γεωργικής επιχείρησης, τότε η ανάλυση του χρόνου και του κόστους χρησιμοποίησης της (ενδεχομένως) παρουσιάζει ως αντιοικονομική την απόφαση αγοράς του μηχανήματος. Εάν όμως η απόκτηση της μηχανής εξαγωγής πατάτας επιτρέπει την αύξηση των καλλιεργούμενων εκτάσεων πατάτας και συνεπώς του γεωργικού οικογενειακού εισοδήματος του, τότε η αγορά του μηχανήματος κρίνεται αναγκαία για την γεωργική επιχείρηση.</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152400" y="4114800"/>
            <a:ext cx="8763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Για την αποφυγή αντιστοίχων κινδύνων, δηλαδή αρνητικών επιπτώσεων πάνω στο συνολικό σχέδιο οργάνωσης της γεωργικής επιχείρησης, πρέπει οι αποφάσεις που λαμβάνονται στο επίπεδο του συντελεστή παραγωγής </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να μην επηρεάζουν αρνητικά των επιλογή των χρησιμοποιούμενων κλάδων παραγωγής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4099" name="Rectangle 3"/>
          <p:cNvSpPr>
            <a:spLocks noChangeArrowheads="1"/>
          </p:cNvSpPr>
          <p:nvPr/>
        </p:nvSpPr>
        <p:spPr bwMode="auto">
          <a:xfrm>
            <a:off x="228600" y="5486400"/>
            <a:ext cx="8686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Με αυτές τις προϋποθέσεις η απομονωμένη ανάλυση συντελεστών παραγωγής οδηγεί σε μία μόνο κατηγορία αποφάσεων: αυτή της ελαχιστοποίησης του κόστους και ειδικότερα της </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ελαχιστοποίησης του κόστους χρησιμοποίησης των γεωργικών μηχανημάτων και της εργασίας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04800" y="0"/>
            <a:ext cx="8686800" cy="2993066"/>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90488" algn="l"/>
              </a:tabLst>
            </a:pPr>
            <a:r>
              <a:rPr kumimoji="0" lang="el-GR" sz="2000" b="1" i="1" u="none" strike="noStrike" cap="none" normalizeH="0" baseline="0" dirty="0" smtClean="0" bmk="_Toc326218404">
                <a:ln>
                  <a:noFill/>
                </a:ln>
                <a:solidFill>
                  <a:schemeClr val="tx1"/>
                </a:solidFill>
                <a:effectLst/>
                <a:latin typeface="Calibri" pitchFamily="34" charset="0"/>
                <a:ea typeface="Times New Roman" pitchFamily="18" charset="0"/>
                <a:cs typeface="Calibri" pitchFamily="34" charset="0"/>
              </a:rPr>
              <a:t>Ανάλυση  της Χρησιμοποίησης Γεωργικών Μηχανημάτων</a:t>
            </a:r>
            <a:endParaRPr kumimoji="0" lang="el-GR" sz="2000" b="1"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tab pos="90488" algn="l"/>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ctr" defTabSz="914400" rtl="0" eaLnBrk="0" fontAlgn="base" latinLnBrk="0" hangingPunct="0">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el-GR"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Κόστος χρησιμοποίησης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Το </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κόστος χρησιμοποίησης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των γεωργικών μηχανημάτων αντιστοιχεί σε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ex</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ante</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(εκ των προτέρων) μέθοδο αξιολόγησης, δηλαδή χρησιμοποιώντας  προβλέψεις που διευκολύνουν επιλογές, όσον αφορά τον τρόπο μελλοντικής αξιοποίησης των γεωργικών μηχανημάτων στην γεωργική επιχείρηση. Οι προτάσεις που προκύπτουν από την εφαρμογή της εξεταζόμενης μεθόδου ανάλυσης είναι περιορισμένης έκτασης, οι οποίες στην συνέχεια μπορούν να χρησιμοποιηθούν  στην κατάρτιση του προϋπολογισμού της γεωργικής επιχείρησης.</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228600" y="3200400"/>
            <a:ext cx="8763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0" algn="l"/>
              </a:tabLst>
            </a:pP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 Στοιχεία του κόστους χρησιμοποίησης</a:t>
            </a:r>
          </a:p>
          <a:p>
            <a:pPr marL="0" marR="0" lvl="0" indent="0" algn="just" defTabSz="914400" rtl="0" eaLnBrk="1" fontAlgn="base" latinLnBrk="0" hangingPunct="1">
              <a:lnSpc>
                <a:spcPct val="100000"/>
              </a:lnSpc>
              <a:spcBef>
                <a:spcPct val="0"/>
              </a:spcBef>
              <a:spcAft>
                <a:spcPct val="0"/>
              </a:spcAft>
              <a:buClrTx/>
              <a:buSzTx/>
              <a:buFontTx/>
              <a:buChar char="•"/>
              <a:tabLst>
                <a:tab pos="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Το κόστος χρησιμοποίησης εκφράζεται κυρίως στην μονάδα χρησιμοποίησης του, δηλαδή ανά ώρα ή ανά στρέμμα. Μεταξύ των στοιχείων του κόστους σε σχέση με την μονάδα χρησιμοποίησης, μπορούμε να διακρίνουμε:</a:t>
            </a:r>
          </a:p>
          <a:p>
            <a:pPr marL="0" marR="0" lvl="0" indent="0" algn="just" defTabSz="914400" rtl="0" eaLnBrk="0" fontAlgn="base" latinLnBrk="0" hangingPunct="0">
              <a:lnSpc>
                <a:spcPct val="100000"/>
              </a:lnSpc>
              <a:spcBef>
                <a:spcPct val="0"/>
              </a:spcBef>
              <a:spcAft>
                <a:spcPct val="0"/>
              </a:spcAft>
              <a:buClrTx/>
              <a:buSzTx/>
              <a:tabLst>
                <a:tab pos="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Τα σταθερά κόστη: καύσιμα, λιπαντικά, ελαστικά, συντήρηση (σε ώρες εργασίας).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Τα μεταβλητά κόστη: τόκος κεφαλαίου, ασφάλιστρα (μειώνονται όσο ο χρόνος χρήσης των μηχανημάτων αυξάνεται).</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Τα παλίνδρομα ( ή άλλοτε σταθερά και άλλοτε μεταβλητά) κόστη: αποσβέσεις και επισκευές.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 y="152400"/>
            <a:ext cx="88392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ύπαρξη της τελευταίας κατηγορίας στοιχείων κόστους είναι συνδεδεμένη με τη λειτουργική φθορά των μηχανημάτων αφ' ενός και αφ' ετέρου με τη χρονική φθορά και την οικονομική απαξίωση των μηχανημάτων.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Σε περιπτώσεις εντατικής</a:t>
            </a:r>
            <a:r>
              <a:rPr kumimoji="0" lang="el-GR"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hlinkClick r:id=""/>
              </a:rPr>
              <a:t>[</a:t>
            </a:r>
            <a:r>
              <a:rPr kumimoji="0" lang="el-GR" b="0" i="0" u="none" strike="noStrike" cap="none" normalizeH="0" baseline="30000" dirty="0" smtClean="0" bmk="">
                <a:ln>
                  <a:noFill/>
                </a:ln>
                <a:solidFill>
                  <a:schemeClr val="tx1"/>
                </a:solidFill>
                <a:effectLst/>
                <a:latin typeface="Calibri" pitchFamily="34" charset="0"/>
                <a:ea typeface="Times New Roman" pitchFamily="18" charset="0"/>
                <a:cs typeface="Calibri" pitchFamily="34" charset="0"/>
                <a:hlinkClick r:id=""/>
              </a:rPr>
              <a:t>1]</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ετήσιας χρησιμοποίησης  του γεωργικού μηχανήματος,  ο κύριος παράγοντας που λαμβάνεται υπ' όψη είναι η λειτουργική φθορά. Τότε οι αποσβέσεις και οι επισκευές είναι ετήσιες μεταβλητές παραγωγικές δαπάνες, ενώ ανά μονάδα χρήσης είναι σταθερά κόστη.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Αντίστοιχα σε περιπτώσεις μικρής ετήσιας χρήσης των γεωργικών μηχανημάτων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υποχρησιμοποίηση</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ο κύριος παράγοντας που λαμβάνεται υπ' όψη είναι η χρονική φθορά και η οικονομική απαξίωση των μηχανημάτων. Σε αντίστοιχες περιπτώσεις, οι αποσβέσεις και οι επισκευές είναι ετήσιες σταθερές δαπάνες παραγωγής, ενώ ανά μονάδα χρήσης (ώρα ή στρέμμα) είναι μεταβλητά κόστη.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flipV="1">
            <a:off x="0" y="5931931"/>
            <a:ext cx="45719" cy="369332"/>
          </a:xfrm>
          <a:prstGeom prst="rect">
            <a:avLst/>
          </a:prstGeom>
          <a:solidFill>
            <a:srgbClr val="000000"/>
          </a:solidFill>
          <a:ln w="9525">
            <a:solidFill>
              <a:schemeClr val="tx1"/>
            </a:solidFill>
            <a:prstDash val="solid"/>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a:off x="0" y="6019800"/>
            <a:ext cx="5867697"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1" u="none" strike="noStrike" cap="none" normalizeH="0" baseline="30000" dirty="0" smtClean="0">
                <a:ln>
                  <a:noFill/>
                </a:ln>
                <a:solidFill>
                  <a:schemeClr val="tx1"/>
                </a:solidFill>
                <a:effectLst/>
                <a:latin typeface="Arial" pitchFamily="34" charset="0"/>
                <a:ea typeface="Times New Roman" pitchFamily="18" charset="0"/>
                <a:cs typeface="Times New Roman" pitchFamily="18" charset="0"/>
                <a:hlinkClick r:id=""/>
              </a:rPr>
              <a:t>[</a:t>
            </a:r>
            <a:r>
              <a:rPr kumimoji="0" lang="el-GR" sz="1400" b="0" i="1" u="none" strike="noStrike" cap="none" normalizeH="0" baseline="30000" dirty="0" smtClean="0" bmk="">
                <a:ln>
                  <a:noFill/>
                </a:ln>
                <a:solidFill>
                  <a:schemeClr val="tx1"/>
                </a:solidFill>
                <a:effectLst/>
                <a:latin typeface="Arial" pitchFamily="34" charset="0"/>
                <a:ea typeface="Times New Roman" pitchFamily="18" charset="0"/>
                <a:cs typeface="Times New Roman" pitchFamily="18" charset="0"/>
                <a:hlinkClick r:id=""/>
              </a:rPr>
              <a:t>1]</a:t>
            </a:r>
            <a:r>
              <a:rPr kumimoji="0" lang="el-GR" sz="1400"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l-GR" sz="1400" b="0" i="1"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ο όρος αυτός (δηλ. εντατική ετήσια χρησιμοποίηση) θα ορισθεί  παρακάτω</a:t>
            </a:r>
            <a:endParaRPr kumimoji="0" lang="el-GR" sz="14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04800" y="152400"/>
            <a:ext cx="86106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Εάν</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Da</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Η συνολική διάρκεια δυνατότητας χρησιμοποίησης του μηχανήματος σε χρόνια (π.χ. 10 χρόνια).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Dh</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Η συνολική διάρκεια δυνατότητας χρησιμοποίησης του μηχανήματος σε μονάδες χρήσης - ώρες (π.χ. 15.000 ώρες).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 Η αξία του μηχανήματος, σε καινούργια κατάσταση (συνολική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αποσβεστέα</a:t>
            </a:r>
            <a:r>
              <a:rPr kumimoji="0" lang="el-GR"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hlinkClick r:id=""/>
              </a:rPr>
              <a:t>[</a:t>
            </a:r>
            <a:r>
              <a:rPr kumimoji="0" lang="el-GR" b="0" i="0" u="none" strike="noStrike" cap="none" normalizeH="0" baseline="30000" dirty="0" smtClean="0" bmk="">
                <a:ln>
                  <a:noFill/>
                </a:ln>
                <a:solidFill>
                  <a:schemeClr val="tx1"/>
                </a:solidFill>
                <a:effectLst/>
                <a:latin typeface="Calibri" pitchFamily="34" charset="0"/>
                <a:ea typeface="Times New Roman" pitchFamily="18" charset="0"/>
                <a:cs typeface="Calibri" pitchFamily="34" charset="0"/>
                <a:hlinkClick r:id=""/>
              </a:rPr>
              <a:t>1]</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αξία του μηχανήματος).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Ν:   Πραγματική διάρκεια ετήσιας χρησιμοποίησης του μηχανήματος σε ώρες.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σχέση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4577" name="Object 1"/>
          <p:cNvGraphicFramePr>
            <a:graphicFrameLocks noChangeAspect="1"/>
          </p:cNvGraphicFramePr>
          <p:nvPr/>
        </p:nvGraphicFramePr>
        <p:xfrm>
          <a:off x="609600" y="2819400"/>
          <a:ext cx="473676" cy="762000"/>
        </p:xfrm>
        <a:graphic>
          <a:graphicData uri="http://schemas.openxmlformats.org/presentationml/2006/ole">
            <p:oleObj spid="_x0000_s24577" name="Εξίσωση" r:id="rId3" imgW="215994" imgH="355754" progId="Equation.3">
              <p:embed/>
            </p:oleObj>
          </a:graphicData>
        </a:graphic>
      </p:graphicFrame>
      <p:sp>
        <p:nvSpPr>
          <p:cNvPr id="24579" name="Rectangle 3"/>
          <p:cNvSpPr>
            <a:spLocks noChangeArrowheads="1"/>
          </p:cNvSpPr>
          <p:nvPr/>
        </p:nvSpPr>
        <p:spPr bwMode="auto">
          <a:xfrm>
            <a:off x="228600" y="3810000"/>
            <a:ext cx="8534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προσδιορίζει το όριο της άριστης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optimum</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ετήσιας χρήσης του μηχανήματος (π.χ. 1500 ώρες). Εάν η πραγματική ετήσια διάρκεια χρησιμοποίησης του μηχανήματος ξεπερνά το όριο αυτό (π.χ. 1600 ώρες), τότε η διάρκεια ζωής του μηχανήματος προσδιορίζεται από τη λειτουργική φθορά, ενώ στην αντίθετη περίπτωση (π.χ. 1400 ώρες), η διάρκεια ζωής καθορίζεται από τη χρονική φθορά και την οικονομική απαξίωση του μηχανήματος.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Έστω </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ότι,  είναι αυτό το όριο.</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609600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0" y="6172200"/>
            <a:ext cx="3034164"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30000" dirty="0" smtClean="0">
                <a:ln>
                  <a:noFill/>
                </a:ln>
                <a:solidFill>
                  <a:schemeClr val="tx1"/>
                </a:solidFill>
                <a:effectLst/>
                <a:latin typeface="Arial" pitchFamily="34" charset="0"/>
                <a:ea typeface="Times New Roman" pitchFamily="18" charset="0"/>
                <a:cs typeface="Times New Roman" pitchFamily="18" charset="0"/>
                <a:hlinkClick r:id=""/>
              </a:rPr>
              <a:t>[</a:t>
            </a:r>
            <a:r>
              <a:rPr kumimoji="0" lang="el-GR" sz="1400" b="0" i="0" u="none" strike="noStrike" cap="none" normalizeH="0" baseline="30000" dirty="0" smtClean="0" bmk="">
                <a:ln>
                  <a:noFill/>
                </a:ln>
                <a:solidFill>
                  <a:schemeClr val="tx1"/>
                </a:solidFill>
                <a:effectLst/>
                <a:latin typeface="Arial" pitchFamily="34" charset="0"/>
                <a:ea typeface="Times New Roman" pitchFamily="18" charset="0"/>
                <a:cs typeface="Times New Roman" pitchFamily="18" charset="0"/>
                <a:hlinkClick r:id=""/>
              </a:rPr>
              <a:t>1]</a:t>
            </a: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αρχική αξία  -  υπολειμματική αξία</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a:srcRect/>
          <a:stretch>
            <a:fillRect/>
          </a:stretch>
        </p:blipFill>
        <p:spPr bwMode="auto">
          <a:xfrm>
            <a:off x="381000" y="1207416"/>
            <a:ext cx="1066800" cy="669010"/>
          </a:xfrm>
          <a:prstGeom prst="rect">
            <a:avLst/>
          </a:prstGeom>
          <a:noFill/>
        </p:spPr>
      </p:pic>
      <p:graphicFrame>
        <p:nvGraphicFramePr>
          <p:cNvPr id="23553" name="Object 1"/>
          <p:cNvGraphicFramePr>
            <a:graphicFrameLocks noChangeAspect="1"/>
          </p:cNvGraphicFramePr>
          <p:nvPr/>
        </p:nvGraphicFramePr>
        <p:xfrm>
          <a:off x="304800" y="2895600"/>
          <a:ext cx="1295400" cy="612112"/>
        </p:xfrm>
        <a:graphic>
          <a:graphicData uri="http://schemas.openxmlformats.org/presentationml/2006/ole">
            <p:oleObj spid="_x0000_s23553" name="Εξίσωση" r:id="rId4" imgW="862851" imgH="406048" progId="Equation.3">
              <p:embed/>
            </p:oleObj>
          </a:graphicData>
        </a:graphic>
      </p:graphicFrame>
      <p:sp>
        <p:nvSpPr>
          <p:cNvPr id="23555" name="Rectangle 3"/>
          <p:cNvSpPr>
            <a:spLocks noChangeArrowheads="1"/>
          </p:cNvSpPr>
          <p:nvPr/>
        </p:nvSpPr>
        <p:spPr bwMode="auto">
          <a:xfrm>
            <a:off x="304800" y="228600"/>
            <a:ext cx="8153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Lst>
            </a:pPr>
            <a:r>
              <a:rPr kumimoji="0" lang="el-GR" sz="2400" b="1"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1η περίπτωση: Ν </a:t>
            </a:r>
            <a:r>
              <a:rPr kumimoji="0" lang="el-GR" sz="2400" b="1"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a:t>
            </a:r>
            <a:r>
              <a:rPr kumimoji="0" lang="el-GR" sz="2400" b="1"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S</a:t>
            </a:r>
            <a:endParaRPr kumimoji="0" lang="en-US" sz="2400" b="1"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Το ωριαίο κόστος της απόσβεσης (Α 1) του μηχανήματος υπολογίζεται με βάση τον τύπο</a:t>
            </a:r>
            <a:r>
              <a:rPr kumimoji="0" lang="en-US" sz="12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a:t>
            </a:r>
            <a:endParaRPr kumimoji="0" lang="en-US" sz="800" b="0" i="0" u="sng" strike="noStrike" cap="none" normalizeH="0" baseline="0" dirty="0" smtClean="0">
              <a:ln>
                <a:noFill/>
              </a:ln>
              <a:solidFill>
                <a:schemeClr val="tx1"/>
              </a:solidFill>
              <a:effectLst/>
              <a:latin typeface="Arial" pitchFamily="34" charset="0"/>
              <a:cs typeface="Arial" pitchFamily="34" charset="0"/>
              <a:sym typeface="Symbol" pitchFamily="18" charset="2"/>
            </a:endParaRPr>
          </a:p>
        </p:txBody>
      </p:sp>
      <p:sp>
        <p:nvSpPr>
          <p:cNvPr id="23556" name="Rectangle 4"/>
          <p:cNvSpPr>
            <a:spLocks noChangeArrowheads="1"/>
          </p:cNvSpPr>
          <p:nvPr/>
        </p:nvSpPr>
        <p:spPr bwMode="auto">
          <a:xfrm>
            <a:off x="0" y="2209800"/>
            <a:ext cx="6474401"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ετήσια απόσβεση του μηχανήματος (Α</a:t>
            </a:r>
            <a:r>
              <a:rPr kumimoji="0" lang="el-GR"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1Α</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υπολογίζεται ως εξής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nvGraphicFramePr>
        <p:xfrm>
          <a:off x="228600" y="1219200"/>
          <a:ext cx="1219200" cy="551848"/>
        </p:xfrm>
        <a:graphic>
          <a:graphicData uri="http://schemas.openxmlformats.org/presentationml/2006/ole">
            <p:oleObj spid="_x0000_s22530" name="Εξίσωση" r:id="rId3" imgW="901309" imgH="406224" progId="Equation.3">
              <p:embed/>
            </p:oleObj>
          </a:graphicData>
        </a:graphic>
      </p:graphicFrame>
      <p:graphicFrame>
        <p:nvGraphicFramePr>
          <p:cNvPr id="22529" name="Object 1"/>
          <p:cNvGraphicFramePr>
            <a:graphicFrameLocks noChangeAspect="1"/>
          </p:cNvGraphicFramePr>
          <p:nvPr/>
        </p:nvGraphicFramePr>
        <p:xfrm>
          <a:off x="381000" y="2828046"/>
          <a:ext cx="1066800" cy="705729"/>
        </p:xfrm>
        <a:graphic>
          <a:graphicData uri="http://schemas.openxmlformats.org/presentationml/2006/ole">
            <p:oleObj spid="_x0000_s22529" name="Εξίσωση" r:id="rId4" imgW="622030" imgH="406224" progId="Equation.3">
              <p:embed/>
            </p:oleObj>
          </a:graphicData>
        </a:graphic>
      </p:graphicFrame>
      <p:sp>
        <p:nvSpPr>
          <p:cNvPr id="22531" name="Rectangle 3"/>
          <p:cNvSpPr>
            <a:spLocks noChangeArrowheads="1"/>
          </p:cNvSpPr>
          <p:nvPr/>
        </p:nvSpPr>
        <p:spPr bwMode="auto">
          <a:xfrm>
            <a:off x="304800" y="304800"/>
            <a:ext cx="86106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2η περίπτωση: N </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S</a:t>
            </a:r>
            <a:endParaRPr kumimoji="0" lang="en-US" sz="2400" b="0"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Το ωριαίο κόστος της απόσβεσης  (Α</a:t>
            </a:r>
            <a:r>
              <a:rPr kumimoji="0" lang="el-GR" b="0" i="0" u="sng" strike="noStrike" cap="none" normalizeH="0" baseline="-30000" dirty="0" smtClean="0">
                <a:ln>
                  <a:noFill/>
                </a:ln>
                <a:solidFill>
                  <a:schemeClr val="tx1"/>
                </a:solidFill>
                <a:effectLst/>
                <a:latin typeface="Calibri" pitchFamily="34" charset="0"/>
                <a:ea typeface="Times New Roman" pitchFamily="18" charset="0"/>
                <a:cs typeface="Calibri" pitchFamily="34" charset="0"/>
                <a:sym typeface="Symbol" pitchFamily="18" charset="2"/>
              </a:rPr>
              <a:t>2</a:t>
            </a:r>
            <a:r>
              <a:rPr kumimoji="0" lang="el-GR"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 ) του μηχανήματος υπολογίζεται με βάση τον τύπο: </a:t>
            </a:r>
            <a:endParaRPr kumimoji="0" lang="en-US" b="0" i="0" u="sng" strike="noStrike" cap="none" normalizeH="0" baseline="0" dirty="0" smtClean="0">
              <a:ln>
                <a:noFill/>
              </a:ln>
              <a:solidFill>
                <a:schemeClr val="tx1"/>
              </a:solidFill>
              <a:effectLst/>
              <a:latin typeface="Arial" pitchFamily="34" charset="0"/>
              <a:cs typeface="Arial" pitchFamily="34" charset="0"/>
              <a:sym typeface="Symbol" pitchFamily="18" charset="2"/>
            </a:endParaRPr>
          </a:p>
        </p:txBody>
      </p:sp>
      <p:sp>
        <p:nvSpPr>
          <p:cNvPr id="22532" name="Rectangle 4"/>
          <p:cNvSpPr>
            <a:spLocks noChangeArrowheads="1"/>
          </p:cNvSpPr>
          <p:nvPr/>
        </p:nvSpPr>
        <p:spPr bwMode="auto">
          <a:xfrm>
            <a:off x="457200" y="2133600"/>
            <a:ext cx="7320145"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ετήσια απόσβεση του μηχανήματος (Α</a:t>
            </a:r>
            <a:r>
              <a:rPr kumimoji="0" lang="el-GR"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2Α</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υπολογίζεται με βάση τον τύπο:</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3" name="Rectangle 5"/>
          <p:cNvSpPr>
            <a:spLocks noChangeArrowheads="1"/>
          </p:cNvSpPr>
          <p:nvPr/>
        </p:nvSpPr>
        <p:spPr bwMode="auto">
          <a:xfrm>
            <a:off x="0" y="1733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4800" y="381000"/>
            <a:ext cx="85344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Όσον αφορά το ωριαίο κόστος των επισκευών (Β):</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Κατά τη χρήση του μηχανήματος στην παραγωγική διαδικασία έως την οριστική φθορά του (απόσυρσή του) αντιστοιχεί ένα σύνολο δαπανών επισκευών που θεωρείται φυσιολογικό. Έστω R η αξία των επισκευών αυτών, που μπορεί να εκφρασθεί σαν ποσοστό της αξίας του μηχανήματος σε καινούργια κατάσταση:</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20482" name="Rectangle 2"/>
          <p:cNvSpPr>
            <a:spLocks noChangeArrowheads="1"/>
          </p:cNvSpPr>
          <p:nvPr/>
        </p:nvSpPr>
        <p:spPr bwMode="auto">
          <a:xfrm>
            <a:off x="0" y="2057400"/>
            <a:ext cx="182453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2" algn="just" fontAlgn="base">
              <a:spcBef>
                <a:spcPct val="0"/>
              </a:spcBef>
              <a:spcAft>
                <a:spcPct val="0"/>
              </a:spcAft>
              <a:tabLst>
                <a:tab pos="90488" algn="l"/>
              </a:tabLst>
            </a:pPr>
            <a:r>
              <a:rPr kumimoji="0" lang="el-GR" sz="2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R = </a:t>
            </a:r>
            <a:r>
              <a:rPr kumimoji="0" lang="el-GR" sz="2000" b="1"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Pxr</a:t>
            </a:r>
            <a:endParaRPr kumimoji="0" lang="el-GR"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20483" name="Rectangle 3"/>
          <p:cNvSpPr>
            <a:spLocks noChangeArrowheads="1"/>
          </p:cNvSpPr>
          <p:nvPr/>
        </p:nvSpPr>
        <p:spPr bwMode="auto">
          <a:xfrm>
            <a:off x="0" y="3048000"/>
            <a:ext cx="283481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488"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1η περίπτωση: N </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rPr>
              <a:t></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S:</a:t>
            </a:r>
            <a:endPar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sym typeface="Symbol" pitchFamily="18" charset="2"/>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20484" name="Picture 11"/>
          <p:cNvPicPr>
            <a:picLocks noChangeAspect="1" noChangeArrowheads="1"/>
          </p:cNvPicPr>
          <p:nvPr/>
        </p:nvPicPr>
        <p:blipFill>
          <a:blip r:embed="rId2"/>
          <a:srcRect/>
          <a:stretch>
            <a:fillRect/>
          </a:stretch>
        </p:blipFill>
        <p:spPr bwMode="auto">
          <a:xfrm>
            <a:off x="457200" y="3657600"/>
            <a:ext cx="1711668" cy="581025"/>
          </a:xfrm>
          <a:prstGeom prst="rect">
            <a:avLst/>
          </a:prstGeom>
          <a:noFill/>
        </p:spPr>
      </p:pic>
      <p:sp>
        <p:nvSpPr>
          <p:cNvPr id="20486" name="Rectangle 6"/>
          <p:cNvSpPr>
            <a:spLocks noChangeArrowheads="1"/>
          </p:cNvSpPr>
          <p:nvPr/>
        </p:nvSpPr>
        <p:spPr bwMode="auto">
          <a:xfrm>
            <a:off x="2514600" y="3733800"/>
            <a:ext cx="282372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ωριαίο κόστος επισκευών)</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20487" name="Rectangle 7"/>
          <p:cNvSpPr>
            <a:spLocks noChangeArrowheads="1"/>
          </p:cNvSpPr>
          <p:nvPr/>
        </p:nvSpPr>
        <p:spPr bwMode="auto">
          <a:xfrm>
            <a:off x="0" y="4572000"/>
            <a:ext cx="484113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0488"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ενώ το ετήσιο κόστος επισκευών υπολογίζεται :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Picture 9"/>
          <p:cNvPicPr/>
          <p:nvPr/>
        </p:nvPicPr>
        <p:blipFill>
          <a:blip r:embed="rId3"/>
          <a:srcRect/>
          <a:stretch>
            <a:fillRect/>
          </a:stretch>
        </p:blipFill>
        <p:spPr bwMode="auto">
          <a:xfrm>
            <a:off x="457200" y="5181600"/>
            <a:ext cx="1600200" cy="70993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2223</Words>
  <Application>Microsoft Office PowerPoint</Application>
  <PresentationFormat>On-screen Show (4:3)</PresentationFormat>
  <Paragraphs>252</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Εξίσωση</vt:lpstr>
      <vt:lpstr>Απομονωμένη ανάλυση συντελεστών παραγωγής  Γεωργικά μηχανήματα/ανθρώπινη εργασία</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Απομονωμένη ανάλυση συντελεστών παραγωγής  Γεωργικά μηχανήματα</dc:title>
  <dc:creator>Windows User</dc:creator>
  <cp:lastModifiedBy>Windows User</cp:lastModifiedBy>
  <cp:revision>31</cp:revision>
  <dcterms:created xsi:type="dcterms:W3CDTF">2017-10-18T22:17:58Z</dcterms:created>
  <dcterms:modified xsi:type="dcterms:W3CDTF">2017-10-19T16:49:03Z</dcterms:modified>
</cp:coreProperties>
</file>