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26/11/2015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D1D6F-DFAC-40F8-A822-C50E64F60F9B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91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Μεταβολή του Πλεονάσματος του Καταναλωτή λόγω </a:t>
            </a:r>
            <a:r>
              <a:rPr lang="el-GR" dirty="0" smtClean="0"/>
              <a:t>μείωσης </a:t>
            </a:r>
            <a:r>
              <a:rPr lang="el-GR" dirty="0"/>
              <a:t>της τιμής</a:t>
            </a:r>
          </a:p>
        </p:txBody>
      </p:sp>
      <p:sp>
        <p:nvSpPr>
          <p:cNvPr id="3" name="4 - Ορθογώνιο"/>
          <p:cNvSpPr/>
          <p:nvPr/>
        </p:nvSpPr>
        <p:spPr>
          <a:xfrm>
            <a:off x="1042988" y="3357563"/>
            <a:ext cx="1152525" cy="7191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5 - Ορθογώνιο τρίγωνο"/>
          <p:cNvSpPr/>
          <p:nvPr/>
        </p:nvSpPr>
        <p:spPr>
          <a:xfrm>
            <a:off x="2195513" y="3357563"/>
            <a:ext cx="906462" cy="719137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6 - Ευθύγραμμο βέλος σύνδεσης"/>
          <p:cNvCxnSpPr/>
          <p:nvPr/>
        </p:nvCxnSpPr>
        <p:spPr>
          <a:xfrm flipV="1">
            <a:off x="1042988" y="1916113"/>
            <a:ext cx="0" cy="381635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7 - Ευθύγραμμο βέλος σύνδεσης"/>
          <p:cNvCxnSpPr/>
          <p:nvPr/>
        </p:nvCxnSpPr>
        <p:spPr>
          <a:xfrm>
            <a:off x="1042988" y="5732463"/>
            <a:ext cx="5761037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 - TextBox"/>
          <p:cNvSpPr txBox="1">
            <a:spLocks noChangeArrowheads="1"/>
          </p:cNvSpPr>
          <p:nvPr/>
        </p:nvSpPr>
        <p:spPr bwMode="auto">
          <a:xfrm>
            <a:off x="630238" y="1660525"/>
            <a:ext cx="303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P</a:t>
            </a:r>
          </a:p>
        </p:txBody>
      </p:sp>
      <p:cxnSp>
        <p:nvCxnSpPr>
          <p:cNvPr id="8" name="9 - Ευθεία γραμμή σύνδεσης"/>
          <p:cNvCxnSpPr/>
          <p:nvPr/>
        </p:nvCxnSpPr>
        <p:spPr>
          <a:xfrm>
            <a:off x="1042988" y="2492375"/>
            <a:ext cx="4249737" cy="3240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0 - Ευθεία γραμμή σύνδεσης"/>
          <p:cNvCxnSpPr/>
          <p:nvPr/>
        </p:nvCxnSpPr>
        <p:spPr>
          <a:xfrm>
            <a:off x="1042988" y="4076700"/>
            <a:ext cx="20161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1 - Ευθεία γραμμή σύνδεσης"/>
          <p:cNvCxnSpPr/>
          <p:nvPr/>
        </p:nvCxnSpPr>
        <p:spPr>
          <a:xfrm>
            <a:off x="3059113" y="4076700"/>
            <a:ext cx="4762" cy="1655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- TextBox"/>
          <p:cNvSpPr txBox="1">
            <a:spLocks noChangeArrowheads="1"/>
          </p:cNvSpPr>
          <p:nvPr/>
        </p:nvSpPr>
        <p:spPr bwMode="auto">
          <a:xfrm>
            <a:off x="3101975" y="377983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16 - Ευθεία γραμμή σύνδεσης"/>
          <p:cNvCxnSpPr/>
          <p:nvPr/>
        </p:nvCxnSpPr>
        <p:spPr>
          <a:xfrm>
            <a:off x="1042988" y="3357563"/>
            <a:ext cx="11223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- Ευθεία γραμμή σύνδεσης"/>
          <p:cNvCxnSpPr/>
          <p:nvPr/>
        </p:nvCxnSpPr>
        <p:spPr>
          <a:xfrm>
            <a:off x="2195513" y="3357563"/>
            <a:ext cx="0" cy="2374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9 - TextBox"/>
          <p:cNvSpPr txBox="1">
            <a:spLocks noChangeArrowheads="1"/>
          </p:cNvSpPr>
          <p:nvPr/>
        </p:nvSpPr>
        <p:spPr bwMode="auto">
          <a:xfrm>
            <a:off x="523875" y="3213100"/>
            <a:ext cx="4379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6" name="29 - TextBox"/>
          <p:cNvSpPr txBox="1">
            <a:spLocks noChangeArrowheads="1"/>
          </p:cNvSpPr>
          <p:nvPr/>
        </p:nvSpPr>
        <p:spPr bwMode="auto">
          <a:xfrm>
            <a:off x="2195513" y="3069431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36 - TextBox"/>
          <p:cNvSpPr txBox="1">
            <a:spLocks noChangeArrowheads="1"/>
          </p:cNvSpPr>
          <p:nvPr/>
        </p:nvSpPr>
        <p:spPr bwMode="auto">
          <a:xfrm>
            <a:off x="611188" y="2276475"/>
            <a:ext cx="280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dirty="0"/>
              <a:t>Γ</a:t>
            </a:r>
            <a:endParaRPr lang="en-US" dirty="0"/>
          </a:p>
        </p:txBody>
      </p:sp>
      <p:sp>
        <p:nvSpPr>
          <p:cNvPr id="18" name="13 - TextBox"/>
          <p:cNvSpPr txBox="1">
            <a:spLocks noChangeArrowheads="1"/>
          </p:cNvSpPr>
          <p:nvPr/>
        </p:nvSpPr>
        <p:spPr bwMode="auto">
          <a:xfrm>
            <a:off x="1210171" y="288448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9" name="13 - TextBox"/>
          <p:cNvSpPr txBox="1">
            <a:spLocks noChangeArrowheads="1"/>
          </p:cNvSpPr>
          <p:nvPr/>
        </p:nvSpPr>
        <p:spPr bwMode="auto">
          <a:xfrm>
            <a:off x="1292225" y="3522663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0" name="13 - TextBox"/>
          <p:cNvSpPr txBox="1">
            <a:spLocks noChangeArrowheads="1"/>
          </p:cNvSpPr>
          <p:nvPr/>
        </p:nvSpPr>
        <p:spPr bwMode="auto">
          <a:xfrm>
            <a:off x="2293938" y="3640138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2" name="8 - TextBox"/>
          <p:cNvSpPr txBox="1">
            <a:spLocks noChangeArrowheads="1"/>
          </p:cNvSpPr>
          <p:nvPr/>
        </p:nvSpPr>
        <p:spPr bwMode="auto">
          <a:xfrm>
            <a:off x="6835588" y="5732463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Q</a:t>
            </a:r>
          </a:p>
        </p:txBody>
      </p:sp>
      <p:sp>
        <p:nvSpPr>
          <p:cNvPr id="24" name="8 - TextBox"/>
          <p:cNvSpPr txBox="1">
            <a:spLocks noChangeArrowheads="1"/>
          </p:cNvSpPr>
          <p:nvPr/>
        </p:nvSpPr>
        <p:spPr bwMode="auto">
          <a:xfrm>
            <a:off x="1956723" y="5754408"/>
            <a:ext cx="442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25" name="8 - TextBox"/>
          <p:cNvSpPr txBox="1">
            <a:spLocks noChangeArrowheads="1"/>
          </p:cNvSpPr>
          <p:nvPr/>
        </p:nvSpPr>
        <p:spPr bwMode="auto">
          <a:xfrm>
            <a:off x="2842500" y="5744503"/>
            <a:ext cx="439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sz="1050" dirty="0"/>
              <a:t>2</a:t>
            </a:r>
          </a:p>
        </p:txBody>
      </p:sp>
      <p:sp>
        <p:nvSpPr>
          <p:cNvPr id="26" name="19 - TextBox"/>
          <p:cNvSpPr txBox="1">
            <a:spLocks noChangeArrowheads="1"/>
          </p:cNvSpPr>
          <p:nvPr/>
        </p:nvSpPr>
        <p:spPr bwMode="auto">
          <a:xfrm>
            <a:off x="562874" y="3831048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</a:t>
            </a:r>
            <a:r>
              <a:rPr lang="en-US" sz="1200" dirty="0"/>
              <a:t>2</a:t>
            </a:r>
            <a:endParaRPr lang="en-US" dirty="0"/>
          </a:p>
        </p:txBody>
      </p:sp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276221"/>
              </p:ext>
            </p:extLst>
          </p:nvPr>
        </p:nvGraphicFramePr>
        <p:xfrm>
          <a:off x="4995902" y="1660525"/>
          <a:ext cx="217554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5902" y="1660525"/>
                        <a:ext cx="2175543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19 - TextBox"/>
          <p:cNvSpPr txBox="1">
            <a:spLocks noChangeArrowheads="1"/>
          </p:cNvSpPr>
          <p:nvPr/>
        </p:nvSpPr>
        <p:spPr bwMode="auto">
          <a:xfrm>
            <a:off x="776997" y="571957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53189"/>
              </p:ext>
            </p:extLst>
          </p:nvPr>
        </p:nvGraphicFramePr>
        <p:xfrm>
          <a:off x="3808475" y="2706132"/>
          <a:ext cx="5191969" cy="191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842"/>
                <a:gridCol w="797842"/>
                <a:gridCol w="1144272"/>
                <a:gridCol w="1144272"/>
                <a:gridCol w="1307741"/>
              </a:tblGrid>
              <a:tr h="62993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Όφελος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Δαπάνη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Πλεόνασμα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αρχική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r>
                        <a:rPr lang="en-GB" sz="1100" dirty="0" smtClean="0"/>
                        <a:t>1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l-GR" dirty="0" smtClean="0"/>
                        <a:t>ΓΑ</a:t>
                      </a:r>
                      <a:r>
                        <a:rPr lang="en-US" dirty="0" smtClean="0"/>
                        <a:t>Q</a:t>
                      </a:r>
                      <a:r>
                        <a:rPr lang="en-US" sz="1200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</a:t>
                      </a:r>
                      <a:r>
                        <a:rPr lang="en-US" dirty="0" smtClean="0"/>
                        <a:t>P</a:t>
                      </a:r>
                      <a:r>
                        <a:rPr lang="en-US" sz="1200" dirty="0" smtClean="0"/>
                        <a:t>1</a:t>
                      </a:r>
                      <a:r>
                        <a:rPr lang="el-GR" dirty="0" smtClean="0"/>
                        <a:t>Α</a:t>
                      </a:r>
                      <a:r>
                        <a:rPr lang="en-US" dirty="0" smtClean="0"/>
                        <a:t>Q</a:t>
                      </a:r>
                      <a:r>
                        <a:rPr lang="en-US" sz="1200" dirty="0" smtClean="0"/>
                        <a:t>1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sz="1200" dirty="0" smtClean="0"/>
                        <a:t>1</a:t>
                      </a:r>
                      <a:r>
                        <a:rPr lang="el-GR" sz="1800" dirty="0" smtClean="0"/>
                        <a:t>Γ</a:t>
                      </a:r>
                      <a:r>
                        <a:rPr lang="el-GR" dirty="0" smtClean="0"/>
                        <a:t>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(γ)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τελική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r>
                        <a:rPr lang="el-GR" sz="1100" dirty="0" smtClean="0"/>
                        <a:t>2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l-GR" dirty="0" smtClean="0"/>
                        <a:t>ΓΒ</a:t>
                      </a:r>
                      <a:r>
                        <a:rPr lang="en-US" dirty="0" smtClean="0"/>
                        <a:t>Q</a:t>
                      </a:r>
                      <a:r>
                        <a:rPr lang="el-GR" sz="1200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</a:t>
                      </a:r>
                      <a:r>
                        <a:rPr lang="en-US" dirty="0" smtClean="0"/>
                        <a:t>P</a:t>
                      </a:r>
                      <a:r>
                        <a:rPr lang="el-GR" sz="1200" dirty="0" smtClean="0"/>
                        <a:t>2</a:t>
                      </a:r>
                      <a:r>
                        <a:rPr lang="el-GR" dirty="0" smtClean="0"/>
                        <a:t>Β</a:t>
                      </a:r>
                      <a:r>
                        <a:rPr lang="en-US" dirty="0" smtClean="0"/>
                        <a:t>Q</a:t>
                      </a:r>
                      <a:r>
                        <a:rPr lang="el-GR" sz="1200" dirty="0" smtClean="0"/>
                        <a:t>2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l-GR" sz="1200" dirty="0" smtClean="0"/>
                        <a:t>2</a:t>
                      </a:r>
                      <a:r>
                        <a:rPr lang="el-GR" sz="1800" dirty="0" smtClean="0"/>
                        <a:t>Γ</a:t>
                      </a:r>
                      <a:r>
                        <a:rPr lang="el-GR" dirty="0" smtClean="0"/>
                        <a:t>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(</a:t>
                      </a:r>
                      <a:r>
                        <a:rPr lang="el-GR" dirty="0" err="1" smtClean="0"/>
                        <a:t>γ+α+β</a:t>
                      </a:r>
                      <a:r>
                        <a:rPr lang="el-GR" dirty="0" smtClean="0"/>
                        <a:t>)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276968" y="4988011"/>
            <a:ext cx="309091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Διαφορά =τελική- αρχική= α+β</a:t>
            </a:r>
            <a:endParaRPr lang="el-GR" dirty="0"/>
          </a:p>
        </p:txBody>
      </p:sp>
      <p:cxnSp>
        <p:nvCxnSpPr>
          <p:cNvPr id="32" name="Ευθύγραμμο βέλος σύνδεσης 31"/>
          <p:cNvCxnSpPr/>
          <p:nvPr/>
        </p:nvCxnSpPr>
        <p:spPr>
          <a:xfrm>
            <a:off x="1956723" y="3438763"/>
            <a:ext cx="0" cy="5769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Μεταβολή του Πλεονάσματος του Παραγωγού λόγω μείωσης της τιμής</a:t>
            </a:r>
            <a:endParaRPr lang="el-GR" dirty="0"/>
          </a:p>
        </p:txBody>
      </p:sp>
      <p:sp>
        <p:nvSpPr>
          <p:cNvPr id="3" name="4 - Ορθογώνιο"/>
          <p:cNvSpPr/>
          <p:nvPr/>
        </p:nvSpPr>
        <p:spPr>
          <a:xfrm>
            <a:off x="1042988" y="3357563"/>
            <a:ext cx="2000325" cy="7191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6 - Ευθύγραμμο βέλος σύνδεσης"/>
          <p:cNvCxnSpPr/>
          <p:nvPr/>
        </p:nvCxnSpPr>
        <p:spPr>
          <a:xfrm flipV="1">
            <a:off x="1042988" y="1903225"/>
            <a:ext cx="0" cy="381635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7 - Ευθύγραμμο βέλος σύνδεσης"/>
          <p:cNvCxnSpPr/>
          <p:nvPr/>
        </p:nvCxnSpPr>
        <p:spPr>
          <a:xfrm>
            <a:off x="1042988" y="5732463"/>
            <a:ext cx="5761037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 - TextBox"/>
          <p:cNvSpPr txBox="1">
            <a:spLocks noChangeArrowheads="1"/>
          </p:cNvSpPr>
          <p:nvPr/>
        </p:nvSpPr>
        <p:spPr bwMode="auto">
          <a:xfrm>
            <a:off x="630238" y="1660525"/>
            <a:ext cx="303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P</a:t>
            </a:r>
          </a:p>
        </p:txBody>
      </p:sp>
      <p:cxnSp>
        <p:nvCxnSpPr>
          <p:cNvPr id="8" name="9 - Ευθεία γραμμή σύνδεσης"/>
          <p:cNvCxnSpPr/>
          <p:nvPr/>
        </p:nvCxnSpPr>
        <p:spPr>
          <a:xfrm flipV="1">
            <a:off x="986388" y="2884488"/>
            <a:ext cx="4196432" cy="2338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0 - Ευθεία γραμμή σύνδεσης"/>
          <p:cNvCxnSpPr/>
          <p:nvPr/>
        </p:nvCxnSpPr>
        <p:spPr>
          <a:xfrm>
            <a:off x="1042988" y="4076700"/>
            <a:ext cx="20161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1 - Ευθεία γραμμή σύνδεσης"/>
          <p:cNvCxnSpPr/>
          <p:nvPr/>
        </p:nvCxnSpPr>
        <p:spPr>
          <a:xfrm>
            <a:off x="4412479" y="3357563"/>
            <a:ext cx="0" cy="2362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- TextBox"/>
          <p:cNvSpPr txBox="1">
            <a:spLocks noChangeArrowheads="1"/>
          </p:cNvSpPr>
          <p:nvPr/>
        </p:nvSpPr>
        <p:spPr bwMode="auto">
          <a:xfrm>
            <a:off x="3059113" y="4206496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2" name="16 - Ευθεία γραμμή σύνδεσης"/>
          <p:cNvCxnSpPr/>
          <p:nvPr/>
        </p:nvCxnSpPr>
        <p:spPr>
          <a:xfrm>
            <a:off x="1057687" y="3349160"/>
            <a:ext cx="33763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7 - Ευθεία γραμμή σύνδεσης"/>
          <p:cNvCxnSpPr/>
          <p:nvPr/>
        </p:nvCxnSpPr>
        <p:spPr>
          <a:xfrm>
            <a:off x="3043313" y="4076700"/>
            <a:ext cx="0" cy="1724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9 - TextBox"/>
          <p:cNvSpPr txBox="1">
            <a:spLocks noChangeArrowheads="1"/>
          </p:cNvSpPr>
          <p:nvPr/>
        </p:nvSpPr>
        <p:spPr bwMode="auto">
          <a:xfrm>
            <a:off x="523875" y="3213100"/>
            <a:ext cx="4379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5" name="29 - TextBox"/>
          <p:cNvSpPr txBox="1">
            <a:spLocks noChangeArrowheads="1"/>
          </p:cNvSpPr>
          <p:nvPr/>
        </p:nvSpPr>
        <p:spPr bwMode="auto">
          <a:xfrm>
            <a:off x="4233446" y="2869354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36 - TextBox"/>
          <p:cNvSpPr txBox="1">
            <a:spLocks noChangeArrowheads="1"/>
          </p:cNvSpPr>
          <p:nvPr/>
        </p:nvSpPr>
        <p:spPr bwMode="auto">
          <a:xfrm>
            <a:off x="611188" y="2276475"/>
            <a:ext cx="280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dirty="0"/>
              <a:t>Γ</a:t>
            </a:r>
            <a:endParaRPr lang="en-US" dirty="0"/>
          </a:p>
        </p:txBody>
      </p:sp>
      <p:sp>
        <p:nvSpPr>
          <p:cNvPr id="18" name="13 - TextBox"/>
          <p:cNvSpPr txBox="1">
            <a:spLocks noChangeArrowheads="1"/>
          </p:cNvSpPr>
          <p:nvPr/>
        </p:nvSpPr>
        <p:spPr bwMode="auto">
          <a:xfrm>
            <a:off x="1792416" y="3522662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b="1" dirty="0"/>
              <a:t>β</a:t>
            </a:r>
            <a:endParaRPr lang="en-US" b="1" dirty="0"/>
          </a:p>
        </p:txBody>
      </p:sp>
      <p:sp>
        <p:nvSpPr>
          <p:cNvPr id="20" name="8 - TextBox"/>
          <p:cNvSpPr txBox="1">
            <a:spLocks noChangeArrowheads="1"/>
          </p:cNvSpPr>
          <p:nvPr/>
        </p:nvSpPr>
        <p:spPr bwMode="auto">
          <a:xfrm>
            <a:off x="6835588" y="5732463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Q</a:t>
            </a:r>
          </a:p>
        </p:txBody>
      </p:sp>
      <p:sp>
        <p:nvSpPr>
          <p:cNvPr id="21" name="8 - TextBox"/>
          <p:cNvSpPr txBox="1">
            <a:spLocks noChangeArrowheads="1"/>
          </p:cNvSpPr>
          <p:nvPr/>
        </p:nvSpPr>
        <p:spPr bwMode="auto">
          <a:xfrm>
            <a:off x="4181348" y="5892550"/>
            <a:ext cx="442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22" name="8 - TextBox"/>
          <p:cNvSpPr txBox="1">
            <a:spLocks noChangeArrowheads="1"/>
          </p:cNvSpPr>
          <p:nvPr/>
        </p:nvSpPr>
        <p:spPr bwMode="auto">
          <a:xfrm>
            <a:off x="2842500" y="5744503"/>
            <a:ext cx="439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Q</a:t>
            </a:r>
            <a:r>
              <a:rPr lang="en-US" sz="1050" dirty="0"/>
              <a:t>2</a:t>
            </a:r>
          </a:p>
        </p:txBody>
      </p:sp>
      <p:sp>
        <p:nvSpPr>
          <p:cNvPr id="23" name="19 - TextBox"/>
          <p:cNvSpPr txBox="1">
            <a:spLocks noChangeArrowheads="1"/>
          </p:cNvSpPr>
          <p:nvPr/>
        </p:nvSpPr>
        <p:spPr bwMode="auto">
          <a:xfrm>
            <a:off x="562874" y="3831048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</a:t>
            </a:r>
            <a:r>
              <a:rPr lang="en-US" sz="1200" dirty="0"/>
              <a:t>2</a:t>
            </a:r>
            <a:endParaRPr lang="en-US" dirty="0"/>
          </a:p>
        </p:txBody>
      </p:sp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934904"/>
              </p:ext>
            </p:extLst>
          </p:nvPr>
        </p:nvGraphicFramePr>
        <p:xfrm>
          <a:off x="5946345" y="1581944"/>
          <a:ext cx="217554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596880" imgH="241200" progId="Equation.DSMT4">
                  <p:embed/>
                </p:oleObj>
              </mc:Choice>
              <mc:Fallback>
                <p:oleObj name="Equation" r:id="rId4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6345" y="1581944"/>
                        <a:ext cx="2175543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19 - TextBox"/>
          <p:cNvSpPr txBox="1">
            <a:spLocks noChangeArrowheads="1"/>
          </p:cNvSpPr>
          <p:nvPr/>
        </p:nvSpPr>
        <p:spPr bwMode="auto">
          <a:xfrm>
            <a:off x="776997" y="571957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13 - TextBox"/>
          <p:cNvSpPr txBox="1">
            <a:spLocks noChangeArrowheads="1"/>
          </p:cNvSpPr>
          <p:nvPr/>
        </p:nvSpPr>
        <p:spPr bwMode="auto">
          <a:xfrm>
            <a:off x="1293019" y="4353625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35" name="Ελεύθερη σχεδίαση 34"/>
          <p:cNvSpPr/>
          <p:nvPr/>
        </p:nvSpPr>
        <p:spPr>
          <a:xfrm>
            <a:off x="1043492" y="4087906"/>
            <a:ext cx="1947134" cy="1118795"/>
          </a:xfrm>
          <a:custGeom>
            <a:avLst/>
            <a:gdLst>
              <a:gd name="connsiteX0" fmla="*/ 21515 w 1947134"/>
              <a:gd name="connsiteY0" fmla="*/ 10758 h 1118795"/>
              <a:gd name="connsiteX1" fmla="*/ 1947134 w 1947134"/>
              <a:gd name="connsiteY1" fmla="*/ 0 h 1118795"/>
              <a:gd name="connsiteX2" fmla="*/ 0 w 1947134"/>
              <a:gd name="connsiteY2" fmla="*/ 1118795 h 1118795"/>
              <a:gd name="connsiteX3" fmla="*/ 21515 w 1947134"/>
              <a:gd name="connsiteY3" fmla="*/ 10758 h 111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7134" h="1118795">
                <a:moveTo>
                  <a:pt x="21515" y="10758"/>
                </a:moveTo>
                <a:lnTo>
                  <a:pt x="1947134" y="0"/>
                </a:lnTo>
                <a:lnTo>
                  <a:pt x="0" y="1118795"/>
                </a:lnTo>
                <a:lnTo>
                  <a:pt x="21515" y="107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6" name="Ελεύθερη σχεδίαση 35"/>
          <p:cNvSpPr/>
          <p:nvPr/>
        </p:nvSpPr>
        <p:spPr>
          <a:xfrm>
            <a:off x="3044414" y="3356750"/>
            <a:ext cx="1247887" cy="720762"/>
          </a:xfrm>
          <a:custGeom>
            <a:avLst/>
            <a:gdLst>
              <a:gd name="connsiteX0" fmla="*/ 21515 w 1247887"/>
              <a:gd name="connsiteY0" fmla="*/ 21515 h 720762"/>
              <a:gd name="connsiteX1" fmla="*/ 1247887 w 1247887"/>
              <a:gd name="connsiteY1" fmla="*/ 0 h 720762"/>
              <a:gd name="connsiteX2" fmla="*/ 0 w 1247887"/>
              <a:gd name="connsiteY2" fmla="*/ 720762 h 720762"/>
              <a:gd name="connsiteX3" fmla="*/ 21515 w 1247887"/>
              <a:gd name="connsiteY3" fmla="*/ 21515 h 7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887" h="720762">
                <a:moveTo>
                  <a:pt x="21515" y="21515"/>
                </a:moveTo>
                <a:lnTo>
                  <a:pt x="1247887" y="0"/>
                </a:lnTo>
                <a:lnTo>
                  <a:pt x="0" y="720762"/>
                </a:lnTo>
                <a:lnTo>
                  <a:pt x="21515" y="2151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γ</a:t>
            </a:r>
            <a:endParaRPr lang="el-GR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9" name="Πίνακας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01223"/>
              </p:ext>
            </p:extLst>
          </p:nvPr>
        </p:nvGraphicFramePr>
        <p:xfrm>
          <a:off x="4702293" y="3393505"/>
          <a:ext cx="4266589" cy="166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640"/>
                <a:gridCol w="655640"/>
                <a:gridCol w="940325"/>
                <a:gridCol w="940325"/>
                <a:gridCol w="1074659"/>
              </a:tblGrid>
              <a:tr h="629932"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Τιμή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Έσοδα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Δαπάνη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Πλεόνασμα</a:t>
                      </a:r>
                      <a:endParaRPr lang="el-GR" sz="1400" dirty="0"/>
                    </a:p>
                  </a:txBody>
                  <a:tcPr/>
                </a:tc>
              </a:tr>
              <a:tr h="474498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αρχική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</a:t>
                      </a:r>
                      <a:r>
                        <a:rPr lang="en-US" sz="1400" dirty="0" smtClean="0"/>
                        <a:t>P</a:t>
                      </a:r>
                      <a:r>
                        <a:rPr lang="en-US" sz="1100" dirty="0" smtClean="0"/>
                        <a:t>1</a:t>
                      </a:r>
                      <a:r>
                        <a:rPr lang="el-GR" sz="1400" dirty="0" smtClean="0"/>
                        <a:t>Α</a:t>
                      </a:r>
                      <a:r>
                        <a:rPr lang="en-US" sz="1400" dirty="0" smtClean="0"/>
                        <a:t>Q</a:t>
                      </a:r>
                      <a:r>
                        <a:rPr lang="en-US" sz="1100" dirty="0" smtClean="0"/>
                        <a:t>1</a:t>
                      </a:r>
                      <a:endParaRPr lang="el-G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</a:t>
                      </a:r>
                      <a:r>
                        <a:rPr lang="el-GR" sz="1400" dirty="0" smtClean="0"/>
                        <a:t>ΖΑ</a:t>
                      </a:r>
                      <a:r>
                        <a:rPr lang="en-US" sz="1400" dirty="0" smtClean="0"/>
                        <a:t>Q</a:t>
                      </a:r>
                      <a:r>
                        <a:rPr lang="en-US" sz="1100" dirty="0" smtClean="0"/>
                        <a:t>1</a:t>
                      </a:r>
                      <a:endParaRPr lang="el-GR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Ζ</a:t>
                      </a:r>
                      <a:r>
                        <a:rPr lang="en-US" sz="1400" dirty="0" smtClean="0"/>
                        <a:t>P</a:t>
                      </a:r>
                      <a:r>
                        <a:rPr lang="en-US" sz="1100" dirty="0" smtClean="0"/>
                        <a:t>1</a:t>
                      </a:r>
                      <a:r>
                        <a:rPr lang="el-GR" sz="1400" dirty="0" smtClean="0"/>
                        <a:t>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(</a:t>
                      </a:r>
                      <a:r>
                        <a:rPr lang="el-GR" sz="1400" dirty="0" err="1" smtClean="0"/>
                        <a:t>α+β+γ</a:t>
                      </a:r>
                      <a:r>
                        <a:rPr lang="el-GR" sz="14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τελική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</a:t>
                      </a:r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</a:t>
                      </a:r>
                      <a:r>
                        <a:rPr lang="en-US" sz="1400" dirty="0" smtClean="0"/>
                        <a:t>P</a:t>
                      </a:r>
                      <a:r>
                        <a:rPr lang="el-GR" sz="1100" dirty="0" smtClean="0"/>
                        <a:t>2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Q</a:t>
                      </a:r>
                      <a:r>
                        <a:rPr lang="el-GR" sz="1100" dirty="0" smtClean="0"/>
                        <a:t>2</a:t>
                      </a:r>
                      <a:endParaRPr lang="el-G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0</a:t>
                      </a:r>
                      <a:r>
                        <a:rPr lang="el-GR" sz="1400" dirty="0" smtClean="0"/>
                        <a:t>ΖΒ</a:t>
                      </a:r>
                      <a:r>
                        <a:rPr lang="en-US" sz="1400" dirty="0" smtClean="0"/>
                        <a:t>Q</a:t>
                      </a:r>
                      <a:r>
                        <a:rPr lang="el-GR" sz="1100" dirty="0" smtClean="0"/>
                        <a:t>2</a:t>
                      </a:r>
                      <a:endParaRPr lang="el-G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Ζ</a:t>
                      </a:r>
                      <a:r>
                        <a:rPr lang="en-US" sz="1400" dirty="0" smtClean="0"/>
                        <a:t>P</a:t>
                      </a:r>
                      <a:r>
                        <a:rPr lang="el-GR" sz="1100" dirty="0" smtClean="0"/>
                        <a:t>2</a:t>
                      </a:r>
                      <a:r>
                        <a:rPr lang="el-GR" sz="1400" dirty="0" smtClean="0"/>
                        <a:t>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(α)</a:t>
                      </a:r>
                      <a:endParaRPr lang="el-GR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3836" y="503817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cxnSp>
        <p:nvCxnSpPr>
          <p:cNvPr id="27" name="Ευθύγραμμο βέλος σύνδεσης 26"/>
          <p:cNvCxnSpPr/>
          <p:nvPr/>
        </p:nvCxnSpPr>
        <p:spPr>
          <a:xfrm>
            <a:off x="1457325" y="3397766"/>
            <a:ext cx="0" cy="617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8569" y="5219301"/>
            <a:ext cx="308770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Διαφορά =τελική- αρχική= </a:t>
            </a:r>
            <a:r>
              <a:rPr lang="el-GR" dirty="0"/>
              <a:t>-</a:t>
            </a:r>
            <a:r>
              <a:rPr lang="el-GR" dirty="0" smtClean="0"/>
              <a:t>β-γ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0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137</Words>
  <Application>Microsoft Office PowerPoint</Application>
  <PresentationFormat>Προβολή στην οθόνη (4:3)</PresentationFormat>
  <Paragraphs>67</Paragraphs>
  <Slides>3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ΑΓΡΟΤΙΚΗ ΠΟΛΙΤΙΚΗ</vt:lpstr>
      <vt:lpstr>Μεταβολή του Πλεονάσματος του Καταναλωτή λόγω μείωσης της τιμής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144</cp:revision>
  <cp:lastPrinted>2015-11-24T13:20:38Z</cp:lastPrinted>
  <dcterms:created xsi:type="dcterms:W3CDTF">2013-08-21T19:17:07Z</dcterms:created>
  <dcterms:modified xsi:type="dcterms:W3CDTF">2015-11-26T17:33:06Z</dcterms:modified>
</cp:coreProperties>
</file>