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67" r:id="rId4"/>
    <p:sldId id="268" r:id="rId5"/>
    <p:sldId id="271" r:id="rId6"/>
    <p:sldId id="284" r:id="rId7"/>
    <p:sldId id="270" r:id="rId8"/>
    <p:sldId id="272" r:id="rId9"/>
    <p:sldId id="285" r:id="rId10"/>
    <p:sldId id="273" r:id="rId11"/>
    <p:sldId id="281" r:id="rId12"/>
    <p:sldId id="286" r:id="rId13"/>
    <p:sldId id="274" r:id="rId14"/>
    <p:sldId id="282" r:id="rId15"/>
    <p:sldId id="287" r:id="rId16"/>
    <p:sldId id="275" r:id="rId17"/>
    <p:sldId id="279" r:id="rId18"/>
    <p:sldId id="280" r:id="rId19"/>
    <p:sldId id="278" r:id="rId2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9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5.wmf"/><Relationship Id="rId7" Type="http://schemas.openxmlformats.org/officeDocument/2006/relationships/image" Target="../media/image21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20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Οικονομική Ανάλυση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0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1065213" y="1793875"/>
            <a:ext cx="762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141413" y="5680075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065213" y="2784475"/>
            <a:ext cx="2438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919288" y="2784475"/>
            <a:ext cx="1752600" cy="1981200"/>
          </a:xfrm>
          <a:custGeom>
            <a:avLst/>
            <a:gdLst>
              <a:gd name="T0" fmla="*/ 0 w 1104"/>
              <a:gd name="T1" fmla="*/ 0 h 1248"/>
              <a:gd name="T2" fmla="*/ 192 w 1104"/>
              <a:gd name="T3" fmla="*/ 864 h 1248"/>
              <a:gd name="T4" fmla="*/ 1104 w 1104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248">
                <a:moveTo>
                  <a:pt x="0" y="0"/>
                </a:moveTo>
                <a:cubicBezTo>
                  <a:pt x="4" y="328"/>
                  <a:pt x="8" y="656"/>
                  <a:pt x="192" y="864"/>
                </a:cubicBezTo>
                <a:cubicBezTo>
                  <a:pt x="376" y="1072"/>
                  <a:pt x="740" y="1160"/>
                  <a:pt x="1104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627313" y="2694420"/>
            <a:ext cx="1752600" cy="1981200"/>
          </a:xfrm>
          <a:custGeom>
            <a:avLst/>
            <a:gdLst>
              <a:gd name="T0" fmla="*/ 0 w 1104"/>
              <a:gd name="T1" fmla="*/ 0 h 1248"/>
              <a:gd name="T2" fmla="*/ 192 w 1104"/>
              <a:gd name="T3" fmla="*/ 864 h 1248"/>
              <a:gd name="T4" fmla="*/ 1104 w 1104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248">
                <a:moveTo>
                  <a:pt x="0" y="0"/>
                </a:moveTo>
                <a:cubicBezTo>
                  <a:pt x="4" y="328"/>
                  <a:pt x="8" y="656"/>
                  <a:pt x="192" y="864"/>
                </a:cubicBezTo>
                <a:cubicBezTo>
                  <a:pt x="376" y="1072"/>
                  <a:pt x="740" y="1160"/>
                  <a:pt x="1104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114426" y="2806556"/>
            <a:ext cx="3962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351213" y="473075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U</a:t>
            </a:r>
            <a:r>
              <a:rPr lang="en-US" baseline="30000" dirty="0"/>
              <a:t>0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70413" y="4384675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U</a:t>
            </a:r>
            <a:r>
              <a:rPr lang="en-US" baseline="30000" dirty="0"/>
              <a:t>1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307138" y="56451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34508" y="1842077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817813" y="52228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0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875213" y="50704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1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478338" y="23685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817813" y="2098675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CV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1065213" y="3394075"/>
            <a:ext cx="3276600" cy="2286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7" name="AutoShape 18"/>
          <p:cNvSpPr>
            <a:spLocks/>
          </p:cNvSpPr>
          <p:nvPr/>
        </p:nvSpPr>
        <p:spPr bwMode="auto">
          <a:xfrm>
            <a:off x="1141413" y="2860675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 dirty="0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1217613" y="2327275"/>
            <a:ext cx="1600200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1176510" y="476644"/>
            <a:ext cx="71275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Compensating variation</a:t>
            </a:r>
            <a:r>
              <a:rPr lang="el-GR" sz="2400" dirty="0" smtClean="0"/>
              <a:t> (</a:t>
            </a:r>
            <a:r>
              <a:rPr lang="en-US" sz="2400" dirty="0" smtClean="0"/>
              <a:t>CV) :  </a:t>
            </a:r>
            <a:r>
              <a:rPr lang="el-GR" sz="2400" dirty="0" smtClean="0"/>
              <a:t>Μεταβολή αποζημίωσης</a:t>
            </a:r>
            <a:endParaRPr lang="el-GR" sz="2400" dirty="0"/>
          </a:p>
        </p:txBody>
      </p: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90057"/>
              </p:ext>
            </p:extLst>
          </p:nvPr>
        </p:nvGraphicFramePr>
        <p:xfrm>
          <a:off x="3019425" y="1131888"/>
          <a:ext cx="37115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3" imgW="1282680" imgH="228600" progId="Equation.DSMT4">
                  <p:embed/>
                </p:oleObj>
              </mc:Choice>
              <mc:Fallback>
                <p:oleObj name="Equation" r:id="rId3" imgW="1282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9425" y="1131888"/>
                        <a:ext cx="371157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23619" y="2549649"/>
            <a:ext cx="40326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 smtClean="0"/>
              <a:t>Τι ποσό (εισοδήματος) θα πρέπει </a:t>
            </a:r>
          </a:p>
          <a:p>
            <a:pPr>
              <a:lnSpc>
                <a:spcPct val="150000"/>
              </a:lnSpc>
            </a:pPr>
            <a:r>
              <a:rPr lang="el-GR" b="1" dirty="0" smtClean="0"/>
              <a:t>να αφαιρεθεί (</a:t>
            </a:r>
            <a:r>
              <a:rPr lang="el-GR" b="1" dirty="0" smtClean="0">
                <a:solidFill>
                  <a:srgbClr val="FF0000"/>
                </a:solidFill>
              </a:rPr>
              <a:t>προστεθεί</a:t>
            </a:r>
            <a:r>
              <a:rPr lang="el-GR" b="1" dirty="0" smtClean="0"/>
              <a:t>) έτσι ώστε να </a:t>
            </a:r>
          </a:p>
          <a:p>
            <a:pPr>
              <a:lnSpc>
                <a:spcPct val="150000"/>
              </a:lnSpc>
            </a:pPr>
            <a:r>
              <a:rPr lang="el-GR" b="1" dirty="0" smtClean="0"/>
              <a:t>μη μεταβληθεί η αρχική θέση </a:t>
            </a:r>
          </a:p>
          <a:p>
            <a:pPr>
              <a:lnSpc>
                <a:spcPct val="150000"/>
              </a:lnSpc>
            </a:pPr>
            <a:r>
              <a:rPr lang="el-GR" b="1" dirty="0" smtClean="0"/>
              <a:t>του καταναλωτή </a:t>
            </a:r>
            <a:endParaRPr lang="el-GR" b="1" dirty="0"/>
          </a:p>
        </p:txBody>
      </p:sp>
      <p:cxnSp>
        <p:nvCxnSpPr>
          <p:cNvPr id="23" name="Ευθύγραμμο βέλος σύνδεσης 22"/>
          <p:cNvCxnSpPr/>
          <p:nvPr/>
        </p:nvCxnSpPr>
        <p:spPr>
          <a:xfrm>
            <a:off x="3273426" y="2299277"/>
            <a:ext cx="1550193" cy="5613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28720" y="377507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3045619" y="384286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2498970" y="4047609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r>
              <a:rPr lang="el-GR" sz="1200" dirty="0" smtClean="0"/>
              <a:t>1</a:t>
            </a:r>
            <a:endParaRPr lang="el-GR" sz="1200" dirty="0"/>
          </a:p>
        </p:txBody>
      </p:sp>
      <p:sp>
        <p:nvSpPr>
          <p:cNvPr id="28" name="Βέλος προς τα κάτω 27"/>
          <p:cNvSpPr/>
          <p:nvPr/>
        </p:nvSpPr>
        <p:spPr>
          <a:xfrm>
            <a:off x="6896280" y="3988749"/>
            <a:ext cx="175340" cy="531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9" name="TextBox 28"/>
          <p:cNvSpPr txBox="1"/>
          <p:nvPr/>
        </p:nvSpPr>
        <p:spPr>
          <a:xfrm>
            <a:off x="5297066" y="4864784"/>
            <a:ext cx="361079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Ο καταναλωτής παραμένει  στην </a:t>
            </a:r>
            <a:r>
              <a:rPr lang="en-US" dirty="0" smtClean="0"/>
              <a:t>U</a:t>
            </a:r>
            <a:r>
              <a:rPr lang="el-GR" sz="1400" dirty="0" smtClean="0"/>
              <a:t>0</a:t>
            </a:r>
            <a:endParaRPr lang="en-US" sz="1400" dirty="0" smtClean="0"/>
          </a:p>
          <a:p>
            <a:r>
              <a:rPr lang="el-GR" dirty="0" smtClean="0"/>
              <a:t>αλλά με οι σχετικές τιμές αλλάζουν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1002231" y="6158451"/>
            <a:ext cx="747608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Μετρά τα ενδεχόμενα κέρδη (ζημιές) από την πιθανή αποδοχή μιας αλλαγής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81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2" grpId="0"/>
      <p:bldP spid="13" grpId="0"/>
      <p:bldP spid="15" grpId="0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Μεταβολή αποζημίωσης</a:t>
            </a: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439166"/>
              </p:ext>
            </p:extLst>
          </p:nvPr>
        </p:nvGraphicFramePr>
        <p:xfrm>
          <a:off x="1670605" y="1901950"/>
          <a:ext cx="5580673" cy="916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Equation" r:id="rId3" imgW="1701720" imgH="279360" progId="Equation.DSMT4">
                  <p:embed/>
                </p:oleObj>
              </mc:Choice>
              <mc:Fallback>
                <p:oleObj name="Equation" r:id="rId3" imgW="1701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0605" y="1901950"/>
                        <a:ext cx="5580673" cy="916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362391"/>
              </p:ext>
            </p:extLst>
          </p:nvPr>
        </p:nvGraphicFramePr>
        <p:xfrm>
          <a:off x="143555" y="3276295"/>
          <a:ext cx="85534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" name="Equation" r:id="rId5" imgW="3200400" imgH="279360" progId="Equation.DSMT4">
                  <p:embed/>
                </p:oleObj>
              </mc:Choice>
              <mc:Fallback>
                <p:oleObj name="Equation" r:id="rId5" imgW="3200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555" y="3276295"/>
                        <a:ext cx="8553450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6260" y="5414165"/>
            <a:ext cx="8558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Πτώση τιμής → αύξηση χρησιμότητας :  το </a:t>
            </a:r>
            <a:r>
              <a:rPr lang="en-US" dirty="0" smtClean="0"/>
              <a:t>CV</a:t>
            </a:r>
            <a:r>
              <a:rPr lang="en-GB" dirty="0" smtClean="0"/>
              <a:t> </a:t>
            </a:r>
            <a:r>
              <a:rPr lang="el-GR" dirty="0" smtClean="0"/>
              <a:t>εκφράζει το </a:t>
            </a:r>
            <a:r>
              <a:rPr lang="en-US" dirty="0" smtClean="0"/>
              <a:t>max WTP  </a:t>
            </a:r>
            <a:r>
              <a:rPr lang="el-GR" dirty="0" smtClean="0"/>
              <a:t>που ο καταναλωτής</a:t>
            </a:r>
          </a:p>
          <a:p>
            <a:r>
              <a:rPr lang="el-GR" dirty="0" smtClean="0"/>
              <a:t>Είναι διατεθειμένος να πληρώσει ώστε να αποκτήσει για το νέο (χαμηλότερο) </a:t>
            </a:r>
          </a:p>
          <a:p>
            <a:r>
              <a:rPr lang="el-GR" dirty="0" smtClean="0"/>
              <a:t>επίπεδο τιμών </a:t>
            </a:r>
            <a:endParaRPr lang="el-GR" dirty="0"/>
          </a:p>
        </p:txBody>
      </p: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42363"/>
              </p:ext>
            </p:extLst>
          </p:nvPr>
        </p:nvGraphicFramePr>
        <p:xfrm>
          <a:off x="1689929" y="4497935"/>
          <a:ext cx="5011738" cy="648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7" name="Equation" r:id="rId7" imgW="1765080" imgH="228600" progId="Equation.DSMT4">
                  <p:embed/>
                </p:oleObj>
              </mc:Choice>
              <mc:Fallback>
                <p:oleObj name="Equation" r:id="rId7" imgW="1765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9929" y="4497935"/>
                        <a:ext cx="5011738" cy="648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46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862279"/>
              </p:ext>
            </p:extLst>
          </p:nvPr>
        </p:nvGraphicFramePr>
        <p:xfrm>
          <a:off x="484143" y="2207360"/>
          <a:ext cx="8483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3174840" imgH="279360" progId="Equation.DSMT4">
                  <p:embed/>
                </p:oleObj>
              </mc:Choice>
              <mc:Fallback>
                <p:oleObj name="Equation" r:id="rId3" imgW="3174840" imgH="27936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43" y="2207360"/>
                        <a:ext cx="8483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804133"/>
              </p:ext>
            </p:extLst>
          </p:nvPr>
        </p:nvGraphicFramePr>
        <p:xfrm>
          <a:off x="1823310" y="3734410"/>
          <a:ext cx="49752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5" imgW="1752480" imgH="228600" progId="Equation.DSMT4">
                  <p:embed/>
                </p:oleObj>
              </mc:Choice>
              <mc:Fallback>
                <p:oleObj name="Equation" r:id="rId5" imgW="1752480" imgH="228600" progId="Equation.DSMT4">
                  <p:embed/>
                  <p:pic>
                    <p:nvPicPr>
                      <p:cNvPr id="0" name="Αντικείμενο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3734410"/>
                        <a:ext cx="497522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Τίτλο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/>
              <a:t>Μεταβολή αποζημίωσης(2)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17914" y="5194880"/>
            <a:ext cx="80162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Άνοδος της τιμής → μείωση της χρησιμότητας :  </a:t>
            </a:r>
            <a:r>
              <a:rPr lang="el-GR" dirty="0"/>
              <a:t>το </a:t>
            </a:r>
            <a:r>
              <a:rPr lang="en-US" dirty="0"/>
              <a:t>CV</a:t>
            </a:r>
            <a:r>
              <a:rPr lang="en-GB" dirty="0"/>
              <a:t> </a:t>
            </a:r>
            <a:r>
              <a:rPr lang="el-GR" dirty="0"/>
              <a:t>εκφράζει το </a:t>
            </a:r>
            <a:r>
              <a:rPr lang="en-US" dirty="0" smtClean="0"/>
              <a:t>min WTA  </a:t>
            </a:r>
            <a:r>
              <a:rPr lang="el-GR" dirty="0"/>
              <a:t>που </a:t>
            </a:r>
            <a:r>
              <a:rPr lang="el-GR" dirty="0" smtClean="0"/>
              <a:t>ο</a:t>
            </a:r>
          </a:p>
          <a:p>
            <a:r>
              <a:rPr lang="el-GR" dirty="0" smtClean="0"/>
              <a:t> καταναλωτής είναι </a:t>
            </a:r>
            <a:r>
              <a:rPr lang="el-GR" dirty="0"/>
              <a:t>διατεθειμένος να </a:t>
            </a:r>
            <a:r>
              <a:rPr lang="el-GR" dirty="0" smtClean="0"/>
              <a:t>αποδεχτεί ώστε </a:t>
            </a:r>
            <a:r>
              <a:rPr lang="el-GR" dirty="0"/>
              <a:t>να </a:t>
            </a:r>
            <a:r>
              <a:rPr lang="el-GR" dirty="0" smtClean="0"/>
              <a:t>συμφωνήσει με </a:t>
            </a:r>
            <a:r>
              <a:rPr lang="el-GR" dirty="0"/>
              <a:t>το νέο </a:t>
            </a:r>
            <a:endParaRPr lang="el-GR" dirty="0" smtClean="0"/>
          </a:p>
          <a:p>
            <a:r>
              <a:rPr lang="el-GR" dirty="0" smtClean="0"/>
              <a:t>(υψηλότερο) επίπεδο </a:t>
            </a:r>
            <a:r>
              <a:rPr lang="el-GR" dirty="0"/>
              <a:t>τιμών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70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819150" y="1939925"/>
            <a:ext cx="762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933450" y="586105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819150" y="2965450"/>
            <a:ext cx="2438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673225" y="2930525"/>
            <a:ext cx="1752600" cy="1981200"/>
          </a:xfrm>
          <a:custGeom>
            <a:avLst/>
            <a:gdLst>
              <a:gd name="T0" fmla="*/ 0 w 1104"/>
              <a:gd name="T1" fmla="*/ 0 h 1248"/>
              <a:gd name="T2" fmla="*/ 192 w 1104"/>
              <a:gd name="T3" fmla="*/ 864 h 1248"/>
              <a:gd name="T4" fmla="*/ 1104 w 1104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248">
                <a:moveTo>
                  <a:pt x="0" y="0"/>
                </a:moveTo>
                <a:cubicBezTo>
                  <a:pt x="4" y="328"/>
                  <a:pt x="8" y="656"/>
                  <a:pt x="192" y="864"/>
                </a:cubicBezTo>
                <a:cubicBezTo>
                  <a:pt x="376" y="1072"/>
                  <a:pt x="740" y="1160"/>
                  <a:pt x="1104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2038350" y="2508250"/>
            <a:ext cx="1752600" cy="1981200"/>
          </a:xfrm>
          <a:custGeom>
            <a:avLst/>
            <a:gdLst>
              <a:gd name="T0" fmla="*/ 0 w 1104"/>
              <a:gd name="T1" fmla="*/ 0 h 1248"/>
              <a:gd name="T2" fmla="*/ 192 w 1104"/>
              <a:gd name="T3" fmla="*/ 864 h 1248"/>
              <a:gd name="T4" fmla="*/ 1104 w 1104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248">
                <a:moveTo>
                  <a:pt x="0" y="0"/>
                </a:moveTo>
                <a:cubicBezTo>
                  <a:pt x="4" y="328"/>
                  <a:pt x="8" y="656"/>
                  <a:pt x="192" y="864"/>
                </a:cubicBezTo>
                <a:cubicBezTo>
                  <a:pt x="376" y="1072"/>
                  <a:pt x="740" y="1160"/>
                  <a:pt x="1104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819149" y="2965450"/>
            <a:ext cx="4363671" cy="282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819150" y="2092325"/>
            <a:ext cx="3124200" cy="3733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105150" y="48768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U</a:t>
            </a:r>
            <a:r>
              <a:rPr lang="en-US" baseline="30000" dirty="0"/>
              <a:t>0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943350" y="4302125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U</a:t>
            </a:r>
            <a:r>
              <a:rPr lang="en-US" baseline="30000" dirty="0"/>
              <a:t>1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061075" y="5791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571750" y="536892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0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4629150" y="521652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1</a:t>
            </a:r>
          </a:p>
        </p:txBody>
      </p:sp>
      <p:sp>
        <p:nvSpPr>
          <p:cNvPr id="14" name="AutoShape 18"/>
          <p:cNvSpPr>
            <a:spLocks/>
          </p:cNvSpPr>
          <p:nvPr/>
        </p:nvSpPr>
        <p:spPr bwMode="auto">
          <a:xfrm>
            <a:off x="895350" y="212725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 dirty="0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4232275" y="2514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 dirty="0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038350" y="1939925"/>
            <a:ext cx="59055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/>
              <a:t>EV</a:t>
            </a: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971550" y="2203450"/>
            <a:ext cx="10668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1631455" y="476643"/>
            <a:ext cx="637475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Equivalent  variation</a:t>
            </a:r>
            <a:r>
              <a:rPr lang="el-GR" sz="2400" dirty="0" smtClean="0"/>
              <a:t> (</a:t>
            </a:r>
            <a:r>
              <a:rPr lang="en-US" sz="2400" dirty="0" smtClean="0"/>
              <a:t>EV) :  </a:t>
            </a:r>
            <a:r>
              <a:rPr lang="el-GR" sz="2400" dirty="0" smtClean="0"/>
              <a:t>Ισοδύναμη Μεταβολή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631455" y="43460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2691631" y="3890630"/>
            <a:ext cx="35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2317330" y="352129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l-GR" sz="1200" dirty="0" smtClean="0"/>
              <a:t>1</a:t>
            </a:r>
            <a:endParaRPr lang="el-GR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316797" y="2201130"/>
            <a:ext cx="42875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 smtClean="0"/>
              <a:t>Τι ποσό (εισοδήματος) θα πρέπει </a:t>
            </a:r>
          </a:p>
          <a:p>
            <a:pPr>
              <a:lnSpc>
                <a:spcPct val="150000"/>
              </a:lnSpc>
            </a:pPr>
            <a:r>
              <a:rPr lang="el-GR" b="1" dirty="0" smtClean="0"/>
              <a:t>να αφαιρεθεί (</a:t>
            </a:r>
            <a:r>
              <a:rPr lang="el-GR" b="1" dirty="0" smtClean="0">
                <a:solidFill>
                  <a:srgbClr val="FF0000"/>
                </a:solidFill>
              </a:rPr>
              <a:t>προστεθεί</a:t>
            </a:r>
            <a:r>
              <a:rPr lang="el-GR" b="1" dirty="0" smtClean="0"/>
              <a:t>) </a:t>
            </a:r>
            <a:r>
              <a:rPr lang="el-GR" b="1" dirty="0"/>
              <a:t>έτσι ώστε να </a:t>
            </a:r>
            <a:r>
              <a:rPr lang="el-GR" b="1" dirty="0" smtClean="0"/>
              <a:t>μη</a:t>
            </a:r>
          </a:p>
          <a:p>
            <a:pPr>
              <a:lnSpc>
                <a:spcPct val="150000"/>
              </a:lnSpc>
            </a:pPr>
            <a:r>
              <a:rPr lang="el-GR" b="1" dirty="0" smtClean="0"/>
              <a:t>Μεταβληθεί η </a:t>
            </a:r>
            <a:r>
              <a:rPr lang="el-GR" b="1" dirty="0"/>
              <a:t>τελική θέση </a:t>
            </a:r>
          </a:p>
          <a:p>
            <a:pPr>
              <a:lnSpc>
                <a:spcPct val="150000"/>
              </a:lnSpc>
            </a:pPr>
            <a:r>
              <a:rPr lang="el-GR" b="1" dirty="0"/>
              <a:t>του καταναλωτή </a:t>
            </a:r>
            <a:r>
              <a:rPr lang="el-GR" b="1" dirty="0" smtClean="0"/>
              <a:t>με τις αρχικές τιμές</a:t>
            </a:r>
          </a:p>
        </p:txBody>
      </p:sp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90057"/>
              </p:ext>
            </p:extLst>
          </p:nvPr>
        </p:nvGraphicFramePr>
        <p:xfrm>
          <a:off x="3019425" y="1131888"/>
          <a:ext cx="37115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3" imgW="1282680" imgH="228600" progId="Equation.DSMT4">
                  <p:embed/>
                </p:oleObj>
              </mc:Choice>
              <mc:Fallback>
                <p:oleObj name="Equation" r:id="rId3" imgW="1282680" imgH="228600" progId="Equation.DSMT4">
                  <p:embed/>
                  <p:pic>
                    <p:nvPicPr>
                      <p:cNvPr id="0" name="Αντικείμενο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1131888"/>
                        <a:ext cx="3711575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084763" y="4588559"/>
            <a:ext cx="385278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Ο καταναλωτής μετακινείται στην </a:t>
            </a:r>
            <a:r>
              <a:rPr lang="en-US" dirty="0" smtClean="0"/>
              <a:t>U</a:t>
            </a:r>
            <a:r>
              <a:rPr lang="en-US" sz="1400" dirty="0" smtClean="0"/>
              <a:t>1</a:t>
            </a:r>
          </a:p>
          <a:p>
            <a:r>
              <a:rPr lang="el-GR" dirty="0" smtClean="0"/>
              <a:t>αλλά με οι σχετικές  τιμές παραμένουν</a:t>
            </a:r>
          </a:p>
          <a:p>
            <a:r>
              <a:rPr lang="el-GR" dirty="0" smtClean="0"/>
              <a:t> αμετάβλητες</a:t>
            </a:r>
            <a:endParaRPr lang="el-GR" dirty="0"/>
          </a:p>
        </p:txBody>
      </p:sp>
      <p:sp>
        <p:nvSpPr>
          <p:cNvPr id="25" name="Βέλος προς τα κάτω 24"/>
          <p:cNvSpPr/>
          <p:nvPr/>
        </p:nvSpPr>
        <p:spPr>
          <a:xfrm>
            <a:off x="6862575" y="3923681"/>
            <a:ext cx="305410" cy="607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27" name="Ευθύγραμμο βέλος σύνδεσης 26"/>
          <p:cNvCxnSpPr>
            <a:stCxn id="16" idx="3"/>
          </p:cNvCxnSpPr>
          <p:nvPr/>
        </p:nvCxnSpPr>
        <p:spPr>
          <a:xfrm>
            <a:off x="2628900" y="2168525"/>
            <a:ext cx="1567656" cy="377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02231" y="6158451"/>
            <a:ext cx="756655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Μετρά τα ενδεχόμενα κέρδη (ζημιές) από την πιθανή αποφυγή μιας αλλαγής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800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2" grpId="0"/>
      <p:bldP spid="13" grpId="0"/>
      <p:bldP spid="14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/>
              <a:t>Ισοδύναμη Μεταβολή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936246"/>
              </p:ext>
            </p:extLst>
          </p:nvPr>
        </p:nvGraphicFramePr>
        <p:xfrm>
          <a:off x="1316843" y="1901950"/>
          <a:ext cx="65103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3" imgW="1701720" imgH="279360" progId="Equation.DSMT4">
                  <p:embed/>
                </p:oleObj>
              </mc:Choice>
              <mc:Fallback>
                <p:oleObj name="Equation" r:id="rId3" imgW="1701720" imgH="27936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843" y="1901950"/>
                        <a:ext cx="6510313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497935"/>
            <a:ext cx="870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Το ισοδύναμο του εισοδήματος που θα είχε η μεταβολή των τιμών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9" name="Βέλος προς τα κάτω 8"/>
          <p:cNvSpPr/>
          <p:nvPr/>
        </p:nvSpPr>
        <p:spPr>
          <a:xfrm>
            <a:off x="3952651" y="3429000"/>
            <a:ext cx="305410" cy="76352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28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/>
              <a:t>Ισοδύναμη </a:t>
            </a:r>
            <a:r>
              <a:rPr lang="el-GR" dirty="0" smtClean="0"/>
              <a:t>Μεταβολή (2)</a:t>
            </a:r>
            <a:endParaRPr lang="el-GR" dirty="0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284465"/>
              </p:ext>
            </p:extLst>
          </p:nvPr>
        </p:nvGraphicFramePr>
        <p:xfrm>
          <a:off x="601670" y="2207360"/>
          <a:ext cx="49768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1752480" imgH="228600" progId="Equation.DSMT4">
                  <p:embed/>
                </p:oleObj>
              </mc:Choice>
              <mc:Fallback>
                <p:oleObj name="Equation" r:id="rId3" imgW="1752480" imgH="22860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70" y="2207360"/>
                        <a:ext cx="497681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670" y="3123590"/>
            <a:ext cx="8001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Μετρά το </a:t>
            </a:r>
            <a:r>
              <a:rPr lang="en-US" dirty="0" smtClean="0"/>
              <a:t>min WTA </a:t>
            </a:r>
            <a:r>
              <a:rPr lang="el-GR" dirty="0" smtClean="0"/>
              <a:t>που ο καταναλωτής </a:t>
            </a:r>
            <a:r>
              <a:rPr lang="el-GR" dirty="0"/>
              <a:t>είναι διατεθειμένος να </a:t>
            </a:r>
            <a:r>
              <a:rPr lang="el-GR" dirty="0" smtClean="0"/>
              <a:t>αποδεχτεί  </a:t>
            </a:r>
            <a:r>
              <a:rPr lang="el-GR" dirty="0"/>
              <a:t>ώστε να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να θυσιάσει το χαμηλότερο επίπεδο τιμών</a:t>
            </a:r>
            <a:endParaRPr lang="el-GR" dirty="0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84015"/>
              </p:ext>
            </p:extLst>
          </p:nvPr>
        </p:nvGraphicFramePr>
        <p:xfrm>
          <a:off x="639763" y="4344988"/>
          <a:ext cx="50133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5" imgW="1765080" imgH="228600" progId="Equation.DSMT4">
                  <p:embed/>
                </p:oleObj>
              </mc:Choice>
              <mc:Fallback>
                <p:oleObj name="Equation" r:id="rId5" imgW="1765080" imgH="22860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4344988"/>
                        <a:ext cx="501332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6582" y="5414165"/>
            <a:ext cx="8007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Μετρά το </a:t>
            </a:r>
            <a:r>
              <a:rPr lang="en-US" dirty="0" smtClean="0"/>
              <a:t>max WTP </a:t>
            </a:r>
            <a:r>
              <a:rPr lang="el-GR" dirty="0" smtClean="0"/>
              <a:t>που ο καταναλωτής είναι διατεθειμένος να πληρώσει  ώστε να </a:t>
            </a:r>
          </a:p>
          <a:p>
            <a:r>
              <a:rPr lang="el-GR" dirty="0" smtClean="0"/>
              <a:t>να αποφύγει το υψηλότερο επίπεδο τιμών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03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7117" y="457200"/>
            <a:ext cx="77724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CV, EV, &amp; CS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CV and EV </a:t>
            </a:r>
            <a:r>
              <a:rPr lang="el-GR" dirty="0" smtClean="0"/>
              <a:t>μετρούνται σε </a:t>
            </a:r>
            <a:r>
              <a:rPr lang="en-US" dirty="0" err="1" smtClean="0"/>
              <a:t>Hicksian</a:t>
            </a:r>
            <a:r>
              <a:rPr lang="en-US" dirty="0" smtClean="0"/>
              <a:t> (compensated) demand curves</a:t>
            </a:r>
            <a:endParaRPr lang="el-GR" dirty="0" smtClean="0"/>
          </a:p>
          <a:p>
            <a:endParaRPr lang="en-US" dirty="0" smtClean="0"/>
          </a:p>
          <a:p>
            <a:r>
              <a:rPr lang="en-US" dirty="0" smtClean="0"/>
              <a:t>CS </a:t>
            </a:r>
            <a:r>
              <a:rPr lang="el-GR" dirty="0" smtClean="0"/>
              <a:t>μετράται σε</a:t>
            </a:r>
            <a:r>
              <a:rPr lang="en-US" dirty="0" smtClean="0"/>
              <a:t> </a:t>
            </a:r>
            <a:r>
              <a:rPr lang="en-US" dirty="0" err="1" smtClean="0"/>
              <a:t>Marshallian</a:t>
            </a:r>
            <a:r>
              <a:rPr lang="en-US" dirty="0" smtClean="0"/>
              <a:t> demand curve</a:t>
            </a:r>
          </a:p>
          <a:p>
            <a:endParaRPr lang="en-US" dirty="0" smtClean="0"/>
          </a:p>
          <a:p>
            <a:r>
              <a:rPr lang="en-US" dirty="0" smtClean="0"/>
              <a:t>CS </a:t>
            </a:r>
            <a:r>
              <a:rPr lang="el-GR" dirty="0" smtClean="0"/>
              <a:t>αποτελεί προσέγγιση της μεταβολής της ευημερίας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8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2490" y="833015"/>
            <a:ext cx="660313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096" y="4714884"/>
            <a:ext cx="7572556" cy="161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Ορθογώνιο 3"/>
          <p:cNvSpPr/>
          <p:nvPr/>
        </p:nvSpPr>
        <p:spPr>
          <a:xfrm>
            <a:off x="1849031" y="242509"/>
            <a:ext cx="5330049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 err="1"/>
              <a:t>Marshallian</a:t>
            </a:r>
            <a:r>
              <a:rPr lang="en-US" sz="2400" dirty="0"/>
              <a:t> and </a:t>
            </a:r>
            <a:r>
              <a:rPr lang="en-US" sz="2400" dirty="0" err="1"/>
              <a:t>Hicksian</a:t>
            </a:r>
            <a:r>
              <a:rPr lang="en-US" sz="2400" dirty="0"/>
              <a:t> Demand Curves</a:t>
            </a: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1976015" y="2207360"/>
            <a:ext cx="0" cy="12216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4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των </a:t>
            </a:r>
            <a:r>
              <a:rPr lang="en-US" dirty="0" smtClean="0"/>
              <a:t>EV </a:t>
            </a:r>
            <a:r>
              <a:rPr lang="el-GR" dirty="0" smtClean="0"/>
              <a:t>και </a:t>
            </a:r>
            <a:r>
              <a:rPr lang="en-US" dirty="0" smtClean="0"/>
              <a:t>CV</a:t>
            </a:r>
            <a:endParaRPr lang="el-GR" dirty="0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056403"/>
              </p:ext>
            </p:extLst>
          </p:nvPr>
        </p:nvGraphicFramePr>
        <p:xfrm>
          <a:off x="1517900" y="3887115"/>
          <a:ext cx="6657161" cy="813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3" imgW="2286000" imgH="279360" progId="Equation.DSMT4">
                  <p:embed/>
                </p:oleObj>
              </mc:Choice>
              <mc:Fallback>
                <p:oleObj name="Equation" r:id="rId3" imgW="2286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7900" y="3887115"/>
                        <a:ext cx="6657161" cy="813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054711"/>
              </p:ext>
            </p:extLst>
          </p:nvPr>
        </p:nvGraphicFramePr>
        <p:xfrm>
          <a:off x="1517900" y="5108755"/>
          <a:ext cx="66579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5" imgW="2286000" imgH="279360" progId="Equation.DSMT4">
                  <p:embed/>
                </p:oleObj>
              </mc:Choice>
              <mc:Fallback>
                <p:oleObj name="Equation" r:id="rId5" imgW="2286000" imgH="27936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900" y="5108755"/>
                        <a:ext cx="665797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14161"/>
              </p:ext>
            </p:extLst>
          </p:nvPr>
        </p:nvGraphicFramePr>
        <p:xfrm>
          <a:off x="1823310" y="1901950"/>
          <a:ext cx="6096000" cy="141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7117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WTA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WTP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WTP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WTA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676983"/>
              </p:ext>
            </p:extLst>
          </p:nvPr>
        </p:nvGraphicFramePr>
        <p:xfrm>
          <a:off x="2536830" y="2512770"/>
          <a:ext cx="520395" cy="378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quation" r:id="rId7" imgW="279360" imgH="203040" progId="Equation.DSMT4">
                  <p:embed/>
                </p:oleObj>
              </mc:Choice>
              <mc:Fallback>
                <p:oleObj name="Equation" r:id="rId7" imgW="279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36830" y="2512770"/>
                        <a:ext cx="520395" cy="378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46038"/>
              </p:ext>
            </p:extLst>
          </p:nvPr>
        </p:nvGraphicFramePr>
        <p:xfrm>
          <a:off x="2489023" y="2970885"/>
          <a:ext cx="5207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quation" r:id="rId9" imgW="279360" imgH="203040" progId="Equation.DSMT4">
                  <p:embed/>
                </p:oleObj>
              </mc:Choice>
              <mc:Fallback>
                <p:oleObj name="Equation" r:id="rId9" imgW="279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023" y="2970885"/>
                        <a:ext cx="5207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2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/>
              <a:t>Στην πράξη τι κάνουμε? 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 Μπορούμε να εκτιμήσουμε το </a:t>
            </a:r>
            <a:r>
              <a:rPr lang="en-US" dirty="0" smtClean="0"/>
              <a:t>CS, </a:t>
            </a:r>
            <a:r>
              <a:rPr lang="el-GR" dirty="0" smtClean="0"/>
              <a:t>ΑΛΛΑ όχι το </a:t>
            </a:r>
            <a:r>
              <a:rPr lang="en-US" dirty="0" smtClean="0"/>
              <a:t>EV </a:t>
            </a:r>
            <a:r>
              <a:rPr lang="el-GR" dirty="0" smtClean="0"/>
              <a:t>Η</a:t>
            </a:r>
            <a:r>
              <a:rPr lang="en-US" dirty="0" smtClean="0"/>
              <a:t> CV.</a:t>
            </a:r>
          </a:p>
          <a:p>
            <a:r>
              <a:rPr lang="el-GR" dirty="0" smtClean="0"/>
              <a:t>Είναι το </a:t>
            </a:r>
            <a:r>
              <a:rPr lang="en-US" dirty="0" smtClean="0"/>
              <a:t>CS </a:t>
            </a:r>
            <a:r>
              <a:rPr lang="en-GB" dirty="0" smtClean="0"/>
              <a:t> </a:t>
            </a:r>
            <a:r>
              <a:rPr lang="el-GR" dirty="0" smtClean="0"/>
              <a:t>επαρκής προσέγγιση</a:t>
            </a:r>
            <a:r>
              <a:rPr lang="en-US" dirty="0" smtClean="0"/>
              <a:t>?</a:t>
            </a:r>
          </a:p>
          <a:p>
            <a:pPr lvl="1"/>
            <a:r>
              <a:rPr lang="el-GR" dirty="0" smtClean="0"/>
              <a:t>Μέγεθος εισοδηματικού αποτελέσματος</a:t>
            </a:r>
            <a:endParaRPr lang="en-US" dirty="0" smtClean="0"/>
          </a:p>
          <a:p>
            <a:pPr lvl="1"/>
            <a:r>
              <a:rPr lang="el-GR" dirty="0" smtClean="0"/>
              <a:t>Μέγεθος μεταβολής των τιμών </a:t>
            </a:r>
            <a:endParaRPr lang="en-US" dirty="0" smtClean="0"/>
          </a:p>
          <a:p>
            <a:pPr lvl="1"/>
            <a:r>
              <a:rPr lang="el-GR" dirty="0" smtClean="0"/>
              <a:t>Όσο πιο ανελαστική είναι η καμπύλη ζήτησης </a:t>
            </a:r>
            <a:r>
              <a:rPr lang="en-US" dirty="0" smtClean="0"/>
              <a:t>(</a:t>
            </a:r>
            <a:r>
              <a:rPr lang="en-US" dirty="0" err="1" smtClean="0"/>
              <a:t>Marshallian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7808" y="985720"/>
            <a:ext cx="547211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Ελεύθερη σχεδίαση 3"/>
          <p:cNvSpPr/>
          <p:nvPr/>
        </p:nvSpPr>
        <p:spPr>
          <a:xfrm>
            <a:off x="3010329" y="2360065"/>
            <a:ext cx="1376736" cy="1179382"/>
          </a:xfrm>
          <a:custGeom>
            <a:avLst/>
            <a:gdLst>
              <a:gd name="connsiteX0" fmla="*/ 20548 w 1458930"/>
              <a:gd name="connsiteY0" fmla="*/ 0 h 1222625"/>
              <a:gd name="connsiteX1" fmla="*/ 0 w 1458930"/>
              <a:gd name="connsiteY1" fmla="*/ 1222625 h 1222625"/>
              <a:gd name="connsiteX2" fmla="*/ 1458930 w 1458930"/>
              <a:gd name="connsiteY2" fmla="*/ 1222625 h 1222625"/>
              <a:gd name="connsiteX3" fmla="*/ 20548 w 1458930"/>
              <a:gd name="connsiteY3" fmla="*/ 0 h 12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8930" h="1222625">
                <a:moveTo>
                  <a:pt x="20548" y="0"/>
                </a:moveTo>
                <a:lnTo>
                  <a:pt x="0" y="1222625"/>
                </a:lnTo>
                <a:lnTo>
                  <a:pt x="1458930" y="1222625"/>
                </a:lnTo>
                <a:lnTo>
                  <a:pt x="20548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λεύθερη σχεδίαση 4"/>
          <p:cNvSpPr/>
          <p:nvPr/>
        </p:nvSpPr>
        <p:spPr>
          <a:xfrm>
            <a:off x="3010328" y="3534310"/>
            <a:ext cx="1407560" cy="965771"/>
          </a:xfrm>
          <a:custGeom>
            <a:avLst/>
            <a:gdLst>
              <a:gd name="connsiteX0" fmla="*/ 0 w 1407560"/>
              <a:gd name="connsiteY0" fmla="*/ 965771 h 965771"/>
              <a:gd name="connsiteX1" fmla="*/ 20548 w 1407560"/>
              <a:gd name="connsiteY1" fmla="*/ 30823 h 965771"/>
              <a:gd name="connsiteX2" fmla="*/ 1407560 w 1407560"/>
              <a:gd name="connsiteY2" fmla="*/ 0 h 965771"/>
              <a:gd name="connsiteX3" fmla="*/ 0 w 1407560"/>
              <a:gd name="connsiteY3" fmla="*/ 965771 h 96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560" h="965771">
                <a:moveTo>
                  <a:pt x="0" y="965771"/>
                </a:moveTo>
                <a:lnTo>
                  <a:pt x="20548" y="30823"/>
                </a:lnTo>
                <a:lnTo>
                  <a:pt x="1407560" y="0"/>
                </a:lnTo>
                <a:lnTo>
                  <a:pt x="0" y="965771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907080" y="5840319"/>
            <a:ext cx="269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ΚΟΙΝΩΝΙΚΟ</a:t>
            </a:r>
            <a:r>
              <a:rPr lang="en-US" dirty="0" smtClean="0"/>
              <a:t>  </a:t>
            </a:r>
            <a:r>
              <a:rPr lang="el-GR" dirty="0" smtClean="0"/>
              <a:t>ΠΛΕΟΝΑΣΜΑ </a:t>
            </a:r>
          </a:p>
        </p:txBody>
      </p:sp>
      <p:sp>
        <p:nvSpPr>
          <p:cNvPr id="7" name="Αριστερό άγκιστρο 6"/>
          <p:cNvSpPr/>
          <p:nvPr/>
        </p:nvSpPr>
        <p:spPr>
          <a:xfrm>
            <a:off x="3716006" y="5566870"/>
            <a:ext cx="397879" cy="9162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4266590" y="5382204"/>
            <a:ext cx="324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ΠΛΕΟΝΑΣΜΑ</a:t>
            </a:r>
            <a:r>
              <a:rPr lang="en-US" dirty="0" smtClean="0"/>
              <a:t> </a:t>
            </a:r>
            <a:r>
              <a:rPr lang="el-GR" dirty="0" smtClean="0"/>
              <a:t>ΤΟΥ ΚΑΤΑΝΑΛΩΤΗ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4410" y="6298434"/>
            <a:ext cx="302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ΠΛΕΟΝΑΣΜΑ ΤΟΥ ΠΑΡΑΓΩΓΟΥ</a:t>
            </a:r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52436"/>
              </p:ext>
            </p:extLst>
          </p:nvPr>
        </p:nvGraphicFramePr>
        <p:xfrm>
          <a:off x="1281444" y="6212712"/>
          <a:ext cx="970940" cy="485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"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1444" y="6212712"/>
                        <a:ext cx="970940" cy="485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08507"/>
              </p:ext>
            </p:extLst>
          </p:nvPr>
        </p:nvGraphicFramePr>
        <p:xfrm>
          <a:off x="7499921" y="5268090"/>
          <a:ext cx="1210692" cy="483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Αντικείμενο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921" y="5268090"/>
                        <a:ext cx="1210692" cy="483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48285"/>
              </p:ext>
            </p:extLst>
          </p:nvPr>
        </p:nvGraphicFramePr>
        <p:xfrm>
          <a:off x="7191201" y="6157964"/>
          <a:ext cx="12112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" name="Equation" r:id="rId8" imgW="507960" imgH="203040" progId="Equation.DSMT4">
                  <p:embed/>
                </p:oleObj>
              </mc:Choice>
              <mc:Fallback>
                <p:oleObj name="Equation" r:id="rId8" imgW="507960" imgH="203040" progId="Equation.DSMT4">
                  <p:embed/>
                  <p:pic>
                    <p:nvPicPr>
                      <p:cNvPr id="0" name="Αντικείμενο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201" y="6157964"/>
                        <a:ext cx="1211263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8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ύγραμμο βέλος σύνδεσης 4"/>
          <p:cNvCxnSpPr/>
          <p:nvPr/>
        </p:nvCxnSpPr>
        <p:spPr>
          <a:xfrm>
            <a:off x="2500837" y="4313269"/>
            <a:ext cx="42757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 flipV="1">
            <a:off x="2500837" y="648349"/>
            <a:ext cx="0" cy="3664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 flipV="1">
            <a:off x="2500837" y="1717284"/>
            <a:ext cx="3717696" cy="1985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18533" y="14077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6862575" y="431326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2042722" y="64834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l-GR" dirty="0"/>
          </a:p>
        </p:txBody>
      </p:sp>
      <p:cxnSp>
        <p:nvCxnSpPr>
          <p:cNvPr id="17" name="Ευθεία γραμμή σύνδεσης 16"/>
          <p:cNvCxnSpPr/>
          <p:nvPr/>
        </p:nvCxnSpPr>
        <p:spPr>
          <a:xfrm flipV="1">
            <a:off x="2500837" y="2480809"/>
            <a:ext cx="2290575" cy="8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4791412" y="2489547"/>
            <a:ext cx="0" cy="1832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Ελεύθερη σχεδίαση 23"/>
          <p:cNvSpPr/>
          <p:nvPr/>
        </p:nvSpPr>
        <p:spPr>
          <a:xfrm>
            <a:off x="2499474" y="2482104"/>
            <a:ext cx="2291938" cy="1235033"/>
          </a:xfrm>
          <a:custGeom>
            <a:avLst/>
            <a:gdLst>
              <a:gd name="connsiteX0" fmla="*/ 0 w 2291938"/>
              <a:gd name="connsiteY0" fmla="*/ 11875 h 1235033"/>
              <a:gd name="connsiteX1" fmla="*/ 2291938 w 2291938"/>
              <a:gd name="connsiteY1" fmla="*/ 0 h 1235033"/>
              <a:gd name="connsiteX2" fmla="*/ 0 w 2291938"/>
              <a:gd name="connsiteY2" fmla="*/ 1235033 h 1235033"/>
              <a:gd name="connsiteX3" fmla="*/ 0 w 2291938"/>
              <a:gd name="connsiteY3" fmla="*/ 11875 h 123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938" h="1235033">
                <a:moveTo>
                  <a:pt x="0" y="11875"/>
                </a:moveTo>
                <a:lnTo>
                  <a:pt x="2291938" y="0"/>
                </a:lnTo>
                <a:lnTo>
                  <a:pt x="0" y="1235033"/>
                </a:lnTo>
                <a:lnTo>
                  <a:pt x="0" y="11875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25" name="Αντικείμενο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20347"/>
              </p:ext>
            </p:extLst>
          </p:nvPr>
        </p:nvGraphicFramePr>
        <p:xfrm>
          <a:off x="2040600" y="2187942"/>
          <a:ext cx="305410" cy="45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2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0600" y="2187942"/>
                        <a:ext cx="305410" cy="458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742682"/>
              </p:ext>
            </p:extLst>
          </p:nvPr>
        </p:nvGraphicFramePr>
        <p:xfrm>
          <a:off x="4655022" y="4497935"/>
          <a:ext cx="358775" cy="418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Αντικείμενο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022" y="4497935"/>
                        <a:ext cx="358775" cy="418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303989"/>
              </p:ext>
            </p:extLst>
          </p:nvPr>
        </p:nvGraphicFramePr>
        <p:xfrm>
          <a:off x="2116952" y="4148487"/>
          <a:ext cx="458115" cy="32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4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6952" y="4148487"/>
                        <a:ext cx="458115" cy="329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587896" y="540627"/>
            <a:ext cx="4887235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3200" dirty="0" smtClean="0"/>
              <a:t>Πλεόνασμα του παραγωγού</a:t>
            </a:r>
            <a:endParaRPr lang="el-GR" sz="3200" dirty="0"/>
          </a:p>
        </p:txBody>
      </p:sp>
      <p:cxnSp>
        <p:nvCxnSpPr>
          <p:cNvPr id="30" name="Ευθύγραμμο βέλος σύνδεσης 29"/>
          <p:cNvCxnSpPr/>
          <p:nvPr/>
        </p:nvCxnSpPr>
        <p:spPr>
          <a:xfrm flipH="1">
            <a:off x="3264362" y="1202347"/>
            <a:ext cx="1374345" cy="15838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1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320988"/>
              </p:ext>
            </p:extLst>
          </p:nvPr>
        </p:nvGraphicFramePr>
        <p:xfrm>
          <a:off x="2686199" y="2786219"/>
          <a:ext cx="537514" cy="39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5" name="Equation" r:id="rId9" imgW="241200" imgH="177480" progId="Equation.DSMT4">
                  <p:embed/>
                </p:oleObj>
              </mc:Choice>
              <mc:Fallback>
                <p:oleObj name="Equation" r:id="rId9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86199" y="2786219"/>
                        <a:ext cx="537514" cy="39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196649"/>
              </p:ext>
            </p:extLst>
          </p:nvPr>
        </p:nvGraphicFramePr>
        <p:xfrm>
          <a:off x="996586" y="4699485"/>
          <a:ext cx="52990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6" name="Equation" r:id="rId11" imgW="2273040" imgH="482400" progId="Equation.DSMT4">
                  <p:embed/>
                </p:oleObj>
              </mc:Choice>
              <mc:Fallback>
                <p:oleObj name="Equation" r:id="rId11" imgW="22730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6586" y="4699485"/>
                        <a:ext cx="5299075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062691" y="5261460"/>
            <a:ext cx="119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Quasi-rent</a:t>
            </a:r>
            <a:endParaRPr lang="el-GR" b="1" dirty="0"/>
          </a:p>
        </p:txBody>
      </p:sp>
      <p:graphicFrame>
        <p:nvGraphicFramePr>
          <p:cNvPr id="34" name="Αντικείμενο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403483"/>
              </p:ext>
            </p:extLst>
          </p:nvPr>
        </p:nvGraphicFramePr>
        <p:xfrm>
          <a:off x="74995" y="5624631"/>
          <a:ext cx="69865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7" name="Equation" r:id="rId13" imgW="2997000" imgH="482400" progId="Equation.DSMT4">
                  <p:embed/>
                </p:oleObj>
              </mc:Choice>
              <mc:Fallback>
                <p:oleObj name="Equation" r:id="rId13" imgW="2997000" imgH="482400" progId="Equation.DSMT4">
                  <p:embed/>
                  <p:pic>
                    <p:nvPicPr>
                      <p:cNvPr id="0" name="Αντικείμενο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5" y="5624631"/>
                        <a:ext cx="698658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Ευθύγραμμο βέλος σύνδεσης 35"/>
          <p:cNvCxnSpPr/>
          <p:nvPr/>
        </p:nvCxnSpPr>
        <p:spPr>
          <a:xfrm>
            <a:off x="5946345" y="5446126"/>
            <a:ext cx="0" cy="4261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/>
          <p:cNvCxnSpPr/>
          <p:nvPr/>
        </p:nvCxnSpPr>
        <p:spPr>
          <a:xfrm flipH="1">
            <a:off x="4359685" y="5446126"/>
            <a:ext cx="517725" cy="4261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2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Πλεόνασμα του καταναλωτή</a:t>
            </a:r>
            <a:endParaRPr lang="el-GR" dirty="0"/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2586835" y="1443835"/>
            <a:ext cx="0" cy="320680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2586835" y="4650640"/>
            <a:ext cx="45811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>
            <a:off x="2586835" y="1901950"/>
            <a:ext cx="3512215" cy="27486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2586835" y="3429000"/>
            <a:ext cx="1985165" cy="0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>
            <a:off x="4572000" y="3429000"/>
            <a:ext cx="0" cy="122164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320422"/>
              </p:ext>
            </p:extLst>
          </p:nvPr>
        </p:nvGraphicFramePr>
        <p:xfrm>
          <a:off x="4877410" y="1586037"/>
          <a:ext cx="19605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9" name="Equation" r:id="rId3" imgW="787320" imgH="253800" progId="Equation.DSMT4">
                  <p:embed/>
                </p:oleObj>
              </mc:Choice>
              <mc:Fallback>
                <p:oleObj name="Equation" r:id="rId3" imgW="78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7410" y="1586037"/>
                        <a:ext cx="1960562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040665"/>
              </p:ext>
            </p:extLst>
          </p:nvPr>
        </p:nvGraphicFramePr>
        <p:xfrm>
          <a:off x="4394200" y="4803345"/>
          <a:ext cx="3556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0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4803345"/>
                        <a:ext cx="355600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90155"/>
              </p:ext>
            </p:extLst>
          </p:nvPr>
        </p:nvGraphicFramePr>
        <p:xfrm>
          <a:off x="2128838" y="3201988"/>
          <a:ext cx="304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1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Αντικείμενο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3201988"/>
                        <a:ext cx="3048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Αντικείμενο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624849"/>
              </p:ext>
            </p:extLst>
          </p:nvPr>
        </p:nvGraphicFramePr>
        <p:xfrm>
          <a:off x="7192963" y="4746625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2" name="Equation" r:id="rId9" imgW="152280" imgH="203040" progId="Equation.DSMT4">
                  <p:embed/>
                </p:oleObj>
              </mc:Choice>
              <mc:Fallback>
                <p:oleObj name="Equation" r:id="rId9" imgW="152280" imgH="203040" progId="Equation.DSMT4">
                  <p:embed/>
                  <p:pic>
                    <p:nvPicPr>
                      <p:cNvPr id="0" name="Αντικείμενο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4746625"/>
                        <a:ext cx="304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495939"/>
              </p:ext>
            </p:extLst>
          </p:nvPr>
        </p:nvGraphicFramePr>
        <p:xfrm>
          <a:off x="2128838" y="1352550"/>
          <a:ext cx="3048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3" name="Equation" r:id="rId11" imgW="152280" imgH="164880" progId="Equation.DSMT4">
                  <p:embed/>
                </p:oleObj>
              </mc:Choice>
              <mc:Fallback>
                <p:oleObj name="Equation" r:id="rId11" imgW="152280" imgH="164880" progId="Equation.DSMT4">
                  <p:embed/>
                  <p:pic>
                    <p:nvPicPr>
                      <p:cNvPr id="0" name="Αντικείμενο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1352550"/>
                        <a:ext cx="3048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958090"/>
              </p:ext>
            </p:extLst>
          </p:nvPr>
        </p:nvGraphicFramePr>
        <p:xfrm>
          <a:off x="754375" y="2217862"/>
          <a:ext cx="656185" cy="483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4" name="Equation" r:id="rId13" imgW="241200" imgH="177480" progId="Equation.DSMT4">
                  <p:embed/>
                </p:oleObj>
              </mc:Choice>
              <mc:Fallback>
                <p:oleObj name="Equation" r:id="rId13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4375" y="2217862"/>
                        <a:ext cx="656185" cy="483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Ευθύγραμμο βέλος σύνδεσης 22"/>
          <p:cNvCxnSpPr>
            <a:stCxn id="16" idx="2"/>
          </p:cNvCxnSpPr>
          <p:nvPr/>
        </p:nvCxnSpPr>
        <p:spPr>
          <a:xfrm flipH="1">
            <a:off x="5335525" y="2217862"/>
            <a:ext cx="522166" cy="16692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Ελεύθερη σχεδίαση 24"/>
          <p:cNvSpPr/>
          <p:nvPr/>
        </p:nvSpPr>
        <p:spPr>
          <a:xfrm>
            <a:off x="2588821" y="1923803"/>
            <a:ext cx="1959428" cy="1508166"/>
          </a:xfrm>
          <a:custGeom>
            <a:avLst/>
            <a:gdLst>
              <a:gd name="connsiteX0" fmla="*/ 23750 w 1959428"/>
              <a:gd name="connsiteY0" fmla="*/ 0 h 1508166"/>
              <a:gd name="connsiteX1" fmla="*/ 0 w 1959428"/>
              <a:gd name="connsiteY1" fmla="*/ 1508166 h 1508166"/>
              <a:gd name="connsiteX2" fmla="*/ 1959428 w 1959428"/>
              <a:gd name="connsiteY2" fmla="*/ 1496291 h 1508166"/>
              <a:gd name="connsiteX3" fmla="*/ 23750 w 1959428"/>
              <a:gd name="connsiteY3" fmla="*/ 0 h 150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9428" h="1508166">
                <a:moveTo>
                  <a:pt x="23750" y="0"/>
                </a:moveTo>
                <a:lnTo>
                  <a:pt x="0" y="1508166"/>
                </a:lnTo>
                <a:lnTo>
                  <a:pt x="1959428" y="1496291"/>
                </a:lnTo>
                <a:lnTo>
                  <a:pt x="2375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27" name="Ευθύγραμμο βέλος σύνδεσης 26"/>
          <p:cNvCxnSpPr/>
          <p:nvPr/>
        </p:nvCxnSpPr>
        <p:spPr>
          <a:xfrm>
            <a:off x="1517900" y="2512770"/>
            <a:ext cx="1679755" cy="305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612138"/>
              </p:ext>
            </p:extLst>
          </p:nvPr>
        </p:nvGraphicFramePr>
        <p:xfrm>
          <a:off x="1947863" y="5260975"/>
          <a:ext cx="3522662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5" name="Equation" r:id="rId15" imgW="1511280" imgH="482400" progId="Equation.DSMT4">
                  <p:embed/>
                </p:oleObj>
              </mc:Choice>
              <mc:Fallback>
                <p:oleObj name="Equation" r:id="rId15" imgW="1511280" imgH="482400" progId="Equation.DSMT4">
                  <p:embed/>
                  <p:pic>
                    <p:nvPicPr>
                      <p:cNvPr id="0" name="Αντικείμενο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5260975"/>
                        <a:ext cx="3522662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Στρογγυλεμένο ορθογώνιο 4"/>
          <p:cNvSpPr/>
          <p:nvPr/>
        </p:nvSpPr>
        <p:spPr>
          <a:xfrm>
            <a:off x="2586834" y="3429000"/>
            <a:ext cx="1985165" cy="1221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719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Ευθεία γραμμή σύνδεσης 1"/>
          <p:cNvCxnSpPr/>
          <p:nvPr/>
        </p:nvCxnSpPr>
        <p:spPr>
          <a:xfrm>
            <a:off x="2586835" y="1443835"/>
            <a:ext cx="0" cy="320680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" name="Ευθύγραμμο βέλος σύνδεσης 2"/>
          <p:cNvCxnSpPr/>
          <p:nvPr/>
        </p:nvCxnSpPr>
        <p:spPr>
          <a:xfrm>
            <a:off x="2586835" y="4650640"/>
            <a:ext cx="45811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Ευθεία γραμμή σύνδεσης 3"/>
          <p:cNvCxnSpPr/>
          <p:nvPr/>
        </p:nvCxnSpPr>
        <p:spPr>
          <a:xfrm>
            <a:off x="2586835" y="1901950"/>
            <a:ext cx="3512215" cy="27486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>
            <a:off x="2586835" y="2996767"/>
            <a:ext cx="1374345" cy="0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3961180" y="2998519"/>
            <a:ext cx="0" cy="165212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867579"/>
              </p:ext>
            </p:extLst>
          </p:nvPr>
        </p:nvGraphicFramePr>
        <p:xfrm>
          <a:off x="3759144" y="1586037"/>
          <a:ext cx="19605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6" name="Equation" r:id="rId3" imgW="787320" imgH="253800" progId="Equation.DSMT4">
                  <p:embed/>
                </p:oleObj>
              </mc:Choice>
              <mc:Fallback>
                <p:oleObj name="Equation" r:id="rId3" imgW="78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9144" y="1586037"/>
                        <a:ext cx="1960562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099671"/>
              </p:ext>
            </p:extLst>
          </p:nvPr>
        </p:nvGraphicFramePr>
        <p:xfrm>
          <a:off x="3783380" y="4803345"/>
          <a:ext cx="3556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7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83380" y="4803345"/>
                        <a:ext cx="355600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336038"/>
              </p:ext>
            </p:extLst>
          </p:nvPr>
        </p:nvGraphicFramePr>
        <p:xfrm>
          <a:off x="2128720" y="2825475"/>
          <a:ext cx="304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8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720" y="2825475"/>
                        <a:ext cx="3048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213449"/>
              </p:ext>
            </p:extLst>
          </p:nvPr>
        </p:nvGraphicFramePr>
        <p:xfrm>
          <a:off x="7192963" y="4746625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9" name="Equation" r:id="rId9" imgW="152280" imgH="203040" progId="Equation.DSMT4">
                  <p:embed/>
                </p:oleObj>
              </mc:Choice>
              <mc:Fallback>
                <p:oleObj name="Equation" r:id="rId9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4746625"/>
                        <a:ext cx="304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637688"/>
              </p:ext>
            </p:extLst>
          </p:nvPr>
        </p:nvGraphicFramePr>
        <p:xfrm>
          <a:off x="2128838" y="1352550"/>
          <a:ext cx="3048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0" name="Equation" r:id="rId11" imgW="152280" imgH="164880" progId="Equation.DSMT4">
                  <p:embed/>
                </p:oleObj>
              </mc:Choice>
              <mc:Fallback>
                <p:oleObj name="Equation" r:id="rId11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1352550"/>
                        <a:ext cx="3048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88987"/>
              </p:ext>
            </p:extLst>
          </p:nvPr>
        </p:nvGraphicFramePr>
        <p:xfrm>
          <a:off x="6557165" y="2054655"/>
          <a:ext cx="8969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1" name="Equation" r:id="rId13" imgW="330120" imgH="177480" progId="Equation.DSMT4">
                  <p:embed/>
                </p:oleObj>
              </mc:Choice>
              <mc:Fallback>
                <p:oleObj name="Equation" r:id="rId13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557165" y="2054655"/>
                        <a:ext cx="896937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Ευθεία γραμμή σύνδεσης 33"/>
          <p:cNvCxnSpPr/>
          <p:nvPr/>
        </p:nvCxnSpPr>
        <p:spPr>
          <a:xfrm>
            <a:off x="2586835" y="3824579"/>
            <a:ext cx="244328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>
            <a:off x="5030115" y="3824579"/>
            <a:ext cx="0" cy="8260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Αντικείμενο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86689"/>
              </p:ext>
            </p:extLst>
          </p:nvPr>
        </p:nvGraphicFramePr>
        <p:xfrm>
          <a:off x="4840288" y="4803775"/>
          <a:ext cx="3810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" name="Equation" r:id="rId15" imgW="190440" imgH="228600" progId="Equation.DSMT4">
                  <p:embed/>
                </p:oleObj>
              </mc:Choice>
              <mc:Fallback>
                <p:oleObj name="Equation" r:id="rId15" imgW="190440" imgH="228600" progId="Equation.DSMT4">
                  <p:embed/>
                  <p:pic>
                    <p:nvPicPr>
                      <p:cNvPr id="0" name="Αντικείμενο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4803775"/>
                        <a:ext cx="3810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Αντικείμενο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165251"/>
              </p:ext>
            </p:extLst>
          </p:nvPr>
        </p:nvGraphicFramePr>
        <p:xfrm>
          <a:off x="2116138" y="3597275"/>
          <a:ext cx="330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3" name="Equation" r:id="rId17" imgW="164880" imgH="228600" progId="Equation.DSMT4">
                  <p:embed/>
                </p:oleObj>
              </mc:Choice>
              <mc:Fallback>
                <p:oleObj name="Equation" r:id="rId17" imgW="164880" imgH="228600" progId="Equation.DSMT4">
                  <p:embed/>
                  <p:pic>
                    <p:nvPicPr>
                      <p:cNvPr id="0" name="Αντικείμενο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3597275"/>
                        <a:ext cx="3302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Ελεύθερη σχεδίαση 41"/>
          <p:cNvSpPr/>
          <p:nvPr/>
        </p:nvSpPr>
        <p:spPr>
          <a:xfrm>
            <a:off x="2588821" y="3004457"/>
            <a:ext cx="2493818" cy="843148"/>
          </a:xfrm>
          <a:custGeom>
            <a:avLst/>
            <a:gdLst>
              <a:gd name="connsiteX0" fmla="*/ 11875 w 2493818"/>
              <a:gd name="connsiteY0" fmla="*/ 0 h 843148"/>
              <a:gd name="connsiteX1" fmla="*/ 1389413 w 2493818"/>
              <a:gd name="connsiteY1" fmla="*/ 0 h 843148"/>
              <a:gd name="connsiteX2" fmla="*/ 2493818 w 2493818"/>
              <a:gd name="connsiteY2" fmla="*/ 819398 h 843148"/>
              <a:gd name="connsiteX3" fmla="*/ 0 w 2493818"/>
              <a:gd name="connsiteY3" fmla="*/ 843148 h 843148"/>
              <a:gd name="connsiteX4" fmla="*/ 11875 w 2493818"/>
              <a:gd name="connsiteY4" fmla="*/ 0 h 84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818" h="843148">
                <a:moveTo>
                  <a:pt x="11875" y="0"/>
                </a:moveTo>
                <a:lnTo>
                  <a:pt x="1389413" y="0"/>
                </a:lnTo>
                <a:lnTo>
                  <a:pt x="2493818" y="819398"/>
                </a:lnTo>
                <a:lnTo>
                  <a:pt x="0" y="843148"/>
                </a:lnTo>
                <a:lnTo>
                  <a:pt x="11875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45" name="Ευθύγραμμο βέλος σύνδεσης 44"/>
          <p:cNvCxnSpPr/>
          <p:nvPr/>
        </p:nvCxnSpPr>
        <p:spPr>
          <a:xfrm flipH="1">
            <a:off x="3579417" y="2360065"/>
            <a:ext cx="2672338" cy="11028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3044950" y="3047237"/>
            <a:ext cx="0" cy="8003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/>
          <p:nvPr/>
        </p:nvCxnSpPr>
        <p:spPr>
          <a:xfrm>
            <a:off x="3961180" y="4345230"/>
            <a:ext cx="10689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Τίτλο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dirty="0" smtClean="0"/>
              <a:t>Μεταβολή του Πλεονάσματος του καταναλωτή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2387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70" y="527605"/>
            <a:ext cx="8215370" cy="4286280"/>
          </a:xfrm>
          <a:prstGeom prst="rect">
            <a:avLst/>
          </a:prstGeom>
          <a:noFill/>
        </p:spPr>
      </p:pic>
      <p:cxnSp>
        <p:nvCxnSpPr>
          <p:cNvPr id="4" name="Ευθύγραμμο βέλος σύνδεσης 3"/>
          <p:cNvCxnSpPr/>
          <p:nvPr/>
        </p:nvCxnSpPr>
        <p:spPr>
          <a:xfrm flipH="1">
            <a:off x="1823310" y="4813885"/>
            <a:ext cx="1985165" cy="1058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3808475" y="4813885"/>
            <a:ext cx="2443280" cy="1058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Ορθογώνιο 6"/>
          <p:cNvSpPr/>
          <p:nvPr/>
        </p:nvSpPr>
        <p:spPr>
          <a:xfrm>
            <a:off x="5640933" y="6024985"/>
            <a:ext cx="1985165" cy="7635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Marginal utility of income</a:t>
            </a: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830727" y="5955949"/>
            <a:ext cx="1985165" cy="7635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dependence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77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8319" y="789014"/>
            <a:ext cx="459263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50511" y="69490"/>
            <a:ext cx="298825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dirty="0"/>
              <a:t>PATH DEPENDENCE</a:t>
            </a:r>
            <a:endParaRPr lang="el-GR" sz="2800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285720" y="2500306"/>
          <a:ext cx="1928826" cy="598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4" imgW="761669" imgH="228501" progId="Equation.DSMT4">
                  <p:embed/>
                </p:oleObj>
              </mc:Choice>
              <mc:Fallback>
                <p:oleObj name="Equation" r:id="rId4" imgW="76166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500306"/>
                        <a:ext cx="1928826" cy="598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143636" y="3000372"/>
          <a:ext cx="2506405" cy="593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6" imgW="990600" imgH="228600" progId="Equation.DSMT4">
                  <p:embed/>
                </p:oleObj>
              </mc:Choice>
              <mc:Fallback>
                <p:oleObj name="Equation" r:id="rId6" imgW="990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3000372"/>
                        <a:ext cx="2506405" cy="593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9"/>
          <p:cNvCxnSpPr/>
          <p:nvPr/>
        </p:nvCxnSpPr>
        <p:spPr>
          <a:xfrm>
            <a:off x="4644638" y="1749245"/>
            <a:ext cx="2304846" cy="1179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11"/>
          <p:cNvCxnSpPr/>
          <p:nvPr/>
        </p:nvCxnSpPr>
        <p:spPr>
          <a:xfrm flipH="1">
            <a:off x="1571604" y="1901950"/>
            <a:ext cx="1778756" cy="5983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75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14422"/>
            <a:ext cx="5948371" cy="465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28860" y="500042"/>
            <a:ext cx="352667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Marginal Utility of Income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0273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229600" cy="1143000"/>
          </a:xfrm>
        </p:spPr>
        <p:txBody>
          <a:bodyPr/>
          <a:lstStyle/>
          <a:p>
            <a:r>
              <a:rPr lang="el-GR" dirty="0" smtClean="0"/>
              <a:t>Τι κάνουμε?</a:t>
            </a:r>
            <a:endParaRPr lang="el-GR" dirty="0"/>
          </a:p>
        </p:txBody>
      </p:sp>
      <p:sp>
        <p:nvSpPr>
          <p:cNvPr id="3" name="Έλλειψη 2"/>
          <p:cNvSpPr/>
          <p:nvPr/>
        </p:nvSpPr>
        <p:spPr>
          <a:xfrm>
            <a:off x="37144" y="2295892"/>
            <a:ext cx="3512215" cy="30541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/>
              <a:t>Εναλλακτικά μέτρα Ευημερίας</a:t>
            </a:r>
            <a:endParaRPr lang="el-GR" sz="3200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3549359" y="2665476"/>
            <a:ext cx="1517900" cy="9162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3549359" y="3887115"/>
            <a:ext cx="1480756" cy="12219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2819" y="2033096"/>
            <a:ext cx="381001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Compensating variation</a:t>
            </a:r>
            <a:r>
              <a:rPr lang="el-GR" sz="2400" dirty="0" smtClean="0"/>
              <a:t> (</a:t>
            </a:r>
            <a:r>
              <a:rPr lang="en-US" sz="2400" dirty="0" smtClean="0"/>
              <a:t>CV) </a:t>
            </a:r>
            <a:endParaRPr lang="el-GR" sz="2400" dirty="0" smtClean="0"/>
          </a:p>
          <a:p>
            <a:r>
              <a:rPr lang="el-GR" sz="2400" dirty="0" smtClean="0"/>
              <a:t>Μεταβολή </a:t>
            </a:r>
            <a:r>
              <a:rPr lang="el-GR" sz="2400" dirty="0" smtClean="0"/>
              <a:t>αποζημίωσης</a:t>
            </a:r>
            <a:endParaRPr lang="el-G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2820" y="4693608"/>
            <a:ext cx="3382657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Equivalent  variation</a:t>
            </a:r>
            <a:r>
              <a:rPr lang="el-GR" sz="2400" dirty="0" smtClean="0"/>
              <a:t> (</a:t>
            </a:r>
            <a:r>
              <a:rPr lang="en-US" sz="2400" dirty="0" smtClean="0"/>
              <a:t>EV) </a:t>
            </a:r>
            <a:endParaRPr lang="el-GR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Ισοδύναμη Μεταβολή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8075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407</Words>
  <Application>Microsoft Office PowerPoint</Application>
  <PresentationFormat>Προβολή στην οθόνη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MathType 6.0 Equation</vt:lpstr>
      <vt:lpstr>ΑΓΡΟΤΙΚΗ ΠΟΛΙΤΙΚΗ</vt:lpstr>
      <vt:lpstr>Παρουσίαση του PowerPoint</vt:lpstr>
      <vt:lpstr>Παρουσίαση του PowerPoint</vt:lpstr>
      <vt:lpstr>Πλεόνασμα του καταναλωτή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Τι κάνουμε?</vt:lpstr>
      <vt:lpstr>Παρουσίαση του PowerPoint</vt:lpstr>
      <vt:lpstr>Μεταβολή αποζημίωσης</vt:lpstr>
      <vt:lpstr>Παρουσίαση του PowerPoint</vt:lpstr>
      <vt:lpstr>Παρουσίαση του PowerPoint</vt:lpstr>
      <vt:lpstr>Παρουσίαση του PowerPoint</vt:lpstr>
      <vt:lpstr>Ισοδύναμη Μεταβολή (2)</vt:lpstr>
      <vt:lpstr>Παρουσίαση του PowerPoint</vt:lpstr>
      <vt:lpstr>Παρουσίαση του PowerPoint</vt:lpstr>
      <vt:lpstr>Σχέση των EV και CV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112</cp:revision>
  <cp:lastPrinted>2015-11-12T16:35:07Z</cp:lastPrinted>
  <dcterms:created xsi:type="dcterms:W3CDTF">2013-08-21T19:17:07Z</dcterms:created>
  <dcterms:modified xsi:type="dcterms:W3CDTF">2015-11-16T13:40:05Z</dcterms:modified>
</cp:coreProperties>
</file>