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6" r:id="rId6"/>
    <p:sldId id="261" r:id="rId7"/>
    <p:sldId id="262" r:id="rId8"/>
    <p:sldId id="279" r:id="rId9"/>
    <p:sldId id="263" r:id="rId10"/>
    <p:sldId id="264" r:id="rId11"/>
    <p:sldId id="265" r:id="rId12"/>
    <p:sldId id="268" r:id="rId13"/>
    <p:sldId id="267" r:id="rId14"/>
    <p:sldId id="272" r:id="rId15"/>
    <p:sldId id="269" r:id="rId16"/>
    <p:sldId id="270" r:id="rId17"/>
    <p:sldId id="271" r:id="rId18"/>
    <p:sldId id="280" r:id="rId19"/>
    <p:sldId id="273" r:id="rId20"/>
    <p:sldId id="274" r:id="rId21"/>
    <p:sldId id="281" r:id="rId22"/>
    <p:sldId id="275" r:id="rId23"/>
    <p:sldId id="277" r:id="rId24"/>
    <p:sldId id="278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FF"/>
    <a:srgbClr val="00FF00"/>
    <a:srgbClr val="66FF33"/>
    <a:srgbClr val="FFCCFF"/>
    <a:srgbClr val="00CCFF"/>
    <a:srgbClr val="FFCC99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6" autoAdjust="0"/>
    <p:restoredTop sz="90929"/>
  </p:normalViewPr>
  <p:slideViewPr>
    <p:cSldViewPr>
      <p:cViewPr varScale="1">
        <p:scale>
          <a:sx n="99" d="100"/>
          <a:sy n="99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2EF3A-1B41-45D9-AAFB-7A91E72DA7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E79A3-8D6D-4ED1-8E5D-6BAA24484F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7E93-3E43-4981-8700-2EEECF0122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DBD2E-CB20-4CEE-820E-12B55BC377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2290-395C-4C37-9A51-7991EA2E61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D35D-6F23-4FC8-A7EE-8DDB6516A3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4559-5B88-44AF-890B-EEACA26B02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A81C-5641-45ED-B914-D8B0B380F1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34D3-0B40-418F-B230-013F017D8C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16F3A-6A92-4243-915D-9EFCA0F61E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6EA3-16CA-467C-A54D-63D277E2C7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3012"/>
            </a:gs>
            <a:gs pos="30000">
              <a:srgbClr val="A65528"/>
            </a:gs>
            <a:gs pos="70000">
              <a:srgbClr val="D49E6C"/>
            </a:gs>
            <a:gs pos="100000">
              <a:srgbClr val="D6B19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751EA3A-03A7-4E09-9C33-C8580BAB97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27432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l-G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Περιφερειακή Πολιτική </a:t>
            </a:r>
            <a:br>
              <a:rPr lang="el-G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της Ε.Ε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(1957-2013)</a:t>
            </a:r>
            <a:endParaRPr lang="el-G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268538" y="4581525"/>
            <a:ext cx="5040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/>
              <a:t>Παύλος Καρανικόλας</a:t>
            </a:r>
          </a:p>
          <a:p>
            <a:pPr algn="ctr" eaLnBrk="0" hangingPunct="0"/>
            <a:r>
              <a:rPr lang="el-GR" sz="1600"/>
              <a:t>Επίκουρος Καθηγητής ΓΠΑ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ΠΡΟΒΛΗΜΑΤΑ – ΑΔΥΝΑΜΙΕΣ ΤΗΣ ΠΕΡΙΦΕΡΕΙΑΚΗΣ ΠΟΛΙΤΙΚΗΣ ΜΕΧΡΙ ΤΟ 1988: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153400" cy="40386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Ανεπάρκεια χρηματοδοτικών πόρων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Υπερβολική κατάτμηση &amp; διασπορά των πόρων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Έλλειψη συντονισμού και αλληλουχίας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Αδιαφάνεια στη διαχείριση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Απουσία αξιολόγησης των επιπτώσεων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Ανεπαρκής βαθμός αποκέντρωσης των πόρων</a:t>
            </a:r>
          </a:p>
          <a:p>
            <a:pPr marL="990600" lvl="1" indent="-533400">
              <a:buFontTx/>
              <a:buAutoNum type="arabicPeriod"/>
            </a:pPr>
            <a:endParaRPr lang="el-GR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ΝΕΑ ΔΙΑΡΘΡΩΤΙΚΗ ΠΟΛΙΤΙΚΗ ΜΕΤΑ ΤΟ 1988: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153400" cy="40386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Αύξηση των χορηγούμενων πόρων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Συγκέντρωση των πόρων</a:t>
            </a:r>
          </a:p>
          <a:p>
            <a:pPr marL="990600" lvl="1" indent="-533400">
              <a:buFontTx/>
              <a:buAutoNum type="arabicPeriod"/>
            </a:pPr>
            <a:r>
              <a:rPr lang="el-GR" b="1" smtClean="0">
                <a:solidFill>
                  <a:srgbClr val="FFFF00"/>
                </a:solidFill>
              </a:rPr>
              <a:t>Μεσοπρόθεσμος προγραμματισμός και συνοχή των παρεμβάσεων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Διαφάνεια και αποτελεσματικότητα στη διαχείριση των πόρων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Αποκέντρωση στον σχεδιασμό και στην εφαρμογή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153400" cy="5715000"/>
          </a:xfrm>
        </p:spPr>
        <p:txBody>
          <a:bodyPr/>
          <a:lstStyle/>
          <a:p>
            <a:pPr algn="l"/>
            <a:r>
              <a:rPr lang="el-GR" sz="3200" b="1" smtClean="0">
                <a:solidFill>
                  <a:srgbClr val="FFCC66"/>
                </a:solidFill>
                <a:cs typeface="Times New Roman" pitchFamily="18" charset="0"/>
              </a:rPr>
              <a:t>ΚΟΙΝΟΤΙΚΟ ΠΛΑΙΣΙΟ ΣΤΗΡΙΞΗΣ (ΚΠΣ)</a:t>
            </a:r>
            <a:br>
              <a:rPr lang="el-GR" sz="3200" b="1" smtClean="0">
                <a:solidFill>
                  <a:srgbClr val="FFCC66"/>
                </a:solidFill>
                <a:cs typeface="Times New Roman" pitchFamily="18" charset="0"/>
              </a:rPr>
            </a:br>
            <a:r>
              <a:rPr lang="el-GR" sz="3200" b="1" smtClean="0">
                <a:solidFill>
                  <a:srgbClr val="FFCC66"/>
                </a:solidFill>
              </a:rPr>
              <a:t/>
            </a:r>
            <a:br>
              <a:rPr lang="el-GR" sz="3200" b="1" smtClean="0">
                <a:solidFill>
                  <a:srgbClr val="FFCC66"/>
                </a:solidFill>
              </a:rPr>
            </a:br>
            <a:r>
              <a:rPr lang="el-GR" sz="2400" smtClean="0">
                <a:solidFill>
                  <a:srgbClr val="FFFF00"/>
                </a:solidFill>
              </a:rPr>
              <a:t>Τ</a:t>
            </a: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ο έγγραφο που εγκρίνεται από την Ευρωπαϊκή Επιτροπή, μετά την υποβολή του Σχεδίου Ανάπτυξης (ΣΑ) και σε συμφωνία με το κράτος-μέλος</a:t>
            </a:r>
            <a:r>
              <a:rPr lang="el-GR" sz="2400" b="1" smtClean="0">
                <a:solidFill>
                  <a:srgbClr val="FFFF00"/>
                </a:solidFill>
              </a:rPr>
              <a:t/>
            </a:r>
            <a:br>
              <a:rPr lang="el-GR" sz="2400" b="1" smtClean="0">
                <a:solidFill>
                  <a:srgbClr val="FFFF00"/>
                </a:solidFill>
              </a:rPr>
            </a:br>
            <a:r>
              <a:rPr lang="el-GR" sz="2400" b="1" smtClean="0">
                <a:solidFill>
                  <a:srgbClr val="FFFF00"/>
                </a:solidFill>
              </a:rPr>
              <a:t/>
            </a:r>
            <a:br>
              <a:rPr lang="el-GR" sz="2400" b="1" smtClean="0">
                <a:solidFill>
                  <a:srgbClr val="FFFF00"/>
                </a:solidFill>
              </a:rPr>
            </a:b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b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b="1" u="sng" smtClean="0">
                <a:solidFill>
                  <a:srgbClr val="66FFFF"/>
                </a:solidFill>
                <a:cs typeface="Times New Roman" pitchFamily="18" charset="0"/>
              </a:rPr>
              <a:t>Περιλαμβάνει:</a:t>
            </a:r>
            <a: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b="1" smtClean="0">
                <a:solidFill>
                  <a:srgbClr val="66FFFF"/>
                </a:solidFill>
              </a:rPr>
              <a:t/>
            </a:r>
            <a:br>
              <a:rPr lang="el-GR" sz="2400" b="1" smtClean="0">
                <a:solidFill>
                  <a:srgbClr val="66FFFF"/>
                </a:solidFill>
              </a:rPr>
            </a:br>
            <a:r>
              <a:rPr lang="el-GR" sz="2400" smtClean="0">
                <a:solidFill>
                  <a:srgbClr val="66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     Τη στρατηγική και τις προτεραιότητες δράσης των Ταμείων και του κράτους-μέλους 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     Τους ειδικούς στόχους τους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     Τις πηγές χρηματοδότησης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endParaRPr lang="en-GB" sz="2400" smtClean="0">
              <a:solidFill>
                <a:srgbClr val="66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153400" cy="5715000"/>
          </a:xfrm>
        </p:spPr>
        <p:txBody>
          <a:bodyPr/>
          <a:lstStyle/>
          <a:p>
            <a:pPr algn="l"/>
            <a:r>
              <a:rPr lang="el-GR" sz="3200" b="1" smtClean="0">
                <a:solidFill>
                  <a:srgbClr val="FFCC66"/>
                </a:solidFill>
                <a:cs typeface="Times New Roman" pitchFamily="18" charset="0"/>
              </a:rPr>
              <a:t>ΚΟΙΝΟΤΙΚΟ ΠΛΑΙΣΙΟ ΣΤΗΡΙΞΗΣ (ΚΠΣ)</a:t>
            </a:r>
            <a:br>
              <a:rPr lang="el-GR" sz="3200" b="1" smtClean="0">
                <a:solidFill>
                  <a:srgbClr val="FFCC66"/>
                </a:solidFill>
                <a:cs typeface="Times New Roman" pitchFamily="18" charset="0"/>
              </a:rPr>
            </a:br>
            <a:r>
              <a:rPr lang="el-GR" sz="3200" b="1" smtClean="0">
                <a:solidFill>
                  <a:srgbClr val="FFCC66"/>
                </a:solidFill>
              </a:rPr>
              <a:t/>
            </a:r>
            <a:br>
              <a:rPr lang="el-GR" sz="3200" b="1" smtClean="0">
                <a:solidFill>
                  <a:srgbClr val="FFCC66"/>
                </a:solidFill>
              </a:rPr>
            </a:br>
            <a:r>
              <a:rPr lang="el-GR" sz="2400" b="1" u="sng" smtClean="0">
                <a:solidFill>
                  <a:srgbClr val="66FFFF"/>
                </a:solidFill>
                <a:cs typeface="Times New Roman" pitchFamily="18" charset="0"/>
              </a:rPr>
              <a:t>Διαιρείται:</a:t>
            </a:r>
            <a: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  <a:t> </a:t>
            </a:r>
            <a:b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b="1" smtClean="0">
                <a:solidFill>
                  <a:srgbClr val="66FFFF"/>
                </a:solidFill>
              </a:rPr>
              <a:t/>
            </a:r>
            <a:br>
              <a:rPr lang="el-GR" sz="2400" b="1" smtClean="0">
                <a:solidFill>
                  <a:srgbClr val="66FFFF"/>
                </a:solidFill>
              </a:rPr>
            </a:br>
            <a: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  <a:t>σε Άξονες Προτεραιότητας </a:t>
            </a:r>
            <a:b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b="1" u="sng" smtClean="0">
                <a:solidFill>
                  <a:srgbClr val="66FFFF"/>
                </a:solidFill>
                <a:cs typeface="Times New Roman" pitchFamily="18" charset="0"/>
              </a:rPr>
              <a:t>Εφαρμόζεται: 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  <a:t>Μέσω Επιχειρησιακών Προγραμμάτων</a:t>
            </a:r>
            <a:b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endParaRPr lang="en-GB" sz="2400" smtClean="0">
              <a:solidFill>
                <a:srgbClr val="66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153400" cy="5715000"/>
          </a:xfrm>
        </p:spPr>
        <p:txBody>
          <a:bodyPr/>
          <a:lstStyle/>
          <a:p>
            <a:pPr algn="l"/>
            <a:r>
              <a:rPr lang="el-GR" sz="2800" b="1" i="1" smtClean="0">
                <a:solidFill>
                  <a:srgbClr val="66FFFF"/>
                </a:solidFill>
                <a:cs typeface="Times New Roman" pitchFamily="18" charset="0"/>
              </a:rPr>
              <a:t>ΚΟΙΝΟΤΙΚΗ ΠΕΡΙΦΕΡΕΙΑΚΗ ΠΟΛΙΤΙΚΗ:</a:t>
            </a:r>
            <a:r>
              <a:rPr lang="el-GR" sz="2800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8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800" smtClean="0">
                <a:solidFill>
                  <a:srgbClr val="66FFFF"/>
                </a:solidFill>
              </a:rPr>
              <a:t/>
            </a:r>
            <a:br>
              <a:rPr lang="el-GR" sz="2800" smtClean="0">
                <a:solidFill>
                  <a:srgbClr val="66FFFF"/>
                </a:solidFill>
              </a:rPr>
            </a:br>
            <a:r>
              <a:rPr lang="el-GR" sz="2800" b="1" smtClean="0">
                <a:solidFill>
                  <a:srgbClr val="99FF33"/>
                </a:solidFill>
                <a:cs typeface="Times New Roman" pitchFamily="18" charset="0"/>
              </a:rPr>
              <a:t>ΟΙ ΒΑΣΙΚΕΣ ΑΡΧΕΣ</a:t>
            </a:r>
            <a:br>
              <a:rPr lang="el-GR" sz="2800" b="1" smtClean="0">
                <a:solidFill>
                  <a:srgbClr val="99FF33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  </a:t>
            </a: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Συγκέντρωση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</a:rPr>
              <a:t/>
            </a:r>
            <a:br>
              <a:rPr lang="el-GR" sz="2400" smtClean="0">
                <a:solidFill>
                  <a:srgbClr val="FFFF00"/>
                </a:solidFill>
              </a:rPr>
            </a:br>
            <a:r>
              <a:rPr lang="el-GR" sz="240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  </a:t>
            </a: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Προγραμματισμός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</a:rPr>
              <a:t/>
            </a:r>
            <a:br>
              <a:rPr lang="el-GR" sz="2400" smtClean="0">
                <a:solidFill>
                  <a:srgbClr val="FFFF00"/>
                </a:solidFill>
              </a:rPr>
            </a:br>
            <a:r>
              <a:rPr lang="el-GR" sz="240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  </a:t>
            </a: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Εταιρική Σχέση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</a:rPr>
              <a:t/>
            </a:r>
            <a:br>
              <a:rPr lang="el-GR" sz="2400" smtClean="0">
                <a:solidFill>
                  <a:srgbClr val="FFFF00"/>
                </a:solidFill>
              </a:rPr>
            </a:br>
            <a:r>
              <a:rPr lang="el-GR" sz="240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  </a:t>
            </a:r>
            <a:r>
              <a:rPr lang="el-GR" sz="2400" b="1" smtClean="0">
                <a:solidFill>
                  <a:srgbClr val="FFFF00"/>
                </a:solidFill>
                <a:cs typeface="Times New Roman" pitchFamily="18" charset="0"/>
              </a:rPr>
              <a:t>Προσθετικότητα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endParaRPr lang="en-GB" sz="240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"/>
            <a:ext cx="8153400" cy="5715000"/>
          </a:xfrm>
        </p:spPr>
        <p:txBody>
          <a:bodyPr/>
          <a:lstStyle/>
          <a:p>
            <a:pPr algn="l"/>
            <a:r>
              <a:rPr lang="el-GR" sz="3200" b="1" smtClean="0">
                <a:solidFill>
                  <a:srgbClr val="FFCC66"/>
                </a:solidFill>
              </a:rPr>
              <a:t/>
            </a:r>
            <a:br>
              <a:rPr lang="el-GR" sz="3200" b="1" smtClean="0">
                <a:solidFill>
                  <a:srgbClr val="FFCC66"/>
                </a:solidFill>
              </a:rPr>
            </a:br>
            <a:r>
              <a:rPr lang="el-GR" sz="3200" b="1" smtClean="0">
                <a:solidFill>
                  <a:srgbClr val="FFCC99"/>
                </a:solidFill>
                <a:cs typeface="Times New Roman" pitchFamily="18" charset="0"/>
              </a:rPr>
              <a:t>ΤΑ ΚΟΙΝΟΤΙΚΑ ΠΡΟΓΡΑΜΜΑΤΑ</a:t>
            </a:r>
            <a:br>
              <a:rPr lang="el-GR" sz="3200" b="1" smtClean="0">
                <a:solidFill>
                  <a:srgbClr val="FFCC99"/>
                </a:solidFill>
                <a:cs typeface="Times New Roman" pitchFamily="18" charset="0"/>
              </a:rPr>
            </a:br>
            <a:r>
              <a:rPr lang="el-GR" sz="2400" b="1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n-US" sz="2400" b="1" smtClean="0">
                <a:solidFill>
                  <a:srgbClr val="66FFFF"/>
                </a:solidFill>
                <a:cs typeface="Times New Roman" pitchFamily="18" charset="0"/>
              </a:rPr>
              <a:t> 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 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 I.   </a:t>
            </a:r>
            <a:r>
              <a:rPr lang="el-GR" sz="2400" smtClean="0">
                <a:solidFill>
                  <a:srgbClr val="66FFFF"/>
                </a:solidFill>
                <a:cs typeface="Times New Roman" pitchFamily="18" charset="0"/>
              </a:rPr>
              <a:t>  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ΕΘΝΙΚΗΣ ΠΡΩΤΟΒΟΥΛΙΑΣ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</a:rPr>
              <a:t>           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1. Κοινοτικά Πλαίσια Στήριξης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</a:rPr>
              <a:t>           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2. Ενιαία Έγγραφα Προγραμματισμού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 II.      ΚΟΙΝΟΤΙΚΗΣ ΠΡΩΤΟΒΟΥΛΙΑΣ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2400" smtClean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       Κοινοτικές Πρωτοβουλίες</a:t>
            </a:r>
            <a:b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</a:br>
            <a:endParaRPr lang="en-GB" sz="240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r>
              <a:rPr lang="el-GR" sz="3200" b="1" smtClean="0">
                <a:solidFill>
                  <a:srgbClr val="FFCC66"/>
                </a:solidFill>
                <a:cs typeface="Times New Roman" pitchFamily="18" charset="0"/>
              </a:rPr>
              <a:t>ΕΝΙΑΙΟ ΕΓΓΡΑΦΟ ΠΡΟΓΡΑΜΜΑΤΙΣΜΟΥ</a:t>
            </a:r>
            <a:endParaRPr lang="en-GB" sz="3200" b="1" smtClean="0">
              <a:solidFill>
                <a:srgbClr val="FFCC66"/>
              </a:solidFill>
              <a:cs typeface="Times New Roman" pitchFamily="18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sz="2800" smtClean="0">
                <a:solidFill>
                  <a:srgbClr val="FFFF00"/>
                </a:solidFill>
                <a:cs typeface="Times New Roman" pitchFamily="18" charset="0"/>
              </a:rPr>
              <a:t>Αποτέλεσμα απλουστευμένης διαδικασίας που συνίσταται στην ένταξη στο ίδιο έγγραφο των στρατηγικών προτεραιοτήτων της κοινοτικής παρέμβασης, καθώς και των λεπτομερών κανόνων προγραμματισμού και των ενισχύσεων που προβλέπονται</a:t>
            </a:r>
            <a:endParaRPr lang="el-GR" b="1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GB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r>
              <a:rPr lang="el-GR" sz="3200" b="1" smtClean="0">
                <a:solidFill>
                  <a:srgbClr val="FFCC66"/>
                </a:solidFill>
              </a:rPr>
              <a:t>ΚΟΙΝΟΤΙΚΕΣ ΠΡΩΤΟΒΟΥΛΙΕΣ</a:t>
            </a:r>
            <a:endParaRPr lang="en-GB" sz="3200" b="1" smtClean="0">
              <a:solidFill>
                <a:srgbClr val="FFCC66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Τομεακά Προγράμματα με γεωγραφική εμβέλεια μεγαλύτερη του ενός κράτους-μέλους, που αναλαμβάνονται με πρωτοβουλία της Ευρωπαϊκής Επιτροπής και όχι εθνικών αρχών. </a:t>
            </a:r>
            <a:endParaRPr lang="el-GR" sz="2400" smtClean="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el-GR" sz="2400" smtClean="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Σκοπός τους είναι η προώθηση ευρύτερων κοινοτικών προτεραιοτήτων, κατά την κρίση της Επιτροπής, χωρίς άλλους πιο συγκεκριμένους περιορισμούς ως προς τα πεδία παρέμβασης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30438" cy="11430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1994-1999</a:t>
            </a: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30722" name="Picture 4" descr="szp_eur15_obj1256c_fr_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0"/>
            <a:ext cx="5219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600200"/>
          </a:xfrm>
        </p:spPr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ΠΡΟΓΡΑΜΜΑΤΙΚΗ ΠΕΡΙΟΔΟΣ 2000 – 2006:</a:t>
            </a:r>
            <a:b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ΣΤΟΧΟΙ ΤΗΣ ΠΕΡΙΦΕΡΕΙΑΚΗΣ ΠΟΛΙΤΙΚΗΣ</a:t>
            </a: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153400" cy="3429000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FFFF00"/>
                </a:solidFill>
              </a:rPr>
              <a:t>ΣΤΟΧΟΣ 1:</a:t>
            </a:r>
            <a:r>
              <a:rPr lang="el-GR" smtClean="0">
                <a:solidFill>
                  <a:srgbClr val="FFFF00"/>
                </a:solidFill>
              </a:rPr>
              <a:t> Περιοχές με προβλήματα διαρθρωτικής καθυστέρησης</a:t>
            </a:r>
          </a:p>
          <a:p>
            <a:pPr marL="990600" lvl="1" indent="-533400">
              <a:buFontTx/>
              <a:buNone/>
            </a:pPr>
            <a:endParaRPr lang="el-GR" sz="1000" smtClean="0">
              <a:solidFill>
                <a:srgbClr val="FFFF00"/>
              </a:solidFill>
            </a:endParaRPr>
          </a:p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FFFF00"/>
                </a:solidFill>
              </a:rPr>
              <a:t>ΣΤΟΧΟΣ 2:</a:t>
            </a:r>
            <a:r>
              <a:rPr lang="el-GR" smtClean="0">
                <a:solidFill>
                  <a:srgbClr val="FFFF00"/>
                </a:solidFill>
              </a:rPr>
              <a:t>  Λοιπές Περιοχές με οικονομικά – κοινωνικά προβλήματα και διαρθρωτικές δυσκολίες </a:t>
            </a:r>
          </a:p>
          <a:p>
            <a:pPr marL="990600" lvl="1" indent="-533400">
              <a:buFontTx/>
              <a:buNone/>
            </a:pPr>
            <a:endParaRPr lang="el-GR" sz="1000" smtClean="0">
              <a:solidFill>
                <a:srgbClr val="FFFF00"/>
              </a:solidFill>
            </a:endParaRPr>
          </a:p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FFFF00"/>
                </a:solidFill>
              </a:rPr>
              <a:t>ΣΤΟΧΟΣ 3:</a:t>
            </a:r>
            <a:r>
              <a:rPr lang="el-GR" smtClean="0">
                <a:solidFill>
                  <a:srgbClr val="FFFF00"/>
                </a:solidFill>
              </a:rPr>
              <a:t>  Ανθρώπινοι πόροι</a:t>
            </a:r>
            <a:endParaRPr lang="en-GB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5638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ΠΕΡΙΦΕΡΕΙΑΚΗ ΠΟΛΙΤΙΚΗ: ΟΙ ΒΑΣΙΚΟΙ ΣΚΟΠΟΙ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1.       Μείωση της ανεργίας 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2.       Μείωση των περιφερειακών ανισοτήτων στην κατανομή του πραγματικού </a:t>
            </a:r>
            <a:r>
              <a:rPr lang="el-GR" sz="2000" smtClean="0">
                <a:solidFill>
                  <a:srgbClr val="FFFF00"/>
                </a:solidFill>
              </a:rPr>
              <a:t>   </a:t>
            </a: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κατά κεφαλήν εισοδήματος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3.       Πλήρης απασχόληση και βέλτιστη κατανομή των πόρων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4.       Προώθηση της τεχνολογικής προόδου στις καθυστερημένες περιφέρειες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5.       Βελτίωση της παραγωγικότητας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6.       Σταθεροποίηση και ισόρροπη ανάπτυξη της οικονομίας των περιφερειών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7.       Μείωση των πληθυσμιακών πιέσεων στις κορεσμένες περιφέρειες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8.        Διατήρηση της πολιτιστικής παράδοσης των περιφερειών</a:t>
            </a:r>
            <a:endParaRPr lang="el-GR" sz="20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l-GR" sz="800" smtClean="0">
              <a:solidFill>
                <a:srgbClr val="FFFF00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rgbClr val="FFFF00"/>
                </a:solidFill>
                <a:cs typeface="Times New Roman" pitchFamily="18" charset="0"/>
              </a:rPr>
              <a:t>9.       Προστασία του περιβάλλοντος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l-GR" sz="28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GB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600200"/>
          </a:xfrm>
        </p:spPr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ΠΡΟΓΡΑΜΜΑΤΙΚΗ ΠΕΡΙΟΔΟΣ 2000 – 2006:</a:t>
            </a:r>
            <a:b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ΣΤΟΧΟΙ ΤΗΣ ΠΕΡΙΦΕΡΕΙΑΚΗΣ ΠΟΛΙΤΙΚΗΣ</a:t>
            </a: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686800" cy="3429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l-GR" sz="2400" b="1" smtClean="0">
                <a:solidFill>
                  <a:srgbClr val="FFFF00"/>
                </a:solidFill>
              </a:rPr>
              <a:t>ΣΤΟΧΟΙ 1 &amp; 2: </a:t>
            </a:r>
            <a:r>
              <a:rPr lang="el-GR" sz="2400" smtClean="0">
                <a:solidFill>
                  <a:srgbClr val="FFFF00"/>
                </a:solidFill>
              </a:rPr>
              <a:t>Περιφερειακοί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l-GR" sz="900" smtClean="0">
              <a:solidFill>
                <a:srgbClr val="FFFF00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l-GR" sz="2400" b="1" smtClean="0">
                <a:solidFill>
                  <a:srgbClr val="FFFF00"/>
                </a:solidFill>
              </a:rPr>
              <a:t>ΣΤΟΧΟΣ 3:</a:t>
            </a:r>
            <a:r>
              <a:rPr lang="el-GR" sz="2400" smtClean="0">
                <a:solidFill>
                  <a:srgbClr val="FFFF00"/>
                </a:solidFill>
              </a:rPr>
              <a:t>  Οριζόντιος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l-GR" sz="2400" smtClean="0">
              <a:solidFill>
                <a:srgbClr val="FFFF00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l-GR" sz="2400" smtClean="0">
                <a:solidFill>
                  <a:srgbClr val="66FFFF"/>
                </a:solidFill>
              </a:rPr>
              <a:t>Επίσης: Τα 2/3 των πόρων των Διαρθρωτικών Ταμείων απορροφούνται από τα μέτρα του Στόχου 1, όπως μέχρι σήμερα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l-GR" sz="2400" smtClean="0">
              <a:solidFill>
                <a:srgbClr val="66FFFF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l-GR" sz="2400" smtClean="0">
                <a:solidFill>
                  <a:srgbClr val="66FFFF"/>
                </a:solidFill>
              </a:rPr>
              <a:t>Οι Στόχοι 1 και 2 καλύπτουν το 35-40% του Κοινοτικού πληθυσμού, έναντι 51% μέχρι το Β΄ ΚΠΣ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GB" sz="24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30438" cy="11430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2000-2006</a:t>
            </a: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33794" name="Picture 4" descr="sf2004_eu25_names_cs-a4p-s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813" y="0"/>
            <a:ext cx="5056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600200"/>
          </a:xfrm>
        </p:spPr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ΠΡΟΓΡΑΜΜΑΤΙΚΗ ΠΕΡΙΟΔΟΣ 2000 – 2006:</a:t>
            </a:r>
            <a:b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ΚΟΙΝΟΤΙΚΕΣ ΠΡΩΤΟΒΟΥΛΙΕΣ</a:t>
            </a: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686800" cy="3810000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FFFF00"/>
                </a:solidFill>
              </a:rPr>
              <a:t>Μειώνονται από 13 σε 4: </a:t>
            </a:r>
          </a:p>
          <a:p>
            <a:pPr marL="990600" lvl="1" indent="-533400">
              <a:buFontTx/>
              <a:buNone/>
            </a:pPr>
            <a:endParaRPr lang="el-GR" b="1" smtClean="0">
              <a:solidFill>
                <a:srgbClr val="FFFF00"/>
              </a:solidFill>
            </a:endParaRPr>
          </a:p>
          <a:p>
            <a:pPr marL="990600" lvl="1" indent="-533400"/>
            <a:r>
              <a:rPr lang="el-GR" smtClean="0">
                <a:solidFill>
                  <a:srgbClr val="FFCCFF"/>
                </a:solidFill>
              </a:rPr>
              <a:t>Διασυνοριακή Συνεργασία</a:t>
            </a:r>
          </a:p>
          <a:p>
            <a:pPr marL="990600" lvl="1" indent="-533400"/>
            <a:r>
              <a:rPr lang="el-GR" smtClean="0">
                <a:solidFill>
                  <a:srgbClr val="FFCCFF"/>
                </a:solidFill>
              </a:rPr>
              <a:t>Αγροτική Ανάπτυξη</a:t>
            </a:r>
          </a:p>
          <a:p>
            <a:pPr marL="990600" lvl="1" indent="-533400"/>
            <a:r>
              <a:rPr lang="el-GR" smtClean="0">
                <a:solidFill>
                  <a:srgbClr val="FFCCFF"/>
                </a:solidFill>
              </a:rPr>
              <a:t>Ισότητα ευκαιριών στους ανθρώπινους πόρους</a:t>
            </a:r>
          </a:p>
          <a:p>
            <a:pPr marL="990600" lvl="1" indent="-533400"/>
            <a:r>
              <a:rPr lang="el-GR" smtClean="0">
                <a:solidFill>
                  <a:srgbClr val="FFCCFF"/>
                </a:solidFill>
              </a:rPr>
              <a:t>Αναβάθμιση αστικών κέντρων</a:t>
            </a:r>
            <a:endParaRPr lang="en-GB" smtClean="0">
              <a:solidFill>
                <a:srgbClr val="FFCC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914400"/>
          </a:xfrm>
        </p:spPr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ΠΡΟΓΡΑΜΜΑΤΙΚΗ ΠΕΡΙΟΔΟΣ 2000 – 2006:</a:t>
            </a:r>
            <a:b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Διάρκεια Προγραμματικής Περιόδου: από 6 σε 7 έτη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Στόχοι: από 6 σε 3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Περαιτέρω διεύρυνση της </a:t>
            </a:r>
            <a:r>
              <a:rPr lang="el-GR" i="1" smtClean="0">
                <a:solidFill>
                  <a:srgbClr val="FFFF00"/>
                </a:solidFill>
              </a:rPr>
              <a:t>εταιρικής σχέσης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Αναβάθμιση του ΧΜΠΑ σε Διαρθρωτικό Ταμείο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Έμφαση στον συντονισμό, την προσθετικότητα και τη συμβατότητα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‘Συμπλήρωμα Προγραμματισμού’</a:t>
            </a:r>
          </a:p>
          <a:p>
            <a:pPr marL="990600" lvl="1" indent="-533400">
              <a:lnSpc>
                <a:spcPct val="90000"/>
              </a:lnSpc>
            </a:pPr>
            <a:r>
              <a:rPr lang="el-GR" smtClean="0">
                <a:solidFill>
                  <a:srgbClr val="FFFF00"/>
                </a:solidFill>
              </a:rPr>
              <a:t>Ευρωπαϊκή Επιτροπή: Λιγότερη εμπλοκή σε διαχείριση-παρακολούθηση αλλά αυστηρότεροι έλεγχοι</a:t>
            </a:r>
          </a:p>
          <a:p>
            <a:pPr marL="990600" lvl="1" indent="-533400">
              <a:lnSpc>
                <a:spcPct val="90000"/>
              </a:lnSpc>
            </a:pPr>
            <a:endParaRPr lang="en-GB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914400"/>
          </a:xfrm>
        </p:spPr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ΠΡΟΓΡΑΜΜΑΤΙΚΗ ΠΕΡΙΟΔΟΣ 2000 – 2006:</a:t>
            </a:r>
            <a:br>
              <a:rPr lang="el-GR" sz="3200" b="1" smtClean="0">
                <a:solidFill>
                  <a:srgbClr val="00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pPr marL="990600" lvl="1" indent="-533400"/>
            <a:r>
              <a:rPr lang="el-GR" smtClean="0">
                <a:solidFill>
                  <a:srgbClr val="FFFF00"/>
                </a:solidFill>
              </a:rPr>
              <a:t>Σύσταση νέων αρχών: Αρχές Διαχείρισης, Επιτροπές Παρακολούθησης, Αρχές Πληρωμής και Αρχές Δημοσιονομικού Ελέγχου</a:t>
            </a:r>
          </a:p>
          <a:p>
            <a:pPr marL="990600" lvl="1" indent="-533400"/>
            <a:r>
              <a:rPr lang="el-GR" smtClean="0">
                <a:solidFill>
                  <a:srgbClr val="FFFF00"/>
                </a:solidFill>
              </a:rPr>
              <a:t>‘Αποθεματικό Επίδοσης’</a:t>
            </a:r>
          </a:p>
          <a:p>
            <a:pPr marL="990600" lvl="1" indent="-533400"/>
            <a:r>
              <a:rPr lang="el-GR" smtClean="0">
                <a:solidFill>
                  <a:srgbClr val="FFFF00"/>
                </a:solidFill>
              </a:rPr>
              <a:t>Χρηματοδοτικό σύστημα φθίνουσας μεταβατικής στήριξης των περιφερειών που δεν εκπληρώνουν πλέον το κριτήριο επιλεξιμότητας για τον Στόχο 1</a:t>
            </a:r>
          </a:p>
          <a:p>
            <a:pPr marL="990600" lvl="1" indent="-533400"/>
            <a:r>
              <a:rPr lang="el-GR" smtClean="0">
                <a:solidFill>
                  <a:srgbClr val="FFFF00"/>
                </a:solidFill>
              </a:rPr>
              <a:t>Ειδική διαδικασία έγκρισης &amp; εφαρμογής των μεγάλων έργων</a:t>
            </a:r>
            <a:endParaRPr lang="en-GB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27125"/>
          </a:xfrm>
        </p:spPr>
        <p:txBody>
          <a:bodyPr/>
          <a:lstStyle/>
          <a:p>
            <a:pPr eaLnBrk="1" hangingPunct="1"/>
            <a:r>
              <a:rPr lang="el-GR" sz="3400" b="1" smtClean="0">
                <a:solidFill>
                  <a:schemeClr val="hlink"/>
                </a:solidFill>
                <a:latin typeface="Garamond" pitchFamily="18" charset="0"/>
              </a:rPr>
              <a:t>ΠΡΟΓΡΑΜΜΑΤΙΚΗ ΠΕΡΙΟΔΟΣ 2007-2013:</a:t>
            </a:r>
            <a:r>
              <a:rPr lang="en-US" sz="3400" b="1" smtClean="0">
                <a:solidFill>
                  <a:schemeClr val="hlink"/>
                </a:solidFill>
                <a:latin typeface="Garamond" pitchFamily="18" charset="0"/>
              </a:rPr>
              <a:t/>
            </a:r>
            <a:br>
              <a:rPr lang="en-US" sz="3400" b="1" smtClean="0">
                <a:solidFill>
                  <a:schemeClr val="hlink"/>
                </a:solidFill>
                <a:latin typeface="Garamond" pitchFamily="18" charset="0"/>
              </a:rPr>
            </a:br>
            <a:r>
              <a:rPr lang="el-GR" sz="3400" b="1" smtClean="0">
                <a:solidFill>
                  <a:schemeClr val="hlink"/>
                </a:solidFill>
                <a:latin typeface="Garamond" pitchFamily="18" charset="0"/>
              </a:rPr>
              <a:t> </a:t>
            </a:r>
            <a:r>
              <a:rPr lang="el-GR" sz="3400" b="1" smtClean="0">
                <a:solidFill>
                  <a:srgbClr val="66FFFF"/>
                </a:solidFill>
                <a:latin typeface="Garamond" pitchFamily="18" charset="0"/>
              </a:rPr>
              <a:t>ΟΙ ΣΤΟΧΟΙ ΤΗΣ ΠΕΡΙΦΕΡΕΙΑΚΗΣ ΠΟΛΙΤΙΚΗΣ</a:t>
            </a:r>
            <a:endParaRPr lang="en-GB" sz="3400" smtClean="0">
              <a:solidFill>
                <a:srgbClr val="66FFFF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586788" cy="382270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l-GR" b="1" smtClean="0">
                <a:solidFill>
                  <a:srgbClr val="FFFF00"/>
                </a:solidFill>
                <a:latin typeface="Garamond" pitchFamily="18" charset="0"/>
              </a:rPr>
              <a:t>ΣΤΟΧΟΣ 1:</a:t>
            </a:r>
            <a:r>
              <a:rPr lang="el-GR" smtClean="0">
                <a:solidFill>
                  <a:srgbClr val="FFFF00"/>
                </a:solidFill>
                <a:latin typeface="Garamond" pitchFamily="18" charset="0"/>
              </a:rPr>
              <a:t>  </a:t>
            </a:r>
            <a:r>
              <a:rPr lang="el-GR" sz="3000" b="1" smtClean="0">
                <a:solidFill>
                  <a:srgbClr val="FFFF00"/>
                </a:solidFill>
                <a:latin typeface="Garamond" pitchFamily="18" charset="0"/>
              </a:rPr>
              <a:t>Σύγκλιση</a:t>
            </a:r>
          </a:p>
          <a:p>
            <a:pPr marL="990600" lvl="1" indent="-533400" eaLnBrk="1" hangingPunct="1">
              <a:buFontTx/>
              <a:buNone/>
            </a:pPr>
            <a:endParaRPr lang="el-GR" sz="1000" smtClean="0">
              <a:solidFill>
                <a:srgbClr val="FFFF00"/>
              </a:solidFill>
              <a:latin typeface="Garamond" pitchFamily="18" charset="0"/>
            </a:endParaRP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l-GR" b="1" smtClean="0">
                <a:solidFill>
                  <a:srgbClr val="FFFF00"/>
                </a:solidFill>
                <a:latin typeface="Garamond" pitchFamily="18" charset="0"/>
              </a:rPr>
              <a:t>ΣΤΟΧΟΣ 2:</a:t>
            </a:r>
            <a:r>
              <a:rPr lang="el-GR" smtClean="0">
                <a:solidFill>
                  <a:srgbClr val="FFFF00"/>
                </a:solidFill>
                <a:latin typeface="Garamond" pitchFamily="18" charset="0"/>
              </a:rPr>
              <a:t>  </a:t>
            </a:r>
            <a:r>
              <a:rPr lang="el-GR" sz="3000" b="1" smtClean="0">
                <a:solidFill>
                  <a:srgbClr val="FFFF00"/>
                </a:solidFill>
                <a:latin typeface="Garamond" pitchFamily="18" charset="0"/>
              </a:rPr>
              <a:t>Περιφερειακή ανταγωνιστικότητα</a:t>
            </a:r>
          </a:p>
          <a:p>
            <a:pPr marL="990600" lvl="1" indent="-533400" eaLnBrk="1" hangingPunct="1">
              <a:buFontTx/>
              <a:buNone/>
            </a:pPr>
            <a:r>
              <a:rPr lang="el-GR" sz="3000" b="1" smtClean="0">
                <a:solidFill>
                  <a:srgbClr val="FFFF00"/>
                </a:solidFill>
                <a:latin typeface="Garamond" pitchFamily="18" charset="0"/>
              </a:rPr>
              <a:t>                       και απασχόληση</a:t>
            </a:r>
            <a:endParaRPr lang="el-GR" b="1" smtClean="0">
              <a:solidFill>
                <a:srgbClr val="FFFF00"/>
              </a:solidFill>
              <a:latin typeface="Garamond" pitchFamily="18" charset="0"/>
            </a:endParaRPr>
          </a:p>
          <a:p>
            <a:pPr marL="990600" lvl="1" indent="-533400" eaLnBrk="1" hangingPunct="1">
              <a:buFontTx/>
              <a:buNone/>
            </a:pPr>
            <a:endParaRPr lang="el-GR" sz="1000" b="1" smtClean="0">
              <a:solidFill>
                <a:srgbClr val="FFFF00"/>
              </a:solidFill>
              <a:latin typeface="Garamond" pitchFamily="18" charset="0"/>
            </a:endParaRP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l-GR" b="1" smtClean="0">
                <a:solidFill>
                  <a:srgbClr val="FFFF00"/>
                </a:solidFill>
                <a:latin typeface="Garamond" pitchFamily="18" charset="0"/>
              </a:rPr>
              <a:t>ΣΤΟΧΟΣ 3:</a:t>
            </a:r>
            <a:r>
              <a:rPr lang="el-GR" smtClean="0">
                <a:solidFill>
                  <a:srgbClr val="FFFF00"/>
                </a:solidFill>
                <a:latin typeface="Garamond" pitchFamily="18" charset="0"/>
              </a:rPr>
              <a:t>  </a:t>
            </a:r>
            <a:r>
              <a:rPr lang="el-GR" sz="3000" b="1" smtClean="0">
                <a:solidFill>
                  <a:srgbClr val="FFFF00"/>
                </a:solidFill>
                <a:latin typeface="Garamond" pitchFamily="18" charset="0"/>
              </a:rPr>
              <a:t>Ευρωπαϊκή χωρική συνεργασία</a:t>
            </a:r>
          </a:p>
          <a:p>
            <a:pPr marL="990600" lvl="1" indent="-533400" eaLnBrk="1" hangingPunct="1">
              <a:buFontTx/>
              <a:buNone/>
            </a:pPr>
            <a:endParaRPr lang="en-GB" smtClean="0">
              <a:solidFill>
                <a:srgbClr val="66FFFF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sf2007-13_eu27_a4_sea2004"/>
          <p:cNvPicPr>
            <a:picLocks noChangeAspect="1" noChangeArrowheads="1"/>
          </p:cNvPicPr>
          <p:nvPr/>
        </p:nvPicPr>
        <p:blipFill>
          <a:blip r:embed="rId2"/>
          <a:srcRect b="24303"/>
          <a:stretch>
            <a:fillRect/>
          </a:stretch>
        </p:blipFill>
        <p:spPr bwMode="auto">
          <a:xfrm>
            <a:off x="2662238" y="0"/>
            <a:ext cx="64817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07950" y="260350"/>
            <a:ext cx="2322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l-G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2007-2013</a:t>
            </a:r>
            <a:endParaRPr lang="en-GB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pic>
        <p:nvPicPr>
          <p:cNvPr id="38915" name="Picture 4" descr="ob1_2_2007_slide4"/>
          <p:cNvPicPr>
            <a:picLocks noChangeAspect="1" noChangeArrowheads="1"/>
          </p:cNvPicPr>
          <p:nvPr/>
        </p:nvPicPr>
        <p:blipFill>
          <a:blip r:embed="rId3"/>
          <a:srcRect l="2042" t="2570" r="73541" b="76933"/>
          <a:stretch>
            <a:fillRect/>
          </a:stretch>
        </p:blipFill>
        <p:spPr bwMode="auto">
          <a:xfrm>
            <a:off x="2700338" y="0"/>
            <a:ext cx="17272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8305800" cy="57912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ΠΕΡΙΦΕΡΕΙΑΚΗ ΠΟΛΙΤΙΚΗ: </a:t>
            </a:r>
          </a:p>
          <a:p>
            <a:pPr marL="609600" indent="-609600">
              <a:buFontTx/>
              <a:buNone/>
              <a:defRPr/>
            </a:pP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ΤΑ ΚΥΡΙΑ (ΠΑΡΑΔΟΣΙΑΚΑ) ΜΕΣΑ</a:t>
            </a:r>
            <a:r>
              <a:rPr lang="en-GB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  <a:defRPr/>
            </a:pP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</a:rPr>
              <a:t>1.      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Οικονομική και κοινωνική υποδομή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2.       Επιδοτήσεις (ή επιχορηγήσεις)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3.       Φορολογικά κίνητρα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4.       Πιστωτικά κίνητρα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5.       Θεσμικά μέτρα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6.       Έλεγχοι και αντικίνητρα</a:t>
            </a:r>
          </a:p>
          <a:p>
            <a:pPr marL="609600" indent="-609600">
              <a:buFontTx/>
              <a:buNone/>
              <a:defRPr/>
            </a:pPr>
            <a:r>
              <a:rPr lang="el-GR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609600" indent="-609600">
              <a:defRPr/>
            </a:pPr>
            <a:endParaRPr lang="en-GB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763000" cy="57912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ΠΕΡΙΦΕΡΕΙΑΚΗ ΠΟΛΙΤΙΚΗ: </a:t>
            </a:r>
          </a:p>
          <a:p>
            <a:pPr marL="609600" indent="-609600">
              <a:buFontTx/>
              <a:buNone/>
              <a:defRPr/>
            </a:pP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ΤΑ </a:t>
            </a: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ΝΕΑ</a:t>
            </a:r>
            <a:r>
              <a:rPr lang="el-GR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ΜΕΣΑ</a:t>
            </a:r>
            <a:r>
              <a:rPr lang="en-GB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</a:rPr>
              <a:t>Για </a:t>
            </a:r>
            <a:r>
              <a:rPr lang="el-GR" sz="2400" i="1" smtClean="0">
                <a:solidFill>
                  <a:srgbClr val="FFFF00"/>
                </a:solidFill>
                <a:cs typeface="Times New Roman" pitchFamily="18" charset="0"/>
              </a:rPr>
              <a:t>την προώθηση της στρατηγικής της ΕΝΔΟΓΕΝΟΥΣ ΑΝΑΠΤΥΞΗΣ</a:t>
            </a:r>
            <a:endParaRPr lang="el-GR" sz="2400" smtClean="0">
              <a:solidFill>
                <a:srgbClr val="FFFF00"/>
              </a:solidFill>
              <a:cs typeface="Times New Roman" pitchFamily="18" charset="0"/>
            </a:endParaRPr>
          </a:p>
          <a:p>
            <a:pPr marL="609600" indent="-609600">
              <a:buFontTx/>
              <a:buNone/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 </a:t>
            </a:r>
          </a:p>
          <a:p>
            <a:pPr marL="609600" indent="-609600"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Τοπική ανάπτυξη</a:t>
            </a: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Μικρομεσαίες Επιχειρήσεις</a:t>
            </a: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defRPr/>
            </a:pPr>
            <a:r>
              <a:rPr lang="el-GR" sz="2400" smtClean="0">
                <a:solidFill>
                  <a:srgbClr val="FFFF00"/>
                </a:solidFill>
                <a:cs typeface="Times New Roman" pitchFamily="18" charset="0"/>
              </a:rPr>
              <a:t>Νέες τεχνολογίες</a:t>
            </a:r>
            <a:endParaRPr lang="el-GR" sz="2400" smtClean="0">
              <a:solidFill>
                <a:srgbClr val="FFFF00"/>
              </a:solidFill>
            </a:endParaRPr>
          </a:p>
          <a:p>
            <a:pPr marL="609600" indent="-609600">
              <a:defRPr/>
            </a:pPr>
            <a:r>
              <a:rPr lang="el-GR" sz="2400" smtClean="0">
                <a:solidFill>
                  <a:srgbClr val="FFFF00"/>
                </a:solidFill>
              </a:rPr>
              <a:t>Τεχνοπόλεις</a:t>
            </a:r>
          </a:p>
          <a:p>
            <a:pPr marL="609600" indent="-609600">
              <a:defRPr/>
            </a:pPr>
            <a:endParaRPr lang="en-GB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"/>
            <a:ext cx="8305800" cy="64770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l-GR" sz="3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διαχρονική εξέλιξη της ευρωπαϊκής περιφερειακής πολιτικής</a:t>
            </a:r>
          </a:p>
          <a:p>
            <a:pPr marL="609600" indent="-609600" algn="ctr">
              <a:buFontTx/>
              <a:buNone/>
              <a:defRPr/>
            </a:pPr>
            <a:endParaRPr lang="el-GR" sz="30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defRPr/>
            </a:pPr>
            <a:r>
              <a:rPr lang="el-GR" sz="2800" smtClean="0">
                <a:solidFill>
                  <a:srgbClr val="FFFF00"/>
                </a:solidFill>
              </a:rPr>
              <a:t>Αρχική περίοδος</a:t>
            </a:r>
          </a:p>
          <a:p>
            <a:pPr marL="609600" indent="-609600">
              <a:defRPr/>
            </a:pPr>
            <a:r>
              <a:rPr lang="el-GR" sz="2800" smtClean="0">
                <a:solidFill>
                  <a:srgbClr val="FFFF00"/>
                </a:solidFill>
              </a:rPr>
              <a:t>Δεκαετία ’70, ΕΤΠΑ</a:t>
            </a:r>
          </a:p>
          <a:p>
            <a:pPr marL="609600" indent="-609600">
              <a:defRPr/>
            </a:pPr>
            <a:r>
              <a:rPr lang="el-GR" sz="2800" smtClean="0">
                <a:solidFill>
                  <a:srgbClr val="FFFF00"/>
                </a:solidFill>
              </a:rPr>
              <a:t>Δεκαετία ’80, ΜΟΠ</a:t>
            </a:r>
          </a:p>
          <a:p>
            <a:pPr marL="609600" indent="-609600">
              <a:defRPr/>
            </a:pPr>
            <a:r>
              <a:rPr lang="el-GR" sz="2800" smtClean="0">
                <a:solidFill>
                  <a:srgbClr val="FFFF00"/>
                </a:solidFill>
              </a:rPr>
              <a:t>Στρατηγικοί στόχοι: 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l-GR" sz="2400" b="1" smtClean="0">
                <a:solidFill>
                  <a:srgbClr val="FFFF00"/>
                </a:solidFill>
              </a:rPr>
              <a:t>Ενιαία Αγορά</a:t>
            </a:r>
          </a:p>
          <a:p>
            <a:pPr marL="990600" lvl="1" indent="-533400">
              <a:buFontTx/>
              <a:buAutoNum type="arabicPeriod"/>
              <a:defRPr/>
            </a:pPr>
            <a:r>
              <a:rPr lang="el-GR" sz="2400" smtClean="0">
                <a:solidFill>
                  <a:srgbClr val="FFFF00"/>
                </a:solidFill>
              </a:rPr>
              <a:t>Οικονομική Σύγκλιση και Κοινωνική Συνοχή</a:t>
            </a:r>
          </a:p>
          <a:p>
            <a:pPr marL="609600" indent="-609600">
              <a:buFontTx/>
              <a:buNone/>
              <a:defRPr/>
            </a:pPr>
            <a:r>
              <a:rPr lang="el-GR" sz="2800" smtClean="0">
                <a:solidFill>
                  <a:srgbClr val="FFFF00"/>
                </a:solidFill>
              </a:rPr>
              <a:t>1988:  Μεταρρύθμιση Κοινοτικού Προϋπολογισμού</a:t>
            </a:r>
          </a:p>
          <a:p>
            <a:pPr marL="609600" indent="-609600">
              <a:buFontTx/>
              <a:buNone/>
              <a:defRPr/>
            </a:pPr>
            <a:r>
              <a:rPr lang="el-GR" sz="2800" smtClean="0">
                <a:solidFill>
                  <a:srgbClr val="FFFF00"/>
                </a:solidFill>
              </a:rPr>
              <a:t>           Μεταρρύθμιση Κοινής Αγροτικής Πολιτικής</a:t>
            </a:r>
          </a:p>
          <a:p>
            <a:pPr marL="609600" indent="-609600">
              <a:buFontTx/>
              <a:buNone/>
              <a:defRPr/>
            </a:pPr>
            <a:r>
              <a:rPr lang="el-GR" sz="2800" smtClean="0">
                <a:solidFill>
                  <a:srgbClr val="FFFF00"/>
                </a:solidFill>
              </a:rPr>
              <a:t>           Μεταρρύθμιση των Διαρθρωτικών Ταμείων</a:t>
            </a:r>
            <a:endParaRPr lang="en-GB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ΤΑ ΔΙΑΡΘΡΩΤΙΚΑ ΤΑΜΕΙΑ ΤΗΣ Ε.Ε.</a:t>
            </a:r>
            <a:r>
              <a:rPr lang="el-GR" sz="320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rgbClr val="FFFF00"/>
                </a:solidFill>
                <a:cs typeface="Times New Roman" pitchFamily="18" charset="0"/>
              </a:rPr>
            </a:br>
            <a:endParaRPr lang="en-GB" sz="320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FFFF00"/>
                </a:solidFill>
              </a:rPr>
              <a:t>Ευρωπαϊκό Κοινωνικό Ταμείο (ΕΚΤ)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FFFF00"/>
                </a:solidFill>
              </a:rPr>
              <a:t>Ευρωπαϊκό Γεωργικό Ταμείο Προσανατολισμού και Εγγυήσεων (ΕΓΤΠ-Ε)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FFFF00"/>
                </a:solidFill>
              </a:rPr>
              <a:t>Ευρωπαϊκό Ταμείο Περιφερειακής Ανάπτυξης (ΕΤΠΑ)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FFFF00"/>
                </a:solidFill>
              </a:rPr>
              <a:t>Χρηματοδοτικό Μέσο Προσανατολισμού της Αλιείας (ΧΜΠΑ)</a:t>
            </a:r>
          </a:p>
          <a:p>
            <a:pPr lvl="1">
              <a:lnSpc>
                <a:spcPct val="90000"/>
              </a:lnSpc>
            </a:pPr>
            <a:endParaRPr lang="el-GR" sz="2400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l-GR" sz="2400" smtClean="0">
                <a:solidFill>
                  <a:srgbClr val="66FFFF"/>
                </a:solidFill>
              </a:rPr>
              <a:t>Επίσης: 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66FFFF"/>
                </a:solidFill>
              </a:rPr>
              <a:t>Ευρωπαϊκή Τράπεζα Επενδύσεων (ΕΤΕ)</a:t>
            </a:r>
          </a:p>
          <a:p>
            <a:pPr lvl="1">
              <a:lnSpc>
                <a:spcPct val="90000"/>
              </a:lnSpc>
            </a:pPr>
            <a:r>
              <a:rPr lang="el-GR" sz="2400" smtClean="0">
                <a:solidFill>
                  <a:srgbClr val="66FFFF"/>
                </a:solidFill>
              </a:rPr>
              <a:t>Ταμείο Συνοχής (ΤΣ)</a:t>
            </a:r>
          </a:p>
          <a:p>
            <a:pPr lvl="1">
              <a:lnSpc>
                <a:spcPct val="90000"/>
              </a:lnSpc>
            </a:pPr>
            <a:endParaRPr lang="el-GR" sz="2400" smtClean="0">
              <a:solidFill>
                <a:srgbClr val="66FFFF"/>
              </a:solidFill>
            </a:endParaRPr>
          </a:p>
          <a:p>
            <a:pPr lvl="3">
              <a:lnSpc>
                <a:spcPct val="90000"/>
              </a:lnSpc>
            </a:pPr>
            <a:endParaRPr lang="en-GB" sz="180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ΟΙ ΣΤΟΧΟΙ ΤΗΣ ΠΕΡΙΦΕΡΕΙΑΚΗΣ ΠΟΛΙΤΙΚΗΣ ΤΗΣ Ε.Ε. ΜΕΤΑ ΤΟ 1988: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Περιοχές με διαρθρωτική καθυστέρηση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Περιοχές βιομηχανικής παρακμής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Ανεργία μακράς διαρκείας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Επαγγελματική ένταξη των νέων</a:t>
            </a:r>
          </a:p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00FF00"/>
                </a:solidFill>
              </a:rPr>
              <a:t>5α.  Προσαρμογή αγροτικών διαρθρώσεων</a:t>
            </a:r>
          </a:p>
          <a:p>
            <a:pPr marL="990600" lvl="1" indent="-533400">
              <a:buFontTx/>
              <a:buNone/>
            </a:pPr>
            <a:r>
              <a:rPr lang="el-GR" b="1" smtClean="0">
                <a:solidFill>
                  <a:srgbClr val="00FF00"/>
                </a:solidFill>
              </a:rPr>
              <a:t>5β.  Ανάπτυξη αγροτικών ζωνών</a:t>
            </a:r>
          </a:p>
          <a:p>
            <a:pPr marL="990600" lvl="1" indent="-533400">
              <a:buFontTx/>
              <a:buNone/>
            </a:pPr>
            <a:endParaRPr lang="el-GR" sz="1000" smtClean="0">
              <a:solidFill>
                <a:srgbClr val="00FF00"/>
              </a:solidFill>
            </a:endParaRPr>
          </a:p>
          <a:p>
            <a:pPr marL="990600" lvl="1" indent="-533400">
              <a:buFontTx/>
              <a:buNone/>
            </a:pPr>
            <a:r>
              <a:rPr lang="el-GR" smtClean="0">
                <a:solidFill>
                  <a:srgbClr val="00FFFF"/>
                </a:solidFill>
              </a:rPr>
              <a:t>6. Αραιοκατοικημένες περιοχές</a:t>
            </a:r>
            <a:endParaRPr lang="en-GB" smtClean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2230438" cy="11430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1989-1993</a:t>
            </a: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20482" name="Picture 5" descr="eligi_89-93_a4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2750" y="0"/>
            <a:ext cx="4921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Η ΧΡΗΜΑΤΟΔΟΤΗΣΗ ΤΩΝ ΣΤΟΧΩΝ ΤΗΣ ΠΕΡΙΦΕΡΕΙΑΚΗΣ ΠΟΛΙΤΙΚΗΣ:</a:t>
            </a:r>
            <a: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  <a:t/>
            </a:r>
            <a:br>
              <a:rPr lang="el-GR" sz="3200" smtClean="0">
                <a:solidFill>
                  <a:schemeClr val="hlink"/>
                </a:solidFill>
                <a:cs typeface="Times New Roman" pitchFamily="18" charset="0"/>
              </a:rPr>
            </a:br>
            <a:endParaRPr lang="en-GB" sz="3200" smtClean="0">
              <a:solidFill>
                <a:schemeClr val="hlink"/>
              </a:solidFill>
              <a:cs typeface="Times New Roman" pitchFamily="18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ΕΤΠΑ, ΕΚΤ, ΕΓΤ-Π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ΕΤΠΑ, ΕΚΤ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ΕΚΤ</a:t>
            </a:r>
          </a:p>
          <a:p>
            <a:pPr marL="990600" lvl="1" indent="-533400">
              <a:buFontTx/>
              <a:buAutoNum type="arabicPeriod"/>
            </a:pPr>
            <a:r>
              <a:rPr lang="el-GR" smtClean="0">
                <a:solidFill>
                  <a:srgbClr val="FFFF00"/>
                </a:solidFill>
              </a:rPr>
              <a:t>ΕΚΤ</a:t>
            </a:r>
          </a:p>
          <a:p>
            <a:pPr marL="990600" lvl="1" indent="-533400">
              <a:buFontTx/>
              <a:buNone/>
            </a:pPr>
            <a:r>
              <a:rPr lang="el-GR" smtClean="0">
                <a:solidFill>
                  <a:srgbClr val="99FF33"/>
                </a:solidFill>
              </a:rPr>
              <a:t>5α.  ΕΓΤ-Π</a:t>
            </a:r>
          </a:p>
          <a:p>
            <a:pPr marL="990600" lvl="1" indent="-533400">
              <a:buFontTx/>
              <a:buNone/>
            </a:pPr>
            <a:r>
              <a:rPr lang="el-GR" smtClean="0">
                <a:solidFill>
                  <a:srgbClr val="99FF33"/>
                </a:solidFill>
              </a:rPr>
              <a:t>5β.  ΕΤΠΑ, ΕΚΤ, ΕΓΤ-Π</a:t>
            </a:r>
          </a:p>
          <a:p>
            <a:pPr marL="990600" lvl="1" indent="-533400">
              <a:buFontTx/>
              <a:buNone/>
            </a:pPr>
            <a:endParaRPr lang="el-GR" smtClean="0">
              <a:solidFill>
                <a:srgbClr val="99FF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703</Words>
  <Application>Microsoft Office PowerPoint</Application>
  <PresentationFormat>On-screen Show (4:3)</PresentationFormat>
  <Paragraphs>148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Calibri</vt:lpstr>
      <vt:lpstr>Symbol</vt:lpstr>
      <vt:lpstr>Garamond</vt:lpstr>
      <vt:lpstr>Default Design</vt:lpstr>
      <vt:lpstr>Η Περιφερειακή Πολιτική  της Ε.Ε  (1957-2013)</vt:lpstr>
      <vt:lpstr>Slide 2</vt:lpstr>
      <vt:lpstr>Slide 3</vt:lpstr>
      <vt:lpstr>Slide 4</vt:lpstr>
      <vt:lpstr>Slide 5</vt:lpstr>
      <vt:lpstr>ΤΑ ΔΙΑΡΘΡΩΤΙΚΑ ΤΑΜΕΙΑ ΤΗΣ Ε.Ε. </vt:lpstr>
      <vt:lpstr>ΟΙ ΣΤΟΧΟΙ ΤΗΣ ΠΕΡΙΦΕΡΕΙΑΚΗΣ ΠΟΛΙΤΙΚΗΣ ΤΗΣ Ε.Ε. ΜΕΤΑ ΤΟ 1988: </vt:lpstr>
      <vt:lpstr>1989-1993  </vt:lpstr>
      <vt:lpstr>Η ΧΡΗΜΑΤΟΔΟΤΗΣΗ ΤΩΝ ΣΤΟΧΩΝ ΤΗΣ ΠΕΡΙΦΕΡΕΙΑΚΗΣ ΠΟΛΙΤΙΚΗΣ: </vt:lpstr>
      <vt:lpstr>ΠΡΟΒΛΗΜΑΤΑ – ΑΔΥΝΑΜΙΕΣ ΤΗΣ ΠΕΡΙΦΕΡΕΙΑΚΗΣ ΠΟΛΙΤΙΚΗΣ ΜΕΧΡΙ ΤΟ 1988: </vt:lpstr>
      <vt:lpstr>Η ΝΕΑ ΔΙΑΡΘΡΩΤΙΚΗ ΠΟΛΙΤΙΚΗ ΜΕΤΑ ΤΟ 1988: </vt:lpstr>
      <vt:lpstr>ΚΟΙΝΟΤΙΚΟ ΠΛΑΙΣΙΟ ΣΤΗΡΙΞΗΣ (ΚΠΣ)  Το έγγραφο που εγκρίνεται από την Ευρωπαϊκή Επιτροπή, μετά την υποβολή του Σχεδίου Ανάπτυξης (ΣΑ) και σε συμφωνία με το κράτος-μέλος    Περιλαμβάνει:  -      Τη στρατηγική και τις προτεραιότητες δράσης των Ταμείων και του κράτους-μέλους  -      Τους ειδικούς στόχους τους -      Τις πηγές χρηματοδότησης </vt:lpstr>
      <vt:lpstr>ΚΟΙΝΟΤΙΚΟ ΠΛΑΙΣΙΟ ΣΤΗΡΙΞΗΣ (ΚΠΣ)  Διαιρείται:   σε Άξονες Προτεραιότητας        Εφαρμόζεται:    Μέσω Επιχειρησιακών Προγραμμάτων   </vt:lpstr>
      <vt:lpstr>ΚΟΙΝΟΤΙΚΗ ΠΕΡΙΦΕΡΕΙΑΚΗ ΠΟΛΙΤΙΚΗ:  ΟΙ ΒΑΣΙΚΕΣ ΑΡΧΕΣ      ·    Συγκέντρωση  ·    Προγραμματισμός  ·    Εταιρική Σχέση  ·    Προσθετικότητα </vt:lpstr>
      <vt:lpstr> ΤΑ ΚΟΙΝΟΤΙΚΑ ΠΡΟΓΡΑΜΜΑΤΑ          I.      ΕΘΝΙΚΗΣ ΠΡΩΤΟΒΟΥΛΙΑΣ               1. Κοινοτικά Πλαίσια Στήριξης             2. Ενιαία Έγγραφα Προγραμματισμού      II.      ΚΟΙΝΟΤΙΚΗΣ ΠΡΩΤΟΒΟΥΛΙΑΣ   -        Κοινοτικές Πρωτοβουλίες </vt:lpstr>
      <vt:lpstr>ΕΝΙΑΙΟ ΕΓΓΡΑΦΟ ΠΡΟΓΡΑΜΜΑΤΙΣΜΟΥ</vt:lpstr>
      <vt:lpstr>ΚΟΙΝΟΤΙΚΕΣ ΠΡΩΤΟΒΟΥΛΙΕΣ</vt:lpstr>
      <vt:lpstr>1994-1999  </vt:lpstr>
      <vt:lpstr>ΠΡΟΓΡΑΜΜΑΤΙΚΗ ΠΕΡΙΟΔΟΣ 2000 – 2006: ΟΙ ΣΤΟΧΟΙ ΤΗΣ ΠΕΡΙΦΕΡΕΙΑΚΗΣ ΠΟΛΙΤΙΚΗΣ</vt:lpstr>
      <vt:lpstr>ΠΡΟΓΡΑΜΜΑΤΙΚΗ ΠΕΡΙΟΔΟΣ 2000 – 2006: ΟΙ ΣΤΟΧΟΙ ΤΗΣ ΠΕΡΙΦΕΡΕΙΑΚΗΣ ΠΟΛΙΤΙΚΗΣ</vt:lpstr>
      <vt:lpstr>2000-2006</vt:lpstr>
      <vt:lpstr>ΠΡΟΓΡΑΜΜΑΤΙΚΗ ΠΕΡΙΟΔΟΣ 2000 – 2006: ΟΙ ΚΟΙΝΟΤΙΚΕΣ ΠΡΩΤΟΒΟΥΛΙΕΣ</vt:lpstr>
      <vt:lpstr>ΠΡΟΓΡΑΜΜΑΤΙΚΗ ΠΕΡΙΟΔΟΣ 2000 – 2006: </vt:lpstr>
      <vt:lpstr>ΠΡΟΓΡΑΜΜΑΤΙΚΗ ΠΕΡΙΟΔΟΣ 2000 – 2006: </vt:lpstr>
      <vt:lpstr>ΠΡΟΓΡΑΜΜΑΤΙΚΗ ΠΕΡΙΟΔΟΣ 2007-2013:  ΟΙ ΣΤΟΧΟΙ ΤΗΣ ΠΕΡΙΦΕΡΕΙΑΚΗΣ ΠΟΛΙΤΙΚΗΣ</vt:lpstr>
      <vt:lpstr>Slide 26</vt:lpstr>
      <vt:lpstr>Slide 27</vt:lpstr>
    </vt:vector>
  </TitlesOfParts>
  <Company>ΓΠΑ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stjharts</dc:title>
  <dc:creator>ΠΑΥΛΟΣ ΚΑΡΑΝΙΚΟΛΑΣ</dc:creator>
  <cp:lastModifiedBy>Eleni</cp:lastModifiedBy>
  <cp:revision>25</cp:revision>
  <dcterms:created xsi:type="dcterms:W3CDTF">2004-10-16T15:31:46Z</dcterms:created>
  <dcterms:modified xsi:type="dcterms:W3CDTF">2017-01-09T08:23:41Z</dcterms:modified>
</cp:coreProperties>
</file>