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3" r:id="rId3"/>
    <p:sldId id="374" r:id="rId4"/>
    <p:sldId id="269" r:id="rId5"/>
    <p:sldId id="380" r:id="rId6"/>
    <p:sldId id="270" r:id="rId7"/>
    <p:sldId id="275" r:id="rId8"/>
    <p:sldId id="381" r:id="rId9"/>
    <p:sldId id="383" r:id="rId10"/>
    <p:sldId id="319" r:id="rId11"/>
    <p:sldId id="320" r:id="rId12"/>
    <p:sldId id="321" r:id="rId13"/>
    <p:sldId id="375" r:id="rId14"/>
    <p:sldId id="325" r:id="rId15"/>
    <p:sldId id="327" r:id="rId16"/>
    <p:sldId id="337" r:id="rId17"/>
    <p:sldId id="384" r:id="rId18"/>
    <p:sldId id="377" r:id="rId19"/>
    <p:sldId id="376" r:id="rId20"/>
    <p:sldId id="366" r:id="rId21"/>
    <p:sldId id="379" r:id="rId22"/>
    <p:sldId id="367" r:id="rId23"/>
    <p:sldId id="378" r:id="rId24"/>
    <p:sldId id="386" r:id="rId25"/>
    <p:sldId id="387" r:id="rId2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DAEDD1"/>
    <a:srgbClr val="C4E3B5"/>
    <a:srgbClr val="663300"/>
    <a:srgbClr val="1C4E35"/>
    <a:srgbClr val="FFFFFF"/>
    <a:srgbClr val="0000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16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302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66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99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99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76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304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04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75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5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59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75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7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9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2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8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11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9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31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14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58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3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35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59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5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55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60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76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76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 dirty="0">
                <a:latin typeface="Times New Roman" pitchFamily="18" charset="0"/>
              </a:rPr>
              <a:t>64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5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58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0F13D166-ED16-47E4-820F-B8FFBBCB740A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A886062-7AA5-49EF-A6B0-09461C255BDD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24663" y="190500"/>
            <a:ext cx="2090737" cy="57531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6121400" cy="57531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58772601-FD54-4C5C-879F-6E658A5AC47B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3C37ADF-D74C-458F-AC4C-06534D37D263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9D56A16C-75C2-4337-8220-FC8D3637EEF7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2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430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05400" y="1719263"/>
            <a:ext cx="3810000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04737717-167D-40DE-9F0C-3874B024C131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2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23FC173A-1E26-4F38-A7AE-6DBCEEE77261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4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BF1EEB15-6FB7-4F66-918A-6A14453D978A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CAA96831-B823-488A-B689-325F9D024CDC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96000FDB-BE8D-4D6F-8945-5878CF44C121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8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B945421B-3BB9-47BA-8651-E0C749FC1F9A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7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19263"/>
            <a:ext cx="77724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411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r>
              <a:rPr lang="en-US" dirty="0"/>
              <a:t>Chapter 6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r>
              <a:rPr lang="en-US" dirty="0"/>
              <a:t>Slide </a:t>
            </a:r>
            <a:fld id="{DA666BAF-AB3B-4906-8C4E-EC77ADB1481E}" type="slidenum">
              <a:rPr lang="en-US"/>
              <a:pPr/>
              <a:t>‹#›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>
              <a:noFill/>
            </a:ln>
            <a:effectLst>
              <a:outerShdw dist="53882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GB" sz="6000" b="0" dirty="0" smtClean="0"/>
              <a:t>3</a:t>
            </a:r>
            <a:r>
              <a:rPr lang="el-GR" sz="6000" b="0" baseline="30000" dirty="0" smtClean="0"/>
              <a:t>η</a:t>
            </a:r>
            <a:r>
              <a:rPr lang="el-GR" sz="6000" b="0" dirty="0" smtClean="0"/>
              <a:t> συνάντηση</a:t>
            </a:r>
            <a:endParaRPr lang="en-US" sz="6600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990600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r>
              <a:rPr lang="el-GR" sz="4400" b="1" dirty="0" smtClean="0"/>
              <a:t>Παραγωγή προϊόντος με 2 συντελεστές</a:t>
            </a:r>
            <a:endParaRPr lang="en-US" sz="4400" b="1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52177D8-D013-4D51-928F-F425D9160D1A}" type="slidenum">
              <a:rPr lang="en-US"/>
              <a:pPr/>
              <a:t>10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buSzPct val="75000"/>
            </a:pPr>
            <a:r>
              <a:rPr lang="el-GR" dirty="0" smtClean="0"/>
              <a:t>Η κλίση της καμπύλης ίσης παραγωγής δείχνει την υποκατάσταση των συντελεστών</a:t>
            </a:r>
            <a:r>
              <a:rPr lang="en-US" dirty="0" smtClean="0"/>
              <a:t>.</a:t>
            </a:r>
            <a:endParaRPr lang="el-GR" dirty="0" smtClean="0"/>
          </a:p>
          <a:p>
            <a:pPr lvl="1">
              <a:buSzPct val="75000"/>
            </a:pPr>
            <a:r>
              <a:rPr lang="el-GR" dirty="0" smtClean="0"/>
              <a:t>Φθίνουσα σχέση τεχνικής υποκατάστασης</a:t>
            </a:r>
            <a:endParaRPr lang="en-US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85750"/>
            <a:ext cx="7983537" cy="781050"/>
          </a:xfrm>
          <a:noFill/>
          <a:ln/>
        </p:spPr>
        <p:txBody>
          <a:bodyPr/>
          <a:lstStyle/>
          <a:p>
            <a:r>
              <a:rPr lang="el-GR" sz="3600" dirty="0" smtClean="0"/>
              <a:t>Υποκατάσταση συντελεστών</a:t>
            </a:r>
            <a:endParaRPr lang="en-US" sz="3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BDCA06B-FD3B-4B54-ACDA-C972343C65D5}" type="slidenum">
              <a:rPr lang="en-US"/>
              <a:pPr/>
              <a:t>11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buSzPct val="75000"/>
            </a:pPr>
            <a:r>
              <a:rPr lang="el-GR" dirty="0" smtClean="0"/>
              <a:t>Οριακός λόγος τεχνικής υποκατάστασης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title"/>
          </p:nvPr>
        </p:nvSpPr>
        <p:spPr>
          <a:xfrm>
            <a:off x="550863" y="285750"/>
            <a:ext cx="7983537" cy="781050"/>
          </a:xfrm>
          <a:noFill/>
          <a:ln/>
        </p:spPr>
        <p:txBody>
          <a:bodyPr/>
          <a:lstStyle/>
          <a:p>
            <a:r>
              <a:rPr lang="el-GR" sz="3600" dirty="0" smtClean="0"/>
              <a:t>Υποκατάσταση συντελεστών</a:t>
            </a:r>
            <a:endParaRPr lang="en-US" dirty="0"/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57657"/>
              </p:ext>
            </p:extLst>
          </p:nvPr>
        </p:nvGraphicFramePr>
        <p:xfrm>
          <a:off x="2333625" y="3306763"/>
          <a:ext cx="55610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13" name="Equation" r:id="rId4" imgW="2336760" imgH="393480" progId="Equation.DSMT4">
                  <p:embed/>
                </p:oleObj>
              </mc:Choice>
              <mc:Fallback>
                <p:oleObj name="Equation" r:id="rId4" imgW="2336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3625" y="3306763"/>
                        <a:ext cx="5561013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67AFF00-D177-4B3D-AB8D-495683DD8FF3}" type="slidenum">
              <a:rPr lang="en-US"/>
              <a:pPr/>
              <a:t>12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3137" cy="1104900"/>
          </a:xfrm>
          <a:noFill/>
          <a:ln/>
        </p:spPr>
        <p:txBody>
          <a:bodyPr/>
          <a:lstStyle/>
          <a:p>
            <a:r>
              <a:rPr lang="el-GR" sz="2400" dirty="0" smtClean="0"/>
              <a:t>Οριακός λόγος τεχνικής υποκατάστασης</a:t>
            </a:r>
            <a:endParaRPr lang="en-US" sz="2400" dirty="0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2209800" y="189706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2228850" y="5873750"/>
            <a:ext cx="5416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4940300" y="6370638"/>
            <a:ext cx="20701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Labor per month</a:t>
            </a: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1892300" y="512445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1</a:t>
            </a: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1892300" y="427831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2</a:t>
            </a:r>
          </a:p>
        </p:txBody>
      </p:sp>
      <p:sp>
        <p:nvSpPr>
          <p:cNvPr id="196621" name="Rectangle 13"/>
          <p:cNvSpPr>
            <a:spLocks noChangeArrowheads="1"/>
          </p:cNvSpPr>
          <p:nvPr/>
        </p:nvSpPr>
        <p:spPr bwMode="auto">
          <a:xfrm>
            <a:off x="1892300" y="3432175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3</a:t>
            </a:r>
          </a:p>
        </p:txBody>
      </p:sp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1892300" y="2586038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4</a:t>
            </a:r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2792413" y="59737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1</a:t>
            </a:r>
          </a:p>
        </p:txBody>
      </p:sp>
      <p:sp>
        <p:nvSpPr>
          <p:cNvPr id="196624" name="Rectangle 16"/>
          <p:cNvSpPr>
            <a:spLocks noChangeArrowheads="1"/>
          </p:cNvSpPr>
          <p:nvPr/>
        </p:nvSpPr>
        <p:spPr bwMode="auto">
          <a:xfrm>
            <a:off x="3614738" y="59737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2</a:t>
            </a:r>
          </a:p>
        </p:txBody>
      </p:sp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4438650" y="59737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3</a:t>
            </a:r>
          </a:p>
        </p:txBody>
      </p:sp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5260975" y="59737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4</a:t>
            </a:r>
          </a:p>
        </p:txBody>
      </p:sp>
      <p:sp>
        <p:nvSpPr>
          <p:cNvPr id="196627" name="Rectangle 19"/>
          <p:cNvSpPr>
            <a:spLocks noChangeArrowheads="1"/>
          </p:cNvSpPr>
          <p:nvPr/>
        </p:nvSpPr>
        <p:spPr bwMode="auto">
          <a:xfrm>
            <a:off x="6084888" y="59737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5</a:t>
            </a:r>
          </a:p>
        </p:txBody>
      </p:sp>
      <p:sp>
        <p:nvSpPr>
          <p:cNvPr id="196628" name="Rectangle 20"/>
          <p:cNvSpPr>
            <a:spLocks noChangeArrowheads="1"/>
          </p:cNvSpPr>
          <p:nvPr/>
        </p:nvSpPr>
        <p:spPr bwMode="auto">
          <a:xfrm>
            <a:off x="1892300" y="17399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5</a:t>
            </a:r>
          </a:p>
        </p:txBody>
      </p:sp>
      <p:sp>
        <p:nvSpPr>
          <p:cNvPr id="196633" name="Rectangle 25"/>
          <p:cNvSpPr>
            <a:spLocks noChangeArrowheads="1"/>
          </p:cNvSpPr>
          <p:nvPr/>
        </p:nvSpPr>
        <p:spPr bwMode="auto">
          <a:xfrm>
            <a:off x="749300" y="1663700"/>
            <a:ext cx="10287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/>
              <a:t>Capital</a:t>
            </a:r>
          </a:p>
          <a:p>
            <a:r>
              <a:rPr lang="en-US" sz="1600" b="1" dirty="0"/>
              <a:t> per year</a:t>
            </a:r>
          </a:p>
        </p:txBody>
      </p:sp>
      <p:grpSp>
        <p:nvGrpSpPr>
          <p:cNvPr id="196653" name="Group 45"/>
          <p:cNvGrpSpPr>
            <a:grpSpLocks/>
          </p:cNvGrpSpPr>
          <p:nvPr/>
        </p:nvGrpSpPr>
        <p:grpSpPr bwMode="auto">
          <a:xfrm>
            <a:off x="2693988" y="1890713"/>
            <a:ext cx="3484562" cy="3657600"/>
            <a:chOff x="1697" y="1191"/>
            <a:chExt cx="2195" cy="2304"/>
          </a:xfrm>
        </p:grpSpPr>
        <p:sp>
          <p:nvSpPr>
            <p:cNvPr id="196635" name="Line 27"/>
            <p:cNvSpPr>
              <a:spLocks noChangeShapeType="1"/>
            </p:cNvSpPr>
            <p:nvPr/>
          </p:nvSpPr>
          <p:spPr bwMode="auto">
            <a:xfrm flipH="1">
              <a:off x="3475" y="3312"/>
              <a:ext cx="4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36" name="Line 28"/>
            <p:cNvSpPr>
              <a:spLocks noChangeShapeType="1"/>
            </p:cNvSpPr>
            <p:nvPr/>
          </p:nvSpPr>
          <p:spPr bwMode="auto">
            <a:xfrm flipH="1">
              <a:off x="1867" y="2256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37" name="Line 29"/>
            <p:cNvSpPr>
              <a:spLocks noChangeShapeType="1"/>
            </p:cNvSpPr>
            <p:nvPr/>
          </p:nvSpPr>
          <p:spPr bwMode="auto">
            <a:xfrm flipH="1">
              <a:off x="2383" y="2880"/>
              <a:ext cx="5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38" name="Line 30"/>
            <p:cNvSpPr>
              <a:spLocks noChangeShapeType="1"/>
            </p:cNvSpPr>
            <p:nvPr/>
          </p:nvSpPr>
          <p:spPr bwMode="auto">
            <a:xfrm flipH="1">
              <a:off x="2923" y="3168"/>
              <a:ext cx="5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39" name="Line 31"/>
            <p:cNvSpPr>
              <a:spLocks noChangeShapeType="1"/>
            </p:cNvSpPr>
            <p:nvPr/>
          </p:nvSpPr>
          <p:spPr bwMode="auto">
            <a:xfrm>
              <a:off x="1884" y="1191"/>
              <a:ext cx="0" cy="10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40" name="Line 32"/>
            <p:cNvSpPr>
              <a:spLocks noChangeShapeType="1"/>
            </p:cNvSpPr>
            <p:nvPr/>
          </p:nvSpPr>
          <p:spPr bwMode="auto">
            <a:xfrm>
              <a:off x="2340" y="2259"/>
              <a:ext cx="0" cy="6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41" name="Line 33"/>
            <p:cNvSpPr>
              <a:spLocks noChangeShapeType="1"/>
            </p:cNvSpPr>
            <p:nvPr/>
          </p:nvSpPr>
          <p:spPr bwMode="auto">
            <a:xfrm>
              <a:off x="2928" y="2907"/>
              <a:ext cx="0" cy="2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96643" name="Rectangle 35"/>
            <p:cNvSpPr>
              <a:spLocks noChangeArrowheads="1"/>
            </p:cNvSpPr>
            <p:nvPr/>
          </p:nvSpPr>
          <p:spPr bwMode="auto">
            <a:xfrm>
              <a:off x="1999" y="2081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6644" name="Rectangle 36"/>
            <p:cNvSpPr>
              <a:spLocks noChangeArrowheads="1"/>
            </p:cNvSpPr>
            <p:nvPr/>
          </p:nvSpPr>
          <p:spPr bwMode="auto">
            <a:xfrm>
              <a:off x="2489" y="2633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6645" name="Rectangle 37"/>
            <p:cNvSpPr>
              <a:spLocks noChangeArrowheads="1"/>
            </p:cNvSpPr>
            <p:nvPr/>
          </p:nvSpPr>
          <p:spPr bwMode="auto">
            <a:xfrm>
              <a:off x="2969" y="2969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6646" name="Rectangle 38"/>
            <p:cNvSpPr>
              <a:spLocks noChangeArrowheads="1"/>
            </p:cNvSpPr>
            <p:nvPr/>
          </p:nvSpPr>
          <p:spPr bwMode="auto">
            <a:xfrm>
              <a:off x="3497" y="3305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6647" name="Rectangle 39"/>
            <p:cNvSpPr>
              <a:spLocks noChangeArrowheads="1"/>
            </p:cNvSpPr>
            <p:nvPr/>
          </p:nvSpPr>
          <p:spPr bwMode="auto">
            <a:xfrm>
              <a:off x="1697" y="1541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196648" name="Rectangle 40"/>
            <p:cNvSpPr>
              <a:spLocks noChangeArrowheads="1"/>
            </p:cNvSpPr>
            <p:nvPr/>
          </p:nvSpPr>
          <p:spPr bwMode="auto">
            <a:xfrm>
              <a:off x="2153" y="2441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6649" name="Rectangle 41"/>
            <p:cNvSpPr>
              <a:spLocks noChangeArrowheads="1"/>
            </p:cNvSpPr>
            <p:nvPr/>
          </p:nvSpPr>
          <p:spPr bwMode="auto">
            <a:xfrm>
              <a:off x="2693" y="2921"/>
              <a:ext cx="2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2/3</a:t>
              </a:r>
            </a:p>
          </p:txBody>
        </p:sp>
        <p:sp>
          <p:nvSpPr>
            <p:cNvPr id="196650" name="Rectangle 42"/>
            <p:cNvSpPr>
              <a:spLocks noChangeArrowheads="1"/>
            </p:cNvSpPr>
            <p:nvPr/>
          </p:nvSpPr>
          <p:spPr bwMode="auto">
            <a:xfrm>
              <a:off x="3113" y="3161"/>
              <a:ext cx="2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/>
                <a:t>1/3</a:t>
              </a:r>
            </a:p>
          </p:txBody>
        </p:sp>
        <p:sp>
          <p:nvSpPr>
            <p:cNvPr id="196651" name="Line 43"/>
            <p:cNvSpPr>
              <a:spLocks noChangeShapeType="1"/>
            </p:cNvSpPr>
            <p:nvPr/>
          </p:nvSpPr>
          <p:spPr bwMode="auto">
            <a:xfrm>
              <a:off x="3444" y="3180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</p:grpSp>
      <p:grpSp>
        <p:nvGrpSpPr>
          <p:cNvPr id="196652" name="Group 44"/>
          <p:cNvGrpSpPr>
            <a:grpSpLocks/>
          </p:cNvGrpSpPr>
          <p:nvPr/>
        </p:nvGrpSpPr>
        <p:grpSpPr bwMode="auto">
          <a:xfrm>
            <a:off x="2970213" y="1598613"/>
            <a:ext cx="4216400" cy="3783012"/>
            <a:chOff x="1871" y="1007"/>
            <a:chExt cx="2656" cy="2383"/>
          </a:xfrm>
        </p:grpSpPr>
        <p:sp>
          <p:nvSpPr>
            <p:cNvPr id="196631" name="Rectangle 23"/>
            <p:cNvSpPr>
              <a:spLocks noChangeArrowheads="1"/>
            </p:cNvSpPr>
            <p:nvPr/>
          </p:nvSpPr>
          <p:spPr bwMode="auto">
            <a:xfrm>
              <a:off x="3977" y="3161"/>
              <a:ext cx="55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 dirty="0"/>
                <a:t>Q</a:t>
              </a:r>
              <a:r>
                <a:rPr lang="en-US" sz="1800" b="1" i="1" baseline="-25000" dirty="0"/>
                <a:t>2 </a:t>
              </a:r>
              <a:r>
                <a:rPr lang="en-US" sz="1800" b="1" i="1" dirty="0"/>
                <a:t>=</a:t>
              </a:r>
              <a:r>
                <a:rPr lang="en-US" sz="1800" b="1" dirty="0"/>
                <a:t>75</a:t>
              </a:r>
            </a:p>
          </p:txBody>
        </p:sp>
        <p:sp>
          <p:nvSpPr>
            <p:cNvPr id="196613" name="Freeform 5"/>
            <p:cNvSpPr>
              <a:spLocks/>
            </p:cNvSpPr>
            <p:nvPr/>
          </p:nvSpPr>
          <p:spPr bwMode="auto">
            <a:xfrm>
              <a:off x="1871" y="1007"/>
              <a:ext cx="2067" cy="2307"/>
            </a:xfrm>
            <a:custGeom>
              <a:avLst/>
              <a:gdLst>
                <a:gd name="T0" fmla="*/ 0 w 2067"/>
                <a:gd name="T1" fmla="*/ 0 h 2307"/>
                <a:gd name="T2" fmla="*/ 69 w 2067"/>
                <a:gd name="T3" fmla="*/ 228 h 2307"/>
                <a:gd name="T4" fmla="*/ 145 w 2067"/>
                <a:gd name="T5" fmla="*/ 445 h 2307"/>
                <a:gd name="T6" fmla="*/ 220 w 2067"/>
                <a:gd name="T7" fmla="*/ 657 h 2307"/>
                <a:gd name="T8" fmla="*/ 302 w 2067"/>
                <a:gd name="T9" fmla="*/ 859 h 2307"/>
                <a:gd name="T10" fmla="*/ 390 w 2067"/>
                <a:gd name="T11" fmla="*/ 1050 h 2307"/>
                <a:gd name="T12" fmla="*/ 485 w 2067"/>
                <a:gd name="T13" fmla="*/ 1230 h 2307"/>
                <a:gd name="T14" fmla="*/ 586 w 2067"/>
                <a:gd name="T15" fmla="*/ 1400 h 2307"/>
                <a:gd name="T16" fmla="*/ 642 w 2067"/>
                <a:gd name="T17" fmla="*/ 1479 h 2307"/>
                <a:gd name="T18" fmla="*/ 705 w 2067"/>
                <a:gd name="T19" fmla="*/ 1553 h 2307"/>
                <a:gd name="T20" fmla="*/ 775 w 2067"/>
                <a:gd name="T21" fmla="*/ 1627 h 2307"/>
                <a:gd name="T22" fmla="*/ 850 w 2067"/>
                <a:gd name="T23" fmla="*/ 1696 h 2307"/>
                <a:gd name="T24" fmla="*/ 1014 w 2067"/>
                <a:gd name="T25" fmla="*/ 1824 h 2307"/>
                <a:gd name="T26" fmla="*/ 1190 w 2067"/>
                <a:gd name="T27" fmla="*/ 1935 h 2307"/>
                <a:gd name="T28" fmla="*/ 1360 w 2067"/>
                <a:gd name="T29" fmla="*/ 2036 h 2307"/>
                <a:gd name="T30" fmla="*/ 1449 w 2067"/>
                <a:gd name="T31" fmla="*/ 2083 h 2307"/>
                <a:gd name="T32" fmla="*/ 1531 w 2067"/>
                <a:gd name="T33" fmla="*/ 2120 h 2307"/>
                <a:gd name="T34" fmla="*/ 1707 w 2067"/>
                <a:gd name="T35" fmla="*/ 2189 h 2307"/>
                <a:gd name="T36" fmla="*/ 1890 w 2067"/>
                <a:gd name="T37" fmla="*/ 2253 h 2307"/>
                <a:gd name="T38" fmla="*/ 2066 w 2067"/>
                <a:gd name="T39" fmla="*/ 2306 h 2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67" h="2307">
                  <a:moveTo>
                    <a:pt x="0" y="0"/>
                  </a:moveTo>
                  <a:lnTo>
                    <a:pt x="69" y="228"/>
                  </a:lnTo>
                  <a:lnTo>
                    <a:pt x="145" y="445"/>
                  </a:lnTo>
                  <a:lnTo>
                    <a:pt x="220" y="657"/>
                  </a:lnTo>
                  <a:lnTo>
                    <a:pt x="302" y="859"/>
                  </a:lnTo>
                  <a:lnTo>
                    <a:pt x="390" y="1050"/>
                  </a:lnTo>
                  <a:lnTo>
                    <a:pt x="485" y="1230"/>
                  </a:lnTo>
                  <a:lnTo>
                    <a:pt x="586" y="1400"/>
                  </a:lnTo>
                  <a:lnTo>
                    <a:pt x="642" y="1479"/>
                  </a:lnTo>
                  <a:lnTo>
                    <a:pt x="705" y="1553"/>
                  </a:lnTo>
                  <a:lnTo>
                    <a:pt x="775" y="1627"/>
                  </a:lnTo>
                  <a:lnTo>
                    <a:pt x="850" y="1696"/>
                  </a:lnTo>
                  <a:lnTo>
                    <a:pt x="1014" y="1824"/>
                  </a:lnTo>
                  <a:lnTo>
                    <a:pt x="1190" y="1935"/>
                  </a:lnTo>
                  <a:lnTo>
                    <a:pt x="1360" y="2036"/>
                  </a:lnTo>
                  <a:lnTo>
                    <a:pt x="1449" y="2083"/>
                  </a:lnTo>
                  <a:lnTo>
                    <a:pt x="1531" y="2120"/>
                  </a:lnTo>
                  <a:lnTo>
                    <a:pt x="1707" y="2189"/>
                  </a:lnTo>
                  <a:lnTo>
                    <a:pt x="1890" y="2253"/>
                  </a:lnTo>
                  <a:lnTo>
                    <a:pt x="2066" y="2306"/>
                  </a:lnTo>
                </a:path>
              </a:pathLst>
            </a:custGeom>
            <a:noFill/>
            <a:ln w="50800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</p:grp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301628"/>
              </p:ext>
            </p:extLst>
          </p:nvPr>
        </p:nvGraphicFramePr>
        <p:xfrm>
          <a:off x="1885561" y="2204621"/>
          <a:ext cx="743744" cy="48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96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5561" y="2204621"/>
                        <a:ext cx="743744" cy="48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509973"/>
              </p:ext>
            </p:extLst>
          </p:nvPr>
        </p:nvGraphicFramePr>
        <p:xfrm>
          <a:off x="2871518" y="4097016"/>
          <a:ext cx="701187" cy="554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97" name="Equation" r:id="rId6" imgW="228600" imgH="164880" progId="Equation.DSMT4">
                  <p:embed/>
                </p:oleObj>
              </mc:Choice>
              <mc:Fallback>
                <p:oleObj name="Equation" r:id="rId6" imgW="2286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1518" y="4097016"/>
                        <a:ext cx="701187" cy="554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 bwMode="auto">
          <a:xfrm flipV="1">
            <a:off x="3466703" y="3309371"/>
            <a:ext cx="604044" cy="36353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 bwMode="auto">
          <a:xfrm flipV="1">
            <a:off x="2719387" y="1715294"/>
            <a:ext cx="604044" cy="36353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66703" y="135518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64516" y="293494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6" name="Ευθεία γραμμή σύνδεσης 5"/>
          <p:cNvCxnSpPr/>
          <p:nvPr/>
        </p:nvCxnSpPr>
        <p:spPr bwMode="auto">
          <a:xfrm>
            <a:off x="2228850" y="1355187"/>
            <a:ext cx="2866231" cy="4193126"/>
          </a:xfrm>
          <a:prstGeom prst="line">
            <a:avLst/>
          </a:prstGeom>
          <a:ln/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Αριστερό άγκιστρο 1"/>
          <p:cNvSpPr/>
          <p:nvPr/>
        </p:nvSpPr>
        <p:spPr bwMode="auto">
          <a:xfrm>
            <a:off x="2383277" y="1890713"/>
            <a:ext cx="563123" cy="1600427"/>
          </a:xfrm>
          <a:prstGeom prst="leftBrace">
            <a:avLst/>
          </a:prstGeom>
          <a:ln>
            <a:solidFill>
              <a:srgbClr val="FF0000"/>
            </a:solidFill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Δεξιό άγκιστρο 12"/>
          <p:cNvSpPr/>
          <p:nvPr/>
        </p:nvSpPr>
        <p:spPr bwMode="auto">
          <a:xfrm rot="5400000">
            <a:off x="3166666" y="3507581"/>
            <a:ext cx="388936" cy="601662"/>
          </a:xfrm>
          <a:prstGeom prst="righ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674196"/>
              </p:ext>
            </p:extLst>
          </p:nvPr>
        </p:nvGraphicFramePr>
        <p:xfrm>
          <a:off x="5384800" y="1755577"/>
          <a:ext cx="1365250" cy="1322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98"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84800" y="1755577"/>
                        <a:ext cx="1365250" cy="1322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ύγραμμο βέλος σύνδεσης 15"/>
          <p:cNvCxnSpPr/>
          <p:nvPr/>
        </p:nvCxnSpPr>
        <p:spPr bwMode="auto">
          <a:xfrm>
            <a:off x="3783013" y="1921669"/>
            <a:ext cx="447675" cy="1027906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 bwMode="auto">
          <a:xfrm flipV="1">
            <a:off x="4488656" y="4246562"/>
            <a:ext cx="519906" cy="395288"/>
          </a:xfrm>
          <a:prstGeom prst="line">
            <a:avLst/>
          </a:prstGeom>
          <a:ln/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 bwMode="auto">
          <a:xfrm flipV="1">
            <a:off x="5327650" y="4741069"/>
            <a:ext cx="519906" cy="395288"/>
          </a:xfrm>
          <a:prstGeom prst="line">
            <a:avLst/>
          </a:prstGeom>
          <a:ln/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13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816258"/>
              </p:ext>
            </p:extLst>
          </p:nvPr>
        </p:nvGraphicFramePr>
        <p:xfrm>
          <a:off x="1186573" y="1583060"/>
          <a:ext cx="6853917" cy="794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26" name="Equation" r:id="rId3" imgW="1752480" imgH="203040" progId="Equation.DSMT4">
                  <p:embed/>
                </p:oleObj>
              </mc:Choice>
              <mc:Fallback>
                <p:oleObj name="Equation" r:id="rId3" imgW="1752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6573" y="1583060"/>
                        <a:ext cx="6853917" cy="794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090422"/>
              </p:ext>
            </p:extLst>
          </p:nvPr>
        </p:nvGraphicFramePr>
        <p:xfrm>
          <a:off x="2752725" y="3822700"/>
          <a:ext cx="3490913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27" name="Equation" r:id="rId5" imgW="1358640" imgH="393480" progId="Equation.DSMT4">
                  <p:embed/>
                </p:oleObj>
              </mc:Choice>
              <mc:Fallback>
                <p:oleObj name="Equation" r:id="rId5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2725" y="3822700"/>
                        <a:ext cx="3490913" cy="129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91464" y="318094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Γιατί?</a:t>
            </a:r>
            <a:endParaRPr lang="el-GR" dirty="0"/>
          </a:p>
        </p:txBody>
      </p:sp>
      <p:sp>
        <p:nvSpPr>
          <p:cNvPr id="7" name="Έλλειψη 6"/>
          <p:cNvSpPr/>
          <p:nvPr/>
        </p:nvSpPr>
        <p:spPr bwMode="auto">
          <a:xfrm>
            <a:off x="7003915" y="2791838"/>
            <a:ext cx="1035244" cy="1371600"/>
          </a:xfrm>
          <a:prstGeom prst="ellipse">
            <a:avLst/>
          </a:prstGeom>
          <a:noFill/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Ευθύγραμμο βέλος σύνδεσης 8"/>
          <p:cNvCxnSpPr>
            <a:stCxn id="7" idx="2"/>
          </p:cNvCxnSpPr>
          <p:nvPr/>
        </p:nvCxnSpPr>
        <p:spPr bwMode="auto">
          <a:xfrm flipH="1" flipV="1">
            <a:off x="5398851" y="2305455"/>
            <a:ext cx="1605064" cy="1172183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1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30A0561-DDFB-4B38-980C-F2E3715D5A85}" type="slidenum">
              <a:rPr lang="en-US"/>
              <a:pPr/>
              <a:t>14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304800"/>
            <a:ext cx="7983537" cy="781050"/>
          </a:xfrm>
          <a:noFill/>
          <a:ln/>
        </p:spPr>
        <p:txBody>
          <a:bodyPr/>
          <a:lstStyle/>
          <a:p>
            <a:r>
              <a:rPr lang="en-US" sz="2800" dirty="0" smtClean="0"/>
              <a:t>Isoquants</a:t>
            </a:r>
            <a:r>
              <a:rPr lang="el-GR" sz="2800" dirty="0" smtClean="0"/>
              <a:t> </a:t>
            </a:r>
            <a:r>
              <a:rPr lang="en-GB" sz="2800" dirty="0" smtClean="0"/>
              <a:t>–</a:t>
            </a:r>
            <a:r>
              <a:rPr lang="el-GR" sz="2800" dirty="0" smtClean="0"/>
              <a:t>σταθερή υποκατάσταση</a:t>
            </a:r>
            <a:endParaRPr lang="en-US" sz="2800" dirty="0"/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4806" name="Line 6"/>
          <p:cNvSpPr>
            <a:spLocks noChangeShapeType="1"/>
          </p:cNvSpPr>
          <p:nvPr/>
        </p:nvSpPr>
        <p:spPr bwMode="auto">
          <a:xfrm>
            <a:off x="2571750" y="172561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2590800" y="570230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7278688" y="5475288"/>
            <a:ext cx="1422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Labor</a:t>
            </a:r>
          </a:p>
          <a:p>
            <a:r>
              <a:rPr lang="en-US" sz="2000" b="1" dirty="0"/>
              <a:t>per month</a:t>
            </a: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1455738" y="1587500"/>
            <a:ext cx="102711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 dirty="0"/>
              <a:t>Capital</a:t>
            </a:r>
          </a:p>
          <a:p>
            <a:pPr algn="r"/>
            <a:r>
              <a:rPr lang="en-US" sz="2000" b="1" dirty="0"/>
              <a:t>per </a:t>
            </a:r>
          </a:p>
          <a:p>
            <a:pPr algn="r"/>
            <a:r>
              <a:rPr lang="en-US" sz="2000" b="1" dirty="0"/>
              <a:t>month</a:t>
            </a:r>
          </a:p>
        </p:txBody>
      </p:sp>
      <p:grpSp>
        <p:nvGrpSpPr>
          <p:cNvPr id="204822" name="Group 22"/>
          <p:cNvGrpSpPr>
            <a:grpSpLocks/>
          </p:cNvGrpSpPr>
          <p:nvPr/>
        </p:nvGrpSpPr>
        <p:grpSpPr bwMode="auto">
          <a:xfrm>
            <a:off x="2963863" y="1741488"/>
            <a:ext cx="4013200" cy="3962400"/>
            <a:chOff x="1867" y="1097"/>
            <a:chExt cx="2528" cy="2496"/>
          </a:xfrm>
        </p:grpSpPr>
        <p:sp>
          <p:nvSpPr>
            <p:cNvPr id="204810" name="Line 10"/>
            <p:cNvSpPr>
              <a:spLocks noChangeShapeType="1"/>
            </p:cNvSpPr>
            <p:nvPr/>
          </p:nvSpPr>
          <p:spPr bwMode="auto">
            <a:xfrm>
              <a:off x="1867" y="2683"/>
              <a:ext cx="693" cy="693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4811" name="Line 11"/>
            <p:cNvSpPr>
              <a:spLocks noChangeShapeType="1"/>
            </p:cNvSpPr>
            <p:nvPr/>
          </p:nvSpPr>
          <p:spPr bwMode="auto">
            <a:xfrm>
              <a:off x="1867" y="1963"/>
              <a:ext cx="1461" cy="1461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4812" name="Line 12"/>
            <p:cNvSpPr>
              <a:spLocks noChangeShapeType="1"/>
            </p:cNvSpPr>
            <p:nvPr/>
          </p:nvSpPr>
          <p:spPr bwMode="auto">
            <a:xfrm>
              <a:off x="1867" y="1291"/>
              <a:ext cx="2133" cy="2133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4813" name="Rectangle 13"/>
            <p:cNvSpPr>
              <a:spLocks noChangeArrowheads="1"/>
            </p:cNvSpPr>
            <p:nvPr/>
          </p:nvSpPr>
          <p:spPr bwMode="auto">
            <a:xfrm>
              <a:off x="2515" y="3307"/>
              <a:ext cx="33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 dirty="0"/>
                <a:t>Q</a:t>
              </a:r>
              <a:r>
                <a:rPr lang="en-US" b="1" i="1" baseline="-25000" dirty="0"/>
                <a:t>1</a:t>
              </a:r>
            </a:p>
          </p:txBody>
        </p:sp>
        <p:sp>
          <p:nvSpPr>
            <p:cNvPr id="204814" name="Rectangle 14"/>
            <p:cNvSpPr>
              <a:spLocks noChangeArrowheads="1"/>
            </p:cNvSpPr>
            <p:nvPr/>
          </p:nvSpPr>
          <p:spPr bwMode="auto">
            <a:xfrm>
              <a:off x="3377" y="3307"/>
              <a:ext cx="33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 dirty="0"/>
                <a:t>Q</a:t>
              </a:r>
              <a:r>
                <a:rPr lang="en-US" b="1" i="1" baseline="-25000" dirty="0"/>
                <a:t>2</a:t>
              </a:r>
            </a:p>
          </p:txBody>
        </p:sp>
        <p:sp>
          <p:nvSpPr>
            <p:cNvPr id="204815" name="Rectangle 15"/>
            <p:cNvSpPr>
              <a:spLocks noChangeArrowheads="1"/>
            </p:cNvSpPr>
            <p:nvPr/>
          </p:nvSpPr>
          <p:spPr bwMode="auto">
            <a:xfrm>
              <a:off x="4061" y="3307"/>
              <a:ext cx="33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 dirty="0"/>
                <a:t>Q</a:t>
              </a:r>
              <a:r>
                <a:rPr lang="en-US" b="1" i="1" baseline="-25000" dirty="0"/>
                <a:t>3</a:t>
              </a:r>
            </a:p>
          </p:txBody>
        </p:sp>
        <p:sp>
          <p:nvSpPr>
            <p:cNvPr id="204816" name="Oval 16"/>
            <p:cNvSpPr>
              <a:spLocks noChangeArrowheads="1"/>
            </p:cNvSpPr>
            <p:nvPr/>
          </p:nvSpPr>
          <p:spPr bwMode="auto">
            <a:xfrm>
              <a:off x="1920" y="134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4817" name="Rectangle 17"/>
            <p:cNvSpPr>
              <a:spLocks noChangeArrowheads="1"/>
            </p:cNvSpPr>
            <p:nvPr/>
          </p:nvSpPr>
          <p:spPr bwMode="auto">
            <a:xfrm>
              <a:off x="1961" y="1097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 dirty="0"/>
                <a:t>A</a:t>
              </a:r>
            </a:p>
          </p:txBody>
        </p:sp>
        <p:sp>
          <p:nvSpPr>
            <p:cNvPr id="204818" name="Oval 18"/>
            <p:cNvSpPr>
              <a:spLocks noChangeArrowheads="1"/>
            </p:cNvSpPr>
            <p:nvPr/>
          </p:nvSpPr>
          <p:spPr bwMode="auto">
            <a:xfrm>
              <a:off x="2880" y="230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2921" y="2057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 dirty="0"/>
                <a:t>B</a:t>
              </a:r>
            </a:p>
          </p:txBody>
        </p:sp>
        <p:sp>
          <p:nvSpPr>
            <p:cNvPr id="204820" name="Oval 20"/>
            <p:cNvSpPr>
              <a:spLocks noChangeArrowheads="1"/>
            </p:cNvSpPr>
            <p:nvPr/>
          </p:nvSpPr>
          <p:spPr bwMode="auto">
            <a:xfrm>
              <a:off x="3840" y="326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4821" name="Rectangle 21"/>
            <p:cNvSpPr>
              <a:spLocks noChangeArrowheads="1"/>
            </p:cNvSpPr>
            <p:nvPr/>
          </p:nvSpPr>
          <p:spPr bwMode="auto">
            <a:xfrm>
              <a:off x="3881" y="3017"/>
              <a:ext cx="25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 dirty="0"/>
                <a:t>C</a:t>
              </a:r>
            </a:p>
          </p:txBody>
        </p:sp>
      </p:grpSp>
      <p:sp>
        <p:nvSpPr>
          <p:cNvPr id="2" name="Ορθογώνιο 1"/>
          <p:cNvSpPr/>
          <p:nvPr/>
        </p:nvSpPr>
        <p:spPr>
          <a:xfrm>
            <a:off x="5753170" y="1587500"/>
            <a:ext cx="2447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σταθερή </a:t>
            </a:r>
            <a:r>
              <a:rPr lang="en-US" dirty="0" smtClean="0"/>
              <a:t>MRTS 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471437"/>
              </p:ext>
            </p:extLst>
          </p:nvPr>
        </p:nvGraphicFramePr>
        <p:xfrm>
          <a:off x="6181908" y="2441321"/>
          <a:ext cx="2193559" cy="674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75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81908" y="2441321"/>
                        <a:ext cx="2193559" cy="674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7619" y="3929974"/>
            <a:ext cx="182453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Άπειροι </a:t>
            </a:r>
          </a:p>
          <a:p>
            <a:pPr algn="ctr"/>
            <a:r>
              <a:rPr lang="el-GR" dirty="0" smtClean="0"/>
              <a:t>συνδυασμοί</a:t>
            </a:r>
            <a:endParaRPr lang="el-G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BC9CB86-E2EB-48F3-B5A8-9E89B9F59971}" type="slidenum">
              <a:rPr lang="en-US"/>
              <a:pPr/>
              <a:t>15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title"/>
          </p:nvPr>
        </p:nvSpPr>
        <p:spPr>
          <a:xfrm>
            <a:off x="1266032" y="226786"/>
            <a:ext cx="7983537" cy="781050"/>
          </a:xfrm>
          <a:noFill/>
          <a:ln/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Leontief Production </a:t>
            </a:r>
            <a:r>
              <a:rPr lang="en-US" sz="3600" dirty="0"/>
              <a:t>Function</a:t>
            </a:r>
            <a:endParaRPr lang="en-US" dirty="0"/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8907" name="Rectangle 11"/>
          <p:cNvSpPr>
            <a:spLocks noChangeArrowheads="1"/>
          </p:cNvSpPr>
          <p:nvPr/>
        </p:nvSpPr>
        <p:spPr bwMode="auto">
          <a:xfrm>
            <a:off x="6630988" y="5513388"/>
            <a:ext cx="1362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 dirty="0"/>
              <a:t>Labor</a:t>
            </a:r>
          </a:p>
          <a:p>
            <a:pPr>
              <a:lnSpc>
                <a:spcPct val="90000"/>
              </a:lnSpc>
            </a:pPr>
            <a:r>
              <a:rPr lang="en-US" sz="1800" b="1" dirty="0"/>
              <a:t> per month</a:t>
            </a:r>
          </a:p>
        </p:txBody>
      </p:sp>
      <p:sp>
        <p:nvSpPr>
          <p:cNvPr id="208908" name="Rectangle 12"/>
          <p:cNvSpPr>
            <a:spLocks noChangeArrowheads="1"/>
          </p:cNvSpPr>
          <p:nvPr/>
        </p:nvSpPr>
        <p:spPr bwMode="auto">
          <a:xfrm>
            <a:off x="1577975" y="1606550"/>
            <a:ext cx="9429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 dirty="0"/>
              <a:t>Capital</a:t>
            </a:r>
          </a:p>
          <a:p>
            <a:pPr algn="r">
              <a:lnSpc>
                <a:spcPct val="90000"/>
              </a:lnSpc>
            </a:pPr>
            <a:r>
              <a:rPr lang="en-US" sz="1800" b="1" dirty="0"/>
              <a:t>per</a:t>
            </a:r>
          </a:p>
          <a:p>
            <a:pPr algn="r">
              <a:lnSpc>
                <a:spcPct val="90000"/>
              </a:lnSpc>
            </a:pPr>
            <a:r>
              <a:rPr lang="en-US" sz="1800" b="1" dirty="0"/>
              <a:t>month</a:t>
            </a:r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2609850" y="189706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2628900" y="589280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grpSp>
        <p:nvGrpSpPr>
          <p:cNvPr id="208936" name="Group 40"/>
          <p:cNvGrpSpPr>
            <a:grpSpLocks/>
          </p:cNvGrpSpPr>
          <p:nvPr/>
        </p:nvGrpSpPr>
        <p:grpSpPr bwMode="auto">
          <a:xfrm>
            <a:off x="2103438" y="1525588"/>
            <a:ext cx="5403850" cy="4724400"/>
            <a:chOff x="1325" y="961"/>
            <a:chExt cx="3404" cy="2976"/>
          </a:xfrm>
        </p:grpSpPr>
        <p:sp>
          <p:nvSpPr>
            <p:cNvPr id="208914" name="Rectangle 18"/>
            <p:cNvSpPr>
              <a:spLocks noChangeArrowheads="1"/>
            </p:cNvSpPr>
            <p:nvPr/>
          </p:nvSpPr>
          <p:spPr bwMode="auto">
            <a:xfrm>
              <a:off x="2225" y="3689"/>
              <a:ext cx="27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L</a:t>
              </a:r>
              <a:r>
                <a:rPr lang="en-US" sz="2000" b="1" i="1" baseline="-25000" dirty="0"/>
                <a:t>1</a:t>
              </a:r>
            </a:p>
          </p:txBody>
        </p:sp>
        <p:sp>
          <p:nvSpPr>
            <p:cNvPr id="208933" name="Line 37"/>
            <p:cNvSpPr>
              <a:spLocks noChangeShapeType="1"/>
            </p:cNvSpPr>
            <p:nvPr/>
          </p:nvSpPr>
          <p:spPr bwMode="auto">
            <a:xfrm rot="-5400000">
              <a:off x="2839" y="1476"/>
              <a:ext cx="1029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32" name="Line 36"/>
            <p:cNvSpPr>
              <a:spLocks noChangeShapeType="1"/>
            </p:cNvSpPr>
            <p:nvPr/>
          </p:nvSpPr>
          <p:spPr bwMode="auto">
            <a:xfrm rot="-5400000">
              <a:off x="2383" y="1992"/>
              <a:ext cx="957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31" name="Line 35"/>
            <p:cNvSpPr>
              <a:spLocks noChangeShapeType="1"/>
            </p:cNvSpPr>
            <p:nvPr/>
          </p:nvSpPr>
          <p:spPr bwMode="auto">
            <a:xfrm rot="-5400000">
              <a:off x="1831" y="2508"/>
              <a:ext cx="1041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02" name="Line 6"/>
            <p:cNvSpPr>
              <a:spLocks noChangeShapeType="1"/>
            </p:cNvSpPr>
            <p:nvPr/>
          </p:nvSpPr>
          <p:spPr bwMode="auto">
            <a:xfrm>
              <a:off x="2395" y="3024"/>
              <a:ext cx="1041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09" name="Line 13"/>
            <p:cNvSpPr>
              <a:spLocks noChangeShapeType="1"/>
            </p:cNvSpPr>
            <p:nvPr/>
          </p:nvSpPr>
          <p:spPr bwMode="auto">
            <a:xfrm>
              <a:off x="1647" y="3024"/>
              <a:ext cx="6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11" name="Line 15"/>
            <p:cNvSpPr>
              <a:spLocks noChangeShapeType="1"/>
            </p:cNvSpPr>
            <p:nvPr/>
          </p:nvSpPr>
          <p:spPr bwMode="auto">
            <a:xfrm>
              <a:off x="2352" y="3027"/>
              <a:ext cx="0" cy="6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12" name="Oval 16"/>
            <p:cNvSpPr>
              <a:spLocks noChangeArrowheads="1"/>
            </p:cNvSpPr>
            <p:nvPr/>
          </p:nvSpPr>
          <p:spPr bwMode="auto">
            <a:xfrm>
              <a:off x="2304" y="296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13" name="Rectangle 17"/>
            <p:cNvSpPr>
              <a:spLocks noChangeArrowheads="1"/>
            </p:cNvSpPr>
            <p:nvPr/>
          </p:nvSpPr>
          <p:spPr bwMode="auto">
            <a:xfrm>
              <a:off x="1325" y="2909"/>
              <a:ext cx="28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K</a:t>
              </a:r>
              <a:r>
                <a:rPr lang="en-US" sz="2000" b="1" i="1" baseline="-25000" dirty="0"/>
                <a:t>1</a:t>
              </a:r>
            </a:p>
          </p:txBody>
        </p:sp>
        <p:sp>
          <p:nvSpPr>
            <p:cNvPr id="208917" name="Line 21"/>
            <p:cNvSpPr>
              <a:spLocks noChangeShapeType="1"/>
            </p:cNvSpPr>
            <p:nvPr/>
          </p:nvSpPr>
          <p:spPr bwMode="auto">
            <a:xfrm>
              <a:off x="2899" y="2496"/>
              <a:ext cx="957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20" name="Line 24"/>
            <p:cNvSpPr>
              <a:spLocks noChangeShapeType="1"/>
            </p:cNvSpPr>
            <p:nvPr/>
          </p:nvSpPr>
          <p:spPr bwMode="auto">
            <a:xfrm>
              <a:off x="3391" y="2016"/>
              <a:ext cx="1029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21" name="Oval 25"/>
            <p:cNvSpPr>
              <a:spLocks noChangeArrowheads="1"/>
            </p:cNvSpPr>
            <p:nvPr/>
          </p:nvSpPr>
          <p:spPr bwMode="auto">
            <a:xfrm>
              <a:off x="2820" y="24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22" name="Oval 26"/>
            <p:cNvSpPr>
              <a:spLocks noChangeArrowheads="1"/>
            </p:cNvSpPr>
            <p:nvPr/>
          </p:nvSpPr>
          <p:spPr bwMode="auto">
            <a:xfrm>
              <a:off x="3312" y="19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08923" name="Rectangle 27"/>
            <p:cNvSpPr>
              <a:spLocks noChangeArrowheads="1"/>
            </p:cNvSpPr>
            <p:nvPr/>
          </p:nvSpPr>
          <p:spPr bwMode="auto">
            <a:xfrm>
              <a:off x="3461" y="2873"/>
              <a:ext cx="29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Q</a:t>
              </a:r>
              <a:r>
                <a:rPr lang="en-US" sz="2000" b="1" i="1" baseline="-25000" dirty="0"/>
                <a:t>1</a:t>
              </a:r>
            </a:p>
          </p:txBody>
        </p:sp>
        <p:sp>
          <p:nvSpPr>
            <p:cNvPr id="208924" name="Rectangle 28"/>
            <p:cNvSpPr>
              <a:spLocks noChangeArrowheads="1"/>
            </p:cNvSpPr>
            <p:nvPr/>
          </p:nvSpPr>
          <p:spPr bwMode="auto">
            <a:xfrm>
              <a:off x="3905" y="2333"/>
              <a:ext cx="29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Q</a:t>
              </a:r>
              <a:r>
                <a:rPr lang="en-US" sz="2000" b="1" i="1" baseline="-25000" dirty="0"/>
                <a:t>2</a:t>
              </a:r>
            </a:p>
          </p:txBody>
        </p:sp>
        <p:sp>
          <p:nvSpPr>
            <p:cNvPr id="208925" name="Rectangle 29"/>
            <p:cNvSpPr>
              <a:spLocks noChangeArrowheads="1"/>
            </p:cNvSpPr>
            <p:nvPr/>
          </p:nvSpPr>
          <p:spPr bwMode="auto">
            <a:xfrm>
              <a:off x="4433" y="1913"/>
              <a:ext cx="29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Q</a:t>
              </a:r>
              <a:r>
                <a:rPr lang="en-US" sz="2000" b="1" i="1" baseline="-25000" dirty="0"/>
                <a:t>3</a:t>
              </a:r>
            </a:p>
          </p:txBody>
        </p:sp>
        <p:sp>
          <p:nvSpPr>
            <p:cNvPr id="208926" name="Rectangle 30"/>
            <p:cNvSpPr>
              <a:spLocks noChangeArrowheads="1"/>
            </p:cNvSpPr>
            <p:nvPr/>
          </p:nvSpPr>
          <p:spPr bwMode="auto">
            <a:xfrm>
              <a:off x="2345" y="3017"/>
              <a:ext cx="2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A</a:t>
              </a:r>
            </a:p>
          </p:txBody>
        </p:sp>
        <p:sp>
          <p:nvSpPr>
            <p:cNvPr id="208927" name="Rectangle 31"/>
            <p:cNvSpPr>
              <a:spLocks noChangeArrowheads="1"/>
            </p:cNvSpPr>
            <p:nvPr/>
          </p:nvSpPr>
          <p:spPr bwMode="auto">
            <a:xfrm>
              <a:off x="2933" y="2537"/>
              <a:ext cx="2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B</a:t>
              </a:r>
            </a:p>
          </p:txBody>
        </p:sp>
        <p:sp>
          <p:nvSpPr>
            <p:cNvPr id="208928" name="Rectangle 32"/>
            <p:cNvSpPr>
              <a:spLocks noChangeArrowheads="1"/>
            </p:cNvSpPr>
            <p:nvPr/>
          </p:nvSpPr>
          <p:spPr bwMode="auto">
            <a:xfrm>
              <a:off x="3269" y="2045"/>
              <a:ext cx="2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C</a:t>
              </a:r>
            </a:p>
          </p:txBody>
        </p:sp>
        <p:sp>
          <p:nvSpPr>
            <p:cNvPr id="208929" name="Line 33"/>
            <p:cNvSpPr>
              <a:spLocks noChangeShapeType="1"/>
            </p:cNvSpPr>
            <p:nvPr/>
          </p:nvSpPr>
          <p:spPr bwMode="auto">
            <a:xfrm flipV="1">
              <a:off x="1668" y="1440"/>
              <a:ext cx="2256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C5A79FA4-EAB3-4B92-9ACC-9C47B84EDF41}" type="slidenum">
              <a:rPr lang="en-US"/>
              <a:pPr/>
              <a:t>16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>
          <a:xfrm>
            <a:off x="623435" y="190500"/>
            <a:ext cx="7983537" cy="781050"/>
          </a:xfrm>
          <a:noFill/>
          <a:ln/>
        </p:spPr>
        <p:txBody>
          <a:bodyPr/>
          <a:lstStyle/>
          <a:p>
            <a:r>
              <a:rPr lang="el-GR" dirty="0" smtClean="0"/>
              <a:t>Αποδόσεις κλίμακας</a:t>
            </a:r>
            <a:endParaRPr lang="en-US" dirty="0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l-GR" dirty="0" smtClean="0"/>
              <a:t>Μετρούν τη σχέση που υπάρχει μεταξύ μεγέθους μιας επιχείρησης (χρήση εισροών) και παραγωγής</a:t>
            </a:r>
            <a:endParaRPr lang="en-US" dirty="0"/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l-GR" dirty="0" smtClean="0">
                <a:solidFill>
                  <a:srgbClr val="FF0000"/>
                </a:solidFill>
              </a:rPr>
              <a:t>1) </a:t>
            </a:r>
            <a:r>
              <a:rPr lang="el-GR" dirty="0" smtClean="0">
                <a:solidFill>
                  <a:srgbClr val="FF3300"/>
                </a:solidFill>
              </a:rPr>
              <a:t>Σταθερές </a:t>
            </a:r>
            <a:r>
              <a:rPr lang="el-GR" dirty="0" smtClean="0">
                <a:solidFill>
                  <a:srgbClr val="FF3300"/>
                </a:solidFill>
              </a:rPr>
              <a:t>2</a:t>
            </a:r>
            <a:r>
              <a:rPr lang="el-GR" dirty="0" smtClean="0">
                <a:solidFill>
                  <a:srgbClr val="FF3300"/>
                </a:solidFill>
              </a:rPr>
              <a:t>) Φθίνουσες 3) Αύξουσες</a:t>
            </a:r>
            <a:endParaRPr lang="el-GR" dirty="0"/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75389"/>
              </p:ext>
            </p:extLst>
          </p:nvPr>
        </p:nvGraphicFramePr>
        <p:xfrm>
          <a:off x="2834689" y="4458680"/>
          <a:ext cx="3182274" cy="1251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95" name="Equation" r:id="rId4" imgW="1130040" imgH="444240" progId="Equation.DSMT4">
                  <p:embed/>
                </p:oleObj>
              </mc:Choice>
              <mc:Fallback>
                <p:oleObj name="Equation" r:id="rId4" imgW="11300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4689" y="4458680"/>
                        <a:ext cx="3182274" cy="1251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Chapter 6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A96831-B823-488A-B689-325F9D024CDC}" type="slidenum">
              <a:rPr lang="en-US" smtClean="0"/>
              <a:pPr/>
              <a:t>17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1028" y="4805463"/>
            <a:ext cx="1743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Αποδόσεις </a:t>
            </a:r>
          </a:p>
          <a:p>
            <a:r>
              <a:rPr lang="el-GR" dirty="0" smtClean="0"/>
              <a:t>κλίμακας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47701" y="1513369"/>
            <a:ext cx="4116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Βαθμός ομοιογένειας </a:t>
            </a:r>
          </a:p>
          <a:p>
            <a:r>
              <a:rPr lang="el-GR" dirty="0" smtClean="0"/>
              <a:t>της συνάρτησης παραγωγής</a:t>
            </a:r>
            <a:endParaRPr lang="el-GR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760900"/>
              </p:ext>
            </p:extLst>
          </p:nvPr>
        </p:nvGraphicFramePr>
        <p:xfrm>
          <a:off x="1366311" y="2950610"/>
          <a:ext cx="4369134" cy="72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27" name="Equation" r:id="rId3" imgW="1523880" imgH="253800" progId="Equation.DSMT4">
                  <p:embed/>
                </p:oleObj>
              </mc:Choice>
              <mc:Fallback>
                <p:oleObj name="Equation" r:id="rId3" imgW="1523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6311" y="2950610"/>
                        <a:ext cx="4369134" cy="728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ύγραμμο βέλος σύνδεσης 7"/>
          <p:cNvCxnSpPr/>
          <p:nvPr/>
        </p:nvCxnSpPr>
        <p:spPr bwMode="auto">
          <a:xfrm>
            <a:off x="1595334" y="1770434"/>
            <a:ext cx="2451372" cy="1332689"/>
          </a:xfrm>
          <a:prstGeom prst="straightConnector1">
            <a:avLst/>
          </a:prstGeom>
          <a:ln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79301"/>
              </p:ext>
            </p:extLst>
          </p:nvPr>
        </p:nvGraphicFramePr>
        <p:xfrm>
          <a:off x="2523787" y="4680930"/>
          <a:ext cx="1956340" cy="108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28" name="Equation" r:id="rId5" imgW="1218960" imgH="672840" progId="Equation.DSMT4">
                  <p:embed/>
                </p:oleObj>
              </mc:Choice>
              <mc:Fallback>
                <p:oleObj name="Equation" r:id="rId5" imgW="1218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3787" y="4680930"/>
                        <a:ext cx="1956340" cy="108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Βέλος προς τα κάτω 12"/>
          <p:cNvSpPr/>
          <p:nvPr/>
        </p:nvSpPr>
        <p:spPr bwMode="auto">
          <a:xfrm>
            <a:off x="3501957" y="3657600"/>
            <a:ext cx="544749" cy="904672"/>
          </a:xfrm>
          <a:prstGeom prst="downArrow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4695" y="401465"/>
            <a:ext cx="4790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Homogeneity and returns to scale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007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18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5" name="Θέση αριθμού διαφάνειας 3"/>
          <p:cNvSpPr txBox="1">
            <a:spLocks/>
          </p:cNvSpPr>
          <p:nvPr/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500D7F96-35C9-43AD-8029-6781786C7AFA}" type="slidenum">
              <a:rPr lang="en-US" smtClean="0"/>
              <a:pPr/>
              <a:t>18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8" name="Rectangle 1028"/>
          <p:cNvSpPr txBox="1">
            <a:spLocks noChangeArrowheads="1"/>
          </p:cNvSpPr>
          <p:nvPr/>
        </p:nvSpPr>
        <p:spPr>
          <a:xfrm>
            <a:off x="610394" y="190500"/>
            <a:ext cx="7983537" cy="781050"/>
          </a:xfrm>
          <a:prstGeom prst="rect">
            <a:avLst/>
          </a:prstGeom>
          <a:noFill/>
          <a:ln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9pPr>
          </a:lstStyle>
          <a:p>
            <a:r>
              <a:rPr lang="el-GR" dirty="0" smtClean="0"/>
              <a:t>Αύξουσες αποδόσεις</a:t>
            </a:r>
            <a:endParaRPr lang="en-US" dirty="0"/>
          </a:p>
        </p:txBody>
      </p:sp>
      <p:sp>
        <p:nvSpPr>
          <p:cNvPr id="9" name="Line 1029"/>
          <p:cNvSpPr>
            <a:spLocks noChangeShapeType="1"/>
          </p:cNvSpPr>
          <p:nvPr/>
        </p:nvSpPr>
        <p:spPr bwMode="auto">
          <a:xfrm>
            <a:off x="2362200" y="195421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" name="Line 1030"/>
          <p:cNvSpPr>
            <a:spLocks noChangeShapeType="1"/>
          </p:cNvSpPr>
          <p:nvPr/>
        </p:nvSpPr>
        <p:spPr bwMode="auto">
          <a:xfrm>
            <a:off x="2362200" y="594995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1" name="Rectangle 1031"/>
          <p:cNvSpPr>
            <a:spLocks noChangeArrowheads="1"/>
          </p:cNvSpPr>
          <p:nvPr/>
        </p:nvSpPr>
        <p:spPr bwMode="auto">
          <a:xfrm>
            <a:off x="6426200" y="5780088"/>
            <a:ext cx="16668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Labor (hours)</a:t>
            </a:r>
          </a:p>
        </p:txBody>
      </p:sp>
      <p:sp>
        <p:nvSpPr>
          <p:cNvPr id="12" name="Rectangle 1032"/>
          <p:cNvSpPr>
            <a:spLocks noChangeArrowheads="1"/>
          </p:cNvSpPr>
          <p:nvPr/>
        </p:nvSpPr>
        <p:spPr bwMode="auto">
          <a:xfrm>
            <a:off x="1031875" y="1530350"/>
            <a:ext cx="11842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 dirty="0"/>
              <a:t>Capital</a:t>
            </a:r>
          </a:p>
          <a:p>
            <a:pPr algn="r"/>
            <a:r>
              <a:rPr lang="en-US" sz="1800" b="1" dirty="0"/>
              <a:t>(machine</a:t>
            </a:r>
          </a:p>
          <a:p>
            <a:pPr algn="r"/>
            <a:r>
              <a:rPr lang="en-US" sz="1800" b="1" dirty="0"/>
              <a:t>hours)</a:t>
            </a:r>
          </a:p>
        </p:txBody>
      </p:sp>
      <p:grpSp>
        <p:nvGrpSpPr>
          <p:cNvPr id="13" name="Group 1068"/>
          <p:cNvGrpSpPr>
            <a:grpSpLocks/>
          </p:cNvGrpSpPr>
          <p:nvPr/>
        </p:nvGrpSpPr>
        <p:grpSpPr bwMode="auto">
          <a:xfrm>
            <a:off x="2781300" y="2800350"/>
            <a:ext cx="3462338" cy="2862263"/>
            <a:chOff x="1752" y="1764"/>
            <a:chExt cx="2181" cy="1803"/>
          </a:xfrm>
        </p:grpSpPr>
        <p:sp>
          <p:nvSpPr>
            <p:cNvPr id="14" name="Freeform 1057"/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5" name="Rectangle 1049"/>
            <p:cNvSpPr>
              <a:spLocks noChangeArrowheads="1"/>
            </p:cNvSpPr>
            <p:nvPr/>
          </p:nvSpPr>
          <p:spPr bwMode="auto">
            <a:xfrm>
              <a:off x="2899" y="3319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6" name="Rectangle 1050"/>
            <p:cNvSpPr>
              <a:spLocks noChangeArrowheads="1"/>
            </p:cNvSpPr>
            <p:nvPr/>
          </p:nvSpPr>
          <p:spPr bwMode="auto">
            <a:xfrm>
              <a:off x="3365" y="3005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7" name="Rectangle 1051"/>
            <p:cNvSpPr>
              <a:spLocks noChangeArrowheads="1"/>
            </p:cNvSpPr>
            <p:nvPr/>
          </p:nvSpPr>
          <p:spPr bwMode="auto">
            <a:xfrm>
              <a:off x="3641" y="2693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8" name="Freeform 1058"/>
            <p:cNvSpPr>
              <a:spLocks/>
            </p:cNvSpPr>
            <p:nvPr/>
          </p:nvSpPr>
          <p:spPr bwMode="auto">
            <a:xfrm>
              <a:off x="2184" y="2052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9" name="Freeform 1059"/>
            <p:cNvSpPr>
              <a:spLocks/>
            </p:cNvSpPr>
            <p:nvPr/>
          </p:nvSpPr>
          <p:spPr bwMode="auto">
            <a:xfrm>
              <a:off x="2484" y="1764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</p:grpSp>
      <p:grpSp>
        <p:nvGrpSpPr>
          <p:cNvPr id="20" name="Group 1069"/>
          <p:cNvGrpSpPr>
            <a:grpSpLocks/>
          </p:cNvGrpSpPr>
          <p:nvPr/>
        </p:nvGrpSpPr>
        <p:grpSpPr bwMode="auto">
          <a:xfrm>
            <a:off x="2130426" y="1254125"/>
            <a:ext cx="4387850" cy="4994275"/>
            <a:chOff x="1289" y="829"/>
            <a:chExt cx="2764" cy="3146"/>
          </a:xfrm>
        </p:grpSpPr>
        <p:sp>
          <p:nvSpPr>
            <p:cNvPr id="21" name="Rectangle 1052"/>
            <p:cNvSpPr>
              <a:spLocks noChangeArrowheads="1"/>
            </p:cNvSpPr>
            <p:nvPr/>
          </p:nvSpPr>
          <p:spPr bwMode="auto">
            <a:xfrm>
              <a:off x="1645" y="829"/>
              <a:ext cx="2001" cy="4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l-GR" sz="2000" b="1" dirty="0" smtClean="0"/>
                <a:t>Αύξουσα απόδοση</a:t>
              </a:r>
              <a:endParaRPr lang="en-US" sz="2000" b="1" dirty="0"/>
            </a:p>
            <a:p>
              <a:r>
                <a:rPr lang="el-GR" sz="2000" b="1" dirty="0" smtClean="0"/>
                <a:t>οι</a:t>
              </a:r>
              <a:r>
                <a:rPr lang="en-US" sz="2000" b="1" dirty="0" smtClean="0"/>
                <a:t> </a:t>
              </a:r>
              <a:r>
                <a:rPr lang="en-US" sz="2000" b="1" dirty="0"/>
                <a:t>isoquants </a:t>
              </a:r>
              <a:r>
                <a:rPr lang="el-GR" sz="2000" b="1" dirty="0" smtClean="0"/>
                <a:t>συγκλίνουν</a:t>
              </a:r>
              <a:endParaRPr lang="en-US" sz="2000" b="1" dirty="0"/>
            </a:p>
          </p:txBody>
        </p:sp>
        <p:grpSp>
          <p:nvGrpSpPr>
            <p:cNvPr id="22" name="Group 1063"/>
            <p:cNvGrpSpPr>
              <a:grpSpLocks/>
            </p:cNvGrpSpPr>
            <p:nvPr/>
          </p:nvGrpSpPr>
          <p:grpSpPr bwMode="auto">
            <a:xfrm>
              <a:off x="1289" y="1315"/>
              <a:ext cx="2764" cy="2660"/>
              <a:chOff x="1289" y="1315"/>
              <a:chExt cx="2764" cy="2660"/>
            </a:xfrm>
          </p:grpSpPr>
          <p:sp>
            <p:nvSpPr>
              <p:cNvPr id="23" name="Line 1041"/>
              <p:cNvSpPr>
                <a:spLocks noChangeShapeType="1"/>
              </p:cNvSpPr>
              <p:nvPr/>
            </p:nvSpPr>
            <p:spPr bwMode="auto">
              <a:xfrm flipV="1">
                <a:off x="2064" y="3218"/>
                <a:ext cx="0" cy="50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 dirty="0"/>
              </a:p>
            </p:txBody>
          </p:sp>
          <p:sp>
            <p:nvSpPr>
              <p:cNvPr id="24" name="Rectangle 1033"/>
              <p:cNvSpPr>
                <a:spLocks noChangeArrowheads="1"/>
              </p:cNvSpPr>
              <p:nvPr/>
            </p:nvSpPr>
            <p:spPr bwMode="auto">
              <a:xfrm>
                <a:off x="1965" y="3727"/>
                <a:ext cx="203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/>
                  <a:t>5</a:t>
                </a:r>
              </a:p>
            </p:txBody>
          </p:sp>
          <p:sp>
            <p:nvSpPr>
              <p:cNvPr id="25" name="Rectangle 1034"/>
              <p:cNvSpPr>
                <a:spLocks noChangeArrowheads="1"/>
              </p:cNvSpPr>
              <p:nvPr/>
            </p:nvSpPr>
            <p:spPr bwMode="auto">
              <a:xfrm>
                <a:off x="2653" y="3727"/>
                <a:ext cx="2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/>
                  <a:t>10</a:t>
                </a:r>
              </a:p>
            </p:txBody>
          </p:sp>
          <p:sp>
            <p:nvSpPr>
              <p:cNvPr id="26" name="Rectangle 1036"/>
              <p:cNvSpPr>
                <a:spLocks noChangeArrowheads="1"/>
              </p:cNvSpPr>
              <p:nvPr/>
            </p:nvSpPr>
            <p:spPr bwMode="auto">
              <a:xfrm>
                <a:off x="1289" y="3034"/>
                <a:ext cx="203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/>
                  <a:t>2</a:t>
                </a:r>
              </a:p>
            </p:txBody>
          </p:sp>
          <p:sp>
            <p:nvSpPr>
              <p:cNvPr id="27" name="Rectangle 1037"/>
              <p:cNvSpPr>
                <a:spLocks noChangeArrowheads="1"/>
              </p:cNvSpPr>
              <p:nvPr/>
            </p:nvSpPr>
            <p:spPr bwMode="auto">
              <a:xfrm>
                <a:off x="1289" y="2305"/>
                <a:ext cx="203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/>
                  <a:t>4</a:t>
                </a:r>
              </a:p>
            </p:txBody>
          </p:sp>
          <p:sp>
            <p:nvSpPr>
              <p:cNvPr id="28" name="Rectangle 1039"/>
              <p:cNvSpPr>
                <a:spLocks noChangeArrowheads="1"/>
              </p:cNvSpPr>
              <p:nvPr/>
            </p:nvSpPr>
            <p:spPr bwMode="auto">
              <a:xfrm>
                <a:off x="1325" y="3727"/>
                <a:ext cx="203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/>
                  <a:t>0</a:t>
                </a:r>
              </a:p>
            </p:txBody>
          </p:sp>
          <p:sp>
            <p:nvSpPr>
              <p:cNvPr id="29" name="Line 1042"/>
              <p:cNvSpPr>
                <a:spLocks noChangeShapeType="1"/>
              </p:cNvSpPr>
              <p:nvPr/>
            </p:nvSpPr>
            <p:spPr bwMode="auto">
              <a:xfrm>
                <a:off x="1491" y="2448"/>
                <a:ext cx="120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 dirty="0"/>
              </a:p>
            </p:txBody>
          </p:sp>
          <p:sp>
            <p:nvSpPr>
              <p:cNvPr id="30" name="Line 1043"/>
              <p:cNvSpPr>
                <a:spLocks noChangeShapeType="1"/>
              </p:cNvSpPr>
              <p:nvPr/>
            </p:nvSpPr>
            <p:spPr bwMode="auto">
              <a:xfrm flipV="1">
                <a:off x="2784" y="2474"/>
                <a:ext cx="0" cy="123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 dirty="0"/>
              </a:p>
            </p:txBody>
          </p:sp>
          <p:sp>
            <p:nvSpPr>
              <p:cNvPr id="31" name="Rectangle 1045"/>
              <p:cNvSpPr>
                <a:spLocks noChangeArrowheads="1"/>
              </p:cNvSpPr>
              <p:nvPr/>
            </p:nvSpPr>
            <p:spPr bwMode="auto">
              <a:xfrm>
                <a:off x="3823" y="1315"/>
                <a:ext cx="230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i="1" dirty="0"/>
                  <a:t>A</a:t>
                </a:r>
              </a:p>
            </p:txBody>
          </p:sp>
          <p:sp>
            <p:nvSpPr>
              <p:cNvPr id="32" name="Line 1053"/>
              <p:cNvSpPr>
                <a:spLocks noChangeShapeType="1"/>
              </p:cNvSpPr>
              <p:nvPr/>
            </p:nvSpPr>
            <p:spPr bwMode="auto">
              <a:xfrm flipV="1">
                <a:off x="1512" y="1464"/>
                <a:ext cx="2268" cy="2268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 dirty="0"/>
              </a:p>
            </p:txBody>
          </p:sp>
          <p:sp>
            <p:nvSpPr>
              <p:cNvPr id="33" name="Oval 1056"/>
              <p:cNvSpPr>
                <a:spLocks noChangeArrowheads="1"/>
              </p:cNvSpPr>
              <p:nvPr/>
            </p:nvSpPr>
            <p:spPr bwMode="auto">
              <a:xfrm>
                <a:off x="2724" y="2412"/>
                <a:ext cx="108" cy="1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l-GR" dirty="0"/>
              </a:p>
            </p:txBody>
          </p:sp>
          <p:sp>
            <p:nvSpPr>
              <p:cNvPr id="34" name="Line 1040"/>
              <p:cNvSpPr>
                <a:spLocks noChangeShapeType="1"/>
              </p:cNvSpPr>
              <p:nvPr/>
            </p:nvSpPr>
            <p:spPr bwMode="auto">
              <a:xfrm>
                <a:off x="1491" y="3156"/>
                <a:ext cx="48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 dirty="0"/>
              </a:p>
            </p:txBody>
          </p:sp>
          <p:sp>
            <p:nvSpPr>
              <p:cNvPr id="35" name="Oval 1055"/>
              <p:cNvSpPr>
                <a:spLocks noChangeArrowheads="1"/>
              </p:cNvSpPr>
              <p:nvPr/>
            </p:nvSpPr>
            <p:spPr bwMode="auto">
              <a:xfrm>
                <a:off x="2028" y="3108"/>
                <a:ext cx="108" cy="1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l-G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180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19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2148114" y="1509486"/>
            <a:ext cx="4709886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l-GR" dirty="0" smtClean="0">
                <a:solidFill>
                  <a:srgbClr val="FF3300"/>
                </a:solidFill>
              </a:rPr>
              <a:t>Αύξουσες αποδόσεις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Το μέγεθος επηρεάζει την παραγωγικότητα θετικά  (μείωση κόστους- μεγάλη συμμετοχή του σταθερού κόστους)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Αδιαιρετότητα τεχνολογικού εξοπλισμού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Εξειδίκευση- καταμερισμός εργασίας</a:t>
            </a:r>
          </a:p>
          <a:p>
            <a:pPr lvl="2">
              <a:spcBef>
                <a:spcPct val="35000"/>
              </a:spcBef>
              <a:buSzPct val="750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3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864A5B27-09DC-4248-8F5E-D6CEBC7BED3E}" type="slidenum">
              <a:rPr lang="en-US"/>
              <a:pPr/>
              <a:t>2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Θα κουβεντιάσουμε</a:t>
            </a: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l-GR" dirty="0" smtClean="0"/>
              <a:t>Καμπύλες ίσης παραγωγής</a:t>
            </a:r>
            <a:endParaRPr lang="en-US" dirty="0"/>
          </a:p>
          <a:p>
            <a:pPr>
              <a:spcBef>
                <a:spcPct val="70000"/>
              </a:spcBef>
            </a:pPr>
            <a:r>
              <a:rPr lang="el-GR" dirty="0" smtClean="0"/>
              <a:t>Οριακή σχέση τεχνικής υποκατάστασης</a:t>
            </a:r>
            <a:endParaRPr lang="en-US" dirty="0"/>
          </a:p>
          <a:p>
            <a:pPr>
              <a:spcBef>
                <a:spcPct val="70000"/>
              </a:spcBef>
            </a:pPr>
            <a:r>
              <a:rPr lang="el-GR" dirty="0" smtClean="0"/>
              <a:t>Οικονομίες κλίμακας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376D6C6-9E28-4864-986D-4DD831219CE9}" type="slidenum">
              <a:rPr lang="en-US"/>
              <a:pPr/>
              <a:t>20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Σταθερές αποδόσεις</a:t>
            </a:r>
            <a:endParaRPr lang="en-US" dirty="0"/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2362200" y="195421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4918" name="Line 6"/>
          <p:cNvSpPr>
            <a:spLocks noChangeShapeType="1"/>
          </p:cNvSpPr>
          <p:nvPr/>
        </p:nvSpPr>
        <p:spPr bwMode="auto">
          <a:xfrm>
            <a:off x="2362200" y="594995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5168900" y="6370638"/>
            <a:ext cx="16668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Labor (hours)</a:t>
            </a:r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574675" y="1587500"/>
            <a:ext cx="11842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 dirty="0"/>
              <a:t>Capital</a:t>
            </a:r>
          </a:p>
          <a:p>
            <a:pPr algn="r"/>
            <a:r>
              <a:rPr lang="en-US" sz="1800" b="1" dirty="0"/>
              <a:t>(machine</a:t>
            </a:r>
          </a:p>
          <a:p>
            <a:pPr algn="r"/>
            <a:r>
              <a:rPr lang="en-US" sz="1800" b="1" dirty="0"/>
              <a:t>hours)</a:t>
            </a:r>
          </a:p>
        </p:txBody>
      </p:sp>
      <p:grpSp>
        <p:nvGrpSpPr>
          <p:cNvPr id="294948" name="Group 36"/>
          <p:cNvGrpSpPr>
            <a:grpSpLocks/>
          </p:cNvGrpSpPr>
          <p:nvPr/>
        </p:nvGrpSpPr>
        <p:grpSpPr bwMode="auto">
          <a:xfrm>
            <a:off x="2781300" y="1466850"/>
            <a:ext cx="4700588" cy="4195763"/>
            <a:chOff x="1752" y="924"/>
            <a:chExt cx="2961" cy="2643"/>
          </a:xfrm>
        </p:grpSpPr>
        <p:sp>
          <p:nvSpPr>
            <p:cNvPr id="294924" name="Freeform 12"/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294925" name="Rectangle 13"/>
            <p:cNvSpPr>
              <a:spLocks noChangeArrowheads="1"/>
            </p:cNvSpPr>
            <p:nvPr/>
          </p:nvSpPr>
          <p:spPr bwMode="auto">
            <a:xfrm>
              <a:off x="2899" y="3319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94926" name="Rectangle 14"/>
            <p:cNvSpPr>
              <a:spLocks noChangeArrowheads="1"/>
            </p:cNvSpPr>
            <p:nvPr/>
          </p:nvSpPr>
          <p:spPr bwMode="auto">
            <a:xfrm>
              <a:off x="3665" y="2645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294927" name="Rectangle 15"/>
            <p:cNvSpPr>
              <a:spLocks noChangeArrowheads="1"/>
            </p:cNvSpPr>
            <p:nvPr/>
          </p:nvSpPr>
          <p:spPr bwMode="auto">
            <a:xfrm>
              <a:off x="4421" y="1841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294928" name="Freeform 16"/>
            <p:cNvSpPr>
              <a:spLocks/>
            </p:cNvSpPr>
            <p:nvPr/>
          </p:nvSpPr>
          <p:spPr bwMode="auto">
            <a:xfrm>
              <a:off x="2472" y="1728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294929" name="Freeform 17"/>
            <p:cNvSpPr>
              <a:spLocks/>
            </p:cNvSpPr>
            <p:nvPr/>
          </p:nvSpPr>
          <p:spPr bwMode="auto">
            <a:xfrm>
              <a:off x="3216" y="924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</p:grpSp>
      <p:grpSp>
        <p:nvGrpSpPr>
          <p:cNvPr id="294950" name="Group 38"/>
          <p:cNvGrpSpPr>
            <a:grpSpLocks/>
          </p:cNvGrpSpPr>
          <p:nvPr/>
        </p:nvGrpSpPr>
        <p:grpSpPr bwMode="auto">
          <a:xfrm>
            <a:off x="2046288" y="2087563"/>
            <a:ext cx="4387850" cy="4222750"/>
            <a:chOff x="1289" y="1315"/>
            <a:chExt cx="2764" cy="2660"/>
          </a:xfrm>
        </p:grpSpPr>
        <p:sp>
          <p:nvSpPr>
            <p:cNvPr id="294921" name="Rectangle 9"/>
            <p:cNvSpPr>
              <a:spLocks noChangeArrowheads="1"/>
            </p:cNvSpPr>
            <p:nvPr/>
          </p:nvSpPr>
          <p:spPr bwMode="auto">
            <a:xfrm>
              <a:off x="3437" y="3727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94931" name="Line 19"/>
            <p:cNvSpPr>
              <a:spLocks noChangeShapeType="1"/>
            </p:cNvSpPr>
            <p:nvPr/>
          </p:nvSpPr>
          <p:spPr bwMode="auto">
            <a:xfrm flipV="1">
              <a:off x="2064" y="3218"/>
              <a:ext cx="0" cy="5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32" name="Rectangle 20"/>
            <p:cNvSpPr>
              <a:spLocks noChangeArrowheads="1"/>
            </p:cNvSpPr>
            <p:nvPr/>
          </p:nvSpPr>
          <p:spPr bwMode="auto">
            <a:xfrm>
              <a:off x="1965" y="3727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94933" name="Rectangle 21"/>
            <p:cNvSpPr>
              <a:spLocks noChangeArrowheads="1"/>
            </p:cNvSpPr>
            <p:nvPr/>
          </p:nvSpPr>
          <p:spPr bwMode="auto">
            <a:xfrm>
              <a:off x="2653" y="3727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94934" name="Rectangle 22"/>
            <p:cNvSpPr>
              <a:spLocks noChangeArrowheads="1"/>
            </p:cNvSpPr>
            <p:nvPr/>
          </p:nvSpPr>
          <p:spPr bwMode="auto">
            <a:xfrm>
              <a:off x="1289" y="3005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  <p:sp>
          <p:nvSpPr>
            <p:cNvPr id="294935" name="Rectangle 23"/>
            <p:cNvSpPr>
              <a:spLocks noChangeArrowheads="1"/>
            </p:cNvSpPr>
            <p:nvPr/>
          </p:nvSpPr>
          <p:spPr bwMode="auto">
            <a:xfrm>
              <a:off x="1289" y="2283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294936" name="Rectangle 24"/>
            <p:cNvSpPr>
              <a:spLocks noChangeArrowheads="1"/>
            </p:cNvSpPr>
            <p:nvPr/>
          </p:nvSpPr>
          <p:spPr bwMode="auto">
            <a:xfrm>
              <a:off x="1325" y="3727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0</a:t>
              </a:r>
            </a:p>
          </p:txBody>
        </p:sp>
        <p:sp>
          <p:nvSpPr>
            <p:cNvPr id="294937" name="Line 25"/>
            <p:cNvSpPr>
              <a:spLocks noChangeShapeType="1"/>
            </p:cNvSpPr>
            <p:nvPr/>
          </p:nvSpPr>
          <p:spPr bwMode="auto">
            <a:xfrm>
              <a:off x="1491" y="2448"/>
              <a:ext cx="12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38" name="Line 26"/>
            <p:cNvSpPr>
              <a:spLocks noChangeShapeType="1"/>
            </p:cNvSpPr>
            <p:nvPr/>
          </p:nvSpPr>
          <p:spPr bwMode="auto">
            <a:xfrm flipV="1">
              <a:off x="2784" y="2474"/>
              <a:ext cx="0" cy="12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39" name="Rectangle 27"/>
            <p:cNvSpPr>
              <a:spLocks noChangeArrowheads="1"/>
            </p:cNvSpPr>
            <p:nvPr/>
          </p:nvSpPr>
          <p:spPr bwMode="auto">
            <a:xfrm>
              <a:off x="3823" y="1315"/>
              <a:ext cx="2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A</a:t>
              </a:r>
            </a:p>
          </p:txBody>
        </p:sp>
        <p:sp>
          <p:nvSpPr>
            <p:cNvPr id="294940" name="Line 28"/>
            <p:cNvSpPr>
              <a:spLocks noChangeShapeType="1"/>
            </p:cNvSpPr>
            <p:nvPr/>
          </p:nvSpPr>
          <p:spPr bwMode="auto">
            <a:xfrm flipV="1">
              <a:off x="1512" y="1464"/>
              <a:ext cx="2268" cy="2268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41" name="Oval 29"/>
            <p:cNvSpPr>
              <a:spLocks noChangeArrowheads="1"/>
            </p:cNvSpPr>
            <p:nvPr/>
          </p:nvSpPr>
          <p:spPr bwMode="auto">
            <a:xfrm>
              <a:off x="2724" y="2412"/>
              <a:ext cx="108" cy="1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294942" name="Line 30"/>
            <p:cNvSpPr>
              <a:spLocks noChangeShapeType="1"/>
            </p:cNvSpPr>
            <p:nvPr/>
          </p:nvSpPr>
          <p:spPr bwMode="auto">
            <a:xfrm>
              <a:off x="1491" y="3156"/>
              <a:ext cx="4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43" name="Oval 31"/>
            <p:cNvSpPr>
              <a:spLocks noChangeArrowheads="1"/>
            </p:cNvSpPr>
            <p:nvPr/>
          </p:nvSpPr>
          <p:spPr bwMode="auto">
            <a:xfrm>
              <a:off x="2028" y="3108"/>
              <a:ext cx="108" cy="1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294944" name="Rectangle 32"/>
            <p:cNvSpPr>
              <a:spLocks noChangeArrowheads="1"/>
            </p:cNvSpPr>
            <p:nvPr/>
          </p:nvSpPr>
          <p:spPr bwMode="auto">
            <a:xfrm>
              <a:off x="1289" y="1561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294945" name="Line 33"/>
            <p:cNvSpPr>
              <a:spLocks noChangeShapeType="1"/>
            </p:cNvSpPr>
            <p:nvPr/>
          </p:nvSpPr>
          <p:spPr bwMode="auto">
            <a:xfrm>
              <a:off x="1491" y="1680"/>
              <a:ext cx="20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46" name="Line 34"/>
            <p:cNvSpPr>
              <a:spLocks noChangeShapeType="1"/>
            </p:cNvSpPr>
            <p:nvPr/>
          </p:nvSpPr>
          <p:spPr bwMode="auto">
            <a:xfrm flipV="1">
              <a:off x="3576" y="1682"/>
              <a:ext cx="0" cy="2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4947" name="Oval 35"/>
            <p:cNvSpPr>
              <a:spLocks noChangeArrowheads="1"/>
            </p:cNvSpPr>
            <p:nvPr/>
          </p:nvSpPr>
          <p:spPr bwMode="auto">
            <a:xfrm>
              <a:off x="3516" y="1632"/>
              <a:ext cx="108" cy="1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21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2286000" y="2330238"/>
            <a:ext cx="4572000" cy="2197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l-GR" dirty="0" smtClean="0">
                <a:solidFill>
                  <a:srgbClr val="FF3300"/>
                </a:solidFill>
              </a:rPr>
              <a:t>Σταθερές αποδόσεις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Το μέγεθος δεν επηρεάζει την παραγωγικότητα</a:t>
            </a:r>
            <a:endParaRPr lang="en-US" dirty="0" smtClean="0"/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Μεγάλος αριθμός παραγωγών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9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2E0FBE83-9217-4309-A7C7-CF4AAEF02EA9}" type="slidenum">
              <a:rPr lang="en-US"/>
              <a:pPr/>
              <a:t>22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Φθίνουσες αποδόσεις </a:t>
            </a:r>
            <a:endParaRPr lang="en-US" dirty="0"/>
          </a:p>
        </p:txBody>
      </p:sp>
      <p:sp>
        <p:nvSpPr>
          <p:cNvPr id="296965" name="Line 5"/>
          <p:cNvSpPr>
            <a:spLocks noChangeShapeType="1"/>
          </p:cNvSpPr>
          <p:nvPr/>
        </p:nvSpPr>
        <p:spPr bwMode="auto">
          <a:xfrm>
            <a:off x="2362200" y="1954213"/>
            <a:ext cx="0" cy="3995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6966" name="Line 6"/>
          <p:cNvSpPr>
            <a:spLocks noChangeShapeType="1"/>
          </p:cNvSpPr>
          <p:nvPr/>
        </p:nvSpPr>
        <p:spPr bwMode="auto">
          <a:xfrm>
            <a:off x="2362200" y="5949950"/>
            <a:ext cx="400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5168900" y="6370638"/>
            <a:ext cx="16668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Labor (hours)</a:t>
            </a: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574675" y="1587500"/>
            <a:ext cx="11842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 dirty="0"/>
              <a:t>Capital</a:t>
            </a:r>
          </a:p>
          <a:p>
            <a:pPr algn="r"/>
            <a:r>
              <a:rPr lang="en-US" sz="1800" b="1" dirty="0"/>
              <a:t>(machine</a:t>
            </a:r>
          </a:p>
          <a:p>
            <a:pPr algn="r"/>
            <a:r>
              <a:rPr lang="en-US" sz="1800" b="1" dirty="0"/>
              <a:t>hours)</a:t>
            </a:r>
          </a:p>
        </p:txBody>
      </p:sp>
      <p:grpSp>
        <p:nvGrpSpPr>
          <p:cNvPr id="296993" name="Group 33"/>
          <p:cNvGrpSpPr>
            <a:grpSpLocks/>
          </p:cNvGrpSpPr>
          <p:nvPr/>
        </p:nvGrpSpPr>
        <p:grpSpPr bwMode="auto">
          <a:xfrm>
            <a:off x="2819400" y="2781300"/>
            <a:ext cx="3424238" cy="2900363"/>
            <a:chOff x="1776" y="1752"/>
            <a:chExt cx="2157" cy="1827"/>
          </a:xfrm>
        </p:grpSpPr>
        <p:sp>
          <p:nvSpPr>
            <p:cNvPr id="296971" name="Freeform 11"/>
            <p:cNvSpPr>
              <a:spLocks/>
            </p:cNvSpPr>
            <p:nvPr/>
          </p:nvSpPr>
          <p:spPr bwMode="auto">
            <a:xfrm>
              <a:off x="1776" y="246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296972" name="Rectangle 12"/>
            <p:cNvSpPr>
              <a:spLocks noChangeArrowheads="1"/>
            </p:cNvSpPr>
            <p:nvPr/>
          </p:nvSpPr>
          <p:spPr bwMode="auto">
            <a:xfrm>
              <a:off x="2935" y="3331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96973" name="Rectangle 13"/>
            <p:cNvSpPr>
              <a:spLocks noChangeArrowheads="1"/>
            </p:cNvSpPr>
            <p:nvPr/>
          </p:nvSpPr>
          <p:spPr bwMode="auto">
            <a:xfrm>
              <a:off x="3197" y="3137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296974" name="Rectangle 14"/>
            <p:cNvSpPr>
              <a:spLocks noChangeArrowheads="1"/>
            </p:cNvSpPr>
            <p:nvPr/>
          </p:nvSpPr>
          <p:spPr bwMode="auto">
            <a:xfrm>
              <a:off x="3641" y="2729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296975" name="Freeform 15"/>
            <p:cNvSpPr>
              <a:spLocks/>
            </p:cNvSpPr>
            <p:nvPr/>
          </p:nvSpPr>
          <p:spPr bwMode="auto">
            <a:xfrm>
              <a:off x="2016" y="2184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296976" name="Freeform 16"/>
            <p:cNvSpPr>
              <a:spLocks/>
            </p:cNvSpPr>
            <p:nvPr/>
          </p:nvSpPr>
          <p:spPr bwMode="auto">
            <a:xfrm>
              <a:off x="2484" y="1752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</p:grpSp>
      <p:grpSp>
        <p:nvGrpSpPr>
          <p:cNvPr id="296977" name="Group 17"/>
          <p:cNvGrpSpPr>
            <a:grpSpLocks/>
          </p:cNvGrpSpPr>
          <p:nvPr/>
        </p:nvGrpSpPr>
        <p:grpSpPr bwMode="auto">
          <a:xfrm>
            <a:off x="2046288" y="2087563"/>
            <a:ext cx="4387850" cy="4222750"/>
            <a:chOff x="1289" y="1315"/>
            <a:chExt cx="2764" cy="2660"/>
          </a:xfrm>
        </p:grpSpPr>
        <p:sp>
          <p:nvSpPr>
            <p:cNvPr id="296978" name="Line 18"/>
            <p:cNvSpPr>
              <a:spLocks noChangeShapeType="1"/>
            </p:cNvSpPr>
            <p:nvPr/>
          </p:nvSpPr>
          <p:spPr bwMode="auto">
            <a:xfrm flipV="1">
              <a:off x="2064" y="3218"/>
              <a:ext cx="0" cy="5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6979" name="Rectangle 19"/>
            <p:cNvSpPr>
              <a:spLocks noChangeArrowheads="1"/>
            </p:cNvSpPr>
            <p:nvPr/>
          </p:nvSpPr>
          <p:spPr bwMode="auto">
            <a:xfrm>
              <a:off x="1965" y="3727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96980" name="Rectangle 20"/>
            <p:cNvSpPr>
              <a:spLocks noChangeArrowheads="1"/>
            </p:cNvSpPr>
            <p:nvPr/>
          </p:nvSpPr>
          <p:spPr bwMode="auto">
            <a:xfrm>
              <a:off x="2653" y="3727"/>
              <a:ext cx="29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96981" name="Rectangle 21"/>
            <p:cNvSpPr>
              <a:spLocks noChangeArrowheads="1"/>
            </p:cNvSpPr>
            <p:nvPr/>
          </p:nvSpPr>
          <p:spPr bwMode="auto">
            <a:xfrm>
              <a:off x="1289" y="3034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  <p:sp>
          <p:nvSpPr>
            <p:cNvPr id="296982" name="Rectangle 22"/>
            <p:cNvSpPr>
              <a:spLocks noChangeArrowheads="1"/>
            </p:cNvSpPr>
            <p:nvPr/>
          </p:nvSpPr>
          <p:spPr bwMode="auto">
            <a:xfrm>
              <a:off x="1289" y="2305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296983" name="Rectangle 23"/>
            <p:cNvSpPr>
              <a:spLocks noChangeArrowheads="1"/>
            </p:cNvSpPr>
            <p:nvPr/>
          </p:nvSpPr>
          <p:spPr bwMode="auto">
            <a:xfrm>
              <a:off x="1325" y="3727"/>
              <a:ext cx="20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/>
                <a:t>0</a:t>
              </a:r>
            </a:p>
          </p:txBody>
        </p:sp>
        <p:sp>
          <p:nvSpPr>
            <p:cNvPr id="296984" name="Line 24"/>
            <p:cNvSpPr>
              <a:spLocks noChangeShapeType="1"/>
            </p:cNvSpPr>
            <p:nvPr/>
          </p:nvSpPr>
          <p:spPr bwMode="auto">
            <a:xfrm>
              <a:off x="1491" y="2448"/>
              <a:ext cx="12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6985" name="Line 25"/>
            <p:cNvSpPr>
              <a:spLocks noChangeShapeType="1"/>
            </p:cNvSpPr>
            <p:nvPr/>
          </p:nvSpPr>
          <p:spPr bwMode="auto">
            <a:xfrm flipV="1">
              <a:off x="2784" y="2474"/>
              <a:ext cx="0" cy="12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6986" name="Rectangle 26"/>
            <p:cNvSpPr>
              <a:spLocks noChangeArrowheads="1"/>
            </p:cNvSpPr>
            <p:nvPr/>
          </p:nvSpPr>
          <p:spPr bwMode="auto">
            <a:xfrm>
              <a:off x="3823" y="1315"/>
              <a:ext cx="2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/>
                <a:t>A</a:t>
              </a:r>
            </a:p>
          </p:txBody>
        </p:sp>
        <p:sp>
          <p:nvSpPr>
            <p:cNvPr id="296987" name="Line 27"/>
            <p:cNvSpPr>
              <a:spLocks noChangeShapeType="1"/>
            </p:cNvSpPr>
            <p:nvPr/>
          </p:nvSpPr>
          <p:spPr bwMode="auto">
            <a:xfrm flipV="1">
              <a:off x="1512" y="1464"/>
              <a:ext cx="2268" cy="2268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6988" name="Oval 28"/>
            <p:cNvSpPr>
              <a:spLocks noChangeArrowheads="1"/>
            </p:cNvSpPr>
            <p:nvPr/>
          </p:nvSpPr>
          <p:spPr bwMode="auto">
            <a:xfrm>
              <a:off x="2724" y="2412"/>
              <a:ext cx="108" cy="1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296989" name="Line 29"/>
            <p:cNvSpPr>
              <a:spLocks noChangeShapeType="1"/>
            </p:cNvSpPr>
            <p:nvPr/>
          </p:nvSpPr>
          <p:spPr bwMode="auto">
            <a:xfrm>
              <a:off x="1491" y="3156"/>
              <a:ext cx="4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296990" name="Oval 30"/>
            <p:cNvSpPr>
              <a:spLocks noChangeArrowheads="1"/>
            </p:cNvSpPr>
            <p:nvPr/>
          </p:nvSpPr>
          <p:spPr bwMode="auto">
            <a:xfrm>
              <a:off x="2028" y="3108"/>
              <a:ext cx="108" cy="1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23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2286000" y="1896273"/>
            <a:ext cx="4572000" cy="38041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l-GR" dirty="0" smtClean="0">
                <a:solidFill>
                  <a:srgbClr val="FF3300"/>
                </a:solidFill>
              </a:rPr>
              <a:t>φθίνουσες αποδόσεις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Το μέγεθος επηρεάζει την παραγωγικότητα (αρνητικά)</a:t>
            </a:r>
            <a:endParaRPr lang="en-US" dirty="0" smtClean="0"/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Η επιχειρηματική ικανότητα μειώνεται με το μέγεθος</a:t>
            </a:r>
            <a:r>
              <a:rPr lang="en-US" dirty="0" smtClean="0"/>
              <a:t>-</a:t>
            </a:r>
            <a:r>
              <a:rPr lang="el-GR" dirty="0" smtClean="0"/>
              <a:t>δυσκολίες συντονισμού 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el-GR" dirty="0" smtClean="0"/>
              <a:t>κίνητρα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6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0863" y="398834"/>
            <a:ext cx="7983537" cy="572716"/>
          </a:xfrm>
        </p:spPr>
        <p:txBody>
          <a:bodyPr/>
          <a:lstStyle/>
          <a:p>
            <a:r>
              <a:rPr lang="el-GR" sz="2400" dirty="0"/>
              <a:t>Οικονομίες κλίμακας και ανταγωνιστικές αγορές</a:t>
            </a:r>
            <a:endParaRPr lang="el-GR" sz="240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Chapter 6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F1EEB15-6FB7-4F66-918A-6A14453D978A}" type="slidenum">
              <a:rPr lang="en-US" smtClean="0"/>
              <a:pPr/>
              <a:t>24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030" y="1712068"/>
            <a:ext cx="6474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dirty="0"/>
              <a:t>Πρόταση</a:t>
            </a:r>
            <a:r>
              <a:rPr lang="el-GR" sz="1800" dirty="0"/>
              <a:t>: στον τέλειο ανταγωνισμό δεν μπορεί να υπάρχουν </a:t>
            </a:r>
            <a:endParaRPr lang="en-US" sz="1800" dirty="0" smtClean="0"/>
          </a:p>
          <a:p>
            <a:r>
              <a:rPr lang="el-GR" sz="1800" dirty="0" smtClean="0"/>
              <a:t>αύξουσες </a:t>
            </a:r>
            <a:r>
              <a:rPr lang="el-GR" sz="1800" dirty="0"/>
              <a:t>οικονομίες κλίμακας</a:t>
            </a:r>
          </a:p>
          <a:p>
            <a:endParaRPr lang="el-G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75243"/>
              </p:ext>
            </p:extLst>
          </p:nvPr>
        </p:nvGraphicFramePr>
        <p:xfrm>
          <a:off x="1499139" y="2859932"/>
          <a:ext cx="4669274" cy="78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1" name="Equation" r:id="rId3" imgW="1524000" imgH="254000" progId="Equation.DSMT4">
                  <p:embed/>
                </p:oleObj>
              </mc:Choice>
              <mc:Fallback>
                <p:oleObj name="Equation" r:id="rId3" imgW="15240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139" y="2859932"/>
                        <a:ext cx="4669274" cy="787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844289"/>
              </p:ext>
            </p:extLst>
          </p:nvPr>
        </p:nvGraphicFramePr>
        <p:xfrm>
          <a:off x="1736935" y="4851457"/>
          <a:ext cx="4669757" cy="829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2" name="Equation" r:id="rId5" imgW="1447172" imgH="253890" progId="Equation.DSMT4">
                  <p:embed/>
                </p:oleObj>
              </mc:Choice>
              <mc:Fallback>
                <p:oleObj name="Equation" r:id="rId5" imgW="1447172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935" y="4851457"/>
                        <a:ext cx="4669757" cy="829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6620" y="4088246"/>
            <a:ext cx="2850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Θεώρημα του </a:t>
            </a:r>
            <a:r>
              <a:rPr lang="en-US" dirty="0" smtClean="0"/>
              <a:t>Euler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3220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Chapter 6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A96831-B823-488A-B689-325F9D024CDC}" type="slidenum">
              <a:rPr lang="en-US" smtClean="0"/>
              <a:pPr/>
              <a:t>25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589299"/>
              </p:ext>
            </p:extLst>
          </p:nvPr>
        </p:nvGraphicFramePr>
        <p:xfrm>
          <a:off x="1050587" y="2393005"/>
          <a:ext cx="1731160" cy="62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5" name="Equation" r:id="rId3" imgW="660113" imgH="241195" progId="Equation.DSMT4">
                  <p:embed/>
                </p:oleObj>
              </mc:Choice>
              <mc:Fallback>
                <p:oleObj name="Equation" r:id="rId3" imgW="660113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587" y="2393005"/>
                        <a:ext cx="1731160" cy="627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728348"/>
              </p:ext>
            </p:extLst>
          </p:nvPr>
        </p:nvGraphicFramePr>
        <p:xfrm>
          <a:off x="4319080" y="2393004"/>
          <a:ext cx="1706680" cy="65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6" name="Equation" r:id="rId5" imgW="622030" imgH="241195" progId="Equation.DSMT4">
                  <p:embed/>
                </p:oleObj>
              </mc:Choice>
              <mc:Fallback>
                <p:oleObj name="Equation" r:id="rId5" imgW="622030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080" y="2393004"/>
                        <a:ext cx="1706680" cy="656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3310" y="1536970"/>
            <a:ext cx="6786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Ανταγωνιστικές αγορές –μεγιστοποίηση κέρδους</a:t>
            </a:r>
            <a:endParaRPr lang="el-GR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179788"/>
              </p:ext>
            </p:extLst>
          </p:nvPr>
        </p:nvGraphicFramePr>
        <p:xfrm>
          <a:off x="2509736" y="3385226"/>
          <a:ext cx="3379345" cy="67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7" name="Equation" r:id="rId7" imgW="1193800" imgH="241300" progId="Equation.DSMT4">
                  <p:embed/>
                </p:oleObj>
              </mc:Choice>
              <mc:Fallback>
                <p:oleObj name="Equation" r:id="rId7" imgW="11938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736" y="3385226"/>
                        <a:ext cx="3379345" cy="675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047880"/>
              </p:ext>
            </p:extLst>
          </p:nvPr>
        </p:nvGraphicFramePr>
        <p:xfrm>
          <a:off x="2420540" y="4443548"/>
          <a:ext cx="3552243" cy="527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8" name="Equation" r:id="rId9" imgW="1625400" imgH="241200" progId="Equation.DSMT4">
                  <p:embed/>
                </p:oleObj>
              </mc:Choice>
              <mc:Fallback>
                <p:oleObj name="Equation" r:id="rId9" imgW="1625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20540" y="4443548"/>
                        <a:ext cx="3552243" cy="527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394946"/>
              </p:ext>
            </p:extLst>
          </p:nvPr>
        </p:nvGraphicFramePr>
        <p:xfrm>
          <a:off x="2571120" y="5344842"/>
          <a:ext cx="35512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9" name="Equation" r:id="rId11" imgW="1625400" imgH="241200" progId="Equation.DSMT4">
                  <p:embed/>
                </p:oleObj>
              </mc:Choice>
              <mc:Fallback>
                <p:oleObj name="Equation" r:id="rId11" imgW="1625400" imgH="241200" progId="Equation.DSMT4">
                  <p:embed/>
                  <p:pic>
                    <p:nvPicPr>
                      <p:cNvPr id="0" name="Αντικείμενο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120" y="5344842"/>
                        <a:ext cx="355123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0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3</a:t>
            </a:fld>
            <a:endParaRPr lang="en-US" b="0" dirty="0">
              <a:latin typeface="Times New Roman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75264"/>
              </p:ext>
            </p:extLst>
          </p:nvPr>
        </p:nvGraphicFramePr>
        <p:xfrm>
          <a:off x="2046513" y="1930401"/>
          <a:ext cx="5142453" cy="151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19" name="Equation" r:id="rId3" imgW="863280" imgH="253800" progId="Equation.DSMT4">
                  <p:embed/>
                </p:oleObj>
              </mc:Choice>
              <mc:Fallback>
                <p:oleObj name="Equation" r:id="rId3" imgW="863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6513" y="1930401"/>
                        <a:ext cx="5142453" cy="151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224650"/>
              </p:ext>
            </p:extLst>
          </p:nvPr>
        </p:nvGraphicFramePr>
        <p:xfrm>
          <a:off x="2528888" y="3997325"/>
          <a:ext cx="491648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0" name="Equation" r:id="rId5" imgW="825480" imgH="253800" progId="Equation.DSMT4">
                  <p:embed/>
                </p:oleObj>
              </mc:Choice>
              <mc:Fallback>
                <p:oleObj name="Equation" r:id="rId5" imgW="825480" imgH="2538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3997325"/>
                        <a:ext cx="4916487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46CF86-007F-4A66-9132-C0D773FD68CA}" type="slidenum">
              <a:rPr lang="en-US"/>
              <a:pPr/>
              <a:t>4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sz="2800" dirty="0" smtClean="0"/>
              <a:t>Καμπύλες ίσης παραγωγής (</a:t>
            </a:r>
            <a:r>
              <a:rPr lang="en-US" sz="2800" dirty="0" smtClean="0"/>
              <a:t>Isoquants</a:t>
            </a:r>
            <a:r>
              <a:rPr lang="el-GR" sz="2800" dirty="0" smtClean="0"/>
              <a:t>)</a:t>
            </a:r>
            <a:endParaRPr lang="en-US" sz="2800" dirty="0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spcBef>
                <a:spcPct val="70000"/>
              </a:spcBef>
            </a:pPr>
            <a:r>
              <a:rPr lang="el-GR" b="1" dirty="0" smtClean="0"/>
              <a:t>Ορισμός</a:t>
            </a:r>
            <a:r>
              <a:rPr lang="el-GR" dirty="0" smtClean="0"/>
              <a:t>: Είναι οι καμπύλες που αποτελούνται από όλους τους πιθανούς συνδ</a:t>
            </a:r>
            <a:r>
              <a:rPr lang="el-GR" dirty="0"/>
              <a:t>υ</a:t>
            </a:r>
            <a:r>
              <a:rPr lang="el-GR" dirty="0" smtClean="0"/>
              <a:t>ασμούς των συντελεστών  </a:t>
            </a:r>
            <a:r>
              <a:rPr lang="en-US" dirty="0" smtClean="0"/>
              <a:t>K </a:t>
            </a:r>
            <a:r>
              <a:rPr lang="el-GR" dirty="0" smtClean="0"/>
              <a:t>και </a:t>
            </a:r>
            <a:r>
              <a:rPr lang="en-US" dirty="0" smtClean="0"/>
              <a:t>L</a:t>
            </a:r>
            <a:r>
              <a:rPr lang="en-GB" dirty="0" smtClean="0"/>
              <a:t> </a:t>
            </a:r>
            <a:r>
              <a:rPr lang="el-GR" dirty="0" smtClean="0"/>
              <a:t>οι οποίοι δίνουν την ίδια παραγωγή</a:t>
            </a:r>
          </a:p>
          <a:p>
            <a:pPr lvl="1">
              <a:spcBef>
                <a:spcPct val="70000"/>
              </a:spcBef>
            </a:pPr>
            <a:r>
              <a:rPr lang="el-GR" dirty="0" smtClean="0"/>
              <a:t>Ιδιότητες: 1) δεν τέμνονται, 2) έχουν αρνητική κλίση 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5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Rectangle 1029"/>
          <p:cNvSpPr txBox="1">
            <a:spLocks noChangeArrowheads="1"/>
          </p:cNvSpPr>
          <p:nvPr/>
        </p:nvSpPr>
        <p:spPr>
          <a:xfrm>
            <a:off x="1143000" y="1719263"/>
            <a:ext cx="7772400" cy="4333194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itchFamily="2" charset="2"/>
              <a:buChar char="l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ct val="70000"/>
              </a:spcBef>
            </a:pPr>
            <a:r>
              <a:rPr lang="el-GR" sz="2800" dirty="0" smtClean="0"/>
              <a:t>προφανή</a:t>
            </a:r>
            <a:r>
              <a:rPr lang="en-US" sz="2800" dirty="0" smtClean="0"/>
              <a:t>: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sz="2800" dirty="0" smtClean="0"/>
              <a:t>	1) 	</a:t>
            </a:r>
            <a:r>
              <a:rPr lang="el-GR" sz="2800" dirty="0" smtClean="0"/>
              <a:t>για κάθε επίπεδο </a:t>
            </a:r>
            <a:r>
              <a:rPr lang="en-US" sz="2800" dirty="0" smtClean="0"/>
              <a:t>K, </a:t>
            </a:r>
            <a:r>
              <a:rPr lang="el-GR" sz="2800" dirty="0" smtClean="0"/>
              <a:t>η παραγωγή αυξάνει με αύξηση της </a:t>
            </a:r>
            <a:r>
              <a:rPr lang="en-US" sz="2800" dirty="0" smtClean="0"/>
              <a:t> L.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sz="2800" dirty="0" smtClean="0"/>
              <a:t>	2)	</a:t>
            </a:r>
            <a:r>
              <a:rPr lang="el-GR" sz="2800" dirty="0" smtClean="0"/>
              <a:t> για κάθε επίπεδο </a:t>
            </a:r>
            <a:r>
              <a:rPr lang="en-US" sz="2800" dirty="0" smtClean="0"/>
              <a:t>L, </a:t>
            </a:r>
            <a:r>
              <a:rPr lang="el-GR" sz="2800" dirty="0" smtClean="0"/>
              <a:t>η παραγωγή αυξάνει με αύξηση τ</a:t>
            </a:r>
            <a:r>
              <a:rPr lang="en-US" sz="2800" dirty="0" smtClean="0"/>
              <a:t>o</a:t>
            </a:r>
            <a:r>
              <a:rPr lang="el-GR" sz="2800" dirty="0" smtClean="0"/>
              <a:t>υ </a:t>
            </a:r>
            <a:r>
              <a:rPr lang="en-US" sz="2800" dirty="0" smtClean="0"/>
              <a:t> </a:t>
            </a:r>
            <a:r>
              <a:rPr lang="el-GR" sz="2800" dirty="0" smtClean="0"/>
              <a:t>Κ</a:t>
            </a:r>
            <a:r>
              <a:rPr lang="en-US" sz="2800" dirty="0" smtClean="0"/>
              <a:t>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sz="2800" dirty="0" smtClean="0"/>
              <a:t>	3)	</a:t>
            </a:r>
            <a:r>
              <a:rPr lang="el-GR" sz="2800" dirty="0" smtClean="0"/>
              <a:t>το ίδιο επίπεδο παραγωγής μπορεί να παραχθεί με περισσότερους του ενός συνδυασμούς 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50863" y="190500"/>
            <a:ext cx="7983537" cy="781050"/>
          </a:xfrm>
          <a:prstGeom prst="rect">
            <a:avLst/>
          </a:prstGeom>
          <a:noFill/>
          <a:ln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9pPr>
          </a:lstStyle>
          <a:p>
            <a:r>
              <a:rPr lang="el-GR" sz="2800" dirty="0" smtClean="0"/>
              <a:t>Καμπύλες ίσης παραγωγής (</a:t>
            </a:r>
            <a:r>
              <a:rPr lang="en-US" sz="2800" dirty="0" smtClean="0"/>
              <a:t>Isoquants</a:t>
            </a:r>
            <a:r>
              <a:rPr lang="el-GR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1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08669E41-E903-4540-B04D-A72ABFC92508}" type="slidenum">
              <a:rPr lang="en-US"/>
              <a:pPr/>
              <a:t>6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/>
              <a:t>Production Function for Food</a:t>
            </a: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709863"/>
            <a:ext cx="8001000" cy="313055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17688" algn="r"/>
                <a:tab pos="3203575" algn="r"/>
                <a:tab pos="4618038" algn="r"/>
                <a:tab pos="6061075" algn="r"/>
                <a:tab pos="7418388" algn="r"/>
              </a:tabLst>
            </a:pPr>
            <a:r>
              <a:rPr lang="en-US" sz="2800" dirty="0"/>
              <a:t>1	20	40	55	65	75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17688" algn="r"/>
                <a:tab pos="3203575" algn="r"/>
                <a:tab pos="4618038" algn="r"/>
                <a:tab pos="6061075" algn="r"/>
                <a:tab pos="7418388" algn="r"/>
              </a:tabLst>
            </a:pPr>
            <a:r>
              <a:rPr lang="en-US" sz="2800" dirty="0"/>
              <a:t>2	40	60	75	85	90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17688" algn="r"/>
                <a:tab pos="3203575" algn="r"/>
                <a:tab pos="4618038" algn="r"/>
                <a:tab pos="6061075" algn="r"/>
                <a:tab pos="7418388" algn="r"/>
              </a:tabLst>
            </a:pPr>
            <a:r>
              <a:rPr lang="en-US" sz="2800" dirty="0"/>
              <a:t>3	55	75	90	100	105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17688" algn="r"/>
                <a:tab pos="3203575" algn="r"/>
                <a:tab pos="4618038" algn="r"/>
                <a:tab pos="6061075" algn="r"/>
                <a:tab pos="7418388" algn="r"/>
              </a:tabLst>
            </a:pPr>
            <a:r>
              <a:rPr lang="en-US" sz="2800" dirty="0"/>
              <a:t>4	65	85	100	110	115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1817688" algn="r"/>
                <a:tab pos="3203575" algn="r"/>
                <a:tab pos="4618038" algn="r"/>
                <a:tab pos="6061075" algn="r"/>
                <a:tab pos="7418388" algn="r"/>
              </a:tabLst>
            </a:pPr>
            <a:r>
              <a:rPr lang="en-US" sz="2800" dirty="0"/>
              <a:t>5	75	90	105	115	120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69888" y="2001838"/>
            <a:ext cx="87741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tabLst>
                <a:tab pos="2338388" algn="ctr"/>
                <a:tab pos="3722688" algn="ctr"/>
                <a:tab pos="5080000" algn="ctr"/>
                <a:tab pos="6523038" algn="ctr"/>
                <a:tab pos="7880350" algn="ctr"/>
              </a:tabLst>
            </a:pPr>
            <a:r>
              <a:rPr lang="en-US" sz="2800" b="1" dirty="0"/>
              <a:t>Capital 	1	2	3	4	5</a:t>
            </a:r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0" y="2528888"/>
            <a:ext cx="9144000" cy="0"/>
          </a:xfrm>
          <a:prstGeom prst="line">
            <a:avLst/>
          </a:prstGeom>
          <a:noFill/>
          <a:ln w="57150" cmpd="thinThick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5018088" y="1274763"/>
            <a:ext cx="1181415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 smtClean="0"/>
              <a:t>Labor</a:t>
            </a:r>
            <a:endParaRPr lang="en-US" sz="2800" b="1" dirty="0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2578100" y="1819275"/>
            <a:ext cx="6565900" cy="0"/>
          </a:xfrm>
          <a:prstGeom prst="line">
            <a:avLst/>
          </a:prstGeom>
          <a:noFill/>
          <a:ln w="28575">
            <a:solidFill>
              <a:srgbClr val="3765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grpSp>
        <p:nvGrpSpPr>
          <p:cNvPr id="92183" name="Group 23"/>
          <p:cNvGrpSpPr>
            <a:grpSpLocks/>
          </p:cNvGrpSpPr>
          <p:nvPr/>
        </p:nvGrpSpPr>
        <p:grpSpPr bwMode="auto">
          <a:xfrm>
            <a:off x="2555875" y="2592388"/>
            <a:ext cx="6210300" cy="3175000"/>
            <a:chOff x="1610" y="1633"/>
            <a:chExt cx="3912" cy="2000"/>
          </a:xfrm>
        </p:grpSpPr>
        <p:sp>
          <p:nvSpPr>
            <p:cNvPr id="92170" name="Oval 10"/>
            <p:cNvSpPr>
              <a:spLocks noChangeArrowheads="1"/>
            </p:cNvSpPr>
            <p:nvPr/>
          </p:nvSpPr>
          <p:spPr bwMode="auto">
            <a:xfrm>
              <a:off x="1610" y="3244"/>
              <a:ext cx="389" cy="38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92171" name="Oval 11"/>
            <p:cNvSpPr>
              <a:spLocks noChangeArrowheads="1"/>
            </p:cNvSpPr>
            <p:nvPr/>
          </p:nvSpPr>
          <p:spPr bwMode="auto">
            <a:xfrm>
              <a:off x="2477" y="2444"/>
              <a:ext cx="389" cy="38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92172" name="Oval 12"/>
            <p:cNvSpPr>
              <a:spLocks noChangeArrowheads="1"/>
            </p:cNvSpPr>
            <p:nvPr/>
          </p:nvSpPr>
          <p:spPr bwMode="auto">
            <a:xfrm>
              <a:off x="3377" y="2033"/>
              <a:ext cx="389" cy="38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92173" name="Oval 13"/>
            <p:cNvSpPr>
              <a:spLocks noChangeArrowheads="1"/>
            </p:cNvSpPr>
            <p:nvPr/>
          </p:nvSpPr>
          <p:spPr bwMode="auto">
            <a:xfrm>
              <a:off x="5133" y="1633"/>
              <a:ext cx="389" cy="38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</p:grpSp>
      <p:grpSp>
        <p:nvGrpSpPr>
          <p:cNvPr id="92182" name="Group 22"/>
          <p:cNvGrpSpPr>
            <a:grpSpLocks/>
          </p:cNvGrpSpPr>
          <p:nvPr/>
        </p:nvGrpSpPr>
        <p:grpSpPr bwMode="auto">
          <a:xfrm>
            <a:off x="2574925" y="2592388"/>
            <a:ext cx="3370263" cy="1870075"/>
            <a:chOff x="1622" y="1633"/>
            <a:chExt cx="2123" cy="1178"/>
          </a:xfrm>
        </p:grpSpPr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1622" y="2444"/>
              <a:ext cx="367" cy="367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378" y="1633"/>
              <a:ext cx="367" cy="367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l-GR" dirty="0"/>
            </a:p>
          </p:txBody>
        </p:sp>
      </p:grpSp>
      <p:grpSp>
        <p:nvGrpSpPr>
          <p:cNvPr id="92184" name="Group 24"/>
          <p:cNvGrpSpPr>
            <a:grpSpLocks/>
          </p:cNvGrpSpPr>
          <p:nvPr/>
        </p:nvGrpSpPr>
        <p:grpSpPr bwMode="auto">
          <a:xfrm>
            <a:off x="3829050" y="3049588"/>
            <a:ext cx="4975225" cy="2614612"/>
            <a:chOff x="2412" y="1921"/>
            <a:chExt cx="3134" cy="1647"/>
          </a:xfrm>
        </p:grpSpPr>
        <p:sp>
          <p:nvSpPr>
            <p:cNvPr id="92178" name="AutoShape 18"/>
            <p:cNvSpPr>
              <a:spLocks noChangeArrowheads="1"/>
            </p:cNvSpPr>
            <p:nvPr/>
          </p:nvSpPr>
          <p:spPr bwMode="auto">
            <a:xfrm>
              <a:off x="3323" y="2343"/>
              <a:ext cx="478" cy="41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92180" name="AutoShape 20"/>
            <p:cNvSpPr>
              <a:spLocks noChangeArrowheads="1"/>
            </p:cNvSpPr>
            <p:nvPr/>
          </p:nvSpPr>
          <p:spPr bwMode="auto">
            <a:xfrm>
              <a:off x="2412" y="3154"/>
              <a:ext cx="478" cy="41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l-GR" dirty="0"/>
            </a:p>
          </p:txBody>
        </p:sp>
        <p:sp>
          <p:nvSpPr>
            <p:cNvPr id="92181" name="AutoShape 21"/>
            <p:cNvSpPr>
              <a:spLocks noChangeArrowheads="1"/>
            </p:cNvSpPr>
            <p:nvPr/>
          </p:nvSpPr>
          <p:spPr bwMode="auto">
            <a:xfrm>
              <a:off x="5068" y="1921"/>
              <a:ext cx="478" cy="41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l-GR" dirty="0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120A7D46-57C1-4BF2-A1F4-2EF166A771E9}" type="slidenum">
              <a:rPr lang="en-US"/>
              <a:pPr/>
              <a:t>7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4" name="Freeform 4"/>
          <p:cNvSpPr>
            <a:spLocks/>
          </p:cNvSpPr>
          <p:nvPr/>
        </p:nvSpPr>
        <p:spPr bwMode="auto">
          <a:xfrm>
            <a:off x="3119438" y="1978025"/>
            <a:ext cx="3132137" cy="3282950"/>
          </a:xfrm>
          <a:custGeom>
            <a:avLst/>
            <a:gdLst>
              <a:gd name="T0" fmla="*/ 0 w 1973"/>
              <a:gd name="T1" fmla="*/ 0 h 2068"/>
              <a:gd name="T2" fmla="*/ 70 w 1973"/>
              <a:gd name="T3" fmla="*/ 201 h 2068"/>
              <a:gd name="T4" fmla="*/ 139 w 1973"/>
              <a:gd name="T5" fmla="*/ 403 h 2068"/>
              <a:gd name="T6" fmla="*/ 208 w 1973"/>
              <a:gd name="T7" fmla="*/ 588 h 2068"/>
              <a:gd name="T8" fmla="*/ 290 w 1973"/>
              <a:gd name="T9" fmla="*/ 768 h 2068"/>
              <a:gd name="T10" fmla="*/ 372 w 1973"/>
              <a:gd name="T11" fmla="*/ 938 h 2068"/>
              <a:gd name="T12" fmla="*/ 460 w 1973"/>
              <a:gd name="T13" fmla="*/ 1102 h 2068"/>
              <a:gd name="T14" fmla="*/ 561 w 1973"/>
              <a:gd name="T15" fmla="*/ 1256 h 2068"/>
              <a:gd name="T16" fmla="*/ 611 w 1973"/>
              <a:gd name="T17" fmla="*/ 1325 h 2068"/>
              <a:gd name="T18" fmla="*/ 674 w 1973"/>
              <a:gd name="T19" fmla="*/ 1394 h 2068"/>
              <a:gd name="T20" fmla="*/ 744 w 1973"/>
              <a:gd name="T21" fmla="*/ 1457 h 2068"/>
              <a:gd name="T22" fmla="*/ 813 w 1973"/>
              <a:gd name="T23" fmla="*/ 1521 h 2068"/>
              <a:gd name="T24" fmla="*/ 970 w 1973"/>
              <a:gd name="T25" fmla="*/ 1632 h 2068"/>
              <a:gd name="T26" fmla="*/ 1134 w 1973"/>
              <a:gd name="T27" fmla="*/ 1738 h 2068"/>
              <a:gd name="T28" fmla="*/ 1298 w 1973"/>
              <a:gd name="T29" fmla="*/ 1828 h 2068"/>
              <a:gd name="T30" fmla="*/ 1462 w 1973"/>
              <a:gd name="T31" fmla="*/ 1903 h 2068"/>
              <a:gd name="T32" fmla="*/ 1632 w 1973"/>
              <a:gd name="T33" fmla="*/ 1966 h 2068"/>
              <a:gd name="T34" fmla="*/ 1802 w 1973"/>
              <a:gd name="T35" fmla="*/ 2019 h 2068"/>
              <a:gd name="T36" fmla="*/ 1972 w 1973"/>
              <a:gd name="T37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73" h="2068">
                <a:moveTo>
                  <a:pt x="0" y="0"/>
                </a:moveTo>
                <a:lnTo>
                  <a:pt x="70" y="201"/>
                </a:lnTo>
                <a:lnTo>
                  <a:pt x="139" y="403"/>
                </a:lnTo>
                <a:lnTo>
                  <a:pt x="208" y="588"/>
                </a:lnTo>
                <a:lnTo>
                  <a:pt x="290" y="768"/>
                </a:lnTo>
                <a:lnTo>
                  <a:pt x="372" y="938"/>
                </a:lnTo>
                <a:lnTo>
                  <a:pt x="460" y="1102"/>
                </a:lnTo>
                <a:lnTo>
                  <a:pt x="561" y="1256"/>
                </a:lnTo>
                <a:lnTo>
                  <a:pt x="611" y="1325"/>
                </a:lnTo>
                <a:lnTo>
                  <a:pt x="674" y="1394"/>
                </a:lnTo>
                <a:lnTo>
                  <a:pt x="744" y="1457"/>
                </a:lnTo>
                <a:lnTo>
                  <a:pt x="813" y="1521"/>
                </a:lnTo>
                <a:lnTo>
                  <a:pt x="970" y="1632"/>
                </a:lnTo>
                <a:lnTo>
                  <a:pt x="1134" y="1738"/>
                </a:lnTo>
                <a:lnTo>
                  <a:pt x="1298" y="1828"/>
                </a:lnTo>
                <a:lnTo>
                  <a:pt x="1462" y="1903"/>
                </a:lnTo>
                <a:lnTo>
                  <a:pt x="1632" y="1966"/>
                </a:lnTo>
                <a:lnTo>
                  <a:pt x="1802" y="2019"/>
                </a:lnTo>
                <a:lnTo>
                  <a:pt x="1972" y="2067"/>
                </a:lnTo>
              </a:path>
            </a:pathLst>
          </a:custGeom>
          <a:noFill/>
          <a:ln w="50800" cap="rnd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2517775" y="2441575"/>
            <a:ext cx="3124200" cy="3276600"/>
          </a:xfrm>
          <a:custGeom>
            <a:avLst/>
            <a:gdLst>
              <a:gd name="T0" fmla="*/ 0 w 1968"/>
              <a:gd name="T1" fmla="*/ 0 h 2064"/>
              <a:gd name="T2" fmla="*/ 68 w 1968"/>
              <a:gd name="T3" fmla="*/ 202 h 2064"/>
              <a:gd name="T4" fmla="*/ 136 w 1968"/>
              <a:gd name="T5" fmla="*/ 398 h 2064"/>
              <a:gd name="T6" fmla="*/ 205 w 1968"/>
              <a:gd name="T7" fmla="*/ 588 h 2064"/>
              <a:gd name="T8" fmla="*/ 284 w 1968"/>
              <a:gd name="T9" fmla="*/ 767 h 2064"/>
              <a:gd name="T10" fmla="*/ 370 w 1968"/>
              <a:gd name="T11" fmla="*/ 939 h 2064"/>
              <a:gd name="T12" fmla="*/ 455 w 1968"/>
              <a:gd name="T13" fmla="*/ 1101 h 2064"/>
              <a:gd name="T14" fmla="*/ 557 w 1968"/>
              <a:gd name="T15" fmla="*/ 1251 h 2064"/>
              <a:gd name="T16" fmla="*/ 608 w 1968"/>
              <a:gd name="T17" fmla="*/ 1320 h 2064"/>
              <a:gd name="T18" fmla="*/ 671 w 1968"/>
              <a:gd name="T19" fmla="*/ 1389 h 2064"/>
              <a:gd name="T20" fmla="*/ 739 w 1968"/>
              <a:gd name="T21" fmla="*/ 1452 h 2064"/>
              <a:gd name="T22" fmla="*/ 807 w 1968"/>
              <a:gd name="T23" fmla="*/ 1516 h 2064"/>
              <a:gd name="T24" fmla="*/ 966 w 1968"/>
              <a:gd name="T25" fmla="*/ 1631 h 2064"/>
              <a:gd name="T26" fmla="*/ 1131 w 1968"/>
              <a:gd name="T27" fmla="*/ 1735 h 2064"/>
              <a:gd name="T28" fmla="*/ 1296 w 1968"/>
              <a:gd name="T29" fmla="*/ 1821 h 2064"/>
              <a:gd name="T30" fmla="*/ 1461 w 1968"/>
              <a:gd name="T31" fmla="*/ 1896 h 2064"/>
              <a:gd name="T32" fmla="*/ 1626 w 1968"/>
              <a:gd name="T33" fmla="*/ 1959 h 2064"/>
              <a:gd name="T34" fmla="*/ 1796 w 1968"/>
              <a:gd name="T35" fmla="*/ 2017 h 2064"/>
              <a:gd name="T36" fmla="*/ 1967 w 1968"/>
              <a:gd name="T37" fmla="*/ 2063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68" h="2064">
                <a:moveTo>
                  <a:pt x="0" y="0"/>
                </a:moveTo>
                <a:lnTo>
                  <a:pt x="68" y="202"/>
                </a:lnTo>
                <a:lnTo>
                  <a:pt x="136" y="398"/>
                </a:lnTo>
                <a:lnTo>
                  <a:pt x="205" y="588"/>
                </a:lnTo>
                <a:lnTo>
                  <a:pt x="284" y="767"/>
                </a:lnTo>
                <a:lnTo>
                  <a:pt x="370" y="939"/>
                </a:lnTo>
                <a:lnTo>
                  <a:pt x="455" y="1101"/>
                </a:lnTo>
                <a:lnTo>
                  <a:pt x="557" y="1251"/>
                </a:lnTo>
                <a:lnTo>
                  <a:pt x="608" y="1320"/>
                </a:lnTo>
                <a:lnTo>
                  <a:pt x="671" y="1389"/>
                </a:lnTo>
                <a:lnTo>
                  <a:pt x="739" y="1452"/>
                </a:lnTo>
                <a:lnTo>
                  <a:pt x="807" y="1516"/>
                </a:lnTo>
                <a:lnTo>
                  <a:pt x="966" y="1631"/>
                </a:lnTo>
                <a:lnTo>
                  <a:pt x="1131" y="1735"/>
                </a:lnTo>
                <a:lnTo>
                  <a:pt x="1296" y="1821"/>
                </a:lnTo>
                <a:lnTo>
                  <a:pt x="1461" y="1896"/>
                </a:lnTo>
                <a:lnTo>
                  <a:pt x="1626" y="1959"/>
                </a:lnTo>
                <a:lnTo>
                  <a:pt x="1796" y="2017"/>
                </a:lnTo>
                <a:lnTo>
                  <a:pt x="1967" y="2063"/>
                </a:lnTo>
              </a:path>
            </a:pathLst>
          </a:custGeom>
          <a:noFill/>
          <a:ln w="5080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>
          <a:xfrm>
            <a:off x="550863" y="225425"/>
            <a:ext cx="8301037" cy="781050"/>
          </a:xfrm>
          <a:noFill/>
          <a:ln/>
        </p:spPr>
        <p:txBody>
          <a:bodyPr/>
          <a:lstStyle/>
          <a:p>
            <a:r>
              <a:rPr lang="el-GR" sz="3200" dirty="0" smtClean="0"/>
              <a:t>Χάρτης καμπυλών ίσης παραγωγής</a:t>
            </a:r>
            <a:endParaRPr lang="en-US" dirty="0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2366963" y="1841500"/>
            <a:ext cx="0" cy="3995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2381250" y="5815013"/>
            <a:ext cx="532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6527800" y="5859463"/>
            <a:ext cx="17684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Labor per year</a:t>
            </a: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1997075" y="5124450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1997075" y="4278313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1997075" y="34321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1997075" y="25860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2792413" y="585152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3614738" y="585152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4438650" y="585152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5260975" y="585152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6084888" y="585152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1997075" y="1739900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102421" name="Oval 21"/>
          <p:cNvSpPr>
            <a:spLocks noChangeArrowheads="1"/>
          </p:cNvSpPr>
          <p:nvPr/>
        </p:nvSpPr>
        <p:spPr bwMode="auto">
          <a:xfrm>
            <a:off x="44958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2" name="Oval 22"/>
          <p:cNvSpPr>
            <a:spLocks noChangeArrowheads="1"/>
          </p:cNvSpPr>
          <p:nvPr/>
        </p:nvSpPr>
        <p:spPr bwMode="auto">
          <a:xfrm>
            <a:off x="2895600" y="3581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5764213" y="5440363"/>
            <a:ext cx="1016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Q</a:t>
            </a:r>
            <a:r>
              <a:rPr lang="en-US" sz="2000" b="1" i="1" baseline="-25000" dirty="0"/>
              <a:t>1 </a:t>
            </a:r>
            <a:r>
              <a:rPr lang="en-US" sz="2000" b="1" i="1" dirty="0"/>
              <a:t>= </a:t>
            </a:r>
            <a:r>
              <a:rPr lang="en-US" sz="2000" b="1" dirty="0"/>
              <a:t>55</a:t>
            </a:r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2366963" y="3657600"/>
            <a:ext cx="2065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>
            <a:off x="2971800" y="3890963"/>
            <a:ext cx="0" cy="19891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2366963" y="5334000"/>
            <a:ext cx="2065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4572000" y="3890963"/>
            <a:ext cx="0" cy="19891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2579688" y="364648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A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4713288" y="4941888"/>
            <a:ext cx="346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/>
              <a:t>D</a:t>
            </a:r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3810000" y="2290763"/>
            <a:ext cx="0" cy="35893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2" name="Oval 32"/>
          <p:cNvSpPr>
            <a:spLocks noChangeArrowheads="1"/>
          </p:cNvSpPr>
          <p:nvPr/>
        </p:nvSpPr>
        <p:spPr bwMode="auto">
          <a:xfrm>
            <a:off x="3733800" y="3581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3494088" y="364648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B</a:t>
            </a:r>
          </a:p>
        </p:txBody>
      </p:sp>
      <p:sp>
        <p:nvSpPr>
          <p:cNvPr id="102434" name="Freeform 34"/>
          <p:cNvSpPr>
            <a:spLocks/>
          </p:cNvSpPr>
          <p:nvPr/>
        </p:nvSpPr>
        <p:spPr bwMode="auto">
          <a:xfrm>
            <a:off x="3695700" y="1619250"/>
            <a:ext cx="3051175" cy="3279775"/>
          </a:xfrm>
          <a:custGeom>
            <a:avLst/>
            <a:gdLst>
              <a:gd name="T0" fmla="*/ 0 w 1922"/>
              <a:gd name="T1" fmla="*/ 0 h 2066"/>
              <a:gd name="T2" fmla="*/ 68 w 1922"/>
              <a:gd name="T3" fmla="*/ 202 h 2066"/>
              <a:gd name="T4" fmla="*/ 130 w 1922"/>
              <a:gd name="T5" fmla="*/ 398 h 2066"/>
              <a:gd name="T6" fmla="*/ 205 w 1922"/>
              <a:gd name="T7" fmla="*/ 590 h 2066"/>
              <a:gd name="T8" fmla="*/ 280 w 1922"/>
              <a:gd name="T9" fmla="*/ 767 h 2066"/>
              <a:gd name="T10" fmla="*/ 362 w 1922"/>
              <a:gd name="T11" fmla="*/ 939 h 2066"/>
              <a:gd name="T12" fmla="*/ 451 w 1922"/>
              <a:gd name="T13" fmla="*/ 1101 h 2066"/>
              <a:gd name="T14" fmla="*/ 547 w 1922"/>
              <a:gd name="T15" fmla="*/ 1254 h 2066"/>
              <a:gd name="T16" fmla="*/ 656 w 1922"/>
              <a:gd name="T17" fmla="*/ 1391 h 2066"/>
              <a:gd name="T18" fmla="*/ 793 w 1922"/>
              <a:gd name="T19" fmla="*/ 1519 h 2066"/>
              <a:gd name="T20" fmla="*/ 943 w 1922"/>
              <a:gd name="T21" fmla="*/ 1632 h 2066"/>
              <a:gd name="T22" fmla="*/ 1101 w 1922"/>
              <a:gd name="T23" fmla="*/ 1736 h 2066"/>
              <a:gd name="T24" fmla="*/ 1265 w 1922"/>
              <a:gd name="T25" fmla="*/ 1824 h 2066"/>
              <a:gd name="T26" fmla="*/ 1422 w 1922"/>
              <a:gd name="T27" fmla="*/ 1903 h 2066"/>
              <a:gd name="T28" fmla="*/ 1586 w 1922"/>
              <a:gd name="T29" fmla="*/ 1962 h 2066"/>
              <a:gd name="T30" fmla="*/ 1750 w 1922"/>
              <a:gd name="T31" fmla="*/ 2016 h 2066"/>
              <a:gd name="T32" fmla="*/ 1921 w 1922"/>
              <a:gd name="T33" fmla="*/ 2065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2" h="2066">
                <a:moveTo>
                  <a:pt x="0" y="0"/>
                </a:moveTo>
                <a:lnTo>
                  <a:pt x="68" y="202"/>
                </a:lnTo>
                <a:lnTo>
                  <a:pt x="130" y="398"/>
                </a:lnTo>
                <a:lnTo>
                  <a:pt x="205" y="590"/>
                </a:lnTo>
                <a:lnTo>
                  <a:pt x="280" y="767"/>
                </a:lnTo>
                <a:lnTo>
                  <a:pt x="362" y="939"/>
                </a:lnTo>
                <a:lnTo>
                  <a:pt x="451" y="1101"/>
                </a:lnTo>
                <a:lnTo>
                  <a:pt x="547" y="1254"/>
                </a:lnTo>
                <a:lnTo>
                  <a:pt x="656" y="1391"/>
                </a:lnTo>
                <a:lnTo>
                  <a:pt x="793" y="1519"/>
                </a:lnTo>
                <a:lnTo>
                  <a:pt x="943" y="1632"/>
                </a:lnTo>
                <a:lnTo>
                  <a:pt x="1101" y="1736"/>
                </a:lnTo>
                <a:lnTo>
                  <a:pt x="1265" y="1824"/>
                </a:lnTo>
                <a:lnTo>
                  <a:pt x="1422" y="1903"/>
                </a:lnTo>
                <a:lnTo>
                  <a:pt x="1586" y="1962"/>
                </a:lnTo>
                <a:lnTo>
                  <a:pt x="1750" y="2016"/>
                </a:lnTo>
                <a:lnTo>
                  <a:pt x="1921" y="2065"/>
                </a:lnTo>
              </a:path>
            </a:pathLst>
          </a:custGeom>
          <a:noFill/>
          <a:ln w="50800" cap="rnd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35" name="Oval 35"/>
          <p:cNvSpPr>
            <a:spLocks noChangeArrowheads="1"/>
          </p:cNvSpPr>
          <p:nvPr/>
        </p:nvSpPr>
        <p:spPr bwMode="auto">
          <a:xfrm>
            <a:off x="4495800" y="3581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6313488" y="5018088"/>
            <a:ext cx="1016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Q</a:t>
            </a:r>
            <a:r>
              <a:rPr lang="en-US" sz="2000" b="1" i="1" baseline="-25000" dirty="0"/>
              <a:t>2 </a:t>
            </a:r>
            <a:r>
              <a:rPr lang="en-US" sz="2000" b="1" i="1" dirty="0"/>
              <a:t>= </a:t>
            </a:r>
            <a:r>
              <a:rPr lang="en-US" sz="2000" b="1" dirty="0"/>
              <a:t>75</a:t>
            </a:r>
          </a:p>
        </p:txBody>
      </p:sp>
      <p:sp>
        <p:nvSpPr>
          <p:cNvPr id="102437" name="Rectangle 37"/>
          <p:cNvSpPr>
            <a:spLocks noChangeArrowheads="1"/>
          </p:cNvSpPr>
          <p:nvPr/>
        </p:nvSpPr>
        <p:spPr bwMode="auto">
          <a:xfrm>
            <a:off x="6846888" y="4560888"/>
            <a:ext cx="1016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Q</a:t>
            </a:r>
            <a:r>
              <a:rPr lang="en-US" sz="2000" b="1" i="1" baseline="-25000" dirty="0"/>
              <a:t>3 </a:t>
            </a:r>
            <a:r>
              <a:rPr lang="en-US" sz="2000" b="1" i="1" dirty="0"/>
              <a:t>= </a:t>
            </a:r>
            <a:r>
              <a:rPr lang="en-US" sz="2000" b="1" dirty="0"/>
              <a:t>90</a:t>
            </a:r>
          </a:p>
        </p:txBody>
      </p:sp>
      <p:sp>
        <p:nvSpPr>
          <p:cNvPr id="102438" name="Oval 38"/>
          <p:cNvSpPr>
            <a:spLocks noChangeArrowheads="1"/>
          </p:cNvSpPr>
          <p:nvPr/>
        </p:nvSpPr>
        <p:spPr bwMode="auto">
          <a:xfrm>
            <a:off x="3733800" y="1905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>
            <a:off x="2366963" y="1981200"/>
            <a:ext cx="1303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40" name="Rectangle 40"/>
          <p:cNvSpPr>
            <a:spLocks noChangeArrowheads="1"/>
          </p:cNvSpPr>
          <p:nvPr/>
        </p:nvSpPr>
        <p:spPr bwMode="auto">
          <a:xfrm>
            <a:off x="4256088" y="364648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C</a:t>
            </a:r>
          </a:p>
        </p:txBody>
      </p:sp>
      <p:sp>
        <p:nvSpPr>
          <p:cNvPr id="102441" name="Rectangle 41"/>
          <p:cNvSpPr>
            <a:spLocks noChangeArrowheads="1"/>
          </p:cNvSpPr>
          <p:nvPr/>
        </p:nvSpPr>
        <p:spPr bwMode="auto">
          <a:xfrm>
            <a:off x="3875088" y="1665288"/>
            <a:ext cx="350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/>
              <a:t>E</a:t>
            </a:r>
          </a:p>
        </p:txBody>
      </p:sp>
      <p:sp>
        <p:nvSpPr>
          <p:cNvPr id="102442" name="Rectangle 42"/>
          <p:cNvSpPr>
            <a:spLocks noChangeArrowheads="1"/>
          </p:cNvSpPr>
          <p:nvPr/>
        </p:nvSpPr>
        <p:spPr bwMode="auto">
          <a:xfrm>
            <a:off x="714375" y="1328738"/>
            <a:ext cx="1168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Capital</a:t>
            </a:r>
          </a:p>
          <a:p>
            <a:r>
              <a:rPr lang="en-US" sz="2000" b="1" dirty="0"/>
              <a:t>per year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8</a:t>
            </a:fld>
            <a:endParaRPr lang="en-US" b="0" dirty="0">
              <a:latin typeface="Times New Roman" pitchFamily="18" charset="0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1945474" y="1411031"/>
            <a:ext cx="7049889" cy="4085030"/>
            <a:chOff x="600" y="1104"/>
            <a:chExt cx="4920" cy="296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1008" y="1488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08" y="3600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600" y="1153"/>
              <a:ext cx="692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dirty="0" smtClean="0"/>
                <a:t>Κ</a:t>
              </a:r>
              <a:endParaRPr lang="en-US" dirty="0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4671" y="3729"/>
              <a:ext cx="54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L</a:t>
              </a:r>
            </a:p>
          </p:txBody>
        </p:sp>
        <p:sp>
          <p:nvSpPr>
            <p:cNvPr id="9" name="Arc 32"/>
            <p:cNvSpPr>
              <a:spLocks/>
            </p:cNvSpPr>
            <p:nvPr/>
          </p:nvSpPr>
          <p:spPr bwMode="auto">
            <a:xfrm rot="-1829578">
              <a:off x="2532" y="1269"/>
              <a:ext cx="1138" cy="197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8453 w 28453"/>
                <a:gd name="T1" fmla="*/ 42084 h 43200"/>
                <a:gd name="T2" fmla="*/ 22685 w 28453"/>
                <a:gd name="T3" fmla="*/ 27 h 43200"/>
                <a:gd name="T4" fmla="*/ 21600 w 284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53" h="43200" fill="none" extrusionOk="0">
                  <a:moveTo>
                    <a:pt x="28453" y="42084"/>
                  </a:moveTo>
                  <a:cubicBezTo>
                    <a:pt x="26243" y="42823"/>
                    <a:pt x="2392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1" y="-1"/>
                    <a:pt x="22323" y="9"/>
                    <a:pt x="22684" y="27"/>
                  </a:cubicBezTo>
                </a:path>
                <a:path w="28453" h="43200" stroke="0" extrusionOk="0">
                  <a:moveTo>
                    <a:pt x="28453" y="42084"/>
                  </a:moveTo>
                  <a:cubicBezTo>
                    <a:pt x="26243" y="42823"/>
                    <a:pt x="2392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1" y="-1"/>
                    <a:pt x="22323" y="9"/>
                    <a:pt x="22684" y="2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auto">
            <a:xfrm>
              <a:off x="2400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3504" y="1104"/>
              <a:ext cx="201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.</a:t>
              </a:r>
              <a:endParaRPr lang="en-US" sz="2000" dirty="0"/>
            </a:p>
          </p:txBody>
        </p:sp>
        <p:sp>
          <p:nvSpPr>
            <p:cNvPr id="12" name="Line 40"/>
            <p:cNvSpPr>
              <a:spLocks noChangeShapeType="1"/>
            </p:cNvSpPr>
            <p:nvPr/>
          </p:nvSpPr>
          <p:spPr bwMode="auto">
            <a:xfrm flipH="1">
              <a:off x="2640" y="1907"/>
              <a:ext cx="76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3840" y="2400"/>
              <a:ext cx="0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4" name="Oval 42"/>
            <p:cNvSpPr>
              <a:spLocks noChangeArrowheads="1"/>
            </p:cNvSpPr>
            <p:nvPr/>
          </p:nvSpPr>
          <p:spPr bwMode="auto">
            <a:xfrm>
              <a:off x="3456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1543" y="320709"/>
            <a:ext cx="162781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Ερώτηση?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3178629" y="320710"/>
            <a:ext cx="407194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Είναι δυνατή η θετική κλίση?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6749143" y="199618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?????</a:t>
            </a:r>
            <a:endParaRPr lang="el-GR" dirty="0"/>
          </a:p>
        </p:txBody>
      </p:sp>
      <p:cxnSp>
        <p:nvCxnSpPr>
          <p:cNvPr id="18" name="Ευθεία γραμμή σύνδεσης 17"/>
          <p:cNvCxnSpPr/>
          <p:nvPr/>
        </p:nvCxnSpPr>
        <p:spPr bwMode="auto">
          <a:xfrm>
            <a:off x="6529336" y="3962400"/>
            <a:ext cx="0" cy="94850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 bwMode="auto">
          <a:xfrm>
            <a:off x="2471351" y="3991431"/>
            <a:ext cx="4023595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Ευθεία γραμμή σύνδεσης 23"/>
          <p:cNvCxnSpPr/>
          <p:nvPr/>
        </p:nvCxnSpPr>
        <p:spPr bwMode="auto">
          <a:xfrm>
            <a:off x="2471351" y="4174432"/>
            <a:ext cx="3645309" cy="7794"/>
          </a:xfrm>
          <a:prstGeom prst="line">
            <a:avLst/>
          </a:prstGeom>
          <a:noFill/>
          <a:ln w="2857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Ευθεία γραμμή σύνδεσης 26"/>
          <p:cNvCxnSpPr/>
          <p:nvPr/>
        </p:nvCxnSpPr>
        <p:spPr bwMode="auto">
          <a:xfrm flipH="1">
            <a:off x="6047880" y="4174432"/>
            <a:ext cx="1" cy="736476"/>
          </a:xfrm>
          <a:prstGeom prst="line">
            <a:avLst/>
          </a:prstGeom>
          <a:ln>
            <a:solidFill>
              <a:srgbClr val="92D050"/>
            </a:solidFill>
            <a:prstDash val="dash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/>
          <p:cNvCxnSpPr/>
          <p:nvPr/>
        </p:nvCxnSpPr>
        <p:spPr bwMode="auto">
          <a:xfrm>
            <a:off x="6116660" y="4648686"/>
            <a:ext cx="378286" cy="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Ευθύγραμμο βέλος σύνδεσης 32"/>
          <p:cNvCxnSpPr/>
          <p:nvPr/>
        </p:nvCxnSpPr>
        <p:spPr bwMode="auto">
          <a:xfrm flipH="1" flipV="1">
            <a:off x="4129177" y="3991432"/>
            <a:ext cx="5751" cy="18300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54218" y="39307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5470419" y="43118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39" name="TextBox 38"/>
          <p:cNvSpPr txBox="1"/>
          <p:nvPr/>
        </p:nvSpPr>
        <p:spPr>
          <a:xfrm>
            <a:off x="4113269" y="2397369"/>
            <a:ext cx="331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15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A96831-B823-488A-B689-325F9D024CDC}" type="slidenum">
              <a:rPr lang="en-US" smtClean="0"/>
              <a:pPr/>
              <a:t>9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54063" y="145142"/>
            <a:ext cx="4848451" cy="75655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3300"/>
                </a:solidFill>
                <a:latin typeface="Arial" charset="0"/>
              </a:defRPr>
            </a:lvl9pPr>
          </a:lstStyle>
          <a:p>
            <a:r>
              <a:rPr lang="el-GR" sz="2400" dirty="0" smtClean="0"/>
              <a:t>Οριογραμμές –</a:t>
            </a:r>
            <a:r>
              <a:rPr lang="en-US" sz="2400" dirty="0" smtClean="0"/>
              <a:t>Ridge Lines</a:t>
            </a:r>
            <a:endParaRPr lang="en-US" sz="2400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600200" y="2362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600200" y="5715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4485" y="2168823"/>
            <a:ext cx="7257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Κ</a:t>
            </a:r>
            <a:endParaRPr lang="en-US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953000" y="2743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400800" y="4191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038600" y="5334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2" name="Arc 11"/>
          <p:cNvSpPr>
            <a:spLocks/>
          </p:cNvSpPr>
          <p:nvPr/>
        </p:nvSpPr>
        <p:spPr bwMode="auto">
          <a:xfrm rot="19770422">
            <a:off x="2497138" y="2632075"/>
            <a:ext cx="2103437" cy="3111500"/>
          </a:xfrm>
          <a:custGeom>
            <a:avLst/>
            <a:gdLst>
              <a:gd name="G0" fmla="+- 21600 0 0"/>
              <a:gd name="G1" fmla="+- 19268 0 0"/>
              <a:gd name="G2" fmla="+- 21600 0 0"/>
              <a:gd name="T0" fmla="*/ 15574 w 21600"/>
              <a:gd name="T1" fmla="*/ 40010 h 40010"/>
              <a:gd name="T2" fmla="*/ 11837 w 21600"/>
              <a:gd name="T3" fmla="*/ 0 h 40010"/>
              <a:gd name="T4" fmla="*/ 21600 w 21600"/>
              <a:gd name="T5" fmla="*/ 19268 h 40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010" fill="none" extrusionOk="0">
                <a:moveTo>
                  <a:pt x="15573" y="40010"/>
                </a:moveTo>
                <a:cubicBezTo>
                  <a:pt x="6346" y="37329"/>
                  <a:pt x="0" y="28876"/>
                  <a:pt x="0" y="19268"/>
                </a:cubicBezTo>
                <a:cubicBezTo>
                  <a:pt x="-1" y="11128"/>
                  <a:pt x="4576" y="3679"/>
                  <a:pt x="11837" y="0"/>
                </a:cubicBezTo>
              </a:path>
              <a:path w="21600" h="40010" stroke="0" extrusionOk="0">
                <a:moveTo>
                  <a:pt x="15573" y="40010"/>
                </a:moveTo>
                <a:cubicBezTo>
                  <a:pt x="6346" y="37329"/>
                  <a:pt x="0" y="28876"/>
                  <a:pt x="0" y="19268"/>
                </a:cubicBezTo>
                <a:cubicBezTo>
                  <a:pt x="-1" y="11128"/>
                  <a:pt x="4576" y="3679"/>
                  <a:pt x="11837" y="0"/>
                </a:cubicBezTo>
                <a:lnTo>
                  <a:pt x="21600" y="192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3" name="Arc 12"/>
          <p:cNvSpPr>
            <a:spLocks/>
          </p:cNvSpPr>
          <p:nvPr/>
        </p:nvSpPr>
        <p:spPr bwMode="auto">
          <a:xfrm rot="19770422">
            <a:off x="4044950" y="2108200"/>
            <a:ext cx="1439863" cy="31369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0258 w 22685"/>
              <a:gd name="T1" fmla="*/ 43158 h 43158"/>
              <a:gd name="T2" fmla="*/ 22685 w 22685"/>
              <a:gd name="T3" fmla="*/ 27 h 43158"/>
              <a:gd name="T4" fmla="*/ 21600 w 22685"/>
              <a:gd name="T5" fmla="*/ 21600 h 43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85" h="43158" fill="none" extrusionOk="0">
                <a:moveTo>
                  <a:pt x="20257" y="43158"/>
                </a:moveTo>
                <a:cubicBezTo>
                  <a:pt x="8871" y="42449"/>
                  <a:pt x="0" y="33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61" y="-1"/>
                  <a:pt x="22323" y="9"/>
                  <a:pt x="22684" y="27"/>
                </a:cubicBezTo>
              </a:path>
              <a:path w="22685" h="43158" stroke="0" extrusionOk="0">
                <a:moveTo>
                  <a:pt x="20257" y="43158"/>
                </a:moveTo>
                <a:cubicBezTo>
                  <a:pt x="8871" y="42449"/>
                  <a:pt x="0" y="33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61" y="-1"/>
                  <a:pt x="22323" y="9"/>
                  <a:pt x="22684" y="2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4" name="Arc 13"/>
          <p:cNvSpPr>
            <a:spLocks/>
          </p:cNvSpPr>
          <p:nvPr/>
        </p:nvSpPr>
        <p:spPr bwMode="auto">
          <a:xfrm rot="19770422">
            <a:off x="5105400" y="1828800"/>
            <a:ext cx="1439863" cy="28035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0258 w 22685"/>
              <a:gd name="T1" fmla="*/ 43158 h 43158"/>
              <a:gd name="T2" fmla="*/ 22685 w 22685"/>
              <a:gd name="T3" fmla="*/ 27 h 43158"/>
              <a:gd name="T4" fmla="*/ 21600 w 22685"/>
              <a:gd name="T5" fmla="*/ 21600 h 43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85" h="43158" fill="none" extrusionOk="0">
                <a:moveTo>
                  <a:pt x="20257" y="43158"/>
                </a:moveTo>
                <a:cubicBezTo>
                  <a:pt x="8871" y="42449"/>
                  <a:pt x="0" y="33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61" y="-1"/>
                  <a:pt x="22323" y="9"/>
                  <a:pt x="22684" y="27"/>
                </a:cubicBezTo>
              </a:path>
              <a:path w="22685" h="43158" stroke="0" extrusionOk="0">
                <a:moveTo>
                  <a:pt x="20257" y="43158"/>
                </a:moveTo>
                <a:cubicBezTo>
                  <a:pt x="8871" y="42449"/>
                  <a:pt x="0" y="33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61" y="-1"/>
                  <a:pt x="22323" y="9"/>
                  <a:pt x="22684" y="2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5" name="Arc 14"/>
          <p:cNvSpPr>
            <a:spLocks/>
          </p:cNvSpPr>
          <p:nvPr/>
        </p:nvSpPr>
        <p:spPr bwMode="auto">
          <a:xfrm flipV="1">
            <a:off x="1600200" y="3203575"/>
            <a:ext cx="5259388" cy="2514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300"/>
              <a:gd name="T1" fmla="*/ 0 h 21600"/>
              <a:gd name="T2" fmla="*/ 21300 w 21300"/>
              <a:gd name="T3" fmla="*/ 18013 h 21600"/>
              <a:gd name="T4" fmla="*/ 0 w 213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00" h="21600" fill="none" extrusionOk="0">
                <a:moveTo>
                  <a:pt x="-1" y="0"/>
                </a:moveTo>
                <a:cubicBezTo>
                  <a:pt x="10545" y="0"/>
                  <a:pt x="19548" y="7614"/>
                  <a:pt x="21300" y="18012"/>
                </a:cubicBezTo>
              </a:path>
              <a:path w="21300" h="21600" stroke="0" extrusionOk="0">
                <a:moveTo>
                  <a:pt x="-1" y="0"/>
                </a:moveTo>
                <a:cubicBezTo>
                  <a:pt x="10545" y="0"/>
                  <a:pt x="19548" y="7614"/>
                  <a:pt x="21300" y="1801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6" name="Arc 15"/>
          <p:cNvSpPr>
            <a:spLocks/>
          </p:cNvSpPr>
          <p:nvPr/>
        </p:nvSpPr>
        <p:spPr bwMode="auto">
          <a:xfrm rot="10800000" flipV="1">
            <a:off x="1600200" y="2630488"/>
            <a:ext cx="5334000" cy="3108325"/>
          </a:xfrm>
          <a:custGeom>
            <a:avLst/>
            <a:gdLst>
              <a:gd name="G0" fmla="+- 0 0 0"/>
              <a:gd name="G1" fmla="+- 21276 0 0"/>
              <a:gd name="G2" fmla="+- 21600 0 0"/>
              <a:gd name="T0" fmla="*/ 3725 w 21600"/>
              <a:gd name="T1" fmla="*/ 0 h 21528"/>
              <a:gd name="T2" fmla="*/ 21599 w 21600"/>
              <a:gd name="T3" fmla="*/ 21528 h 21528"/>
              <a:gd name="T4" fmla="*/ 0 w 21600"/>
              <a:gd name="T5" fmla="*/ 21276 h 2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28" fill="none" extrusionOk="0">
                <a:moveTo>
                  <a:pt x="3725" y="-1"/>
                </a:moveTo>
                <a:cubicBezTo>
                  <a:pt x="14060" y="1809"/>
                  <a:pt x="21600" y="10783"/>
                  <a:pt x="21600" y="21276"/>
                </a:cubicBezTo>
                <a:cubicBezTo>
                  <a:pt x="21600" y="21360"/>
                  <a:pt x="21599" y="21443"/>
                  <a:pt x="21598" y="21527"/>
                </a:cubicBezTo>
              </a:path>
              <a:path w="21600" h="21528" stroke="0" extrusionOk="0">
                <a:moveTo>
                  <a:pt x="3725" y="-1"/>
                </a:moveTo>
                <a:cubicBezTo>
                  <a:pt x="14060" y="1809"/>
                  <a:pt x="21600" y="10783"/>
                  <a:pt x="21600" y="21276"/>
                </a:cubicBezTo>
                <a:cubicBezTo>
                  <a:pt x="21600" y="21360"/>
                  <a:pt x="21599" y="21443"/>
                  <a:pt x="21598" y="21527"/>
                </a:cubicBezTo>
                <a:lnTo>
                  <a:pt x="0" y="21276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362200" y="3962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810000" y="3048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351066" y="3124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ridge lines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 flipV="1">
            <a:off x="5695545" y="2743199"/>
            <a:ext cx="485578" cy="3809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372022" y="3511685"/>
            <a:ext cx="104978" cy="5417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8356306" y="58312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l-GR" dirty="0"/>
          </a:p>
        </p:txBody>
      </p:sp>
      <p:cxnSp>
        <p:nvCxnSpPr>
          <p:cNvPr id="24" name="Ευθεία γραμμή σύνδεσης 23"/>
          <p:cNvCxnSpPr/>
          <p:nvPr/>
        </p:nvCxnSpPr>
        <p:spPr bwMode="auto">
          <a:xfrm>
            <a:off x="4991100" y="2227411"/>
            <a:ext cx="0" cy="1183977"/>
          </a:xfrm>
          <a:prstGeom prst="lin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Ευθεία γραμμή σύνδεσης 25"/>
          <p:cNvCxnSpPr/>
          <p:nvPr/>
        </p:nvCxnSpPr>
        <p:spPr bwMode="auto">
          <a:xfrm>
            <a:off x="3886200" y="2492673"/>
            <a:ext cx="0" cy="1183977"/>
          </a:xfrm>
          <a:prstGeom prst="lin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Ευθεία γραμμή σύνδεσης 26"/>
          <p:cNvCxnSpPr/>
          <p:nvPr/>
        </p:nvCxnSpPr>
        <p:spPr bwMode="auto">
          <a:xfrm>
            <a:off x="2362200" y="3352800"/>
            <a:ext cx="58366" cy="1183977"/>
          </a:xfrm>
          <a:prstGeom prst="lin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Ευθεία γραμμή σύνδεσης 29"/>
          <p:cNvCxnSpPr/>
          <p:nvPr/>
        </p:nvCxnSpPr>
        <p:spPr bwMode="auto">
          <a:xfrm flipV="1">
            <a:off x="5695545" y="4301246"/>
            <a:ext cx="1352955" cy="37289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Ευθεία γραμμή σύνδεσης 30"/>
          <p:cNvCxnSpPr/>
          <p:nvPr/>
        </p:nvCxnSpPr>
        <p:spPr bwMode="auto">
          <a:xfrm flipV="1">
            <a:off x="4886122" y="4858155"/>
            <a:ext cx="1352955" cy="37289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Ευθεία γραμμή σύνδεσης 31"/>
          <p:cNvCxnSpPr/>
          <p:nvPr/>
        </p:nvCxnSpPr>
        <p:spPr bwMode="auto">
          <a:xfrm flipV="1">
            <a:off x="3362122" y="5407767"/>
            <a:ext cx="1352955" cy="37289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3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02560"/>
              </p:ext>
            </p:extLst>
          </p:nvPr>
        </p:nvGraphicFramePr>
        <p:xfrm>
          <a:off x="7880350" y="3230562"/>
          <a:ext cx="1155700" cy="942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47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80350" y="3230562"/>
                        <a:ext cx="1155700" cy="942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213530"/>
              </p:ext>
            </p:extLst>
          </p:nvPr>
        </p:nvGraphicFramePr>
        <p:xfrm>
          <a:off x="6160046" y="1284436"/>
          <a:ext cx="11557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48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Αντικείμενο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046" y="1284436"/>
                        <a:ext cx="11557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Ευθύγραμμο βέλος σύνδεσης 35"/>
          <p:cNvCxnSpPr/>
          <p:nvPr/>
        </p:nvCxnSpPr>
        <p:spPr bwMode="auto">
          <a:xfrm flipH="1">
            <a:off x="5825332" y="1799617"/>
            <a:ext cx="254455" cy="830871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Ευθύγραμμο βέλος σύνδεσης 38"/>
          <p:cNvCxnSpPr/>
          <p:nvPr/>
        </p:nvCxnSpPr>
        <p:spPr bwMode="auto">
          <a:xfrm flipH="1" flipV="1">
            <a:off x="6859588" y="3788229"/>
            <a:ext cx="722312" cy="156559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Ευθύγραμμο βέλος σύνδεσης 40"/>
          <p:cNvCxnSpPr/>
          <p:nvPr/>
        </p:nvCxnSpPr>
        <p:spPr bwMode="auto">
          <a:xfrm flipH="1">
            <a:off x="6859588" y="3788229"/>
            <a:ext cx="951723" cy="88225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25694" y="4114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?</a:t>
            </a:r>
            <a:endParaRPr lang="el-GR" dirty="0"/>
          </a:p>
        </p:txBody>
      </p:sp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320460"/>
              </p:ext>
            </p:extLst>
          </p:nvPr>
        </p:nvGraphicFramePr>
        <p:xfrm>
          <a:off x="6210300" y="4576763"/>
          <a:ext cx="24860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49" name="Equation" r:id="rId7" imgW="1155600" imgH="393480" progId="Equation.DSMT4">
                  <p:embed/>
                </p:oleObj>
              </mc:Choice>
              <mc:Fallback>
                <p:oleObj name="Equation" r:id="rId7" imgW="1155600" imgH="393480" progId="Equation.DSMT4">
                  <p:embed/>
                  <p:pic>
                    <p:nvPicPr>
                      <p:cNvPr id="0" name="Αντικείμενο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4576763"/>
                        <a:ext cx="24860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Αντικείμενο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136510"/>
              </p:ext>
            </p:extLst>
          </p:nvPr>
        </p:nvGraphicFramePr>
        <p:xfrm>
          <a:off x="2028690" y="1467435"/>
          <a:ext cx="24860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50" name="Equation" r:id="rId9" imgW="1155600" imgH="393480" progId="Equation.DSMT4">
                  <p:embed/>
                </p:oleObj>
              </mc:Choice>
              <mc:Fallback>
                <p:oleObj name="Equation" r:id="rId9" imgW="1155600" imgH="393480" progId="Equation.DSMT4">
                  <p:embed/>
                  <p:pic>
                    <p:nvPicPr>
                      <p:cNvPr id="0" name="Αντικείμενο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690" y="1467435"/>
                        <a:ext cx="24860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3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1176</TotalTime>
  <Words>480</Words>
  <Application>Microsoft Office PowerPoint</Application>
  <PresentationFormat>Προβολή στην οθόνη (4:3)</PresentationFormat>
  <Paragraphs>231</Paragraphs>
  <Slides>25</Slides>
  <Notes>13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28" baseType="lpstr">
      <vt:lpstr>Multiple Bars</vt:lpstr>
      <vt:lpstr>Equation</vt:lpstr>
      <vt:lpstr>MathType 6.0 Equation</vt:lpstr>
      <vt:lpstr>3η συνάντηση</vt:lpstr>
      <vt:lpstr>Θα κουβεντιάσουμε</vt:lpstr>
      <vt:lpstr>Παρουσίαση του PowerPoint</vt:lpstr>
      <vt:lpstr>Καμπύλες ίσης παραγωγής (Isoquants)</vt:lpstr>
      <vt:lpstr>Παρουσίαση του PowerPoint</vt:lpstr>
      <vt:lpstr>Production Function for Food</vt:lpstr>
      <vt:lpstr>Χάρτης καμπυλών ίσης παραγωγής</vt:lpstr>
      <vt:lpstr>Παρουσίαση του PowerPoint</vt:lpstr>
      <vt:lpstr>Παρουσίαση του PowerPoint</vt:lpstr>
      <vt:lpstr>Υποκατάσταση συντελεστών</vt:lpstr>
      <vt:lpstr>Υποκατάσταση συντελεστών</vt:lpstr>
      <vt:lpstr>Οριακός λόγος τεχνικής υποκατάστασης</vt:lpstr>
      <vt:lpstr>Παρουσίαση του PowerPoint</vt:lpstr>
      <vt:lpstr>Isoquants –σταθερή υποκατάσταση</vt:lpstr>
      <vt:lpstr> Leontief Production Function</vt:lpstr>
      <vt:lpstr>Αποδόσεις κλίμακας</vt:lpstr>
      <vt:lpstr>Παρουσίαση του PowerPoint</vt:lpstr>
      <vt:lpstr>Παρουσίαση του PowerPoint</vt:lpstr>
      <vt:lpstr>Παρουσίαση του PowerPoint</vt:lpstr>
      <vt:lpstr>Σταθερές αποδόσεις</vt:lpstr>
      <vt:lpstr>Παρουσίαση του PowerPoint</vt:lpstr>
      <vt:lpstr>Φθίνουσες αποδόσεις </vt:lpstr>
      <vt:lpstr>Παρουσίαση του PowerPoint</vt:lpstr>
      <vt:lpstr>Οικονομίες κλίμακας και ανταγωνιστικές αγορές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Thanasis</cp:lastModifiedBy>
  <cp:revision>88</cp:revision>
  <dcterms:created xsi:type="dcterms:W3CDTF">1997-07-14T00:22:12Z</dcterms:created>
  <dcterms:modified xsi:type="dcterms:W3CDTF">2016-03-30T14:06:19Z</dcterms:modified>
</cp:coreProperties>
</file>