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6" r:id="rId2"/>
    <p:sldId id="297" r:id="rId3"/>
    <p:sldId id="299" r:id="rId4"/>
    <p:sldId id="295" r:id="rId5"/>
    <p:sldId id="298" r:id="rId6"/>
    <p:sldId id="300" r:id="rId7"/>
    <p:sldId id="301" r:id="rId8"/>
    <p:sldId id="302" r:id="rId9"/>
    <p:sldId id="305" r:id="rId10"/>
    <p:sldId id="303" r:id="rId11"/>
    <p:sldId id="304" r:id="rId12"/>
    <p:sldId id="306" r:id="rId13"/>
    <p:sldId id="307" r:id="rId1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99"/>
    <a:srgbClr val="990000"/>
    <a:srgbClr val="003300"/>
    <a:srgbClr val="CC3300"/>
    <a:srgbClr val="FF6600"/>
    <a:srgbClr val="CC00FF"/>
    <a:srgbClr val="3333CC"/>
    <a:srgbClr val="F8F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94" autoAdjust="0"/>
  </p:normalViewPr>
  <p:slideViewPr>
    <p:cSldViewPr>
      <p:cViewPr>
        <p:scale>
          <a:sx n="87" d="100"/>
          <a:sy n="87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Q</c:v>
                </c:pt>
              </c:strCache>
            </c:strRef>
          </c:tx>
          <c:xVal>
            <c:numRef>
              <c:f>Φύλλο1!$A$2:$A$12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xVal>
          <c:yVal>
            <c:numRef>
              <c:f>Φύλλο1!$B$2:$B$12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24</c:v>
                </c:pt>
                <c:pt idx="3">
                  <c:v>39</c:v>
                </c:pt>
                <c:pt idx="4">
                  <c:v>52</c:v>
                </c:pt>
                <c:pt idx="5">
                  <c:v>61</c:v>
                </c:pt>
                <c:pt idx="6">
                  <c:v>66</c:v>
                </c:pt>
                <c:pt idx="7">
                  <c:v>66</c:v>
                </c:pt>
                <c:pt idx="8">
                  <c:v>64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662848"/>
        <c:axId val="33664384"/>
      </c:scatterChart>
      <c:valAx>
        <c:axId val="3366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664384"/>
        <c:crosses val="autoZero"/>
        <c:crossBetween val="midCat"/>
      </c:valAx>
      <c:valAx>
        <c:axId val="33664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66284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8132039050674219E-2"/>
          <c:y val="2.2685402863020999E-2"/>
          <c:w val="0.80383882570234277"/>
          <c:h val="0.94466034887819095"/>
        </c:manualLayout>
      </c:layout>
      <c:scatterChart>
        <c:scatterStyle val="lineMarker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Q</c:v>
                </c:pt>
              </c:strCache>
            </c:strRef>
          </c:tx>
          <c:xVal>
            <c:numRef>
              <c:f>Φύλλο1!$A$2:$A$10</c:f>
              <c:numCache>
                <c:formatCode>0.00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xVal>
          <c:yVal>
            <c:numRef>
              <c:f>Φύλλο1!$B$2:$B$10</c:f>
              <c:numCache>
                <c:formatCode>0.00</c:formatCode>
                <c:ptCount val="9"/>
                <c:pt idx="0">
                  <c:v>0</c:v>
                </c:pt>
                <c:pt idx="1">
                  <c:v>10</c:v>
                </c:pt>
                <c:pt idx="2">
                  <c:v>24</c:v>
                </c:pt>
                <c:pt idx="3">
                  <c:v>39</c:v>
                </c:pt>
                <c:pt idx="4">
                  <c:v>52</c:v>
                </c:pt>
                <c:pt idx="5">
                  <c:v>61</c:v>
                </c:pt>
                <c:pt idx="6">
                  <c:v>66</c:v>
                </c:pt>
                <c:pt idx="7">
                  <c:v>66</c:v>
                </c:pt>
                <c:pt idx="8">
                  <c:v>64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AP</c:v>
                </c:pt>
              </c:strCache>
            </c:strRef>
          </c:tx>
          <c:xVal>
            <c:numRef>
              <c:f>Φύλλο1!$A$2:$A$10</c:f>
              <c:numCache>
                <c:formatCode>0.00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xVal>
          <c:yVal>
            <c:numRef>
              <c:f>Φύλλο1!$C$2:$C$10</c:f>
              <c:numCache>
                <c:formatCode>0.00</c:formatCode>
                <c:ptCount val="9"/>
                <c:pt idx="0">
                  <c:v>0</c:v>
                </c:pt>
                <c:pt idx="1">
                  <c:v>10</c:v>
                </c:pt>
                <c:pt idx="2">
                  <c:v>12</c:v>
                </c:pt>
                <c:pt idx="3">
                  <c:v>13</c:v>
                </c:pt>
                <c:pt idx="4">
                  <c:v>13</c:v>
                </c:pt>
                <c:pt idx="5">
                  <c:v>12.2</c:v>
                </c:pt>
                <c:pt idx="6">
                  <c:v>11</c:v>
                </c:pt>
                <c:pt idx="7">
                  <c:v>9.4285714285714288</c:v>
                </c:pt>
                <c:pt idx="8">
                  <c:v>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MP</c:v>
                </c:pt>
              </c:strCache>
            </c:strRef>
          </c:tx>
          <c:xVal>
            <c:numRef>
              <c:f>Φύλλο1!$A$2:$A$10</c:f>
              <c:numCache>
                <c:formatCode>0.00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xVal>
          <c:yVal>
            <c:numRef>
              <c:f>Φύλλο1!$D$2:$D$10</c:f>
              <c:numCache>
                <c:formatCode>0.00</c:formatCode>
                <c:ptCount val="9"/>
                <c:pt idx="0">
                  <c:v>0</c:v>
                </c:pt>
                <c:pt idx="1">
                  <c:v>10</c:v>
                </c:pt>
                <c:pt idx="2">
                  <c:v>14</c:v>
                </c:pt>
                <c:pt idx="3">
                  <c:v>15</c:v>
                </c:pt>
                <c:pt idx="4">
                  <c:v>13</c:v>
                </c:pt>
                <c:pt idx="5">
                  <c:v>9</c:v>
                </c:pt>
                <c:pt idx="6">
                  <c:v>5</c:v>
                </c:pt>
                <c:pt idx="7">
                  <c:v>0</c:v>
                </c:pt>
                <c:pt idx="8">
                  <c:v>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509440"/>
        <c:axId val="40510976"/>
      </c:scatterChart>
      <c:valAx>
        <c:axId val="40509440"/>
        <c:scaling>
          <c:orientation val="minMax"/>
        </c:scaling>
        <c:delete val="0"/>
        <c:axPos val="b"/>
        <c:numFmt formatCode="0.00" sourceLinked="1"/>
        <c:majorTickMark val="out"/>
        <c:minorTickMark val="none"/>
        <c:tickLblPos val="nextTo"/>
        <c:crossAx val="40510976"/>
        <c:crosses val="autoZero"/>
        <c:crossBetween val="midCat"/>
      </c:valAx>
      <c:valAx>
        <c:axId val="4051097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405094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5764543320973752"/>
          <c:y val="0.43240023893831009"/>
          <c:w val="0.13177255620825173"/>
          <c:h val="0.2922086408695973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0.57407</cdr:x>
      <cdr:y>0.23084</cdr:y>
    </cdr:from>
    <cdr:to>
      <cdr:x>0.70106</cdr:x>
      <cdr:y>0.41028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33850" y="11763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l-GR" sz="1100" dirty="0"/>
        </a:p>
      </cdr:txBody>
    </cdr:sp>
  </cdr:relSizeAnchor>
  <cdr:relSizeAnchor xmlns:cdr="http://schemas.openxmlformats.org/drawingml/2006/chartDrawing">
    <cdr:from>
      <cdr:x>0.57407</cdr:x>
      <cdr:y>0.17103</cdr:y>
    </cdr:from>
    <cdr:to>
      <cdr:x>0.62821</cdr:x>
      <cdr:y>0.26162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4133850" y="871538"/>
          <a:ext cx="389850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II</a:t>
          </a:r>
          <a:endParaRPr lang="el-GR" dirty="0"/>
        </a:p>
      </cdr:txBody>
    </cdr:sp>
  </cdr:relSizeAnchor>
  <cdr:relSizeAnchor xmlns:cdr="http://schemas.openxmlformats.org/drawingml/2006/chartDrawing">
    <cdr:from>
      <cdr:x>0.7963</cdr:x>
      <cdr:y>0.15607</cdr:y>
    </cdr:from>
    <cdr:to>
      <cdr:x>0.92328</cdr:x>
      <cdr:y>0.33551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734050" y="7953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III</a:t>
          </a:r>
          <a:endParaRPr lang="el-GR" sz="2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8895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295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5958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929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042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485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Τίτλος και Κείμενο επάνω από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6926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9992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Τίτλος, Κείμενο και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C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7326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Τίτλος, 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6235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667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230832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101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7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394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1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325156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303504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078789" y="6554789"/>
            <a:ext cx="1063625" cy="24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000"/>
              <a:t>Slide </a:t>
            </a:r>
            <a:fld id="{2AC6D55E-F844-4920-967D-2CA0823B1E4B}" type="slidenum">
              <a:rPr lang="en-US" sz="1000"/>
              <a:pPr/>
              <a:t>‹#›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&gt;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dirty="0" smtClean="0">
                <a:solidFill>
                  <a:srgbClr val="FF0000"/>
                </a:solidFill>
              </a:rPr>
              <a:t>Θεωρία Παραγωγής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&gt;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l-GR" b="1" dirty="0" smtClean="0">
                <a:solidFill>
                  <a:schemeClr val="tx1">
                    <a:lumMod val="95000"/>
                  </a:schemeClr>
                </a:solidFill>
              </a:rPr>
              <a:t>Τι είναι η γεωργική εκμετάλλευση?</a:t>
            </a:r>
          </a:p>
          <a:p>
            <a:endParaRPr lang="el-GR" b="1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l-GR" b="1" dirty="0" smtClean="0">
                <a:solidFill>
                  <a:schemeClr val="tx1">
                    <a:lumMod val="95000"/>
                  </a:schemeClr>
                </a:solidFill>
              </a:rPr>
              <a:t>Μια οντότητα, η οποία συνδυάζει συντελεστές παραγωγής </a:t>
            </a:r>
          </a:p>
          <a:p>
            <a:endParaRPr lang="el-GR" b="1" dirty="0" smtClean="0">
              <a:solidFill>
                <a:schemeClr val="tx1">
                  <a:lumMod val="95000"/>
                </a:schemeClr>
              </a:solidFill>
            </a:endParaRPr>
          </a:p>
          <a:p>
            <a:endParaRPr lang="el-GR" b="1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l-GR" b="1" dirty="0" smtClean="0">
                <a:solidFill>
                  <a:schemeClr val="tx1">
                    <a:lumMod val="95000"/>
                  </a:schemeClr>
                </a:solidFill>
              </a:rPr>
              <a:t>Μεγιστοποίηση του κέρδους</a:t>
            </a:r>
            <a:endParaRPr lang="el-GR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Down Arrow 6"/>
          <p:cNvSpPr/>
          <p:nvPr/>
        </p:nvSpPr>
        <p:spPr bwMode="auto">
          <a:xfrm>
            <a:off x="3149600" y="4266873"/>
            <a:ext cx="914400" cy="49077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18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Γράφημα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362755"/>
              </p:ext>
            </p:extLst>
          </p:nvPr>
        </p:nvGraphicFramePr>
        <p:xfrm>
          <a:off x="971551" y="881063"/>
          <a:ext cx="7200900" cy="5095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Ευθεία γραμμή σύνδεσης 5"/>
          <p:cNvCxnSpPr/>
          <p:nvPr/>
        </p:nvCxnSpPr>
        <p:spPr bwMode="auto">
          <a:xfrm flipH="1">
            <a:off x="6172201" y="304800"/>
            <a:ext cx="38100" cy="50063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 bwMode="auto">
          <a:xfrm flipH="1">
            <a:off x="4191000" y="304800"/>
            <a:ext cx="76200" cy="50063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/>
          <p:cNvCxnSpPr/>
          <p:nvPr/>
        </p:nvCxnSpPr>
        <p:spPr bwMode="auto">
          <a:xfrm>
            <a:off x="4343400" y="2807970"/>
            <a:ext cx="1524000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668508" y="1752601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019801"/>
            <a:ext cx="4977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ΤΑ ΤΡΙΑ ΣΤΑΔΙΑ ΤΗΣ ΠΑΡΑΓΩΓΗΣ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590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ine 2"/>
          <p:cNvSpPr>
            <a:spLocks noChangeShapeType="1"/>
          </p:cNvSpPr>
          <p:nvPr/>
        </p:nvSpPr>
        <p:spPr bwMode="auto">
          <a:xfrm>
            <a:off x="1447800" y="60198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7" name="Line 3"/>
          <p:cNvSpPr>
            <a:spLocks noChangeShapeType="1"/>
          </p:cNvSpPr>
          <p:nvPr/>
        </p:nvSpPr>
        <p:spPr bwMode="auto">
          <a:xfrm>
            <a:off x="1447800" y="4038600"/>
            <a:ext cx="0" cy="1981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1447800" y="6019800"/>
            <a:ext cx="701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8382000" y="6096001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L</a:t>
            </a:r>
          </a:p>
        </p:txBody>
      </p:sp>
      <p:sp>
        <p:nvSpPr>
          <p:cNvPr id="40" name="Line 7"/>
          <p:cNvSpPr>
            <a:spLocks noChangeShapeType="1"/>
          </p:cNvSpPr>
          <p:nvPr/>
        </p:nvSpPr>
        <p:spPr bwMode="auto">
          <a:xfrm>
            <a:off x="1447800" y="594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1066800" y="6096001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0 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2895600" y="6096001"/>
            <a:ext cx="45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L</a:t>
            </a:r>
            <a:r>
              <a:rPr lang="en-US" baseline="-25000" dirty="0"/>
              <a:t>1</a:t>
            </a:r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4191000" y="6019801"/>
            <a:ext cx="45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L</a:t>
            </a:r>
            <a:r>
              <a:rPr lang="en-US" baseline="-25000" dirty="0"/>
              <a:t>2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6248400" y="6019801"/>
            <a:ext cx="45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L</a:t>
            </a:r>
            <a:r>
              <a:rPr lang="en-US" baseline="-25000" dirty="0"/>
              <a:t>3</a:t>
            </a:r>
          </a:p>
        </p:txBody>
      </p:sp>
      <p:sp>
        <p:nvSpPr>
          <p:cNvPr id="45" name="Rectangle 12"/>
          <p:cNvSpPr>
            <a:spLocks noChangeArrowheads="1"/>
          </p:cNvSpPr>
          <p:nvPr/>
        </p:nvSpPr>
        <p:spPr bwMode="auto">
          <a:xfrm>
            <a:off x="7315200" y="6400800"/>
            <a:ext cx="5645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/>
              <a:t>MP</a:t>
            </a:r>
            <a:r>
              <a:rPr lang="en-US" sz="1600" baseline="-25000" dirty="0"/>
              <a:t>L</a:t>
            </a:r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7543800" y="5410200"/>
            <a:ext cx="5293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/>
              <a:t>AP</a:t>
            </a:r>
            <a:r>
              <a:rPr lang="en-US" sz="1600" baseline="-25000" dirty="0"/>
              <a:t>L</a:t>
            </a:r>
          </a:p>
        </p:txBody>
      </p:sp>
      <p:sp>
        <p:nvSpPr>
          <p:cNvPr id="47" name="Freeform 14"/>
          <p:cNvSpPr>
            <a:spLocks/>
          </p:cNvSpPr>
          <p:nvPr/>
        </p:nvSpPr>
        <p:spPr bwMode="auto">
          <a:xfrm>
            <a:off x="1447800" y="4495800"/>
            <a:ext cx="5867400" cy="2032000"/>
          </a:xfrm>
          <a:custGeom>
            <a:avLst/>
            <a:gdLst/>
            <a:ahLst/>
            <a:cxnLst>
              <a:cxn ang="0">
                <a:pos x="0" y="944"/>
              </a:cxn>
              <a:cxn ang="0">
                <a:pos x="528" y="416"/>
              </a:cxn>
              <a:cxn ang="0">
                <a:pos x="1056" y="32"/>
              </a:cxn>
              <a:cxn ang="0">
                <a:pos x="1872" y="224"/>
              </a:cxn>
              <a:cxn ang="0">
                <a:pos x="3120" y="944"/>
              </a:cxn>
              <a:cxn ang="0">
                <a:pos x="3696" y="1280"/>
              </a:cxn>
            </a:cxnLst>
            <a:rect l="0" t="0" r="r" b="b"/>
            <a:pathLst>
              <a:path w="3696" h="1280">
                <a:moveTo>
                  <a:pt x="0" y="944"/>
                </a:moveTo>
                <a:cubicBezTo>
                  <a:pt x="176" y="756"/>
                  <a:pt x="352" y="568"/>
                  <a:pt x="528" y="416"/>
                </a:cubicBezTo>
                <a:cubicBezTo>
                  <a:pt x="704" y="264"/>
                  <a:pt x="832" y="64"/>
                  <a:pt x="1056" y="32"/>
                </a:cubicBezTo>
                <a:cubicBezTo>
                  <a:pt x="1280" y="0"/>
                  <a:pt x="1528" y="72"/>
                  <a:pt x="1872" y="224"/>
                </a:cubicBezTo>
                <a:cubicBezTo>
                  <a:pt x="2216" y="376"/>
                  <a:pt x="2816" y="768"/>
                  <a:pt x="3120" y="944"/>
                </a:cubicBezTo>
                <a:cubicBezTo>
                  <a:pt x="3424" y="1120"/>
                  <a:pt x="3560" y="1200"/>
                  <a:pt x="3696" y="1280"/>
                </a:cubicBezTo>
              </a:path>
            </a:pathLst>
          </a:custGeom>
          <a:noFill/>
          <a:ln w="1905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48" name="Freeform 15"/>
          <p:cNvSpPr>
            <a:spLocks/>
          </p:cNvSpPr>
          <p:nvPr/>
        </p:nvSpPr>
        <p:spPr bwMode="auto">
          <a:xfrm>
            <a:off x="1447800" y="4876800"/>
            <a:ext cx="5943600" cy="11430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864" y="480"/>
              </a:cxn>
              <a:cxn ang="0">
                <a:pos x="1872" y="0"/>
              </a:cxn>
              <a:cxn ang="0">
                <a:pos x="3744" y="480"/>
              </a:cxn>
            </a:cxnLst>
            <a:rect l="0" t="0" r="r" b="b"/>
            <a:pathLst>
              <a:path w="3744" h="720">
                <a:moveTo>
                  <a:pt x="0" y="720"/>
                </a:moveTo>
                <a:cubicBezTo>
                  <a:pt x="276" y="660"/>
                  <a:pt x="552" y="600"/>
                  <a:pt x="864" y="480"/>
                </a:cubicBezTo>
                <a:cubicBezTo>
                  <a:pt x="1176" y="360"/>
                  <a:pt x="1392" y="0"/>
                  <a:pt x="1872" y="0"/>
                </a:cubicBezTo>
                <a:cubicBezTo>
                  <a:pt x="2352" y="0"/>
                  <a:pt x="3432" y="400"/>
                  <a:pt x="374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 flipH="1">
            <a:off x="4419601" y="3886200"/>
            <a:ext cx="41275" cy="2133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50" name="Line 17"/>
          <p:cNvSpPr>
            <a:spLocks noChangeShapeType="1"/>
          </p:cNvSpPr>
          <p:nvPr/>
        </p:nvSpPr>
        <p:spPr bwMode="auto">
          <a:xfrm flipH="1">
            <a:off x="6400801" y="3886200"/>
            <a:ext cx="41275" cy="2133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51" name="Rectangle 18"/>
          <p:cNvSpPr>
            <a:spLocks noChangeArrowheads="1"/>
          </p:cNvSpPr>
          <p:nvPr/>
        </p:nvSpPr>
        <p:spPr bwMode="auto">
          <a:xfrm>
            <a:off x="2008397" y="3733800"/>
            <a:ext cx="90922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/>
              <a:t>Stage I</a:t>
            </a:r>
          </a:p>
          <a:p>
            <a:pPr algn="ctr" eaLnBrk="1" hangingPunct="1"/>
            <a:r>
              <a:rPr lang="en-US" sz="1000" dirty="0"/>
              <a:t>MP&gt;AP</a:t>
            </a:r>
          </a:p>
          <a:p>
            <a:pPr algn="ctr" eaLnBrk="1" hangingPunct="1"/>
            <a:r>
              <a:rPr lang="en-US" sz="1000" dirty="0"/>
              <a:t>AP increasing</a:t>
            </a:r>
            <a:endParaRPr lang="en-US" sz="1000" baseline="-25000" dirty="0"/>
          </a:p>
        </p:txBody>
      </p:sp>
      <p:sp>
        <p:nvSpPr>
          <p:cNvPr id="52" name="Rectangle 19"/>
          <p:cNvSpPr>
            <a:spLocks noChangeArrowheads="1"/>
          </p:cNvSpPr>
          <p:nvPr/>
        </p:nvSpPr>
        <p:spPr bwMode="auto">
          <a:xfrm>
            <a:off x="4738314" y="3733800"/>
            <a:ext cx="102944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/>
              <a:t>Stage II</a:t>
            </a:r>
          </a:p>
          <a:p>
            <a:pPr algn="ctr" eaLnBrk="1" hangingPunct="1"/>
            <a:r>
              <a:rPr lang="en-US" sz="1000" dirty="0"/>
              <a:t>MP&lt;AP</a:t>
            </a:r>
          </a:p>
          <a:p>
            <a:pPr algn="ctr" eaLnBrk="1" hangingPunct="1"/>
            <a:r>
              <a:rPr lang="en-US" sz="1000" dirty="0"/>
              <a:t>AP decreasing</a:t>
            </a:r>
          </a:p>
          <a:p>
            <a:pPr algn="ctr" eaLnBrk="1" hangingPunct="1"/>
            <a:r>
              <a:rPr lang="en-US" sz="1000" dirty="0"/>
              <a:t>MP still positive</a:t>
            </a:r>
            <a:endParaRPr lang="en-US" sz="1000" baseline="-25000" dirty="0"/>
          </a:p>
        </p:txBody>
      </p:sp>
      <p:sp>
        <p:nvSpPr>
          <p:cNvPr id="53" name="Rectangle 20"/>
          <p:cNvSpPr>
            <a:spLocks noChangeArrowheads="1"/>
          </p:cNvSpPr>
          <p:nvPr/>
        </p:nvSpPr>
        <p:spPr bwMode="auto">
          <a:xfrm>
            <a:off x="6894612" y="3810000"/>
            <a:ext cx="93166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1" dirty="0"/>
              <a:t>Stage III</a:t>
            </a:r>
          </a:p>
          <a:p>
            <a:pPr algn="ctr" eaLnBrk="1" hangingPunct="1"/>
            <a:r>
              <a:rPr lang="en-US" sz="1000" dirty="0"/>
              <a:t>MP&lt;0</a:t>
            </a:r>
          </a:p>
          <a:p>
            <a:pPr algn="ctr" eaLnBrk="1" hangingPunct="1"/>
            <a:r>
              <a:rPr lang="en-US" sz="1000" dirty="0"/>
              <a:t>AP decreasing</a:t>
            </a:r>
            <a:endParaRPr lang="en-US" sz="1000" baseline="-25000" dirty="0"/>
          </a:p>
        </p:txBody>
      </p:sp>
      <p:sp>
        <p:nvSpPr>
          <p:cNvPr id="54" name="Freeform 21"/>
          <p:cNvSpPr>
            <a:spLocks/>
          </p:cNvSpPr>
          <p:nvPr/>
        </p:nvSpPr>
        <p:spPr bwMode="auto">
          <a:xfrm>
            <a:off x="1447800" y="4876800"/>
            <a:ext cx="5943600" cy="11430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864" y="480"/>
              </a:cxn>
              <a:cxn ang="0">
                <a:pos x="1872" y="0"/>
              </a:cxn>
              <a:cxn ang="0">
                <a:pos x="3744" y="480"/>
              </a:cxn>
            </a:cxnLst>
            <a:rect l="0" t="0" r="r" b="b"/>
            <a:pathLst>
              <a:path w="3744" h="720">
                <a:moveTo>
                  <a:pt x="0" y="720"/>
                </a:moveTo>
                <a:cubicBezTo>
                  <a:pt x="276" y="660"/>
                  <a:pt x="552" y="600"/>
                  <a:pt x="864" y="480"/>
                </a:cubicBezTo>
                <a:cubicBezTo>
                  <a:pt x="1176" y="360"/>
                  <a:pt x="1392" y="0"/>
                  <a:pt x="1872" y="0"/>
                </a:cubicBezTo>
                <a:cubicBezTo>
                  <a:pt x="2352" y="0"/>
                  <a:pt x="3432" y="400"/>
                  <a:pt x="3744" y="480"/>
                </a:cubicBezTo>
              </a:path>
            </a:pathLst>
          </a:custGeom>
          <a:noFill/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55" name="Line 22"/>
          <p:cNvSpPr>
            <a:spLocks noChangeShapeType="1"/>
          </p:cNvSpPr>
          <p:nvPr/>
        </p:nvSpPr>
        <p:spPr bwMode="auto">
          <a:xfrm>
            <a:off x="1447800" y="32004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56" name="Line 23"/>
          <p:cNvSpPr>
            <a:spLocks noChangeShapeType="1"/>
          </p:cNvSpPr>
          <p:nvPr/>
        </p:nvSpPr>
        <p:spPr bwMode="auto">
          <a:xfrm>
            <a:off x="1447800" y="228600"/>
            <a:ext cx="0" cy="297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57" name="Line 24"/>
          <p:cNvSpPr>
            <a:spLocks noChangeShapeType="1"/>
          </p:cNvSpPr>
          <p:nvPr/>
        </p:nvSpPr>
        <p:spPr bwMode="auto">
          <a:xfrm>
            <a:off x="1447800" y="3200400"/>
            <a:ext cx="701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8382000" y="3276601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L</a:t>
            </a:r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838200" y="228601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TP</a:t>
            </a:r>
          </a:p>
        </p:txBody>
      </p:sp>
      <p:sp>
        <p:nvSpPr>
          <p:cNvPr id="60" name="Line 27"/>
          <p:cNvSpPr>
            <a:spLocks noChangeShapeType="1"/>
          </p:cNvSpPr>
          <p:nvPr/>
        </p:nvSpPr>
        <p:spPr bwMode="auto">
          <a:xfrm>
            <a:off x="1447800" y="3124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61" name="Text Box 28"/>
          <p:cNvSpPr txBox="1">
            <a:spLocks noChangeArrowheads="1"/>
          </p:cNvSpPr>
          <p:nvPr/>
        </p:nvSpPr>
        <p:spPr bwMode="auto">
          <a:xfrm>
            <a:off x="990600" y="3124201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0 </a:t>
            </a:r>
          </a:p>
        </p:txBody>
      </p:sp>
      <p:sp>
        <p:nvSpPr>
          <p:cNvPr id="62" name="Text Box 29"/>
          <p:cNvSpPr txBox="1">
            <a:spLocks noChangeArrowheads="1"/>
          </p:cNvSpPr>
          <p:nvPr/>
        </p:nvSpPr>
        <p:spPr bwMode="auto">
          <a:xfrm>
            <a:off x="2895600" y="3200401"/>
            <a:ext cx="45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L</a:t>
            </a:r>
            <a:r>
              <a:rPr lang="en-US" baseline="-25000" dirty="0"/>
              <a:t>1</a:t>
            </a:r>
          </a:p>
        </p:txBody>
      </p:sp>
      <p:sp>
        <p:nvSpPr>
          <p:cNvPr id="63" name="Text Box 30"/>
          <p:cNvSpPr txBox="1">
            <a:spLocks noChangeArrowheads="1"/>
          </p:cNvSpPr>
          <p:nvPr/>
        </p:nvSpPr>
        <p:spPr bwMode="auto">
          <a:xfrm>
            <a:off x="4191000" y="3200401"/>
            <a:ext cx="45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L</a:t>
            </a:r>
            <a:r>
              <a:rPr lang="en-US" baseline="-25000" dirty="0"/>
              <a:t>2</a:t>
            </a:r>
          </a:p>
        </p:txBody>
      </p:sp>
      <p:sp>
        <p:nvSpPr>
          <p:cNvPr id="64" name="Text Box 31"/>
          <p:cNvSpPr txBox="1">
            <a:spLocks noChangeArrowheads="1"/>
          </p:cNvSpPr>
          <p:nvPr/>
        </p:nvSpPr>
        <p:spPr bwMode="auto">
          <a:xfrm>
            <a:off x="6248400" y="3200401"/>
            <a:ext cx="45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L</a:t>
            </a:r>
            <a:r>
              <a:rPr lang="en-US" baseline="-25000" dirty="0"/>
              <a:t>3</a:t>
            </a:r>
          </a:p>
        </p:txBody>
      </p:sp>
      <p:sp>
        <p:nvSpPr>
          <p:cNvPr id="65" name="Line 36"/>
          <p:cNvSpPr>
            <a:spLocks noChangeShapeType="1"/>
          </p:cNvSpPr>
          <p:nvPr/>
        </p:nvSpPr>
        <p:spPr bwMode="auto">
          <a:xfrm flipH="1">
            <a:off x="4419600" y="457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66" name="Line 37"/>
          <p:cNvSpPr>
            <a:spLocks noChangeShapeType="1"/>
          </p:cNvSpPr>
          <p:nvPr/>
        </p:nvSpPr>
        <p:spPr bwMode="auto">
          <a:xfrm flipH="1">
            <a:off x="6400800" y="533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67" name="Freeform 42"/>
          <p:cNvSpPr>
            <a:spLocks/>
          </p:cNvSpPr>
          <p:nvPr/>
        </p:nvSpPr>
        <p:spPr bwMode="auto">
          <a:xfrm>
            <a:off x="1447800" y="914400"/>
            <a:ext cx="6477000" cy="2271713"/>
          </a:xfrm>
          <a:custGeom>
            <a:avLst/>
            <a:gdLst/>
            <a:ahLst/>
            <a:cxnLst>
              <a:cxn ang="0">
                <a:pos x="0" y="1431"/>
              </a:cxn>
              <a:cxn ang="0">
                <a:pos x="1038" y="1008"/>
              </a:cxn>
              <a:cxn ang="0">
                <a:pos x="1868" y="370"/>
              </a:cxn>
              <a:cxn ang="0">
                <a:pos x="2526" y="111"/>
              </a:cxn>
              <a:cxn ang="0">
                <a:pos x="3373" y="70"/>
              </a:cxn>
              <a:cxn ang="0">
                <a:pos x="4080" y="529"/>
              </a:cxn>
            </a:cxnLst>
            <a:rect l="0" t="0" r="r" b="b"/>
            <a:pathLst>
              <a:path w="4080" h="1431">
                <a:moveTo>
                  <a:pt x="0" y="1431"/>
                </a:moveTo>
                <a:cubicBezTo>
                  <a:pt x="173" y="1361"/>
                  <a:pt x="727" y="1185"/>
                  <a:pt x="1038" y="1008"/>
                </a:cubicBezTo>
                <a:cubicBezTo>
                  <a:pt x="1349" y="831"/>
                  <a:pt x="1620" y="520"/>
                  <a:pt x="1868" y="370"/>
                </a:cubicBezTo>
                <a:cubicBezTo>
                  <a:pt x="2116" y="220"/>
                  <a:pt x="2275" y="161"/>
                  <a:pt x="2526" y="111"/>
                </a:cubicBezTo>
                <a:cubicBezTo>
                  <a:pt x="2777" y="61"/>
                  <a:pt x="3114" y="0"/>
                  <a:pt x="3373" y="70"/>
                </a:cubicBezTo>
                <a:cubicBezTo>
                  <a:pt x="3632" y="140"/>
                  <a:pt x="3933" y="434"/>
                  <a:pt x="4080" y="529"/>
                </a:cubicBezTo>
              </a:path>
            </a:pathLst>
          </a:cu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l-GR" dirty="0"/>
          </a:p>
        </p:txBody>
      </p:sp>
      <p:sp>
        <p:nvSpPr>
          <p:cNvPr id="68" name="Line 43"/>
          <p:cNvSpPr>
            <a:spLocks noChangeShapeType="1"/>
          </p:cNvSpPr>
          <p:nvPr/>
        </p:nvSpPr>
        <p:spPr bwMode="auto">
          <a:xfrm flipV="1">
            <a:off x="1447800" y="762000"/>
            <a:ext cx="4267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69" name="Rectangle 44"/>
          <p:cNvSpPr>
            <a:spLocks noChangeArrowheads="1"/>
          </p:cNvSpPr>
          <p:nvPr/>
        </p:nvSpPr>
        <p:spPr bwMode="auto">
          <a:xfrm>
            <a:off x="8001000" y="1600200"/>
            <a:ext cx="5068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/>
              <a:t>TP</a:t>
            </a:r>
            <a:r>
              <a:rPr lang="en-US" sz="1600" baseline="-25000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21395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smtClean="0"/>
              <a:t>ΚΟΣΤΟΣ ΠΑΡΑΓΩΓΉΣ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&gt;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l-GR" sz="2800" u="sng" smtClean="0"/>
              <a:t>Κόστος ευκαιρίας </a:t>
            </a:r>
            <a:r>
              <a:rPr lang="en-US" sz="2800" smtClean="0"/>
              <a:t>–</a:t>
            </a:r>
            <a:r>
              <a:rPr lang="el-GR" sz="2800" smtClean="0"/>
              <a:t>Εναλλακτικό κόστος</a:t>
            </a:r>
            <a:r>
              <a:rPr lang="en-US" sz="2800" smtClean="0"/>
              <a:t>  </a:t>
            </a:r>
            <a:endParaRPr lang="el-GR" sz="2800" smtClean="0"/>
          </a:p>
          <a:p>
            <a:endParaRPr lang="el-GR" sz="2800" smtClean="0"/>
          </a:p>
          <a:p>
            <a:r>
              <a:rPr lang="el-GR" sz="2800" smtClean="0"/>
              <a:t>(κόστος της καλύτερης δυνατής χαμένης ευκαιρίας)</a:t>
            </a:r>
            <a:endParaRPr lang="en-US" sz="2800" smtClean="0"/>
          </a:p>
          <a:p>
            <a:r>
              <a:rPr lang="el-GR" sz="2800" smtClean="0"/>
              <a:t>Εμφανές &amp; Τεκμαρτό κόστος</a:t>
            </a:r>
            <a:endParaRPr lang="en-US" sz="2800" smtClean="0"/>
          </a:p>
          <a:p>
            <a:pPr lvl="1"/>
            <a:endParaRPr lang="el-GR" sz="2400" u="sng" smtClean="0"/>
          </a:p>
          <a:p>
            <a:pPr lvl="1"/>
            <a:r>
              <a:rPr lang="en-US" sz="2400" u="sng" smtClean="0"/>
              <a:t>Explicit costs</a:t>
            </a:r>
            <a:r>
              <a:rPr lang="en-US" sz="2400" smtClean="0"/>
              <a:t> – </a:t>
            </a:r>
            <a:r>
              <a:rPr lang="el-GR" sz="2400" smtClean="0"/>
              <a:t> </a:t>
            </a:r>
            <a:r>
              <a:rPr lang="en-US" sz="2400" u="sng" smtClean="0"/>
              <a:t>Implicit cost</a:t>
            </a:r>
            <a:r>
              <a:rPr lang="en-US" sz="2400" smtClean="0"/>
              <a:t> – </a:t>
            </a:r>
            <a:endParaRPr lang="en-US" sz="2400" dirty="0"/>
          </a:p>
        </p:txBody>
      </p:sp>
      <p:cxnSp>
        <p:nvCxnSpPr>
          <p:cNvPr id="7" name="Straight Arrow Connector 4"/>
          <p:cNvCxnSpPr/>
          <p:nvPr/>
        </p:nvCxnSpPr>
        <p:spPr bwMode="auto">
          <a:xfrm>
            <a:off x="1828800" y="3657600"/>
            <a:ext cx="0" cy="457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6"/>
          <p:cNvCxnSpPr/>
          <p:nvPr/>
        </p:nvCxnSpPr>
        <p:spPr bwMode="auto">
          <a:xfrm>
            <a:off x="3886200" y="3657600"/>
            <a:ext cx="0" cy="533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12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7 </a:t>
            </a:r>
            <a:r>
              <a:rPr lang="el-GR" smtClean="0"/>
              <a:t>έννοιες κόστους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&gt;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>
              <a:buFont typeface="Wingdings" pitchFamily="2" charset="2"/>
              <a:buAutoNum type="arabicPeriod"/>
            </a:pPr>
            <a:r>
              <a:rPr lang="el-GR" sz="2800" dirty="0" smtClean="0"/>
              <a:t>Συνολικό σταθερό κόστος 	</a:t>
            </a:r>
            <a:r>
              <a:rPr lang="en-US" sz="2800" dirty="0" smtClean="0"/>
              <a:t>(TFC)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sz="2800" dirty="0" smtClean="0"/>
              <a:t>Συνολικό μεταβλητό κόστος </a:t>
            </a:r>
            <a:r>
              <a:rPr lang="en-US" sz="2800" dirty="0" smtClean="0"/>
              <a:t>	(TVC)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sz="2800" dirty="0" smtClean="0"/>
              <a:t>Συνολικό κόστος </a:t>
            </a:r>
            <a:r>
              <a:rPr lang="en-US" sz="2800" dirty="0" smtClean="0"/>
              <a:t>		(TC=TVC+TFC)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sz="2800" dirty="0" smtClean="0"/>
              <a:t>Μέσο σταθερό κόστος </a:t>
            </a:r>
            <a:r>
              <a:rPr lang="en-US" sz="2800" dirty="0" smtClean="0"/>
              <a:t>	(AFC=TFC/Q)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sz="2800" dirty="0" smtClean="0"/>
              <a:t>Μέσο μεταβλητό κόστος </a:t>
            </a:r>
            <a:r>
              <a:rPr lang="en-US" sz="2800" dirty="0" smtClean="0"/>
              <a:t>	(AVC=TVC/Q)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sz="2800" dirty="0" smtClean="0"/>
              <a:t>Μέσο (συνολικό) κόστος</a:t>
            </a:r>
            <a:r>
              <a:rPr lang="en-US" sz="2800" dirty="0" smtClean="0"/>
              <a:t>	(AC=AFC+AVC)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sz="2800" dirty="0" smtClean="0"/>
              <a:t>Οριακό κόστος</a:t>
            </a:r>
            <a:r>
              <a:rPr lang="en-US" sz="2800" dirty="0" smtClean="0"/>
              <a:t>		(MC= ∆</a:t>
            </a:r>
            <a:r>
              <a:rPr lang="el-GR" sz="2800" dirty="0" smtClean="0"/>
              <a:t>Τ</a:t>
            </a:r>
            <a:r>
              <a:rPr lang="en-US" sz="2800" dirty="0" smtClean="0"/>
              <a:t>VC/∆Q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361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276600" y="638937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990600" y="434884"/>
            <a:ext cx="7482840" cy="1524000"/>
          </a:xfrm>
          <a:prstGeom prst="rect">
            <a:avLst/>
          </a:prstGeom>
          <a:noFill/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b="1" smtClean="0">
                <a:solidFill>
                  <a:schemeClr val="tx1"/>
                </a:solidFill>
              </a:rPr>
              <a:t>Οικονομικά Γεωργικής</a:t>
            </a:r>
            <a:r>
              <a:rPr lang="en-US" sz="3200" b="1" smtClean="0">
                <a:solidFill>
                  <a:schemeClr val="tx1"/>
                </a:solidFill>
              </a:rPr>
              <a:t/>
            </a:r>
            <a:br>
              <a:rPr lang="en-US" sz="3200" b="1" smtClean="0">
                <a:solidFill>
                  <a:schemeClr val="tx1"/>
                </a:solidFill>
              </a:rPr>
            </a:br>
            <a:r>
              <a:rPr lang="en-US" sz="900" b="1" smtClean="0">
                <a:solidFill>
                  <a:schemeClr val="tx1"/>
                </a:solidFill>
              </a:rPr>
              <a:t/>
            </a:r>
            <a:br>
              <a:rPr lang="en-US" sz="900" b="1" smtClean="0">
                <a:solidFill>
                  <a:schemeClr val="tx1"/>
                </a:solidFill>
              </a:rPr>
            </a:br>
            <a:r>
              <a:rPr lang="el-GR" sz="3600" b="1" smtClean="0">
                <a:solidFill>
                  <a:srgbClr val="CC3300"/>
                </a:solidFill>
              </a:rPr>
              <a:t>Παραγωγής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838200" y="2198370"/>
            <a:ext cx="8305800" cy="4419600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&gt;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l-GR" sz="2800" smtClean="0">
                <a:latin typeface="Times" charset="0"/>
              </a:rPr>
              <a:t>Συνάρτηση παραγωγής </a:t>
            </a:r>
          </a:p>
          <a:p>
            <a:r>
              <a:rPr lang="el-GR" sz="2800" smtClean="0">
                <a:latin typeface="Times" charset="0"/>
              </a:rPr>
              <a:t>Συντελεστές παραγωγής</a:t>
            </a:r>
            <a:endParaRPr lang="en-US" sz="2800" smtClean="0">
              <a:latin typeface="Times" charset="0"/>
            </a:endParaRPr>
          </a:p>
          <a:p>
            <a:pPr marL="457200" lvl="1" indent="0">
              <a:buFontTx/>
              <a:buNone/>
            </a:pPr>
            <a:endParaRPr lang="en-US" sz="2400" dirty="0">
              <a:latin typeface="Times" charset="0"/>
            </a:endParaRPr>
          </a:p>
        </p:txBody>
      </p:sp>
      <p:graphicFrame>
        <p:nvGraphicFramePr>
          <p:cNvPr id="5" name="Αντικείμενο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44802"/>
              </p:ext>
            </p:extLst>
          </p:nvPr>
        </p:nvGraphicFramePr>
        <p:xfrm>
          <a:off x="3229429" y="3543300"/>
          <a:ext cx="1555751" cy="8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7" name="Equation" r:id="rId3" imgW="647640" imgH="355320" progId="Equation.DSMT4">
                  <p:embed/>
                </p:oleObj>
              </mc:Choice>
              <mc:Fallback>
                <p:oleObj name="Equation" r:id="rId3" imgW="6476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29429" y="3543300"/>
                        <a:ext cx="1555751" cy="854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Ευθύγραμμο βέλος σύνδεσης 5"/>
          <p:cNvCxnSpPr/>
          <p:nvPr/>
        </p:nvCxnSpPr>
        <p:spPr bwMode="auto">
          <a:xfrm>
            <a:off x="4495800" y="4255770"/>
            <a:ext cx="0" cy="1371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" name="Αντικείμενο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429510"/>
              </p:ext>
            </p:extLst>
          </p:nvPr>
        </p:nvGraphicFramePr>
        <p:xfrm>
          <a:off x="4114801" y="5634990"/>
          <a:ext cx="14097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8" name="Equation" r:id="rId5" imgW="507960" imgH="253800" progId="Equation.DSMT4">
                  <p:embed/>
                </p:oleObj>
              </mc:Choice>
              <mc:Fallback>
                <p:oleObj name="Equation" r:id="rId5" imgW="5079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1" y="5634990"/>
                        <a:ext cx="1409700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4602" y="5165706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</a:t>
            </a:r>
            <a:endParaRPr lang="el-GR" dirty="0"/>
          </a:p>
        </p:txBody>
      </p:sp>
      <p:cxnSp>
        <p:nvCxnSpPr>
          <p:cNvPr id="9" name="Ευθύγραμμο βέλος σύνδεσης 8"/>
          <p:cNvCxnSpPr>
            <a:stCxn id="8" idx="0"/>
          </p:cNvCxnSpPr>
          <p:nvPr/>
        </p:nvCxnSpPr>
        <p:spPr bwMode="auto">
          <a:xfrm flipV="1">
            <a:off x="2966810" y="4103372"/>
            <a:ext cx="309791" cy="10623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6341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smtClean="0">
                <a:solidFill>
                  <a:srgbClr val="FF0000"/>
                </a:solidFill>
              </a:rPr>
              <a:t>Σταθερές &amp; Μεταβλητές Εισροές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12954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&gt;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50000"/>
              </a:lnSpc>
            </a:pPr>
            <a:r>
              <a:rPr lang="el-GR" sz="2400" b="1" u="sng" dirty="0" smtClean="0"/>
              <a:t>Σταθερές εισροές</a:t>
            </a:r>
            <a:r>
              <a:rPr lang="el-GR" sz="2400" dirty="0" smtClean="0"/>
              <a:t>: χρησιμοποιούνται σε σταθερή αναλογία ανεξάρτητα του ύψους παραγωγής</a:t>
            </a:r>
            <a:r>
              <a:rPr lang="en-US" sz="2400" dirty="0" smtClean="0"/>
              <a:t>. </a:t>
            </a:r>
            <a:r>
              <a:rPr lang="el-GR" sz="2400" dirty="0" smtClean="0"/>
              <a:t>(π.χ. νοικιαζόμενη αποθήκη)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l-GR" sz="2400" b="1" u="sng" dirty="0" smtClean="0"/>
              <a:t>Μεταβλητές εισροές</a:t>
            </a:r>
            <a:r>
              <a:rPr lang="en-US" sz="2400" dirty="0" smtClean="0"/>
              <a:t>-</a:t>
            </a:r>
            <a:r>
              <a:rPr lang="el-GR" sz="2400" dirty="0" smtClean="0"/>
              <a:t> χρησιμοποιούνται σε κυμαινόμενη αναλογία ανάλογα με  το ύψος της παραγωγής. (π.χ. λιπάσματα)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l-GR" sz="2400" dirty="0" smtClean="0"/>
              <a:t>Σε μακροχρόνιο ορίζοντα δεν υπάρχει διάκριση τους. Όλες οι εισροές είναι μεταβλητές.</a:t>
            </a:r>
            <a:endParaRPr lang="en-US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71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929355"/>
              </p:ext>
            </p:extLst>
          </p:nvPr>
        </p:nvGraphicFramePr>
        <p:xfrm>
          <a:off x="1988621" y="609601"/>
          <a:ext cx="3600451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12" name="Equation" r:id="rId3" imgW="1498320" imgH="355320" progId="Equation.DSMT4">
                  <p:embed/>
                </p:oleObj>
              </mc:Choice>
              <mc:Fallback>
                <p:oleObj name="Equation" r:id="rId3" imgW="1498320" imgH="355320" progId="Equation.DSMT4">
                  <p:embed/>
                  <p:pic>
                    <p:nvPicPr>
                      <p:cNvPr id="0" name="Αντικείμενο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8621" y="609601"/>
                        <a:ext cx="3600451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794474"/>
              </p:ext>
            </p:extLst>
          </p:nvPr>
        </p:nvGraphicFramePr>
        <p:xfrm>
          <a:off x="2003705" y="3276600"/>
          <a:ext cx="35702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13" name="Equation" r:id="rId5" imgW="1485720" imgH="380880" progId="Equation.DSMT4">
                  <p:embed/>
                </p:oleObj>
              </mc:Choice>
              <mc:Fallback>
                <p:oleObj name="Equation" r:id="rId5" imgW="1485720" imgH="380880" progId="Equation.DSMT4">
                  <p:embed/>
                  <p:pic>
                    <p:nvPicPr>
                      <p:cNvPr id="0" name="Αντικείμενο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705" y="3276600"/>
                        <a:ext cx="357028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2" y="2133601"/>
            <a:ext cx="3005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Μεταβλητοί-Σταθεροί </a:t>
            </a:r>
            <a:endParaRPr lang="el-GR" dirty="0"/>
          </a:p>
        </p:txBody>
      </p:sp>
      <p:cxnSp>
        <p:nvCxnSpPr>
          <p:cNvPr id="6" name="Ευθύγραμμο βέλος σύνδεσης 5"/>
          <p:cNvCxnSpPr/>
          <p:nvPr/>
        </p:nvCxnSpPr>
        <p:spPr bwMode="auto">
          <a:xfrm>
            <a:off x="3352800" y="2595266"/>
            <a:ext cx="152400" cy="8337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Ευθύγραμμο βέλος σύνδεσης 7"/>
          <p:cNvCxnSpPr/>
          <p:nvPr/>
        </p:nvCxnSpPr>
        <p:spPr bwMode="auto">
          <a:xfrm>
            <a:off x="4495800" y="2595266"/>
            <a:ext cx="304800" cy="8337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789091"/>
              </p:ext>
            </p:extLst>
          </p:nvPr>
        </p:nvGraphicFramePr>
        <p:xfrm>
          <a:off x="2259331" y="5029200"/>
          <a:ext cx="4241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14" name="Equation" r:id="rId7" imgW="1765080" imgH="380880" progId="Equation.DSMT4">
                  <p:embed/>
                </p:oleObj>
              </mc:Choice>
              <mc:Fallback>
                <p:oleObj name="Equation" r:id="rId7" imgW="1765080" imgH="380880" progId="Equation.DSMT4">
                  <p:embed/>
                  <p:pic>
                    <p:nvPicPr>
                      <p:cNvPr id="0" name="Αντικείμενο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331" y="5029200"/>
                        <a:ext cx="4241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978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l-GR" smtClean="0">
                <a:solidFill>
                  <a:srgbClr val="FF0000"/>
                </a:solidFill>
              </a:rPr>
              <a:t>Συνάρτηση Παραγωγής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219200"/>
            <a:ext cx="8229600" cy="495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&gt;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l-GR" sz="2800" b="1" dirty="0" smtClean="0">
                <a:solidFill>
                  <a:schemeClr val="tx1">
                    <a:lumMod val="95000"/>
                  </a:schemeClr>
                </a:solidFill>
              </a:rPr>
              <a:t>Η συνάρτηση παραγωγής αναφέρεται στην τεχνική (φυσική) σχέση ανάμεσα στις εισροές και εκροές σε μια συγκεκριμένη χρονική στιγμή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800" b="1" i="1" dirty="0" smtClean="0">
                <a:solidFill>
                  <a:schemeClr val="tx1">
                    <a:lumMod val="95000"/>
                  </a:schemeClr>
                </a:solidFill>
              </a:rPr>
              <a:t>ceteris paribus.</a:t>
            </a:r>
            <a:endParaRPr lang="el-GR" sz="2800" b="1" i="1" dirty="0" smtClean="0">
              <a:solidFill>
                <a:schemeClr val="tx1">
                  <a:lumMod val="95000"/>
                </a:schemeClr>
              </a:solidFill>
            </a:endParaRPr>
          </a:p>
          <a:p>
            <a:endParaRPr lang="el-GR" sz="2800" b="1" i="1" dirty="0" smtClean="0">
              <a:solidFill>
                <a:schemeClr val="tx1">
                  <a:lumMod val="9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l-GR" dirty="0" smtClean="0">
                <a:solidFill>
                  <a:schemeClr val="tx1">
                    <a:lumMod val="95000"/>
                  </a:schemeClr>
                </a:solidFill>
              </a:rPr>
              <a:t>Οι εισροές κατηγοριοποιούνται σε τρείς ομάδες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: </a:t>
            </a:r>
          </a:p>
          <a:p>
            <a:pPr lvl="1">
              <a:lnSpc>
                <a:spcPct val="90000"/>
              </a:lnSpc>
            </a:pPr>
            <a:r>
              <a:rPr lang="el-GR" dirty="0" smtClean="0">
                <a:solidFill>
                  <a:schemeClr val="tx1">
                    <a:lumMod val="95000"/>
                  </a:schemeClr>
                </a:solidFill>
              </a:rPr>
              <a:t>ΓΗ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l-GR" dirty="0" smtClean="0">
                <a:solidFill>
                  <a:schemeClr val="tx1">
                    <a:lumMod val="95000"/>
                  </a:schemeClr>
                </a:solidFill>
              </a:rPr>
              <a:t>ΕΡΓΑΣΙΑ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,</a:t>
            </a:r>
          </a:p>
          <a:p>
            <a:pPr lvl="1">
              <a:lnSpc>
                <a:spcPct val="90000"/>
              </a:lnSpc>
            </a:pPr>
            <a:r>
              <a:rPr lang="el-GR" dirty="0" smtClean="0">
                <a:solidFill>
                  <a:schemeClr val="tx1">
                    <a:lumMod val="95000"/>
                  </a:schemeClr>
                </a:solidFill>
              </a:rPr>
              <a:t>ΚΕΦΑΛΑΙΟ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377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393283"/>
              </p:ext>
            </p:extLst>
          </p:nvPr>
        </p:nvGraphicFramePr>
        <p:xfrm>
          <a:off x="1524000" y="1143005"/>
          <a:ext cx="6553204" cy="4576759"/>
        </p:xfrm>
        <a:graphic>
          <a:graphicData uri="http://schemas.openxmlformats.org/drawingml/2006/table">
            <a:tbl>
              <a:tblPr/>
              <a:tblGrid>
                <a:gridCol w="1682579"/>
                <a:gridCol w="1682579"/>
                <a:gridCol w="1594023"/>
                <a:gridCol w="1594023"/>
              </a:tblGrid>
              <a:tr h="66123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Μονάδες Εργασίας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Συνολικό Προϊόν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Μέσο Προιόν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Οριακό Προϊόν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06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(Q</a:t>
                      </a:r>
                      <a:r>
                        <a:rPr lang="en-GB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 or TP</a:t>
                      </a:r>
                      <a:r>
                        <a:rPr lang="en-GB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L</a:t>
                      </a:r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APL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(MP</a:t>
                      </a:r>
                      <a:r>
                        <a:rPr lang="en-GB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L)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12.00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13.00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13.00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12.20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11.00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9.43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8.00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33">
                <a:tc>
                  <a:txBody>
                    <a:bodyPr/>
                    <a:lstStyle/>
                    <a:p>
                      <a:pPr algn="ctr" rtl="0" fontAlgn="ctr"/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33">
                <a:tc>
                  <a:txBody>
                    <a:bodyPr/>
                    <a:lstStyle/>
                    <a:p>
                      <a:pPr algn="ctr" rtl="0" fontAlgn="ctr"/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l-GR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899568"/>
              </p:ext>
            </p:extLst>
          </p:nvPr>
        </p:nvGraphicFramePr>
        <p:xfrm>
          <a:off x="5664202" y="228601"/>
          <a:ext cx="35877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5" name="Equation" r:id="rId3" imgW="177480" imgH="393480" progId="Equation.DSMT4">
                  <p:embed/>
                </p:oleObj>
              </mc:Choice>
              <mc:Fallback>
                <p:oleObj name="Equation" r:id="rId3" imgW="177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64202" y="228601"/>
                        <a:ext cx="358775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Αντικείμενο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378302"/>
              </p:ext>
            </p:extLst>
          </p:nvPr>
        </p:nvGraphicFramePr>
        <p:xfrm>
          <a:off x="7175501" y="228601"/>
          <a:ext cx="53816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6" name="Equation" r:id="rId5" imgW="266400" imgH="393480" progId="Equation.DSMT4">
                  <p:embed/>
                </p:oleObj>
              </mc:Choice>
              <mc:Fallback>
                <p:oleObj name="Equation" r:id="rId5" imgW="266400" imgH="393480" progId="Equation.DSMT4">
                  <p:embed/>
                  <p:pic>
                    <p:nvPicPr>
                      <p:cNvPr id="0" name="Αντικείμενο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1" y="228601"/>
                        <a:ext cx="538163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981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1" y="990601"/>
            <a:ext cx="4159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Καμπύλη συνολικής παραγωγής</a:t>
            </a:r>
            <a:endParaRPr lang="el-GR" dirty="0"/>
          </a:p>
        </p:txBody>
      </p:sp>
      <p:graphicFrame>
        <p:nvGraphicFramePr>
          <p:cNvPr id="4" name="Γράφημα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986556"/>
              </p:ext>
            </p:extLst>
          </p:nvPr>
        </p:nvGraphicFramePr>
        <p:xfrm>
          <a:off x="1872759" y="1905000"/>
          <a:ext cx="5748339" cy="348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085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Line 2"/>
          <p:cNvSpPr>
            <a:spLocks noChangeShapeType="1"/>
          </p:cNvSpPr>
          <p:nvPr/>
        </p:nvSpPr>
        <p:spPr bwMode="auto">
          <a:xfrm>
            <a:off x="1447800" y="57150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8" name="Line 3"/>
          <p:cNvSpPr>
            <a:spLocks noChangeShapeType="1"/>
          </p:cNvSpPr>
          <p:nvPr/>
        </p:nvSpPr>
        <p:spPr bwMode="auto">
          <a:xfrm>
            <a:off x="1447800" y="11430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9" name="Line 4"/>
          <p:cNvSpPr>
            <a:spLocks noChangeShapeType="1"/>
          </p:cNvSpPr>
          <p:nvPr/>
        </p:nvSpPr>
        <p:spPr bwMode="auto">
          <a:xfrm>
            <a:off x="1447800" y="5715000"/>
            <a:ext cx="701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40" name="Freeform 5"/>
          <p:cNvSpPr>
            <a:spLocks/>
          </p:cNvSpPr>
          <p:nvPr/>
        </p:nvSpPr>
        <p:spPr bwMode="auto">
          <a:xfrm>
            <a:off x="1447800" y="2286000"/>
            <a:ext cx="6019800" cy="3390900"/>
          </a:xfrm>
          <a:custGeom>
            <a:avLst/>
            <a:gdLst/>
            <a:ahLst/>
            <a:cxnLst>
              <a:cxn ang="0">
                <a:pos x="0" y="2136"/>
              </a:cxn>
              <a:cxn ang="0">
                <a:pos x="1296" y="1368"/>
              </a:cxn>
              <a:cxn ang="0">
                <a:pos x="2112" y="360"/>
              </a:cxn>
              <a:cxn ang="0">
                <a:pos x="2880" y="24"/>
              </a:cxn>
              <a:cxn ang="0">
                <a:pos x="3792" y="504"/>
              </a:cxn>
            </a:cxnLst>
            <a:rect l="0" t="0" r="r" b="b"/>
            <a:pathLst>
              <a:path w="3792" h="2136">
                <a:moveTo>
                  <a:pt x="0" y="2136"/>
                </a:moveTo>
                <a:cubicBezTo>
                  <a:pt x="472" y="1900"/>
                  <a:pt x="944" y="1664"/>
                  <a:pt x="1296" y="1368"/>
                </a:cubicBezTo>
                <a:cubicBezTo>
                  <a:pt x="1648" y="1072"/>
                  <a:pt x="1848" y="584"/>
                  <a:pt x="2112" y="360"/>
                </a:cubicBezTo>
                <a:cubicBezTo>
                  <a:pt x="2376" y="136"/>
                  <a:pt x="2600" y="0"/>
                  <a:pt x="2880" y="24"/>
                </a:cubicBezTo>
                <a:cubicBezTo>
                  <a:pt x="3160" y="48"/>
                  <a:pt x="3476" y="276"/>
                  <a:pt x="3792" y="504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8382000" y="5791201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L</a:t>
            </a: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838200" y="1143001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Q</a:t>
            </a: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7543800" y="2924325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 dirty="0"/>
              <a:t>Q</a:t>
            </a:r>
            <a:r>
              <a:rPr lang="en-US" baseline="-25000" dirty="0"/>
              <a:t>L</a:t>
            </a:r>
            <a:r>
              <a:rPr lang="en-US" dirty="0"/>
              <a:t> </a:t>
            </a:r>
          </a:p>
        </p:txBody>
      </p:sp>
      <p:sp>
        <p:nvSpPr>
          <p:cNvPr id="44" name="Line 9"/>
          <p:cNvSpPr>
            <a:spLocks noChangeShapeType="1"/>
          </p:cNvSpPr>
          <p:nvPr/>
        </p:nvSpPr>
        <p:spPr bwMode="auto">
          <a:xfrm>
            <a:off x="1447800" y="5638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45" name="Line 10"/>
          <p:cNvSpPr>
            <a:spLocks noChangeShapeType="1"/>
          </p:cNvSpPr>
          <p:nvPr/>
        </p:nvSpPr>
        <p:spPr bwMode="auto">
          <a:xfrm flipV="1">
            <a:off x="1447800" y="2286000"/>
            <a:ext cx="40386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46" name="Line 11"/>
          <p:cNvSpPr>
            <a:spLocks noChangeShapeType="1"/>
          </p:cNvSpPr>
          <p:nvPr/>
        </p:nvSpPr>
        <p:spPr bwMode="auto">
          <a:xfrm flipV="1">
            <a:off x="1524000" y="37338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47" name="Line 12"/>
          <p:cNvSpPr>
            <a:spLocks noChangeShapeType="1"/>
          </p:cNvSpPr>
          <p:nvPr/>
        </p:nvSpPr>
        <p:spPr bwMode="auto">
          <a:xfrm flipV="1">
            <a:off x="1447800" y="2514600"/>
            <a:ext cx="51816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48" name="Line 13"/>
          <p:cNvSpPr>
            <a:spLocks noChangeShapeType="1"/>
          </p:cNvSpPr>
          <p:nvPr/>
        </p:nvSpPr>
        <p:spPr bwMode="auto">
          <a:xfrm flipV="1">
            <a:off x="1447800" y="2971800"/>
            <a:ext cx="57912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1143000" y="5715001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Garamond" pitchFamily="18" charset="0"/>
              </a:rPr>
              <a:t>0</a:t>
            </a:r>
          </a:p>
        </p:txBody>
      </p:sp>
      <p:sp>
        <p:nvSpPr>
          <p:cNvPr id="50" name="Text Box 16"/>
          <p:cNvSpPr txBox="1">
            <a:spLocks noChangeArrowheads="1"/>
          </p:cNvSpPr>
          <p:nvPr/>
        </p:nvSpPr>
        <p:spPr bwMode="auto">
          <a:xfrm>
            <a:off x="4114800" y="3505201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Garamond" pitchFamily="18" charset="0"/>
              </a:rPr>
              <a:t>a</a:t>
            </a:r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4648200" y="2362201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Garamond" pitchFamily="18" charset="0"/>
              </a:rPr>
              <a:t>b</a:t>
            </a:r>
          </a:p>
        </p:txBody>
      </p:sp>
      <p:sp>
        <p:nvSpPr>
          <p:cNvPr id="52" name="Text Box 18"/>
          <p:cNvSpPr txBox="1">
            <a:spLocks noChangeArrowheads="1"/>
          </p:cNvSpPr>
          <p:nvPr/>
        </p:nvSpPr>
        <p:spPr bwMode="auto">
          <a:xfrm>
            <a:off x="6477000" y="2209800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Garamond" pitchFamily="18" charset="0"/>
              </a:rPr>
              <a:t>c</a:t>
            </a: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7239000" y="2590801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Garamond" pitchFamily="18" charset="0"/>
              </a:rPr>
              <a:t>d</a:t>
            </a:r>
          </a:p>
        </p:txBody>
      </p:sp>
      <p:sp>
        <p:nvSpPr>
          <p:cNvPr id="54" name="Text Box 20"/>
          <p:cNvSpPr txBox="1">
            <a:spLocks noChangeArrowheads="1"/>
          </p:cNvSpPr>
          <p:nvPr/>
        </p:nvSpPr>
        <p:spPr bwMode="auto">
          <a:xfrm>
            <a:off x="2628900" y="6157913"/>
            <a:ext cx="4038600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sz="2000" dirty="0" smtClean="0">
                <a:latin typeface="Garamond" pitchFamily="18" charset="0"/>
              </a:rPr>
              <a:t>Το μέσο προϊόν είναι μέγιστο στο </a:t>
            </a:r>
            <a:r>
              <a:rPr lang="en-US" sz="2000" dirty="0" smtClean="0">
                <a:latin typeface="Garamond" pitchFamily="18" charset="0"/>
              </a:rPr>
              <a:t>b</a:t>
            </a:r>
            <a:endParaRPr lang="en-US" sz="2000" dirty="0">
              <a:latin typeface="Garamond" pitchFamily="18" charset="0"/>
            </a:endParaRPr>
          </a:p>
        </p:txBody>
      </p:sp>
      <p:cxnSp>
        <p:nvCxnSpPr>
          <p:cNvPr id="55" name="Straight Connector 21"/>
          <p:cNvCxnSpPr/>
          <p:nvPr/>
        </p:nvCxnSpPr>
        <p:spPr bwMode="auto">
          <a:xfrm>
            <a:off x="4114800" y="3810000"/>
            <a:ext cx="0" cy="1828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23"/>
          <p:cNvCxnSpPr>
            <a:stCxn id="52" idx="2"/>
          </p:cNvCxnSpPr>
          <p:nvPr/>
        </p:nvCxnSpPr>
        <p:spPr bwMode="auto">
          <a:xfrm>
            <a:off x="6629400" y="2671465"/>
            <a:ext cx="0" cy="3043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25"/>
          <p:cNvCxnSpPr/>
          <p:nvPr/>
        </p:nvCxnSpPr>
        <p:spPr bwMode="auto">
          <a:xfrm>
            <a:off x="4876800" y="2819400"/>
            <a:ext cx="0" cy="2895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27"/>
          <p:cNvCxnSpPr>
            <a:stCxn id="48" idx="1"/>
          </p:cNvCxnSpPr>
          <p:nvPr/>
        </p:nvCxnSpPr>
        <p:spPr bwMode="auto">
          <a:xfrm>
            <a:off x="7239000" y="2971800"/>
            <a:ext cx="0" cy="2743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2667002" y="990601"/>
            <a:ext cx="3625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Καμπύλη μέσης παραγωγής</a:t>
            </a:r>
            <a:endParaRPr lang="el-GR" dirty="0"/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488850"/>
              </p:ext>
            </p:extLst>
          </p:nvPr>
        </p:nvGraphicFramePr>
        <p:xfrm>
          <a:off x="2286000" y="1928813"/>
          <a:ext cx="20050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9" name="Equation" r:id="rId3" imgW="1104840" imgH="393480" progId="Equation.DSMT4">
                  <p:embed/>
                </p:oleObj>
              </mc:Choice>
              <mc:Fallback>
                <p:oleObj name="Equation" r:id="rId3" imgW="1104840" imgH="3934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928813"/>
                        <a:ext cx="2005013" cy="7143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416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447800" y="57150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1447800" y="11430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1447800" y="5715000"/>
            <a:ext cx="701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1447800" y="2286000"/>
            <a:ext cx="6019800" cy="3390900"/>
          </a:xfrm>
          <a:custGeom>
            <a:avLst/>
            <a:gdLst/>
            <a:ahLst/>
            <a:cxnLst>
              <a:cxn ang="0">
                <a:pos x="0" y="2136"/>
              </a:cxn>
              <a:cxn ang="0">
                <a:pos x="1296" y="1368"/>
              </a:cxn>
              <a:cxn ang="0">
                <a:pos x="2112" y="360"/>
              </a:cxn>
              <a:cxn ang="0">
                <a:pos x="2880" y="24"/>
              </a:cxn>
              <a:cxn ang="0">
                <a:pos x="3792" y="504"/>
              </a:cxn>
            </a:cxnLst>
            <a:rect l="0" t="0" r="r" b="b"/>
            <a:pathLst>
              <a:path w="3792" h="2136">
                <a:moveTo>
                  <a:pt x="0" y="2136"/>
                </a:moveTo>
                <a:cubicBezTo>
                  <a:pt x="472" y="1900"/>
                  <a:pt x="944" y="1664"/>
                  <a:pt x="1296" y="1368"/>
                </a:cubicBezTo>
                <a:cubicBezTo>
                  <a:pt x="1648" y="1072"/>
                  <a:pt x="1848" y="584"/>
                  <a:pt x="2112" y="360"/>
                </a:cubicBezTo>
                <a:cubicBezTo>
                  <a:pt x="2376" y="136"/>
                  <a:pt x="2600" y="0"/>
                  <a:pt x="2880" y="24"/>
                </a:cubicBezTo>
                <a:cubicBezTo>
                  <a:pt x="3160" y="48"/>
                  <a:pt x="3476" y="276"/>
                  <a:pt x="3792" y="504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382000" y="5791201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L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38200" y="1143001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Q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543800" y="3006874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 dirty="0"/>
              <a:t>TP</a:t>
            </a:r>
            <a:r>
              <a:rPr lang="en-US" baseline="-25000" dirty="0"/>
              <a:t>L</a:t>
            </a:r>
            <a:r>
              <a:rPr lang="en-US" dirty="0"/>
              <a:t> 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447800" y="5638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1447800" y="1752600"/>
            <a:ext cx="464820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943600" y="2286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3733800" y="4267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4953000" y="27432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209800" y="724884"/>
            <a:ext cx="2743200" cy="103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b="1" i="1" dirty="0" smtClean="0">
                <a:solidFill>
                  <a:srgbClr val="FF0000"/>
                </a:solidFill>
              </a:rPr>
              <a:t>Μέγιστη Κλίση </a:t>
            </a:r>
            <a:endParaRPr lang="el-GR" b="1" i="1" dirty="0" smtClean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1600" dirty="0" smtClean="0"/>
              <a:t>Max </a:t>
            </a:r>
            <a:r>
              <a:rPr lang="en-US" sz="1600" dirty="0"/>
              <a:t>AP</a:t>
            </a:r>
            <a:r>
              <a:rPr lang="en-US" sz="1600" baseline="-25000" dirty="0"/>
              <a:t>L</a:t>
            </a:r>
            <a:r>
              <a:rPr lang="en-US" dirty="0"/>
              <a:t> 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191000" y="2209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1600200" y="2521804"/>
            <a:ext cx="182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l-GR" sz="1600" dirty="0" smtClean="0">
                <a:solidFill>
                  <a:srgbClr val="FF0000"/>
                </a:solidFill>
              </a:rPr>
              <a:t>Σημείο καμπής </a:t>
            </a:r>
            <a:r>
              <a:rPr lang="en-US" sz="1600" dirty="0" smtClean="0"/>
              <a:t>Max </a:t>
            </a:r>
            <a:r>
              <a:rPr lang="en-US" sz="1600" dirty="0"/>
              <a:t>MP</a:t>
            </a:r>
            <a:r>
              <a:rPr lang="en-US" sz="1600" baseline="-25000" dirty="0"/>
              <a:t>L</a:t>
            </a:r>
            <a:r>
              <a:rPr lang="en-US" sz="1600" dirty="0"/>
              <a:t> 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2819400" y="33528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dirty="0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066800" y="5791201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0 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3505200" y="5715001"/>
            <a:ext cx="45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L</a:t>
            </a:r>
            <a:r>
              <a:rPr lang="en-US" baseline="-25000" dirty="0"/>
              <a:t>1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724400" y="5715001"/>
            <a:ext cx="45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L</a:t>
            </a:r>
            <a:r>
              <a:rPr lang="en-US" baseline="-25000" dirty="0"/>
              <a:t>2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5715000" y="5715001"/>
            <a:ext cx="45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/>
              <a:t>L</a:t>
            </a:r>
            <a:r>
              <a:rPr lang="en-US" baseline="-25000" dirty="0"/>
              <a:t>3</a:t>
            </a:r>
          </a:p>
        </p:txBody>
      </p:sp>
      <p:cxnSp>
        <p:nvCxnSpPr>
          <p:cNvPr id="22" name="Straight Arrow Connector 24"/>
          <p:cNvCxnSpPr/>
          <p:nvPr/>
        </p:nvCxnSpPr>
        <p:spPr bwMode="auto">
          <a:xfrm>
            <a:off x="4572000" y="1371600"/>
            <a:ext cx="1143000" cy="6858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94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CCECFF"/>
      </a:lt1>
      <a:dk2>
        <a:srgbClr val="000000"/>
      </a:dk2>
      <a:lt2>
        <a:srgbClr val="808080"/>
      </a:lt2>
      <a:accent1>
        <a:srgbClr val="008000"/>
      </a:accent1>
      <a:accent2>
        <a:srgbClr val="3333CC"/>
      </a:accent2>
      <a:accent3>
        <a:srgbClr val="E2F4FF"/>
      </a:accent3>
      <a:accent4>
        <a:srgbClr val="000000"/>
      </a:accent4>
      <a:accent5>
        <a:srgbClr val="AAC0A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530466516</TotalTime>
  <Words>283</Words>
  <Application>Microsoft Office PowerPoint</Application>
  <PresentationFormat>Προβολή στην οθόνη (4:3)</PresentationFormat>
  <Paragraphs>132</Paragraphs>
  <Slides>13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13</vt:i4>
      </vt:variant>
    </vt:vector>
  </HeadingPairs>
  <TitlesOfParts>
    <vt:vector size="16" baseType="lpstr">
      <vt:lpstr>Blank Presentation</vt:lpstr>
      <vt:lpstr>MathType 6.0 Equation</vt:lpstr>
      <vt:lpstr>Equation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Marcus</dc:creator>
  <cp:lastModifiedBy>Thanasis</cp:lastModifiedBy>
  <cp:revision>57</cp:revision>
  <dcterms:created xsi:type="dcterms:W3CDTF">1998-06-04T20:50:36Z</dcterms:created>
  <dcterms:modified xsi:type="dcterms:W3CDTF">2015-03-10T08:12:55Z</dcterms:modified>
</cp:coreProperties>
</file>