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18"/>
  </p:notesMasterIdLst>
  <p:sldIdLst>
    <p:sldId id="256" r:id="rId3"/>
    <p:sldId id="257" r:id="rId4"/>
    <p:sldId id="280" r:id="rId5"/>
    <p:sldId id="282" r:id="rId6"/>
    <p:sldId id="284" r:id="rId7"/>
    <p:sldId id="295" r:id="rId8"/>
    <p:sldId id="285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</p:sldIdLst>
  <p:sldSz cx="6858000" cy="9144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4D4D4D"/>
    <a:srgbClr val="B92D14"/>
    <a:srgbClr val="35759D"/>
    <a:srgbClr val="35B19D"/>
    <a:srgbClr val="006600"/>
    <a:srgbClr val="0033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36" autoAdjust="0"/>
    <p:restoredTop sz="95596" autoAdjust="0"/>
  </p:normalViewPr>
  <p:slideViewPr>
    <p:cSldViewPr>
      <p:cViewPr varScale="1">
        <p:scale>
          <a:sx n="63" d="100"/>
          <a:sy n="63" d="100"/>
        </p:scale>
        <p:origin x="-2388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43125" y="685800"/>
            <a:ext cx="25717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7CFD5A8-DAB6-415E-AD6B-D389A683DA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5513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4F8ED17-8FA3-4D87-A2F2-84B26A21161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43125" y="685800"/>
            <a:ext cx="2571750" cy="342900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BC64A78-6D71-48A8-9389-C49814AFB127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43125" y="685800"/>
            <a:ext cx="2571750" cy="3429000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7112000"/>
            <a:ext cx="5829300" cy="93980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42950" y="7823200"/>
            <a:ext cx="5829300" cy="71120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 marL="0" indent="0" algn="r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800600" y="1890184"/>
            <a:ext cx="1371600" cy="694901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890184"/>
            <a:ext cx="4000500" cy="694901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46DDC7-ED7A-4AD9-AE4D-F27CEC4CE372}" type="slidenum">
              <a:rPr lang="el-GR">
                <a:solidFill>
                  <a:srgbClr val="000000"/>
                </a:solidFill>
              </a:rPr>
              <a:pPr/>
              <a:t>‹#›</a:t>
            </a:fld>
            <a:endParaRPr lang="el-GR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4"/>
            <a:ext cx="5829300" cy="2000249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3251200"/>
            <a:ext cx="2686050" cy="558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3251200"/>
            <a:ext cx="2686050" cy="558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3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3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4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91" y="364072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4" y="1913472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890184"/>
            <a:ext cx="5486400" cy="95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3251200"/>
            <a:ext cx="5486400" cy="558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9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algn="l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9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9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8592E2C-D910-4B7A-9A79-160BDC874F93}" type="slidenum">
              <a:rPr lang="el-GR">
                <a:solidFill>
                  <a:srgbClr val="000000"/>
                </a:solidFill>
              </a:rPr>
              <a:pPr/>
              <a:t>‹#›</a:t>
            </a:fld>
            <a:endParaRPr lang="el-GR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image" Target="../media/image21.jpeg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7.bin"/><Relationship Id="rId9" Type="http://schemas.openxmlformats.org/officeDocument/2006/relationships/image" Target="../media/image20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16632" y="1187624"/>
            <a:ext cx="2702768" cy="1016000"/>
          </a:xfrm>
        </p:spPr>
        <p:txBody>
          <a:bodyPr/>
          <a:lstStyle/>
          <a:p>
            <a:pPr algn="ctr" eaLnBrk="1" hangingPunct="1"/>
            <a:r>
              <a:rPr lang="el-GR" sz="2800" b="1" dirty="0" smtClean="0">
                <a:solidFill>
                  <a:srgbClr val="008000"/>
                </a:solidFill>
              </a:rPr>
              <a:t>Οικονομικά του Περιβάλλοντος</a:t>
            </a:r>
            <a:endParaRPr lang="ru-RU" sz="2800" b="1" dirty="0" smtClean="0">
              <a:solidFill>
                <a:srgbClr val="008000"/>
              </a:solidFill>
            </a:endParaRPr>
          </a:p>
        </p:txBody>
      </p:sp>
      <p:sp>
        <p:nvSpPr>
          <p:cNvPr id="2051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34634" y="5532107"/>
            <a:ext cx="4014446" cy="1344149"/>
          </a:xfrm>
        </p:spPr>
        <p:txBody>
          <a:bodyPr/>
          <a:lstStyle/>
          <a:p>
            <a:pPr algn="ctr" eaLnBrk="1" hangingPunct="1"/>
            <a:r>
              <a:rPr lang="el-GR" dirty="0" smtClean="0">
                <a:solidFill>
                  <a:srgbClr val="008000"/>
                </a:solidFill>
              </a:rPr>
              <a:t>7</a:t>
            </a:r>
            <a:r>
              <a:rPr lang="el-GR" baseline="30000" dirty="0" smtClean="0">
                <a:solidFill>
                  <a:srgbClr val="008000"/>
                </a:solidFill>
              </a:rPr>
              <a:t>ο</a:t>
            </a:r>
            <a:r>
              <a:rPr lang="el-GR" dirty="0" smtClean="0">
                <a:solidFill>
                  <a:srgbClr val="008000"/>
                </a:solidFill>
              </a:rPr>
              <a:t> Εξάμηνο </a:t>
            </a:r>
          </a:p>
          <a:p>
            <a:pPr algn="ctr" eaLnBrk="1" hangingPunct="1"/>
            <a:r>
              <a:rPr lang="el-GR" dirty="0" smtClean="0">
                <a:solidFill>
                  <a:srgbClr val="008000"/>
                </a:solidFill>
              </a:rPr>
              <a:t>Τμήμα Αγροτικής Οικονομίας &amp; Ανάπτυξης</a:t>
            </a:r>
            <a:endParaRPr lang="ru-RU" dirty="0" smtClean="0">
              <a:solidFill>
                <a:srgbClr val="008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5671" y="8100392"/>
            <a:ext cx="8707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2015</a:t>
            </a:r>
            <a:endParaRPr lang="en-US" dirty="0" smtClean="0">
              <a:solidFill>
                <a:schemeClr val="bg2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836712" y="323528"/>
            <a:ext cx="532427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l-GR" sz="1800" b="1" dirty="0">
                <a:solidFill>
                  <a:srgbClr val="000000"/>
                </a:solidFill>
              </a:rPr>
              <a:t>Άριστο επίπεδο περιβαλλοντικής προστασίας</a:t>
            </a:r>
            <a:r>
              <a:rPr lang="el-GR" sz="1800" dirty="0">
                <a:solidFill>
                  <a:srgbClr val="000000"/>
                </a:solidFill>
              </a:rPr>
              <a:t> </a:t>
            </a:r>
          </a:p>
        </p:txBody>
      </p:sp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5176" y="1835152"/>
            <a:ext cx="5275263" cy="5761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7299" y="922749"/>
            <a:ext cx="6308045" cy="5305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960442" y="6535739"/>
            <a:ext cx="393146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l-GR" sz="1800">
                <a:solidFill>
                  <a:srgbClr val="000000"/>
                </a:solidFill>
              </a:rPr>
              <a:t>Τι συμβολίζει? Και τι δεν συμβολίζει?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1033464" y="7616825"/>
            <a:ext cx="46378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l-GR" sz="1800">
                <a:solidFill>
                  <a:srgbClr val="000000"/>
                </a:solidFill>
              </a:rPr>
              <a:t>εν δυνάμει Pareto βελτίωση  (</a:t>
            </a:r>
            <a:r>
              <a:rPr lang="en-US" sz="1800">
                <a:solidFill>
                  <a:srgbClr val="000000"/>
                </a:solidFill>
              </a:rPr>
              <a:t>Quasi Pareto)</a:t>
            </a:r>
            <a:endParaRPr lang="el-GR" sz="1800">
              <a:solidFill>
                <a:srgbClr val="000000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836712" y="323528"/>
            <a:ext cx="532427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l-GR" sz="1800" b="1" dirty="0">
                <a:solidFill>
                  <a:srgbClr val="000000"/>
                </a:solidFill>
              </a:rPr>
              <a:t>Άριστο επίπεδο περιβαλλοντικής προστασίας</a:t>
            </a:r>
            <a:r>
              <a:rPr lang="el-GR" sz="1800" dirty="0">
                <a:solidFill>
                  <a:srgbClr val="000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844824" y="251520"/>
            <a:ext cx="3360920" cy="64633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l"/>
            <a:r>
              <a:rPr lang="el-GR" sz="1800" dirty="0">
                <a:solidFill>
                  <a:srgbClr val="000000"/>
                </a:solidFill>
              </a:rPr>
              <a:t>ΠΡΟΒΛΗΜΑΤΑ ΤΟΥ ΑΡΙΣΤΟΥ </a:t>
            </a:r>
          </a:p>
          <a:p>
            <a:pPr algn="l"/>
            <a:r>
              <a:rPr lang="el-GR" sz="1800" dirty="0">
                <a:solidFill>
                  <a:srgbClr val="000000"/>
                </a:solidFill>
              </a:rPr>
              <a:t>ΕΠΙΠΕΔΟΥ ΡΥΠΑΝΣΗΣ</a:t>
            </a:r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 flipH="1">
            <a:off x="1340768" y="1043608"/>
            <a:ext cx="1872208" cy="2664296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algn="l"/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3573016" y="3707904"/>
            <a:ext cx="287950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sz="1800" b="1" dirty="0">
                <a:solidFill>
                  <a:srgbClr val="000000"/>
                </a:solidFill>
              </a:rPr>
              <a:t>ΤΕΧΝΙΚΑ</a:t>
            </a:r>
          </a:p>
          <a:p>
            <a:pPr marL="342900" indent="-342900" algn="l">
              <a:buFontTx/>
              <a:buAutoNum type="arabicParenR"/>
            </a:pPr>
            <a:r>
              <a:rPr lang="el-GR" sz="1800" dirty="0">
                <a:solidFill>
                  <a:srgbClr val="000000"/>
                </a:solidFill>
              </a:rPr>
              <a:t>Αφομοιωτική ικανότητα</a:t>
            </a:r>
          </a:p>
          <a:p>
            <a:pPr marL="342900" indent="-342900" algn="l">
              <a:buFontTx/>
              <a:buAutoNum type="arabicParenR"/>
            </a:pPr>
            <a:r>
              <a:rPr lang="el-GR" sz="1800" dirty="0">
                <a:solidFill>
                  <a:srgbClr val="000000"/>
                </a:solidFill>
              </a:rPr>
              <a:t>Προβλήματα </a:t>
            </a:r>
          </a:p>
          <a:p>
            <a:pPr algn="l"/>
            <a:r>
              <a:rPr lang="el-GR" sz="1800" dirty="0">
                <a:solidFill>
                  <a:srgbClr val="000000"/>
                </a:solidFill>
              </a:rPr>
              <a:t>εκτίμησης του </a:t>
            </a:r>
          </a:p>
          <a:p>
            <a:pPr algn="l"/>
            <a:r>
              <a:rPr lang="el-GR" sz="1800" dirty="0">
                <a:solidFill>
                  <a:srgbClr val="000000"/>
                </a:solidFill>
              </a:rPr>
              <a:t>εξωτερικού κόστους</a:t>
            </a:r>
          </a:p>
          <a:p>
            <a:pPr algn="l"/>
            <a:r>
              <a:rPr lang="el-GR" sz="1800" dirty="0">
                <a:solidFill>
                  <a:srgbClr val="000000"/>
                </a:solidFill>
              </a:rPr>
              <a:t>3) Κοινωνικές Προτιμήσεις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97593" y="3995942"/>
            <a:ext cx="3144259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sz="2000" b="1" dirty="0">
                <a:solidFill>
                  <a:srgbClr val="000000"/>
                </a:solidFill>
              </a:rPr>
              <a:t>ΟΥΣΙΑΣΤΙΚΑ</a:t>
            </a:r>
            <a:r>
              <a:rPr lang="el-GR" sz="2000" dirty="0">
                <a:solidFill>
                  <a:srgbClr val="000000"/>
                </a:solidFill>
              </a:rPr>
              <a:t>:</a:t>
            </a:r>
          </a:p>
          <a:p>
            <a:pPr>
              <a:lnSpc>
                <a:spcPct val="200000"/>
              </a:lnSpc>
            </a:pPr>
            <a:r>
              <a:rPr lang="el-GR" sz="2000" b="1" dirty="0">
                <a:solidFill>
                  <a:srgbClr val="FF0000"/>
                </a:solidFill>
              </a:rPr>
              <a:t>ανυπαρξία θεωρήματος</a:t>
            </a:r>
          </a:p>
          <a:p>
            <a:r>
              <a:rPr lang="el-GR" sz="2000" b="1" dirty="0">
                <a:solidFill>
                  <a:srgbClr val="FF0000"/>
                </a:solidFill>
              </a:rPr>
              <a:t>οικολογικής ισορροπίας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284984" y="971600"/>
            <a:ext cx="1368152" cy="273630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 bwMode="auto">
          <a:xfrm>
            <a:off x="1628800" y="5508104"/>
            <a:ext cx="216024" cy="1656184"/>
          </a:xfrm>
          <a:prstGeom prst="straightConnector1">
            <a:avLst/>
          </a:prstGeom>
          <a:ln>
            <a:tailEnd type="arrow"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50465" y="7668344"/>
            <a:ext cx="24854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Επομένως?????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80" y="1187624"/>
            <a:ext cx="4899025" cy="672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1988840" y="251520"/>
            <a:ext cx="2911374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l"/>
            <a:r>
              <a:rPr lang="el-GR" sz="1800" b="1" dirty="0">
                <a:solidFill>
                  <a:srgbClr val="4D4D4D"/>
                </a:solidFill>
              </a:rPr>
              <a:t>1) αφομοιωτική ικανότητα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0715" y="2087565"/>
            <a:ext cx="5616575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476672" y="179512"/>
            <a:ext cx="576064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 algn="l"/>
            <a:r>
              <a:rPr lang="el-GR" sz="1800" b="1" dirty="0">
                <a:solidFill>
                  <a:srgbClr val="4D4D4D"/>
                </a:solidFill>
              </a:rPr>
              <a:t>2) Προβλήματα εκτίμησης του εξωτερικού κόστους</a:t>
            </a:r>
          </a:p>
          <a:p>
            <a:pPr algn="l"/>
            <a:endParaRPr lang="en-US" sz="1800" b="1" dirty="0">
              <a:solidFill>
                <a:srgbClr val="4D4D4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556792" y="323528"/>
            <a:ext cx="3901453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l"/>
            <a:r>
              <a:rPr lang="el-GR" sz="1800" b="1" dirty="0">
                <a:solidFill>
                  <a:srgbClr val="000000"/>
                </a:solidFill>
              </a:rPr>
              <a:t>αλλαγή κοινωνικών προτιμήσεων</a:t>
            </a:r>
          </a:p>
        </p:txBody>
      </p:sp>
      <p:pic>
        <p:nvPicPr>
          <p:cNvPr id="12302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0691" y="1619673"/>
            <a:ext cx="5540375" cy="44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1483718" y="6443687"/>
          <a:ext cx="3443287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1" name="Equation" r:id="rId4" imgW="1612800" imgH="253800" progId="Equation.DSMT4">
                  <p:embed/>
                </p:oleObj>
              </mc:Choice>
              <mc:Fallback>
                <p:oleObj name="Equation" r:id="rId4" imgW="1612800" imgH="2538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3718" y="6443687"/>
                        <a:ext cx="3443287" cy="542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548680" y="7380312"/>
          <a:ext cx="5013325" cy="54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2" name="Equation" r:id="rId6" imgW="2349360" imgH="253800" progId="Equation.DSMT4">
                  <p:embed/>
                </p:oleObj>
              </mc:Choice>
              <mc:Fallback>
                <p:oleObj name="Equation" r:id="rId6" imgW="2349360" imgH="2538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80" y="7380312"/>
                        <a:ext cx="5013325" cy="541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475655" y="8243912"/>
          <a:ext cx="5072063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3" name="Equation" r:id="rId8" imgW="2425680" imgH="253800" progId="Equation.DSMT4">
                  <p:embed/>
                </p:oleObj>
              </mc:Choice>
              <mc:Fallback>
                <p:oleObj name="Equation" r:id="rId8" imgW="2425680" imgH="2538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655" y="8243912"/>
                        <a:ext cx="5072063" cy="531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742950" y="6"/>
            <a:ext cx="5086350" cy="954617"/>
          </a:xfrm>
        </p:spPr>
        <p:txBody>
          <a:bodyPr/>
          <a:lstStyle/>
          <a:p>
            <a:pPr algn="ctr" eaLnBrk="1" hangingPunct="1"/>
            <a:r>
              <a:rPr lang="el-GR" sz="4000" dirty="0" smtClean="0">
                <a:solidFill>
                  <a:schemeClr val="bg1"/>
                </a:solidFill>
              </a:rPr>
              <a:t>Στόχοι της διάλεξης</a:t>
            </a:r>
            <a:endParaRPr lang="ru-RU" sz="4000" dirty="0" smtClean="0">
              <a:solidFill>
                <a:schemeClr val="bg1"/>
              </a:solidFill>
            </a:endParaRP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71500" y="1524001"/>
            <a:ext cx="5486400" cy="6024331"/>
          </a:xfrm>
        </p:spPr>
        <p:txBody>
          <a:bodyPr/>
          <a:lstStyle/>
          <a:p>
            <a:pPr eaLnBrk="1" hangingPunct="1">
              <a:lnSpc>
                <a:spcPct val="200000"/>
              </a:lnSpc>
            </a:pPr>
            <a:r>
              <a:rPr lang="el-GR" altLang="ko-KR" sz="2000" dirty="0" smtClean="0">
                <a:latin typeface="Verdana" pitchFamily="34" charset="0"/>
                <a:ea typeface="굴림" charset="-127"/>
              </a:rPr>
              <a:t>Διάκριση </a:t>
            </a:r>
            <a:r>
              <a:rPr lang="el-GR" altLang="ko-KR" sz="2000" b="1" dirty="0" smtClean="0">
                <a:latin typeface="Verdana" pitchFamily="34" charset="0"/>
                <a:ea typeface="굴림" charset="-127"/>
              </a:rPr>
              <a:t>Ιδιωτικού</a:t>
            </a:r>
            <a:r>
              <a:rPr lang="el-GR" altLang="ko-KR" sz="2000" dirty="0" smtClean="0">
                <a:latin typeface="Verdana" pitchFamily="34" charset="0"/>
                <a:ea typeface="굴림" charset="-127"/>
              </a:rPr>
              <a:t> και </a:t>
            </a:r>
            <a:r>
              <a:rPr lang="el-GR" altLang="ko-KR" sz="2000" b="1" dirty="0" smtClean="0">
                <a:latin typeface="Verdana" pitchFamily="34" charset="0"/>
                <a:ea typeface="굴림" charset="-127"/>
              </a:rPr>
              <a:t>Κοινωνικού</a:t>
            </a:r>
            <a:r>
              <a:rPr lang="el-GR" altLang="ko-KR" sz="2000" dirty="0" smtClean="0">
                <a:latin typeface="Verdana" pitchFamily="34" charset="0"/>
                <a:ea typeface="굴림" charset="-127"/>
              </a:rPr>
              <a:t> κόστους</a:t>
            </a:r>
          </a:p>
          <a:p>
            <a:pPr eaLnBrk="1" hangingPunct="1">
              <a:lnSpc>
                <a:spcPct val="200000"/>
              </a:lnSpc>
            </a:pPr>
            <a:r>
              <a:rPr lang="el-GR" altLang="ko-KR" sz="2000" dirty="0" smtClean="0">
                <a:latin typeface="Verdana" pitchFamily="34" charset="0"/>
                <a:ea typeface="굴림" charset="-127"/>
              </a:rPr>
              <a:t>Εισαγωγή στην έννοια της </a:t>
            </a:r>
            <a:r>
              <a:rPr lang="el-GR" altLang="ko-KR" sz="2000" b="1" dirty="0" smtClean="0">
                <a:latin typeface="Verdana" pitchFamily="34" charset="0"/>
                <a:ea typeface="굴림" charset="-127"/>
              </a:rPr>
              <a:t>εξωτερικής οικονομίας</a:t>
            </a:r>
            <a:r>
              <a:rPr lang="en-US" altLang="ko-KR" sz="2000" b="1" dirty="0" smtClean="0">
                <a:latin typeface="Verdana" pitchFamily="34" charset="0"/>
                <a:ea typeface="굴림" charset="-127"/>
              </a:rPr>
              <a:t> </a:t>
            </a:r>
            <a:r>
              <a:rPr lang="el-GR" altLang="ko-KR" sz="2000" dirty="0" smtClean="0">
                <a:latin typeface="Verdana" pitchFamily="34" charset="0"/>
                <a:ea typeface="굴림" charset="-127"/>
              </a:rPr>
              <a:t>και ποια η σημασία της?</a:t>
            </a:r>
            <a:endParaRPr lang="en-US" altLang="ko-KR" sz="2000" dirty="0" smtClean="0">
              <a:latin typeface="Verdana" pitchFamily="34" charset="0"/>
              <a:ea typeface="굴림" charset="-127"/>
            </a:endParaRPr>
          </a:p>
          <a:p>
            <a:pPr eaLnBrk="1" hangingPunct="1">
              <a:lnSpc>
                <a:spcPct val="200000"/>
              </a:lnSpc>
            </a:pPr>
            <a:r>
              <a:rPr lang="el-GR" altLang="ko-KR" sz="2000" b="1" dirty="0" smtClean="0">
                <a:latin typeface="Verdana" pitchFamily="34" charset="0"/>
                <a:ea typeface="굴림" charset="-127"/>
              </a:rPr>
              <a:t>Άριστο σημείο ρύπανσης</a:t>
            </a:r>
            <a:r>
              <a:rPr lang="el-GR" altLang="ko-KR" sz="2000" dirty="0" smtClean="0">
                <a:latin typeface="Verdana" pitchFamily="34" charset="0"/>
                <a:ea typeface="굴림" charset="-127"/>
              </a:rPr>
              <a:t>: τι σημαίνει και ποια προβλήματα έχει ?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888621" y="544017"/>
            <a:ext cx="286963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l-GR" sz="1800" b="1" dirty="0">
                <a:solidFill>
                  <a:srgbClr val="000000"/>
                </a:solidFill>
              </a:rPr>
              <a:t>ΑΠΟΤΥΧΙΑ ΤΗΣ ΑΓΟΡΑΣ</a:t>
            </a:r>
          </a:p>
          <a:p>
            <a:endParaRPr lang="en-US" sz="1800" dirty="0">
              <a:solidFill>
                <a:srgbClr val="000000"/>
              </a:solidFill>
            </a:endParaRPr>
          </a:p>
          <a:p>
            <a:r>
              <a:rPr lang="el-GR" sz="1800" dirty="0">
                <a:solidFill>
                  <a:srgbClr val="000000"/>
                </a:solidFill>
              </a:rPr>
              <a:t>ΑΛΛΑ ΤΙ ΕΙΝΑΙ ΑΓΟΡΑ? 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620715" y="2700346"/>
            <a:ext cx="5635625" cy="1703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</a:pPr>
            <a:r>
              <a:rPr lang="el-GR" sz="1800" dirty="0">
                <a:solidFill>
                  <a:srgbClr val="000000"/>
                </a:solidFill>
              </a:rPr>
              <a:t>Όταν η αγορά λειτουργεί απρόσκοπτα</a:t>
            </a:r>
            <a:endParaRPr lang="en-US" sz="1800" dirty="0">
              <a:solidFill>
                <a:srgbClr val="000000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l-GR" sz="1800" dirty="0">
                <a:solidFill>
                  <a:srgbClr val="000000"/>
                </a:solidFill>
              </a:rPr>
              <a:t>τότε η κατά </a:t>
            </a:r>
            <a:r>
              <a:rPr lang="el-GR" sz="1800" dirty="0" err="1">
                <a:solidFill>
                  <a:srgbClr val="000000"/>
                </a:solidFill>
              </a:rPr>
              <a:t>Pareto</a:t>
            </a:r>
            <a:r>
              <a:rPr lang="el-GR" sz="1800" dirty="0">
                <a:solidFill>
                  <a:srgbClr val="000000"/>
                </a:solidFill>
              </a:rPr>
              <a:t> ισορροπία της αγοράς </a:t>
            </a:r>
            <a:endParaRPr lang="en-US" sz="1800" dirty="0">
              <a:solidFill>
                <a:srgbClr val="000000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l-GR" sz="1800" dirty="0">
                <a:solidFill>
                  <a:srgbClr val="000000"/>
                </a:solidFill>
              </a:rPr>
              <a:t>οδηγεί στην παραγωγή μέγιστου κοινωνικού</a:t>
            </a:r>
            <a:endParaRPr lang="en-US" sz="1800" dirty="0">
              <a:solidFill>
                <a:srgbClr val="000000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l-GR" sz="1800" dirty="0">
                <a:solidFill>
                  <a:srgbClr val="000000"/>
                </a:solidFill>
              </a:rPr>
              <a:t> πλεονάσματος (</a:t>
            </a:r>
            <a:r>
              <a:rPr lang="el-GR" sz="1800" dirty="0" err="1">
                <a:solidFill>
                  <a:srgbClr val="000000"/>
                </a:solidFill>
              </a:rPr>
              <a:t>Social</a:t>
            </a:r>
            <a:r>
              <a:rPr lang="el-GR" sz="1800" dirty="0">
                <a:solidFill>
                  <a:srgbClr val="000000"/>
                </a:solidFill>
              </a:rPr>
              <a:t> </a:t>
            </a:r>
            <a:r>
              <a:rPr lang="el-GR" sz="1800" dirty="0" err="1">
                <a:solidFill>
                  <a:srgbClr val="000000"/>
                </a:solidFill>
              </a:rPr>
              <a:t>Surplus</a:t>
            </a:r>
            <a:r>
              <a:rPr lang="el-GR" sz="1800" dirty="0">
                <a:solidFill>
                  <a:srgbClr val="000000"/>
                </a:solidFill>
              </a:rPr>
              <a:t>). 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052736" y="4716016"/>
            <a:ext cx="40000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l-GR" sz="1800" dirty="0">
                <a:solidFill>
                  <a:srgbClr val="FF0000"/>
                </a:solidFill>
              </a:rPr>
              <a:t>ΤΙ ΕΙΝΑΙ ΚΟΝΩΝΙΚΟ ΠΛΕΟΝΑΣΜΑ?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673099" y="5383221"/>
            <a:ext cx="516596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l-GR" sz="1800">
                <a:solidFill>
                  <a:srgbClr val="000000"/>
                </a:solidFill>
              </a:rPr>
              <a:t>η διαφορά της ακαθάριστης κοινωνικής ωφέλειας</a:t>
            </a:r>
          </a:p>
          <a:p>
            <a:pPr algn="l"/>
            <a:r>
              <a:rPr lang="el-GR" sz="1800">
                <a:solidFill>
                  <a:srgbClr val="000000"/>
                </a:solidFill>
              </a:rPr>
              <a:t> και του κοινωνικού κόστους 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188918" y="6948488"/>
            <a:ext cx="284026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l-GR" sz="1800">
                <a:solidFill>
                  <a:srgbClr val="000000"/>
                </a:solidFill>
              </a:rPr>
              <a:t>την καμπύλη της ζήτησης </a:t>
            </a: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3141668" y="7164388"/>
            <a:ext cx="10810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l"/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4437064" y="6659564"/>
            <a:ext cx="147668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l-GR" sz="1800">
                <a:solidFill>
                  <a:srgbClr val="000000"/>
                </a:solidFill>
              </a:rPr>
              <a:t>ακαθάριστη </a:t>
            </a:r>
          </a:p>
          <a:p>
            <a:pPr algn="l"/>
            <a:r>
              <a:rPr lang="el-GR" sz="1800">
                <a:solidFill>
                  <a:srgbClr val="000000"/>
                </a:solidFill>
              </a:rPr>
              <a:t>ωφέλεια της </a:t>
            </a:r>
          </a:p>
          <a:p>
            <a:pPr algn="l"/>
            <a:r>
              <a:rPr lang="el-GR" sz="1800">
                <a:solidFill>
                  <a:srgbClr val="000000"/>
                </a:solidFill>
              </a:rPr>
              <a:t>παραγωγής 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815975" y="8335963"/>
            <a:ext cx="8456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l-GR" sz="1800">
                <a:solidFill>
                  <a:srgbClr val="000000"/>
                </a:solidFill>
              </a:rPr>
              <a:t>ΓΙΑΤΙ?</a:t>
            </a:r>
          </a:p>
        </p:txBody>
      </p:sp>
      <p:sp>
        <p:nvSpPr>
          <p:cNvPr id="2061" name="Line 13"/>
          <p:cNvSpPr>
            <a:spLocks noChangeShapeType="1"/>
          </p:cNvSpPr>
          <p:nvPr/>
        </p:nvSpPr>
        <p:spPr bwMode="auto">
          <a:xfrm flipV="1">
            <a:off x="1773244" y="7740649"/>
            <a:ext cx="2160587" cy="71913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l"/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476250" y="1619258"/>
            <a:ext cx="5976938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l-GR" sz="1800">
                <a:solidFill>
                  <a:srgbClr val="000000"/>
                </a:solidFill>
              </a:rPr>
              <a:t>Θεσμικός μηχανισμός κατανομής των πόρων (σπάνιων)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528644" y="919163"/>
            <a:ext cx="282840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l-GR" sz="1800">
                <a:solidFill>
                  <a:srgbClr val="000000"/>
                </a:solidFill>
              </a:rPr>
              <a:t>καμπύλη της προσφοράς </a:t>
            </a:r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>
            <a:off x="3357564" y="1116013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l"/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4581531" y="755656"/>
            <a:ext cx="184531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l-GR" sz="1800" dirty="0">
                <a:solidFill>
                  <a:srgbClr val="000000"/>
                </a:solidFill>
              </a:rPr>
              <a:t>το κόστος </a:t>
            </a:r>
          </a:p>
          <a:p>
            <a:pPr algn="l"/>
            <a:r>
              <a:rPr lang="el-GR" sz="1800" dirty="0">
                <a:solidFill>
                  <a:srgbClr val="000000"/>
                </a:solidFill>
              </a:rPr>
              <a:t>της παραγωγής </a:t>
            </a:r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9279" y="1579563"/>
            <a:ext cx="5472113" cy="407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5" y="-184667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endParaRPr lang="en-US" sz="1800">
              <a:solidFill>
                <a:srgbClr val="000000"/>
              </a:solidFill>
            </a:endParaRPr>
          </a:p>
        </p:txBody>
      </p:sp>
      <p:graphicFrame>
        <p:nvGraphicFramePr>
          <p:cNvPr id="3081" name="Object 9"/>
          <p:cNvGraphicFramePr>
            <a:graphicFrameLocks noChangeAspect="1"/>
          </p:cNvGraphicFramePr>
          <p:nvPr/>
        </p:nvGraphicFramePr>
        <p:xfrm>
          <a:off x="1844675" y="6659563"/>
          <a:ext cx="2857500" cy="684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6" name="Equation" r:id="rId4" imgW="1269449" imgH="304668" progId="Equation.DSMT4">
                  <p:embed/>
                </p:oleObj>
              </mc:Choice>
              <mc:Fallback>
                <p:oleObj name="Equation" r:id="rId4" imgW="1269449" imgH="304668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4675" y="6659563"/>
                        <a:ext cx="2857500" cy="684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620713" y="6084888"/>
            <a:ext cx="56487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l-GR" sz="1800">
                <a:solidFill>
                  <a:srgbClr val="000000"/>
                </a:solidFill>
              </a:rPr>
              <a:t>ΠΡΟΒΛΗΜΑ : ΜΑΧ ΚΟΙΝΩΝΙΚΟΥ ΠΛΕΟΝΑΣΜΑΤΟΣ</a:t>
            </a:r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5" y="416667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endParaRPr lang="en-US" sz="1800">
              <a:solidFill>
                <a:srgbClr val="000000"/>
              </a:solidFill>
            </a:endParaRPr>
          </a:p>
        </p:txBody>
      </p:sp>
      <p:graphicFrame>
        <p:nvGraphicFramePr>
          <p:cNvPr id="3084" name="Object 12"/>
          <p:cNvGraphicFramePr>
            <a:graphicFrameLocks noChangeAspect="1"/>
          </p:cNvGraphicFramePr>
          <p:nvPr/>
        </p:nvGraphicFramePr>
        <p:xfrm>
          <a:off x="2133602" y="7893052"/>
          <a:ext cx="2447925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7" name="Equation" r:id="rId6" imgW="1269449" imgH="444307" progId="Equation.DSMT4">
                  <p:embed/>
                </p:oleObj>
              </mc:Choice>
              <mc:Fallback>
                <p:oleObj name="Equation" r:id="rId6" imgW="1269449" imgH="444307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2" y="7893052"/>
                        <a:ext cx="2447925" cy="847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2924175" y="7308858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l"/>
            <a:endParaRPr lang="en-US" sz="18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4" y="416667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endParaRPr lang="en-US" sz="1800">
              <a:solidFill>
                <a:srgbClr val="000000"/>
              </a:solidFill>
            </a:endParaRPr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692152" y="1116019"/>
          <a:ext cx="4978400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4" name="Equation" r:id="rId3" imgW="2527300" imgH="444500" progId="Equation.DSMT4">
                  <p:embed/>
                </p:oleObj>
              </mc:Choice>
              <mc:Fallback>
                <p:oleObj name="Equation" r:id="rId3" imgW="2527300" imgH="4445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152" y="1116019"/>
                        <a:ext cx="4978400" cy="866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4" y="416667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endParaRPr lang="en-US" sz="1800">
              <a:solidFill>
                <a:srgbClr val="000000"/>
              </a:solidFill>
            </a:endParaRPr>
          </a:p>
        </p:txBody>
      </p:sp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1052513" y="2700345"/>
          <a:ext cx="4533900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5" name="Equation" r:id="rId5" imgW="2692400" imgH="444500" progId="Equation.DSMT4">
                  <p:embed/>
                </p:oleObj>
              </mc:Choice>
              <mc:Fallback>
                <p:oleObj name="Equation" r:id="rId5" imgW="2692400" imgH="4445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2513" y="2700345"/>
                        <a:ext cx="4533900" cy="744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600076" y="4159251"/>
            <a:ext cx="8456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l-GR" sz="1800">
                <a:solidFill>
                  <a:srgbClr val="000000"/>
                </a:solidFill>
              </a:rPr>
              <a:t>ΓΙΑΤΙ?</a:t>
            </a:r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4" y="417778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endParaRPr lang="en-US" sz="1800">
              <a:solidFill>
                <a:srgbClr val="000000"/>
              </a:solidFill>
            </a:endParaRPr>
          </a:p>
        </p:txBody>
      </p:sp>
      <p:graphicFrame>
        <p:nvGraphicFramePr>
          <p:cNvPr id="4105" name="Object 9"/>
          <p:cNvGraphicFramePr>
            <a:graphicFrameLocks noChangeAspect="1"/>
          </p:cNvGraphicFramePr>
          <p:nvPr/>
        </p:nvGraphicFramePr>
        <p:xfrm>
          <a:off x="836613" y="4932364"/>
          <a:ext cx="5472112" cy="84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6" name="Equation" r:id="rId7" imgW="2717800" imgH="419100" progId="Equation.DSMT4">
                  <p:embed/>
                </p:oleObj>
              </mc:Choice>
              <mc:Fallback>
                <p:oleObj name="Equation" r:id="rId7" imgW="2717800" imgH="4191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6613" y="4932364"/>
                        <a:ext cx="5472112" cy="842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1677987" y="4140200"/>
            <a:ext cx="51961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l-GR" sz="1800">
                <a:solidFill>
                  <a:srgbClr val="000000"/>
                </a:solidFill>
              </a:rPr>
              <a:t>Από τον ορισμό του ολοκληρώματος γνωρίζουμε </a:t>
            </a:r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4" y="4246047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endParaRPr lang="en-US" sz="1800">
              <a:solidFill>
                <a:srgbClr val="000000"/>
              </a:solidFill>
            </a:endParaRPr>
          </a:p>
        </p:txBody>
      </p:sp>
      <p:graphicFrame>
        <p:nvGraphicFramePr>
          <p:cNvPr id="4108" name="Object 12"/>
          <p:cNvGraphicFramePr>
            <a:graphicFrameLocks noChangeAspect="1"/>
          </p:cNvGraphicFramePr>
          <p:nvPr/>
        </p:nvGraphicFramePr>
        <p:xfrm>
          <a:off x="332656" y="6732240"/>
          <a:ext cx="5294313" cy="6175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7" name="Equation" r:id="rId9" imgW="2425680" imgH="279360" progId="Equation.DSMT4">
                  <p:embed/>
                </p:oleObj>
              </mc:Choice>
              <mc:Fallback>
                <p:oleObj name="Equation" r:id="rId9" imgW="2425680" imgH="27936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656" y="6732240"/>
                        <a:ext cx="5294313" cy="61753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1033468" y="6032500"/>
            <a:ext cx="6292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l-GR" sz="1800">
                <a:solidFill>
                  <a:srgbClr val="000000"/>
                </a:solidFill>
              </a:rPr>
              <a:t>ΑΡΑ</a:t>
            </a:r>
          </a:p>
        </p:txBody>
      </p:sp>
      <p:sp>
        <p:nvSpPr>
          <p:cNvPr id="4111" name="Rectangle 15"/>
          <p:cNvSpPr>
            <a:spLocks noChangeArrowheads="1"/>
          </p:cNvSpPr>
          <p:nvPr/>
        </p:nvSpPr>
        <p:spPr bwMode="auto">
          <a:xfrm>
            <a:off x="549275" y="4716464"/>
            <a:ext cx="5975350" cy="1223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en-US" sz="18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36912" y="179512"/>
            <a:ext cx="1721690" cy="4616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l-GR" dirty="0" smtClean="0"/>
              <a:t>Παραδοχές</a:t>
            </a:r>
            <a:endParaRPr lang="el-GR" dirty="0"/>
          </a:p>
        </p:txBody>
      </p:sp>
      <p:sp>
        <p:nvSpPr>
          <p:cNvPr id="3" name="TextBox 2"/>
          <p:cNvSpPr txBox="1"/>
          <p:nvPr/>
        </p:nvSpPr>
        <p:spPr>
          <a:xfrm>
            <a:off x="220648" y="1259632"/>
            <a:ext cx="6383671" cy="3785652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l-GR" dirty="0"/>
              <a:t> </a:t>
            </a:r>
          </a:p>
          <a:p>
            <a:pPr lvl="0">
              <a:lnSpc>
                <a:spcPct val="200000"/>
              </a:lnSpc>
            </a:pPr>
            <a:r>
              <a:rPr lang="el-GR" sz="1800" dirty="0"/>
              <a:t>Απουσία (αρχικά) εμπορίου (χωρίς εισαγωγές και εξαγωγές).</a:t>
            </a:r>
          </a:p>
          <a:p>
            <a:pPr lvl="0">
              <a:lnSpc>
                <a:spcPct val="200000"/>
              </a:lnSpc>
            </a:pPr>
            <a:r>
              <a:rPr lang="el-GR" sz="1800" dirty="0"/>
              <a:t> Πλήρως ανταγωνιστικές αγορές προϊόντων και συντελεστών</a:t>
            </a:r>
          </a:p>
          <a:p>
            <a:pPr lvl="0">
              <a:lnSpc>
                <a:spcPct val="200000"/>
              </a:lnSpc>
            </a:pPr>
            <a:r>
              <a:rPr lang="el-GR" sz="1800" dirty="0"/>
              <a:t>Σταθερές αποδόσεις κλίμακας</a:t>
            </a:r>
          </a:p>
          <a:p>
            <a:pPr lvl="0">
              <a:lnSpc>
                <a:spcPct val="200000"/>
              </a:lnSpc>
            </a:pPr>
            <a:r>
              <a:rPr lang="el-GR" sz="1800" dirty="0"/>
              <a:t>Απουσία εξωτερικών οικονομιών</a:t>
            </a:r>
          </a:p>
          <a:p>
            <a:pPr lvl="0">
              <a:lnSpc>
                <a:spcPct val="200000"/>
              </a:lnSpc>
            </a:pPr>
            <a:r>
              <a:rPr lang="el-GR" sz="1800" dirty="0"/>
              <a:t>Απουσία δημόσιας παρέμβασης</a:t>
            </a:r>
          </a:p>
          <a:p>
            <a:pPr>
              <a:lnSpc>
                <a:spcPct val="200000"/>
              </a:lnSpc>
            </a:pPr>
            <a:endParaRPr lang="el-GR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806770" y="5868144"/>
            <a:ext cx="494340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l-GR" sz="1800" b="1" dirty="0" smtClean="0">
                <a:solidFill>
                  <a:srgbClr val="000000"/>
                </a:solidFill>
              </a:rPr>
              <a:t>Δ  ιδιωτικών μεγεθών </a:t>
            </a:r>
            <a:r>
              <a:rPr lang="el-GR" sz="1800" b="1" dirty="0">
                <a:solidFill>
                  <a:srgbClr val="000000"/>
                </a:solidFill>
              </a:rPr>
              <a:t>(κόστους ή οφέλους) </a:t>
            </a:r>
            <a:endParaRPr lang="el-GR" sz="1800" b="1" dirty="0" smtClean="0">
              <a:solidFill>
                <a:srgbClr val="000000"/>
              </a:solidFill>
            </a:endParaRPr>
          </a:p>
          <a:p>
            <a:pPr>
              <a:lnSpc>
                <a:spcPct val="200000"/>
              </a:lnSpc>
            </a:pPr>
            <a:r>
              <a:rPr lang="el-GR" sz="1800" b="1" dirty="0" smtClean="0">
                <a:solidFill>
                  <a:srgbClr val="000000"/>
                </a:solidFill>
              </a:rPr>
              <a:t>αθροιζόμενες </a:t>
            </a:r>
            <a:r>
              <a:rPr lang="el-GR" sz="1800" b="1" dirty="0">
                <a:solidFill>
                  <a:srgbClr val="000000"/>
                </a:solidFill>
              </a:rPr>
              <a:t>οδηγούν </a:t>
            </a:r>
            <a:endParaRPr lang="el-GR" sz="1800" b="1" dirty="0" smtClean="0">
              <a:solidFill>
                <a:srgbClr val="000000"/>
              </a:solidFill>
            </a:endParaRPr>
          </a:p>
          <a:p>
            <a:pPr>
              <a:lnSpc>
                <a:spcPct val="200000"/>
              </a:lnSpc>
            </a:pPr>
            <a:r>
              <a:rPr lang="el-GR" sz="1800" b="1" dirty="0" smtClean="0">
                <a:solidFill>
                  <a:srgbClr val="000000"/>
                </a:solidFill>
              </a:rPr>
              <a:t>σε </a:t>
            </a:r>
            <a:r>
              <a:rPr lang="el-GR" sz="1800" b="1" dirty="0">
                <a:solidFill>
                  <a:srgbClr val="000000"/>
                </a:solidFill>
              </a:rPr>
              <a:t>μεταβολές κοινωνικών μεγεθών</a:t>
            </a:r>
            <a:r>
              <a:rPr lang="el-GR" sz="1800" dirty="0"/>
              <a:t>.</a:t>
            </a:r>
            <a:r>
              <a:rPr lang="el-GR" sz="1600" dirty="0"/>
              <a:t> </a:t>
            </a:r>
            <a:endParaRPr lang="el-GR" sz="1600" b="1" dirty="0"/>
          </a:p>
        </p:txBody>
      </p:sp>
      <p:sp>
        <p:nvSpPr>
          <p:cNvPr id="5" name="Βέλος προς τα κάτω 4"/>
          <p:cNvSpPr/>
          <p:nvPr/>
        </p:nvSpPr>
        <p:spPr bwMode="auto">
          <a:xfrm>
            <a:off x="3278472" y="5364088"/>
            <a:ext cx="219285" cy="648072"/>
          </a:xfrm>
          <a:prstGeom prst="downArrow">
            <a:avLst/>
          </a:prstGeom>
          <a:ln/>
          <a:ex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474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556792" y="179512"/>
            <a:ext cx="478727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l-GR" sz="2000" b="1" dirty="0">
                <a:solidFill>
                  <a:srgbClr val="000000"/>
                </a:solidFill>
              </a:rPr>
              <a:t>Η αποτυχία της αγοράς παρατηρείται </a:t>
            </a:r>
          </a:p>
          <a:p>
            <a:pPr algn="l"/>
            <a:r>
              <a:rPr lang="el-GR" sz="2000" b="1" dirty="0">
                <a:solidFill>
                  <a:srgbClr val="000000"/>
                </a:solidFill>
              </a:rPr>
              <a:t>στις παρακάτω περιπτώσεις:</a:t>
            </a:r>
          </a:p>
        </p:txBody>
      </p:sp>
      <p:graphicFrame>
        <p:nvGraphicFramePr>
          <p:cNvPr id="5150" name="Group 30"/>
          <p:cNvGraphicFramePr>
            <a:graphicFrameLocks noGrp="1"/>
          </p:cNvGraphicFramePr>
          <p:nvPr/>
        </p:nvGraphicFramePr>
        <p:xfrm>
          <a:off x="620713" y="2195518"/>
          <a:ext cx="5410200" cy="1584326"/>
        </p:xfrm>
        <a:graphic>
          <a:graphicData uri="http://schemas.openxmlformats.org/drawingml/2006/table">
            <a:tbl>
              <a:tblPr/>
              <a:tblGrid>
                <a:gridCol w="2705100"/>
                <a:gridCol w="2705100"/>
              </a:tblGrid>
              <a:tr h="7921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● Δημόσια αγαθά</a:t>
                      </a:r>
                      <a:endParaRPr kumimoji="0" lang="el-GR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● Φυσικά μονοπώλια </a:t>
                      </a:r>
                      <a:endParaRPr kumimoji="0" lang="el-GR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1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● Εξωτερικές Οικονομίες</a:t>
                      </a:r>
                      <a:endParaRPr kumimoji="0" lang="el-GR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● Ατελής πληροφόρηση</a:t>
                      </a:r>
                      <a:endParaRPr kumimoji="0" lang="el-GR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51" name="Line 31"/>
          <p:cNvSpPr>
            <a:spLocks noChangeShapeType="1"/>
          </p:cNvSpPr>
          <p:nvPr/>
        </p:nvSpPr>
        <p:spPr bwMode="auto">
          <a:xfrm flipV="1">
            <a:off x="3356992" y="3851275"/>
            <a:ext cx="571" cy="108076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l"/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5152" name="Text Box 32"/>
          <p:cNvSpPr txBox="1">
            <a:spLocks noChangeArrowheads="1"/>
          </p:cNvSpPr>
          <p:nvPr/>
        </p:nvSpPr>
        <p:spPr bwMode="auto">
          <a:xfrm>
            <a:off x="1772816" y="5220072"/>
            <a:ext cx="3238322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l"/>
            <a:r>
              <a:rPr lang="el-GR" sz="1800" dirty="0">
                <a:solidFill>
                  <a:srgbClr val="000000"/>
                </a:solidFill>
              </a:rPr>
              <a:t>ΠΑΡΕΜΒΑΣΗ ΤΟΥ ΚΡΑΤΟΥΣ</a:t>
            </a:r>
          </a:p>
        </p:txBody>
      </p:sp>
      <p:sp>
        <p:nvSpPr>
          <p:cNvPr id="5153" name="Text Box 33"/>
          <p:cNvSpPr txBox="1">
            <a:spLocks noChangeArrowheads="1"/>
          </p:cNvSpPr>
          <p:nvPr/>
        </p:nvSpPr>
        <p:spPr bwMode="auto">
          <a:xfrm>
            <a:off x="188640" y="7380312"/>
            <a:ext cx="234865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l-GR" sz="1800" dirty="0">
                <a:solidFill>
                  <a:srgbClr val="000000"/>
                </a:solidFill>
              </a:rPr>
              <a:t>θεωρία του δημόσιου</a:t>
            </a:r>
          </a:p>
          <a:p>
            <a:pPr algn="l"/>
            <a:r>
              <a:rPr lang="el-GR" sz="1800" dirty="0">
                <a:solidFill>
                  <a:srgbClr val="000000"/>
                </a:solidFill>
              </a:rPr>
              <a:t> συμφέροντος </a:t>
            </a:r>
          </a:p>
        </p:txBody>
      </p:sp>
      <p:sp>
        <p:nvSpPr>
          <p:cNvPr id="5154" name="Text Box 34"/>
          <p:cNvSpPr txBox="1">
            <a:spLocks noChangeArrowheads="1"/>
          </p:cNvSpPr>
          <p:nvPr/>
        </p:nvSpPr>
        <p:spPr bwMode="auto">
          <a:xfrm>
            <a:off x="3284984" y="7164288"/>
            <a:ext cx="238879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l-GR" sz="1800" dirty="0">
                <a:solidFill>
                  <a:srgbClr val="000000"/>
                </a:solidFill>
              </a:rPr>
              <a:t>θεωρία της δημόσιας </a:t>
            </a:r>
          </a:p>
          <a:p>
            <a:pPr algn="l"/>
            <a:r>
              <a:rPr lang="el-GR" sz="1800" dirty="0">
                <a:solidFill>
                  <a:srgbClr val="000000"/>
                </a:solidFill>
              </a:rPr>
              <a:t>επιλογής </a:t>
            </a:r>
          </a:p>
        </p:txBody>
      </p:sp>
      <p:sp>
        <p:nvSpPr>
          <p:cNvPr id="5155" name="Line 35"/>
          <p:cNvSpPr>
            <a:spLocks noChangeShapeType="1"/>
          </p:cNvSpPr>
          <p:nvPr/>
        </p:nvSpPr>
        <p:spPr bwMode="auto">
          <a:xfrm flipV="1">
            <a:off x="908720" y="5868144"/>
            <a:ext cx="1727200" cy="12954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algn="l"/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5156" name="Line 36"/>
          <p:cNvSpPr>
            <a:spLocks noChangeShapeType="1"/>
          </p:cNvSpPr>
          <p:nvPr/>
        </p:nvSpPr>
        <p:spPr bwMode="auto">
          <a:xfrm flipH="1" flipV="1">
            <a:off x="3356992" y="5940152"/>
            <a:ext cx="1727200" cy="1150937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algn="l"/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5157" name="Text Box 37"/>
          <p:cNvSpPr txBox="1">
            <a:spLocks noChangeArrowheads="1"/>
          </p:cNvSpPr>
          <p:nvPr/>
        </p:nvSpPr>
        <p:spPr bwMode="auto">
          <a:xfrm>
            <a:off x="332656" y="8244408"/>
            <a:ext cx="218521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l-GR" sz="1800" dirty="0">
                <a:solidFill>
                  <a:srgbClr val="000000"/>
                </a:solidFill>
              </a:rPr>
              <a:t>(</a:t>
            </a:r>
            <a:r>
              <a:rPr lang="el-GR" sz="1800" dirty="0" err="1">
                <a:solidFill>
                  <a:srgbClr val="000000"/>
                </a:solidFill>
              </a:rPr>
              <a:t>normative</a:t>
            </a:r>
            <a:r>
              <a:rPr lang="el-GR" sz="1800" dirty="0">
                <a:solidFill>
                  <a:srgbClr val="000000"/>
                </a:solidFill>
              </a:rPr>
              <a:t> </a:t>
            </a:r>
            <a:r>
              <a:rPr lang="el-GR" sz="1800" dirty="0" err="1">
                <a:solidFill>
                  <a:srgbClr val="000000"/>
                </a:solidFill>
              </a:rPr>
              <a:t>theory</a:t>
            </a:r>
            <a:r>
              <a:rPr lang="el-GR" sz="1800" dirty="0">
                <a:solidFill>
                  <a:srgbClr val="000000"/>
                </a:solidFill>
              </a:rPr>
              <a:t>). </a:t>
            </a:r>
          </a:p>
        </p:txBody>
      </p:sp>
      <p:sp>
        <p:nvSpPr>
          <p:cNvPr id="5158" name="Text Box 38"/>
          <p:cNvSpPr txBox="1">
            <a:spLocks noChangeArrowheads="1"/>
          </p:cNvSpPr>
          <p:nvPr/>
        </p:nvSpPr>
        <p:spPr bwMode="auto">
          <a:xfrm>
            <a:off x="3645024" y="8028384"/>
            <a:ext cx="189026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l-GR" sz="1800" dirty="0">
                <a:solidFill>
                  <a:srgbClr val="000000"/>
                </a:solidFill>
              </a:rPr>
              <a:t>(</a:t>
            </a:r>
            <a:r>
              <a:rPr lang="el-GR" sz="1800" dirty="0" err="1">
                <a:solidFill>
                  <a:srgbClr val="000000"/>
                </a:solidFill>
              </a:rPr>
              <a:t>positive</a:t>
            </a:r>
            <a:r>
              <a:rPr lang="el-GR" sz="1800" dirty="0">
                <a:solidFill>
                  <a:srgbClr val="000000"/>
                </a:solidFill>
              </a:rPr>
              <a:t> </a:t>
            </a:r>
            <a:r>
              <a:rPr lang="el-GR" sz="1800" dirty="0" err="1">
                <a:solidFill>
                  <a:srgbClr val="000000"/>
                </a:solidFill>
              </a:rPr>
              <a:t>theory</a:t>
            </a:r>
            <a:r>
              <a:rPr lang="el-GR" sz="1800" dirty="0">
                <a:solidFill>
                  <a:srgbClr val="000000"/>
                </a:solidFill>
              </a:rPr>
              <a:t>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981075" y="1042988"/>
            <a:ext cx="2216954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l"/>
            <a:r>
              <a:rPr lang="el-GR" sz="1800" dirty="0">
                <a:solidFill>
                  <a:srgbClr val="000000"/>
                </a:solidFill>
              </a:rPr>
              <a:t>ΔΙΑΚΡΙΣΗ ΑΓΑΘΩΝ</a:t>
            </a:r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 flipV="1">
            <a:off x="3357563" y="611191"/>
            <a:ext cx="12954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l"/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4921250" y="415925"/>
            <a:ext cx="1152880" cy="369332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l"/>
            <a:r>
              <a:rPr lang="el-GR" sz="1800" dirty="0">
                <a:solidFill>
                  <a:srgbClr val="FFFFFF"/>
                </a:solidFill>
              </a:rPr>
              <a:t>ΙΔΙΩΤΙΚΑ</a:t>
            </a:r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3357563" y="1331915"/>
            <a:ext cx="12954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l"/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4992692" y="1711325"/>
            <a:ext cx="1237839" cy="369332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l"/>
            <a:r>
              <a:rPr lang="el-GR" sz="1800" dirty="0">
                <a:solidFill>
                  <a:srgbClr val="FFFFFF"/>
                </a:solidFill>
              </a:rPr>
              <a:t>ΔΗΜΟΣΙΑ</a:t>
            </a:r>
          </a:p>
        </p:txBody>
      </p:sp>
      <p:pic>
        <p:nvPicPr>
          <p:cNvPr id="6176" name="Picture 3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43808"/>
            <a:ext cx="6597650" cy="410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Down Arrow 13"/>
          <p:cNvSpPr/>
          <p:nvPr/>
        </p:nvSpPr>
        <p:spPr>
          <a:xfrm rot="10800000">
            <a:off x="2852936" y="6228184"/>
            <a:ext cx="432048" cy="18722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56796" y="8244408"/>
            <a:ext cx="3445623" cy="369332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l"/>
            <a:r>
              <a:rPr lang="el-GR" sz="1800" dirty="0">
                <a:solidFill>
                  <a:srgbClr val="000000"/>
                </a:solidFill>
              </a:rPr>
              <a:t>ΠΕΡΙΒΑΛΛΟΝΤΙΚΗ ΠΟΙΟΤΗΤΑ</a:t>
            </a:r>
            <a:endParaRPr lang="en-US" sz="1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457201" y="487362"/>
            <a:ext cx="53753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l-GR" sz="1800" b="1">
                <a:solidFill>
                  <a:srgbClr val="000000"/>
                </a:solidFill>
              </a:rPr>
              <a:t>Εξωτερικές Οικονομίες και Κοινωνική Ευημερία</a:t>
            </a:r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6250" y="1042991"/>
            <a:ext cx="5689600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495304" y="3659188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495304" y="3659188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7185" name="Rectangle 17"/>
          <p:cNvSpPr>
            <a:spLocks noChangeArrowheads="1"/>
          </p:cNvSpPr>
          <p:nvPr/>
        </p:nvSpPr>
        <p:spPr bwMode="auto">
          <a:xfrm>
            <a:off x="495304" y="3659188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endParaRPr lang="en-US" sz="1800">
              <a:solidFill>
                <a:srgbClr val="000000"/>
              </a:solidFill>
            </a:endParaRPr>
          </a:p>
        </p:txBody>
      </p:sp>
      <p:pic>
        <p:nvPicPr>
          <p:cNvPr id="7227" name="Picture 5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6254" y="5292725"/>
            <a:ext cx="5870575" cy="1311275"/>
          </a:xfrm>
          <a:prstGeom prst="rect">
            <a:avLst/>
          </a:prstGeom>
          <a:noFill/>
        </p:spPr>
      </p:pic>
      <p:pic>
        <p:nvPicPr>
          <p:cNvPr id="7228" name="Picture 6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9278" y="6804030"/>
            <a:ext cx="5870575" cy="1657351"/>
          </a:xfrm>
          <a:prstGeom prst="rect">
            <a:avLst/>
          </a:prstGeom>
          <a:noFill/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6DDC7-ED7A-4AD9-AE4D-F27CEC4CE372}" type="slidenum">
              <a:rPr lang="el-GR" smtClean="0">
                <a:solidFill>
                  <a:srgbClr val="000000"/>
                </a:solidFill>
              </a:rPr>
              <a:pPr/>
              <a:t>9</a:t>
            </a:fld>
            <a:endParaRPr lang="el-GR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-template">
  <a:themeElements>
    <a:clrScheme name="">
      <a:dk1>
        <a:srgbClr val="808080"/>
      </a:dk1>
      <a:lt1>
        <a:srgbClr val="FFFFFF"/>
      </a:lt1>
      <a:dk2>
        <a:srgbClr val="808080"/>
      </a:dk2>
      <a:lt2>
        <a:srgbClr val="005800"/>
      </a:lt2>
      <a:accent1>
        <a:srgbClr val="008000"/>
      </a:accent1>
      <a:accent2>
        <a:srgbClr val="00A400"/>
      </a:accent2>
      <a:accent3>
        <a:srgbClr val="FFFFFF"/>
      </a:accent3>
      <a:accent4>
        <a:srgbClr val="6C6C6C"/>
      </a:accent4>
      <a:accent5>
        <a:srgbClr val="AAC0AA"/>
      </a:accent5>
      <a:accent6>
        <a:srgbClr val="009400"/>
      </a:accent6>
      <a:hlink>
        <a:srgbClr val="33CC33"/>
      </a:hlink>
      <a:folHlink>
        <a:srgbClr val="808080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FBB240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FE564C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BB2A32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E84A25"/>
        </a:lt2>
        <a:accent1>
          <a:srgbClr val="ED6A24"/>
        </a:accent1>
        <a:accent2>
          <a:srgbClr val="F99E1C"/>
        </a:accent2>
        <a:accent3>
          <a:srgbClr val="FFFFFF"/>
        </a:accent3>
        <a:accent4>
          <a:srgbClr val="404040"/>
        </a:accent4>
        <a:accent5>
          <a:srgbClr val="F4B9AC"/>
        </a:accent5>
        <a:accent6>
          <a:srgbClr val="E28F18"/>
        </a:accent6>
        <a:hlink>
          <a:srgbClr val="F1B54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B92D14"/>
        </a:lt2>
        <a:accent1>
          <a:srgbClr val="D34E13"/>
        </a:accent1>
        <a:accent2>
          <a:srgbClr val="DC9009"/>
        </a:accent2>
        <a:accent3>
          <a:srgbClr val="FFFFFF"/>
        </a:accent3>
        <a:accent4>
          <a:srgbClr val="404040"/>
        </a:accent4>
        <a:accent5>
          <a:srgbClr val="E6B2AA"/>
        </a:accent5>
        <a:accent6>
          <a:srgbClr val="C78207"/>
        </a:accent6>
        <a:hlink>
          <a:srgbClr val="EEC63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AE6310"/>
        </a:lt2>
        <a:accent1>
          <a:srgbClr val="E79613"/>
        </a:accent1>
        <a:accent2>
          <a:srgbClr val="E1720D"/>
        </a:accent2>
        <a:accent3>
          <a:srgbClr val="FFFFFF"/>
        </a:accent3>
        <a:accent4>
          <a:srgbClr val="404040"/>
        </a:accent4>
        <a:accent5>
          <a:srgbClr val="F1C9AA"/>
        </a:accent5>
        <a:accent6>
          <a:srgbClr val="CC670B"/>
        </a:accent6>
        <a:hlink>
          <a:srgbClr val="C6470A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AF5612"/>
        </a:lt2>
        <a:accent1>
          <a:srgbClr val="CB882F"/>
        </a:accent1>
        <a:accent2>
          <a:srgbClr val="E7C432"/>
        </a:accent2>
        <a:accent3>
          <a:srgbClr val="FFFFFF"/>
        </a:accent3>
        <a:accent4>
          <a:srgbClr val="404040"/>
        </a:accent4>
        <a:accent5>
          <a:srgbClr val="E2C3AD"/>
        </a:accent5>
        <a:accent6>
          <a:srgbClr val="D1B12C"/>
        </a:accent6>
        <a:hlink>
          <a:srgbClr val="EECA3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9A5E40"/>
        </a:lt2>
        <a:accent1>
          <a:srgbClr val="AE7750"/>
        </a:accent1>
        <a:accent2>
          <a:srgbClr val="C08D60"/>
        </a:accent2>
        <a:accent3>
          <a:srgbClr val="FFFFFF"/>
        </a:accent3>
        <a:accent4>
          <a:srgbClr val="404040"/>
        </a:accent4>
        <a:accent5>
          <a:srgbClr val="D3BDB3"/>
        </a:accent5>
        <a:accent6>
          <a:srgbClr val="AE7F56"/>
        </a:accent6>
        <a:hlink>
          <a:srgbClr val="CCA47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D1BB77"/>
        </a:lt2>
        <a:accent1>
          <a:srgbClr val="DBBA87"/>
        </a:accent1>
        <a:accent2>
          <a:srgbClr val="E0B265"/>
        </a:accent2>
        <a:accent3>
          <a:srgbClr val="FFFFFF"/>
        </a:accent3>
        <a:accent4>
          <a:srgbClr val="404040"/>
        </a:accent4>
        <a:accent5>
          <a:srgbClr val="EAD9C3"/>
        </a:accent5>
        <a:accent6>
          <a:srgbClr val="CBA15B"/>
        </a:accent6>
        <a:hlink>
          <a:srgbClr val="E9C27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2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3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3D3D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4">
        <a:dk1>
          <a:srgbClr val="FFFFFF"/>
        </a:dk1>
        <a:lt1>
          <a:srgbClr val="FFFFFF"/>
        </a:lt1>
        <a:dk2>
          <a:srgbClr val="FFFFFF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DADADA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5">
        <a:dk1>
          <a:srgbClr val="FFFFFF"/>
        </a:dk1>
        <a:lt1>
          <a:srgbClr val="FFFFFF"/>
        </a:lt1>
        <a:dk2>
          <a:srgbClr val="FFFFFF"/>
        </a:dk2>
        <a:lt2>
          <a:srgbClr val="55A6FE"/>
        </a:lt2>
        <a:accent1>
          <a:srgbClr val="71BBFF"/>
        </a:accent1>
        <a:accent2>
          <a:srgbClr val="74CCFF"/>
        </a:accent2>
        <a:accent3>
          <a:srgbClr val="FFFFFF"/>
        </a:accent3>
        <a:accent4>
          <a:srgbClr val="DADADA"/>
        </a:accent4>
        <a:accent5>
          <a:srgbClr val="BBDAFF"/>
        </a:accent5>
        <a:accent6>
          <a:srgbClr val="68B9E7"/>
        </a:accent6>
        <a:hlink>
          <a:srgbClr val="94D8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6">
        <a:dk1>
          <a:srgbClr val="FFFFFF"/>
        </a:dk1>
        <a:lt1>
          <a:srgbClr val="FFFFFF"/>
        </a:lt1>
        <a:dk2>
          <a:srgbClr val="FFFFFF"/>
        </a:dk2>
        <a:lt2>
          <a:srgbClr val="4BA1FF"/>
        </a:lt2>
        <a:accent1>
          <a:srgbClr val="5DB2FF"/>
        </a:accent1>
        <a:accent2>
          <a:srgbClr val="65C8FF"/>
        </a:accent2>
        <a:accent3>
          <a:srgbClr val="FFFFFF"/>
        </a:accent3>
        <a:accent4>
          <a:srgbClr val="DADADA"/>
        </a:accent4>
        <a:accent5>
          <a:srgbClr val="B6D5FF"/>
        </a:accent5>
        <a:accent6>
          <a:srgbClr val="5BB5E7"/>
        </a:accent6>
        <a:hlink>
          <a:srgbClr val="87E1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powerpoint-template</Template>
  <TotalTime>59</TotalTime>
  <Words>262</Words>
  <Application>Microsoft Office PowerPoint</Application>
  <PresentationFormat>Προβολή στην οθόνη (4:3)</PresentationFormat>
  <Paragraphs>81</Paragraphs>
  <Slides>15</Slides>
  <Notes>2</Notes>
  <HiddenSlides>0</HiddenSlides>
  <MMClips>0</MMClips>
  <ScaleCrop>false</ScaleCrop>
  <HeadingPairs>
    <vt:vector size="6" baseType="variant">
      <vt:variant>
        <vt:lpstr>Θέμα</vt:lpstr>
      </vt:variant>
      <vt:variant>
        <vt:i4>2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15</vt:i4>
      </vt:variant>
    </vt:vector>
  </HeadingPairs>
  <TitlesOfParts>
    <vt:vector size="18" baseType="lpstr">
      <vt:lpstr>powerpoint-template</vt:lpstr>
      <vt:lpstr>6_Default Design</vt:lpstr>
      <vt:lpstr>Equation</vt:lpstr>
      <vt:lpstr>Οικονομικά του Περιβάλλοντος</vt:lpstr>
      <vt:lpstr>Στόχοι της διάλεξης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Οικονομικά του Περιβάλλοντος</dc:title>
  <dc:creator>Thanasis</dc:creator>
  <cp:lastModifiedBy>Thanasis</cp:lastModifiedBy>
  <cp:revision>17</cp:revision>
  <dcterms:created xsi:type="dcterms:W3CDTF">2012-10-15T13:31:19Z</dcterms:created>
  <dcterms:modified xsi:type="dcterms:W3CDTF">2015-10-20T08:16:10Z</dcterms:modified>
</cp:coreProperties>
</file>