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72" r:id="rId5"/>
    <p:sldId id="259" r:id="rId6"/>
    <p:sldId id="265" r:id="rId7"/>
    <p:sldId id="274" r:id="rId8"/>
    <p:sldId id="260" r:id="rId9"/>
    <p:sldId id="261" r:id="rId10"/>
    <p:sldId id="262" r:id="rId11"/>
    <p:sldId id="263" r:id="rId12"/>
    <p:sldId id="264" r:id="rId13"/>
    <p:sldId id="267" r:id="rId14"/>
    <p:sldId id="268" r:id="rId15"/>
    <p:sldId id="266" r:id="rId16"/>
    <p:sldId id="269" r:id="rId17"/>
    <p:sldId id="270" r:id="rId18"/>
    <p:sldId id="275" r:id="rId19"/>
    <p:sldId id="273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617D"/>
    <a:srgbClr val="60682C"/>
    <a:srgbClr val="919163"/>
    <a:srgbClr val="AE1517"/>
    <a:srgbClr val="CC0000"/>
    <a:srgbClr val="1C7BA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294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014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007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79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974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208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834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910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463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313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120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3203575" y="836613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l-GR">
                <a:hlinkClick r:id="rId13"/>
              </a:rPr>
              <a:t>Powerpoint Templates</a:t>
            </a:r>
            <a:endParaRPr lang="fr-FR" altLang="el-GR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l-GR" b="1">
                <a:solidFill>
                  <a:srgbClr val="3E617D"/>
                </a:solidFill>
              </a:rPr>
              <a:t>Page </a:t>
            </a:r>
            <a:fld id="{E23CF093-70B4-4C40-9563-5A2405C24112}" type="slidenum">
              <a:rPr lang="fr-FR" altLang="el-GR" b="1">
                <a:solidFill>
                  <a:srgbClr val="3E617D"/>
                </a:solidFill>
              </a:rPr>
              <a:pPr/>
              <a:t>‹#›</a:t>
            </a:fld>
            <a:endParaRPr lang="fr-FR" altLang="el-GR" b="1">
              <a:solidFill>
                <a:srgbClr val="3E617D"/>
              </a:solidFill>
            </a:endParaRPr>
          </a:p>
        </p:txBody>
      </p:sp>
      <p:pic>
        <p:nvPicPr>
          <p:cNvPr id="1043" name="Picture 19" descr="ImagImagfdsgfdge1fdse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914400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l-GR" dirty="0">
                <a:hlinkClick r:id="rId2"/>
              </a:rPr>
              <a:t>Powerpoint </a:t>
            </a:r>
            <a:r>
              <a:rPr lang="fr-FR" altLang="el-GR" dirty="0" err="1">
                <a:hlinkClick r:id="rId2"/>
              </a:rPr>
              <a:t>Templates</a:t>
            </a:r>
            <a:endParaRPr lang="fr-FR" altLang="el-GR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l-GR" altLang="el-GR"/>
          </a:p>
        </p:txBody>
      </p:sp>
      <p:pic>
        <p:nvPicPr>
          <p:cNvPr id="2064" name="Picture 16" descr="Imagfdsgfdge1f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95536" y="4797152"/>
            <a:ext cx="51347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l-GR" sz="32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Depletable</a:t>
            </a:r>
            <a:r>
              <a:rPr lang="fr-FR" altLang="el-GR" sz="3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fr-FR" altLang="el-GR" sz="32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Rerources</a:t>
            </a:r>
            <a:endParaRPr lang="fr-FR" altLang="el-GR" sz="3200" i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7744" y="1440852"/>
            <a:ext cx="4814138" cy="461665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>
                <a:latin typeface="Bookman Old Style" panose="02050604050505020204" pitchFamily="18" charset="0"/>
              </a:rPr>
              <a:t>Μη Ανανεώσιμοι Φυσικοί Πόροι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330264"/>
              </p:ext>
            </p:extLst>
          </p:nvPr>
        </p:nvGraphicFramePr>
        <p:xfrm>
          <a:off x="1475656" y="2564904"/>
          <a:ext cx="55514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1" name="Equation" r:id="rId3" imgW="2374560" imgH="431640" progId="Equation.DSMT4">
                  <p:embed/>
                </p:oleObj>
              </mc:Choice>
              <mc:Fallback>
                <p:oleObj name="Equation" r:id="rId3" imgW="2374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2564904"/>
                        <a:ext cx="5551488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077813"/>
              </p:ext>
            </p:extLst>
          </p:nvPr>
        </p:nvGraphicFramePr>
        <p:xfrm>
          <a:off x="2267744" y="4725144"/>
          <a:ext cx="724526" cy="414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2" name="Equation" r:id="rId5" imgW="266400" imgH="152280" progId="Equation.DSMT4">
                  <p:embed/>
                </p:oleObj>
              </mc:Choice>
              <mc:Fallback>
                <p:oleObj name="Equation" r:id="rId5" imgW="26640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67744" y="4725144"/>
                        <a:ext cx="724526" cy="414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761551"/>
              </p:ext>
            </p:extLst>
          </p:nvPr>
        </p:nvGraphicFramePr>
        <p:xfrm>
          <a:off x="3419872" y="4311067"/>
          <a:ext cx="1969631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3" name="Equation" r:id="rId7" imgW="787320" imgH="431640" progId="Equation.DSMT4">
                  <p:embed/>
                </p:oleObj>
              </mc:Choice>
              <mc:Fallback>
                <p:oleObj name="Equation" r:id="rId7" imgW="7873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19872" y="4311067"/>
                        <a:ext cx="1969631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2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767225"/>
              </p:ext>
            </p:extLst>
          </p:nvPr>
        </p:nvGraphicFramePr>
        <p:xfrm>
          <a:off x="363538" y="2601913"/>
          <a:ext cx="800100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8" name="Equation" r:id="rId3" imgW="3454200" imgH="457200" progId="Equation.DSMT4">
                  <p:embed/>
                </p:oleObj>
              </mc:Choice>
              <mc:Fallback>
                <p:oleObj name="Equation" r:id="rId3" imgW="3454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538" y="2601913"/>
                        <a:ext cx="8001000" cy="1058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822509"/>
              </p:ext>
            </p:extLst>
          </p:nvPr>
        </p:nvGraphicFramePr>
        <p:xfrm>
          <a:off x="366713" y="4437063"/>
          <a:ext cx="79946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9" name="Equation" r:id="rId5" imgW="3288960" imgH="444240" progId="Equation.DSMT4">
                  <p:embed/>
                </p:oleObj>
              </mc:Choice>
              <mc:Fallback>
                <p:oleObj name="Equation" r:id="rId5" imgW="32889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6713" y="4437063"/>
                        <a:ext cx="799465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8451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738176"/>
              </p:ext>
            </p:extLst>
          </p:nvPr>
        </p:nvGraphicFramePr>
        <p:xfrm>
          <a:off x="2062163" y="2652713"/>
          <a:ext cx="4054475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Equation" r:id="rId3" imgW="1295280" imgH="520560" progId="Equation.DSMT4">
                  <p:embed/>
                </p:oleObj>
              </mc:Choice>
              <mc:Fallback>
                <p:oleObj name="Equation" r:id="rId3" imgW="129528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2163" y="2652713"/>
                        <a:ext cx="4054475" cy="162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5445224"/>
            <a:ext cx="6550511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  </a:t>
            </a:r>
            <a:r>
              <a:rPr lang="el-GR" dirty="0" smtClean="0"/>
              <a:t>εξίσωση της παρούσας αξίας της προσόδου σε κάθε περίοδο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3033826"/>
            <a:ext cx="1950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Κόστος ευκαιρίας</a:t>
            </a:r>
          </a:p>
          <a:p>
            <a:r>
              <a:rPr lang="el-GR" dirty="0" smtClean="0"/>
              <a:t>αποθεμάτων</a:t>
            </a:r>
            <a:endParaRPr lang="el-GR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097856" y="3429000"/>
            <a:ext cx="85040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own Arrow 3"/>
          <p:cNvSpPr/>
          <p:nvPr/>
        </p:nvSpPr>
        <p:spPr>
          <a:xfrm>
            <a:off x="3707904" y="4380752"/>
            <a:ext cx="381273" cy="704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3432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150941"/>
              </p:ext>
            </p:extLst>
          </p:nvPr>
        </p:nvGraphicFramePr>
        <p:xfrm>
          <a:off x="1131888" y="2492375"/>
          <a:ext cx="6205537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8" name="Equation" r:id="rId3" imgW="2755800" imgH="520560" progId="Equation.DSMT4">
                  <p:embed/>
                </p:oleObj>
              </mc:Choice>
              <mc:Fallback>
                <p:oleObj name="Equation" r:id="rId3" imgW="27558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1888" y="2492375"/>
                        <a:ext cx="6205537" cy="1173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571419"/>
              </p:ext>
            </p:extLst>
          </p:nvPr>
        </p:nvGraphicFramePr>
        <p:xfrm>
          <a:off x="1858377" y="1772816"/>
          <a:ext cx="4752528" cy="444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9" name="Equation" r:id="rId5" imgW="1701720" imgH="215640" progId="Equation.DSMT4">
                  <p:embed/>
                </p:oleObj>
              </mc:Choice>
              <mc:Fallback>
                <p:oleObj name="Equation" r:id="rId5" imgW="17017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58377" y="1772816"/>
                        <a:ext cx="4752528" cy="444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740760"/>
              </p:ext>
            </p:extLst>
          </p:nvPr>
        </p:nvGraphicFramePr>
        <p:xfrm>
          <a:off x="1131888" y="4502786"/>
          <a:ext cx="6303205" cy="1143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0" name="Equation" r:id="rId7" imgW="2730240" imgH="495000" progId="Equation.DSMT4">
                  <p:embed/>
                </p:oleObj>
              </mc:Choice>
              <mc:Fallback>
                <p:oleObj name="Equation" r:id="rId7" imgW="27302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1888" y="4502786"/>
                        <a:ext cx="6303205" cy="1143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618823"/>
              </p:ext>
            </p:extLst>
          </p:nvPr>
        </p:nvGraphicFramePr>
        <p:xfrm>
          <a:off x="5651500" y="335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1" name="Equation" r:id="rId9" imgW="914400" imgH="198720" progId="Equation.DSMT4">
                  <p:embed/>
                </p:oleObj>
              </mc:Choice>
              <mc:Fallback>
                <p:oleObj name="Equation" r:id="rId9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51500" y="335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3053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675797"/>
              </p:ext>
            </p:extLst>
          </p:nvPr>
        </p:nvGraphicFramePr>
        <p:xfrm>
          <a:off x="1259632" y="2564904"/>
          <a:ext cx="6268814" cy="1166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Equation" r:id="rId3" imgW="2730240" imgH="507960" progId="Equation.DSMT4">
                  <p:embed/>
                </p:oleObj>
              </mc:Choice>
              <mc:Fallback>
                <p:oleObj name="Equation" r:id="rId3" imgW="27302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2564904"/>
                        <a:ext cx="6268814" cy="1166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45928" y="5013176"/>
            <a:ext cx="671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Μεταξύ δυο περιόδων η </a:t>
            </a:r>
            <a:r>
              <a:rPr lang="el-GR" b="1" dirty="0" smtClean="0">
                <a:solidFill>
                  <a:srgbClr val="FF0000"/>
                </a:solidFill>
              </a:rPr>
              <a:t>πρόσοδος</a:t>
            </a:r>
            <a:r>
              <a:rPr lang="el-GR" dirty="0" smtClean="0"/>
              <a:t> μεταβάλλεται με το επιτόκιο</a:t>
            </a:r>
            <a:endParaRPr lang="el-GR" dirty="0"/>
          </a:p>
        </p:txBody>
      </p:sp>
      <p:sp>
        <p:nvSpPr>
          <p:cNvPr id="4" name="Down Arrow 3"/>
          <p:cNvSpPr/>
          <p:nvPr/>
        </p:nvSpPr>
        <p:spPr>
          <a:xfrm>
            <a:off x="4211960" y="4077072"/>
            <a:ext cx="182079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9971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1916832"/>
            <a:ext cx="4231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Σταθερό κόστος εξόρυξης</a:t>
            </a:r>
            <a:r>
              <a:rPr lang="en-US" dirty="0" smtClean="0"/>
              <a:t>-</a:t>
            </a:r>
            <a:r>
              <a:rPr lang="el-GR" dirty="0" smtClean="0"/>
              <a:t>Δύο Περίοδοι</a:t>
            </a:r>
            <a:endParaRPr lang="el-GR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789256"/>
              </p:ext>
            </p:extLst>
          </p:nvPr>
        </p:nvGraphicFramePr>
        <p:xfrm>
          <a:off x="323528" y="3284984"/>
          <a:ext cx="8229237" cy="1087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Equation" r:id="rId3" imgW="3746160" imgH="495000" progId="Equation.DSMT4">
                  <p:embed/>
                </p:oleObj>
              </mc:Choice>
              <mc:Fallback>
                <p:oleObj name="Equation" r:id="rId3" imgW="37461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3284984"/>
                        <a:ext cx="8229237" cy="1087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6227" y="4986373"/>
            <a:ext cx="7463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l-GR" dirty="0" smtClean="0"/>
              <a:t>άριστη διαχείριση σημαίνει μεταβολή των </a:t>
            </a:r>
            <a:r>
              <a:rPr lang="el-GR" b="1" dirty="0" smtClean="0">
                <a:solidFill>
                  <a:srgbClr val="FF0000"/>
                </a:solidFill>
              </a:rPr>
              <a:t>τιμών</a:t>
            </a:r>
            <a:r>
              <a:rPr lang="el-GR" dirty="0" smtClean="0"/>
              <a:t> ανάλογα με το επιτόκιο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2607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357775"/>
              </p:ext>
            </p:extLst>
          </p:nvPr>
        </p:nvGraphicFramePr>
        <p:xfrm>
          <a:off x="899592" y="1916832"/>
          <a:ext cx="2644492" cy="1075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8" name="Equation" r:id="rId3" imgW="1155600" imgH="469800" progId="Equation.DSMT4">
                  <p:embed/>
                </p:oleObj>
              </mc:Choice>
              <mc:Fallback>
                <p:oleObj name="Equation" r:id="rId3" imgW="11556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1916832"/>
                        <a:ext cx="2644492" cy="1075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035576"/>
              </p:ext>
            </p:extLst>
          </p:nvPr>
        </p:nvGraphicFramePr>
        <p:xfrm>
          <a:off x="899592" y="4005064"/>
          <a:ext cx="2817221" cy="75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9" name="Equation" r:id="rId5" imgW="952200" imgH="253800" progId="Equation.DSMT4">
                  <p:embed/>
                </p:oleObj>
              </mc:Choice>
              <mc:Fallback>
                <p:oleObj name="Equation" r:id="rId5" imgW="952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4005064"/>
                        <a:ext cx="2817221" cy="75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38395" y="3005785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HOTELLING </a:t>
            </a:r>
          </a:p>
          <a:p>
            <a:pPr algn="ctr"/>
            <a:r>
              <a:rPr lang="en-US" dirty="0" smtClean="0"/>
              <a:t>RULE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768146"/>
            <a:ext cx="792255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ΘΕΜΕΛΙΩΔΗΣ ΑΡΧΗ ΤΗΣ ΟΙΚΟΝΟΜΙΚΗΣ ΤΩΝ ΕΞΑΝΤΛΗΣΙΜΩΝ ΠΟΡΩΝ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1708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720444"/>
              </p:ext>
            </p:extLst>
          </p:nvPr>
        </p:nvGraphicFramePr>
        <p:xfrm>
          <a:off x="1115616" y="4509120"/>
          <a:ext cx="2690614" cy="1093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Equation" r:id="rId3" imgW="1155600" imgH="469800" progId="Equation.DSMT4">
                  <p:embed/>
                </p:oleObj>
              </mc:Choice>
              <mc:Fallback>
                <p:oleObj name="Equation" r:id="rId3" imgW="11556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4509120"/>
                        <a:ext cx="2690614" cy="1093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63432" y="4509120"/>
            <a:ext cx="3830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Καθυστέρηση της εκμετάλλευσης </a:t>
            </a:r>
          </a:p>
          <a:p>
            <a:r>
              <a:rPr lang="el-GR" dirty="0" smtClean="0"/>
              <a:t>των κοιτασμάτων  μελλοντικά κέρδη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844824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l-GR" dirty="0" smtClean="0"/>
              <a:t>αν εξορύξω τώρα η </a:t>
            </a:r>
            <a:r>
              <a:rPr lang="el-GR" dirty="0"/>
              <a:t>τ</a:t>
            </a:r>
            <a:r>
              <a:rPr lang="el-GR" dirty="0" smtClean="0"/>
              <a:t>ιμή είναι </a:t>
            </a:r>
            <a:r>
              <a:rPr lang="el-GR" dirty="0"/>
              <a:t>το όφελος, </a:t>
            </a:r>
            <a:endParaRPr lang="el-GR" dirty="0" smtClean="0"/>
          </a:p>
          <a:p>
            <a:r>
              <a:rPr lang="el-GR" dirty="0" smtClean="0"/>
              <a:t>Και  </a:t>
            </a:r>
            <a:r>
              <a:rPr lang="el-GR" dirty="0"/>
              <a:t>η μελλοντική τιμή αποτελεί το κόστος ευκαιρίας </a:t>
            </a:r>
            <a:endParaRPr lang="en-US" dirty="0"/>
          </a:p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051720" y="3501008"/>
            <a:ext cx="1008112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75288" y="3269305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Ερμηνεία?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2924944"/>
            <a:ext cx="2922403" cy="646331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%  </a:t>
            </a:r>
            <a:r>
              <a:rPr lang="el-GR" dirty="0" smtClean="0"/>
              <a:t>Δ του οφέλους από την </a:t>
            </a:r>
          </a:p>
          <a:p>
            <a:r>
              <a:rPr lang="el-GR" dirty="0" smtClean="0"/>
              <a:t>Καθυστέρηση εξόρυξης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6516216" y="3789040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15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214690"/>
              </p:ext>
            </p:extLst>
          </p:nvPr>
        </p:nvGraphicFramePr>
        <p:xfrm>
          <a:off x="1043608" y="3573016"/>
          <a:ext cx="2821593" cy="1147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3" imgW="1155600" imgH="469800" progId="Equation.DSMT4">
                  <p:embed/>
                </p:oleObj>
              </mc:Choice>
              <mc:Fallback>
                <p:oleObj name="Equation" r:id="rId3" imgW="1155600" imgH="469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3573016"/>
                        <a:ext cx="2821593" cy="1147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44008" y="3519928"/>
            <a:ext cx="39537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Επιτάχυνση της </a:t>
            </a:r>
            <a:r>
              <a:rPr lang="el-GR" dirty="0"/>
              <a:t>εκμετάλλευσης </a:t>
            </a:r>
          </a:p>
          <a:p>
            <a:r>
              <a:rPr lang="el-GR" dirty="0"/>
              <a:t>των κοιτασμάτων  </a:t>
            </a:r>
            <a:r>
              <a:rPr lang="el-GR" dirty="0" smtClean="0"/>
              <a:t>και τοποθέτηση σε</a:t>
            </a:r>
          </a:p>
          <a:p>
            <a:r>
              <a:rPr lang="el-GR" dirty="0" smtClean="0"/>
              <a:t>Εναλλακτικές επενδύσεις/τράπεζα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6486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2060848"/>
            <a:ext cx="5088188" cy="2776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l-GR" b="1" dirty="0" smtClean="0"/>
              <a:t>Τροποποιήσεις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l-GR" dirty="0" smtClean="0"/>
              <a:t>Δομή της αγοράς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l-GR" dirty="0" smtClean="0"/>
              <a:t>Μη σταθερό κόστος εξόρυξης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l-GR" dirty="0" smtClean="0"/>
              <a:t>Μεταβολή της σπανιότητας των αποθεμάτων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l-GR" dirty="0" smtClean="0"/>
              <a:t>Αβεβαιότητα τιμών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01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386141"/>
            <a:ext cx="5924048" cy="30823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2388" y="5877272"/>
            <a:ext cx="80586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Dobra, J. and M. Dobra, </a:t>
            </a:r>
            <a:r>
              <a:rPr lang="en-US" i="1" dirty="0"/>
              <a:t>Another look at non-renewable resource exhaustion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Mineral Economics, 2014. </a:t>
            </a:r>
            <a:r>
              <a:rPr lang="en-US" b="1" dirty="0"/>
              <a:t>27</a:t>
            </a:r>
            <a:r>
              <a:rPr lang="en-US" dirty="0"/>
              <a:t>(1): p. 33-41.</a:t>
            </a:r>
            <a:endParaRPr lang="el-GR" dirty="0"/>
          </a:p>
          <a:p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2843808" y="1608047"/>
            <a:ext cx="3257495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Αποθέματα:  διάφορες έννοιες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450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90513" y="677863"/>
            <a:ext cx="25106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28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Επανάληψη</a:t>
            </a:r>
            <a:endParaRPr lang="fr-FR" altLang="el-GR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1720" y="1682875"/>
            <a:ext cx="440851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Κεφάλαιο-Κεφαλαιοποίηση-Προεξόφληση</a:t>
            </a:r>
            <a:endParaRPr lang="el-G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589147"/>
              </p:ext>
            </p:extLst>
          </p:nvPr>
        </p:nvGraphicFramePr>
        <p:xfrm>
          <a:off x="1946828" y="3069254"/>
          <a:ext cx="4469991" cy="75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3" name="Equation" r:id="rId3" imgW="1511280" imgH="253800" progId="Equation.DSMT4">
                  <p:embed/>
                </p:oleObj>
              </mc:Choice>
              <mc:Fallback>
                <p:oleObj name="Equation" r:id="rId3" imgW="1511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6828" y="3069254"/>
                        <a:ext cx="4469991" cy="75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809408"/>
              </p:ext>
            </p:extLst>
          </p:nvPr>
        </p:nvGraphicFramePr>
        <p:xfrm>
          <a:off x="1835696" y="3972190"/>
          <a:ext cx="5441251" cy="69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4" name="Equation" r:id="rId5" imgW="2197080" imgH="279360" progId="Equation.DSMT4">
                  <p:embed/>
                </p:oleObj>
              </mc:Choice>
              <mc:Fallback>
                <p:oleObj name="Equation" r:id="rId5" imgW="21970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3972190"/>
                        <a:ext cx="5441251" cy="6919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814819"/>
              </p:ext>
            </p:extLst>
          </p:nvPr>
        </p:nvGraphicFramePr>
        <p:xfrm>
          <a:off x="664154" y="2252542"/>
          <a:ext cx="3190547" cy="441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5" name="Equation" r:id="rId7" imgW="1650960" imgH="228600" progId="Equation.DSMT4">
                  <p:embed/>
                </p:oleObj>
              </mc:Choice>
              <mc:Fallback>
                <p:oleObj name="Equation" r:id="rId7" imgW="1650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4154" y="2252542"/>
                        <a:ext cx="3190547" cy="441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07109"/>
              </p:ext>
            </p:extLst>
          </p:nvPr>
        </p:nvGraphicFramePr>
        <p:xfrm>
          <a:off x="4246506" y="2427151"/>
          <a:ext cx="359092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6" name="Equation" r:id="rId9" imgW="1854000" imgH="215640" progId="Equation.DSMT4">
                  <p:embed/>
                </p:oleObj>
              </mc:Choice>
              <mc:Fallback>
                <p:oleObj name="Equation" r:id="rId9" imgW="18540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46506" y="2427151"/>
                        <a:ext cx="3590925" cy="41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7884369" y="2135596"/>
            <a:ext cx="432047" cy="4293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72400" y="1682875"/>
            <a:ext cx="75572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τόκος</a:t>
            </a:r>
            <a:endParaRPr lang="el-GR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864091"/>
              </p:ext>
            </p:extLst>
          </p:nvPr>
        </p:nvGraphicFramePr>
        <p:xfrm>
          <a:off x="1946828" y="4918296"/>
          <a:ext cx="5043487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7" name="Equation" r:id="rId11" imgW="2234880" imgH="279360" progId="Equation.DSMT4">
                  <p:embed/>
                </p:oleObj>
              </mc:Choice>
              <mc:Fallback>
                <p:oleObj name="Equation" r:id="rId11" imgW="2234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46828" y="4918296"/>
                        <a:ext cx="5043487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179166"/>
              </p:ext>
            </p:extLst>
          </p:nvPr>
        </p:nvGraphicFramePr>
        <p:xfrm>
          <a:off x="1982788" y="5676900"/>
          <a:ext cx="47815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8" name="Equation" r:id="rId13" imgW="2514600" imgH="279360" progId="Equation.DSMT4">
                  <p:embed/>
                </p:oleObj>
              </mc:Choice>
              <mc:Fallback>
                <p:oleObj name="Equation" r:id="rId13" imgW="25146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982788" y="5676900"/>
                        <a:ext cx="4781550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946828" y="6335509"/>
            <a:ext cx="203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Γεωμετρική σειρά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472516"/>
              </p:ext>
            </p:extLst>
          </p:nvPr>
        </p:nvGraphicFramePr>
        <p:xfrm>
          <a:off x="1187624" y="2060848"/>
          <a:ext cx="3511456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name="Equation" r:id="rId3" imgW="1028520" imgH="279360" progId="Equation.DSMT4">
                  <p:embed/>
                </p:oleObj>
              </mc:Choice>
              <mc:Fallback>
                <p:oleObj name="Equation" r:id="rId3" imgW="10285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2060848"/>
                        <a:ext cx="3511456" cy="954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41571"/>
              </p:ext>
            </p:extLst>
          </p:nvPr>
        </p:nvGraphicFramePr>
        <p:xfrm>
          <a:off x="1403648" y="3996952"/>
          <a:ext cx="2353237" cy="1339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name="Equation" r:id="rId5" imgW="825480" imgH="469800" progId="Equation.DSMT4">
                  <p:embed/>
                </p:oleObj>
              </mc:Choice>
              <mc:Fallback>
                <p:oleObj name="Equation" r:id="rId5" imgW="8254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3648" y="3996952"/>
                        <a:ext cx="2353237" cy="13395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20072" y="321682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Discount factor : </a:t>
            </a:r>
            <a:r>
              <a:rPr lang="el-GR" dirty="0" smtClean="0"/>
              <a:t>συντελεστής</a:t>
            </a:r>
            <a:r>
              <a:rPr lang="en-US" dirty="0" smtClean="0"/>
              <a:t> </a:t>
            </a:r>
            <a:r>
              <a:rPr lang="el-GR" dirty="0" smtClean="0"/>
              <a:t>προεξόφλησης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1769487"/>
            <a:ext cx="341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Κεφαλαιοποίηση ή ανατοκισμός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6021288"/>
            <a:ext cx="1589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προεξόφληση</a:t>
            </a:r>
            <a:endParaRPr lang="el-GR" dirty="0"/>
          </a:p>
        </p:txBody>
      </p:sp>
      <p:cxnSp>
        <p:nvCxnSpPr>
          <p:cNvPr id="13" name="Straight Arrow Connector 12"/>
          <p:cNvCxnSpPr>
            <a:stCxn id="6" idx="1"/>
          </p:cNvCxnSpPr>
          <p:nvPr/>
        </p:nvCxnSpPr>
        <p:spPr>
          <a:xfrm flipH="1">
            <a:off x="3635896" y="3539994"/>
            <a:ext cx="1584176" cy="1401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1"/>
          </p:cNvCxnSpPr>
          <p:nvPr/>
        </p:nvCxnSpPr>
        <p:spPr>
          <a:xfrm flipH="1" flipV="1">
            <a:off x="4427984" y="2780928"/>
            <a:ext cx="792088" cy="759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8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103590" cy="7920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Καθαρή παρούσα αξία</a:t>
            </a:r>
            <a:endParaRPr lang="el-G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166147"/>
              </p:ext>
            </p:extLst>
          </p:nvPr>
        </p:nvGraphicFramePr>
        <p:xfrm>
          <a:off x="758825" y="2852738"/>
          <a:ext cx="76104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3" imgW="3911400" imgH="431640" progId="Equation.DSMT4">
                  <p:embed/>
                </p:oleObj>
              </mc:Choice>
              <mc:Fallback>
                <p:oleObj name="Equation" r:id="rId3" imgW="39114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8825" y="2852738"/>
                        <a:ext cx="7610475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4725144"/>
            <a:ext cx="7475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Επιτόκιο </a:t>
            </a:r>
            <a:r>
              <a:rPr lang="el-GR" b="1" dirty="0"/>
              <a:t>προεξόφλησης </a:t>
            </a:r>
            <a:r>
              <a:rPr lang="el-GR" dirty="0"/>
              <a:t>λέγεται το επιτόκιο με το οποίο </a:t>
            </a:r>
            <a:r>
              <a:rPr lang="el-GR" dirty="0" smtClean="0"/>
              <a:t>υπολογίζεται </a:t>
            </a:r>
          </a:p>
          <a:p>
            <a:r>
              <a:rPr lang="el-GR" dirty="0" smtClean="0"/>
              <a:t>πόσο </a:t>
            </a:r>
            <a:r>
              <a:rPr lang="el-GR" dirty="0"/>
              <a:t>τόκο θα πληρώσει ο κάτοχος του </a:t>
            </a:r>
            <a:r>
              <a:rPr lang="el-GR" b="1" dirty="0"/>
              <a:t>τίτλου</a:t>
            </a:r>
            <a:r>
              <a:rPr lang="el-GR" dirty="0"/>
              <a:t> προς προεξόφληση.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771800" y="3645024"/>
            <a:ext cx="0" cy="10801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31640" y="1957305"/>
            <a:ext cx="595220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b="1" dirty="0" smtClean="0"/>
              <a:t>Προεξόφληση</a:t>
            </a:r>
            <a:r>
              <a:rPr lang="el-GR" dirty="0" smtClean="0"/>
              <a:t>:  Αναγωγή μελλοντικών αξιών σε τωρινές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085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132856"/>
            <a:ext cx="192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Σε συνεχή χρόνο</a:t>
            </a:r>
            <a:endParaRPr lang="el-G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396977"/>
              </p:ext>
            </p:extLst>
          </p:nvPr>
        </p:nvGraphicFramePr>
        <p:xfrm>
          <a:off x="4364831" y="1825119"/>
          <a:ext cx="3036888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" name="Equation" r:id="rId3" imgW="1054080" imgH="469800" progId="Equation.DSMT4">
                  <p:embed/>
                </p:oleObj>
              </mc:Choice>
              <mc:Fallback>
                <p:oleObj name="Equation" r:id="rId3" imgW="10540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64831" y="1825119"/>
                        <a:ext cx="3036888" cy="1354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178570"/>
              </p:ext>
            </p:extLst>
          </p:nvPr>
        </p:nvGraphicFramePr>
        <p:xfrm>
          <a:off x="2989263" y="4365625"/>
          <a:ext cx="2751137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" name="Equation" r:id="rId5" imgW="838080" imgH="419040" progId="Equation.DSMT4">
                  <p:embed/>
                </p:oleObj>
              </mc:Choice>
              <mc:Fallback>
                <p:oleObj name="Equation" r:id="rId5" imgW="838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89263" y="4365625"/>
                        <a:ext cx="2751137" cy="1376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399577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Continuous discount factor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1882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1" y="2348292"/>
            <a:ext cx="5485604" cy="36933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Ιδιωτικό (αγορά) # Κοινωνικό (υπεύθυνος πολιτικής)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3068960"/>
            <a:ext cx="1877437" cy="13567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arenR"/>
            </a:pPr>
            <a:r>
              <a:rPr lang="en-US" dirty="0" smtClean="0"/>
              <a:t>Risk Pooling </a:t>
            </a:r>
          </a:p>
          <a:p>
            <a:pPr marL="342900" indent="-342900">
              <a:lnSpc>
                <a:spcPct val="250000"/>
              </a:lnSpc>
              <a:buAutoNum type="arabicParenR"/>
            </a:pPr>
            <a:r>
              <a:rPr lang="en-US" dirty="0" smtClean="0"/>
              <a:t>Risk Sharing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89921"/>
              </p:ext>
            </p:extLst>
          </p:nvPr>
        </p:nvGraphicFramePr>
        <p:xfrm>
          <a:off x="4924425" y="3310794"/>
          <a:ext cx="28638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Equation" r:id="rId3" imgW="1193760" imgH="215640" progId="Equation.DSMT4">
                  <p:embed/>
                </p:oleObj>
              </mc:Choice>
              <mc:Fallback>
                <p:oleObj name="Equation" r:id="rId3" imgW="11937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24425" y="3310794"/>
                        <a:ext cx="2863850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281085" y="3570350"/>
            <a:ext cx="1434931" cy="26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314474" y="4221088"/>
            <a:ext cx="140154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388912"/>
              </p:ext>
            </p:extLst>
          </p:nvPr>
        </p:nvGraphicFramePr>
        <p:xfrm>
          <a:off x="4924425" y="3962400"/>
          <a:ext cx="28622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Equation" r:id="rId5" imgW="1193760" imgH="215640" progId="Equation.DSMT4">
                  <p:embed/>
                </p:oleObj>
              </mc:Choice>
              <mc:Fallback>
                <p:oleObj name="Equation" r:id="rId5" imgW="1193760" imgH="215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4425" y="3962400"/>
                        <a:ext cx="2862263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00699" y="1552146"/>
            <a:ext cx="1723549" cy="369332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Discount factor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73238" y="5805264"/>
            <a:ext cx="477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Hyperbolic Discounting</a:t>
            </a:r>
            <a:r>
              <a:rPr lang="en-US" dirty="0" smtClean="0"/>
              <a:t>: </a:t>
            </a:r>
            <a:r>
              <a:rPr lang="el-GR" dirty="0" smtClean="0"/>
              <a:t>φθίνει με το χρόνο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00096" y="4761631"/>
            <a:ext cx="355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Ανοικτό ζήτημα στη βιβλιογραφία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24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022" y="620688"/>
            <a:ext cx="2520280" cy="68761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Εξόρυξη</a:t>
            </a:r>
            <a:endParaRPr lang="el-G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488720"/>
              </p:ext>
            </p:extLst>
          </p:nvPr>
        </p:nvGraphicFramePr>
        <p:xfrm>
          <a:off x="1141413" y="2867025"/>
          <a:ext cx="443388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8" name="Equation" r:id="rId3" imgW="1854000" imgH="253800" progId="Equation.DSMT4">
                  <p:embed/>
                </p:oleObj>
              </mc:Choice>
              <mc:Fallback>
                <p:oleObj name="Equation" r:id="rId3" imgW="1854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1413" y="2867025"/>
                        <a:ext cx="4433887" cy="608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7744" y="1727273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τιμή</a:t>
            </a:r>
            <a:endParaRPr lang="el-GR" dirty="0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2555776" y="2096605"/>
            <a:ext cx="6280" cy="7704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63374" y="4425751"/>
            <a:ext cx="213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Ποσότητα ορυκτών</a:t>
            </a:r>
            <a:endParaRPr lang="el-GR" dirty="0"/>
          </a:p>
        </p:txBody>
      </p:sp>
      <p:cxnSp>
        <p:nvCxnSpPr>
          <p:cNvPr id="10" name="Straight Arrow Connector 9"/>
          <p:cNvCxnSpPr>
            <a:endCxn id="3" idx="2"/>
          </p:cNvCxnSpPr>
          <p:nvPr/>
        </p:nvCxnSpPr>
        <p:spPr>
          <a:xfrm flipV="1">
            <a:off x="3357022" y="3475038"/>
            <a:ext cx="540" cy="9092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63796" y="4384299"/>
            <a:ext cx="1924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Κόστος εξόρυξης</a:t>
            </a:r>
            <a:endParaRPr lang="el-GR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4427984" y="3356992"/>
            <a:ext cx="1367417" cy="12119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76363" y="2055512"/>
            <a:ext cx="1239853" cy="901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00192" y="1686180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χρόνος</a:t>
            </a:r>
            <a:endParaRPr lang="el-GR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696932"/>
              </p:ext>
            </p:extLst>
          </p:nvPr>
        </p:nvGraphicFramePr>
        <p:xfrm>
          <a:off x="2473325" y="5302250"/>
          <a:ext cx="3579813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9" name="Equation" r:id="rId5" imgW="1714320" imgH="495000" progId="Equation.DSMT4">
                  <p:embed/>
                </p:oleObj>
              </mc:Choice>
              <mc:Fallback>
                <p:oleObj name="Equation" r:id="rId5" imgW="171432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73325" y="5302250"/>
                        <a:ext cx="3579813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7197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129570"/>
              </p:ext>
            </p:extLst>
          </p:nvPr>
        </p:nvGraphicFramePr>
        <p:xfrm>
          <a:off x="1471613" y="2430463"/>
          <a:ext cx="6381750" cy="154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Equation" r:id="rId3" imgW="3771720" imgH="914400" progId="Equation.DSMT4">
                  <p:embed/>
                </p:oleObj>
              </mc:Choice>
              <mc:Fallback>
                <p:oleObj name="Equation" r:id="rId3" imgW="377172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1613" y="2430463"/>
                        <a:ext cx="6381750" cy="1547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635407"/>
              </p:ext>
            </p:extLst>
          </p:nvPr>
        </p:nvGraphicFramePr>
        <p:xfrm>
          <a:off x="1471613" y="5301208"/>
          <a:ext cx="5272088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" name="Equation" r:id="rId5" imgW="2222280" imgH="266400" progId="Equation.DSMT4">
                  <p:embed/>
                </p:oleObj>
              </mc:Choice>
              <mc:Fallback>
                <p:oleObj name="Equation" r:id="rId5" imgW="22222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71613" y="5301208"/>
                        <a:ext cx="5272088" cy="63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1613" y="1723701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Παρούσα αξία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471613" y="4653136"/>
            <a:ext cx="2103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l-GR" dirty="0" smtClean="0"/>
              <a:t>με τον περιορισμό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5376059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238</Words>
  <Application>Microsoft Office PowerPoint</Application>
  <PresentationFormat>On-screen Show (4:3)</PresentationFormat>
  <Paragraphs>56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Bookman Old Style</vt:lpstr>
      <vt:lpstr>Verdana</vt:lpstr>
      <vt:lpstr>Modèle par défaut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Καθαρή παρούσα αξία</vt:lpstr>
      <vt:lpstr>PowerPoint Presentation</vt:lpstr>
      <vt:lpstr>PowerPoint Presentation</vt:lpstr>
      <vt:lpstr>Εξόρυξη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 Water Drops</dc:title>
  <dc:creator>www.powerpointstyles.com</dc:creator>
  <dc:description>Image credit to stockvault.net</dc:description>
  <cp:lastModifiedBy>Thanasis</cp:lastModifiedBy>
  <cp:revision>83</cp:revision>
  <cp:lastPrinted>2019-05-14T15:12:11Z</cp:lastPrinted>
  <dcterms:created xsi:type="dcterms:W3CDTF">2009-03-23T15:23:24Z</dcterms:created>
  <dcterms:modified xsi:type="dcterms:W3CDTF">2021-05-11T15:19:00Z</dcterms:modified>
</cp:coreProperties>
</file>