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74" r:id="rId5"/>
    <p:sldId id="257" r:id="rId6"/>
    <p:sldId id="260" r:id="rId7"/>
    <p:sldId id="276" r:id="rId8"/>
    <p:sldId id="262" r:id="rId9"/>
    <p:sldId id="263" r:id="rId10"/>
    <p:sldId id="261" r:id="rId11"/>
    <p:sldId id="264" r:id="rId12"/>
    <p:sldId id="265" r:id="rId13"/>
    <p:sldId id="267" r:id="rId14"/>
    <p:sldId id="266" r:id="rId15"/>
    <p:sldId id="268" r:id="rId16"/>
    <p:sldId id="269" r:id="rId17"/>
    <p:sldId id="275" r:id="rId18"/>
    <p:sldId id="270" r:id="rId19"/>
    <p:sldId id="271" r:id="rId20"/>
    <p:sldId id="272" r:id="rId21"/>
    <p:sldId id="277" r:id="rId2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22C16"/>
    <a:srgbClr val="0C788E"/>
    <a:srgbClr val="025198"/>
    <a:srgbClr val="1C1C1C"/>
    <a:srgbClr val="3366FF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105" d="100"/>
          <a:sy n="105" d="100"/>
        </p:scale>
        <p:origin x="10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A76A-7425-4CB4-AAC1-B60466366D33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FC1C1-007A-4FB4-AD0E-F07DB242692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00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FC1C1-007A-4FB4-AD0E-F07DB242692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90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FC1C1-007A-4FB4-AD0E-F07DB242692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73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2338B-ABD7-4312-84AE-B7393BD56E5A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177586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1A4D-C69A-4F90-8896-B5818182AF45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212473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5ECE-AF75-4340-9A4F-EF0551CA14FB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99004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3C39-8735-460C-9605-86D6132BBFE6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295384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A6228-C3AC-4790-84F6-AEA46BA2452A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24029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20D7-3F36-44F2-AA73-1D3E3ECC21CC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159821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01E1-7A7C-4A92-86A3-DE6B413862CF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133450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62E48-D7D3-4A6A-A998-E748DD017498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410363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DF647-04D1-481A-8976-8D39BAF608B7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417887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1002-CFBF-4B7F-9E70-6F85A1FFEB42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107969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5148E-3C11-4C21-821D-B9BC23D04EE2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  <p:extLst>
      <p:ext uri="{BB962C8B-B14F-4D97-AF65-F5344CB8AC3E}">
        <p14:creationId xmlns:p14="http://schemas.microsoft.com/office/powerpoint/2010/main" val="337255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l-GR" smtClean="0"/>
              <a:t>Haga clic para modificar el estilo de texto del patrón</a:t>
            </a:r>
          </a:p>
          <a:p>
            <a:pPr lvl="1"/>
            <a:r>
              <a:rPr lang="es-ES" altLang="el-GR" smtClean="0"/>
              <a:t>Segundo nivel</a:t>
            </a:r>
          </a:p>
          <a:p>
            <a:pPr lvl="2"/>
            <a:r>
              <a:rPr lang="es-ES" altLang="el-GR" smtClean="0"/>
              <a:t>Tercer nivel</a:t>
            </a:r>
          </a:p>
          <a:p>
            <a:pPr lvl="3"/>
            <a:r>
              <a:rPr lang="es-ES" altLang="el-GR" smtClean="0"/>
              <a:t>Cuarto nivel</a:t>
            </a:r>
          </a:p>
          <a:p>
            <a:pPr lvl="4"/>
            <a:r>
              <a:rPr lang="es-ES" altLang="el-G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6C6BF1F-B724-432B-B9EC-0B7AC7591BEF}" type="slidenum">
              <a:rPr lang="es-ES" altLang="el-GR"/>
              <a:pPr>
                <a:defRPr/>
              </a:pPr>
              <a:t>‹#›</a:t>
            </a:fld>
            <a:endParaRPr lang="es-ES" alt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39.emf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eia.minagric.gr/sites/default/files/basicPageFiles/1-SyllectAl/91_0098A.pdf" TargetMode="External"/><Relationship Id="rId2" Type="http://schemas.openxmlformats.org/officeDocument/2006/relationships/hyperlink" Target="http://www.alieia.minagric.gr/sites/default/files/basicPageFiles/1-SyllectAl/05_1281R.pdf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em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339975" y="4941888"/>
            <a:ext cx="4465638" cy="544512"/>
          </a:xfrm>
          <a:noFill/>
        </p:spPr>
        <p:txBody>
          <a:bodyPr anchor="ctr"/>
          <a:lstStyle/>
          <a:p>
            <a:pPr eaLnBrk="1" hangingPunct="1"/>
            <a:r>
              <a:rPr lang="el-GR" altLang="el-GR" sz="3600" b="1" dirty="0" smtClean="0">
                <a:solidFill>
                  <a:schemeClr val="tx1"/>
                </a:solidFill>
              </a:rPr>
              <a:t>ΔΙΑΧΕΙΡΙΣΗ ΑΛΙΕΥΤΙΚΩΝ ΑΠΟΘΕΜΑΤΩΝ</a:t>
            </a:r>
            <a:endParaRPr lang="es-ES" altLang="el-GR" sz="36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Αλιευτική προσπάθεια</a:t>
            </a:r>
            <a:br>
              <a:rPr lang="el-GR" altLang="el-GR" dirty="0" smtClean="0"/>
            </a:br>
            <a:endParaRPr lang="el-GR" altLang="el-GR" dirty="0" smtClean="0"/>
          </a:p>
        </p:txBody>
      </p:sp>
      <p:sp>
        <p:nvSpPr>
          <p:cNvPr id="10243" name="Line 4"/>
          <p:cNvSpPr>
            <a:spLocks noChangeAspect="1" noChangeShapeType="1"/>
          </p:cNvSpPr>
          <p:nvPr/>
        </p:nvSpPr>
        <p:spPr bwMode="auto">
          <a:xfrm>
            <a:off x="4724400" y="1524000"/>
            <a:ext cx="0" cy="299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4" name="Line 5"/>
          <p:cNvSpPr>
            <a:spLocks noChangeAspect="1" noChangeShapeType="1"/>
          </p:cNvSpPr>
          <p:nvPr/>
        </p:nvSpPr>
        <p:spPr bwMode="auto">
          <a:xfrm>
            <a:off x="4724400" y="4522788"/>
            <a:ext cx="441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5" name="Text Box 6"/>
          <p:cNvSpPr txBox="1">
            <a:spLocks noChangeAspect="1" noChangeArrowheads="1"/>
          </p:cNvSpPr>
          <p:nvPr/>
        </p:nvSpPr>
        <p:spPr bwMode="auto">
          <a:xfrm>
            <a:off x="5943600" y="4800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b="1" dirty="0"/>
              <a:t>Fishing Effort</a:t>
            </a:r>
          </a:p>
        </p:txBody>
      </p:sp>
      <p:sp>
        <p:nvSpPr>
          <p:cNvPr id="10246" name="Line 7"/>
          <p:cNvSpPr>
            <a:spLocks noChangeAspect="1" noChangeShapeType="1"/>
          </p:cNvSpPr>
          <p:nvPr/>
        </p:nvSpPr>
        <p:spPr bwMode="auto">
          <a:xfrm flipH="1">
            <a:off x="4495800" y="1524000"/>
            <a:ext cx="0" cy="2998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7" name="Line 8"/>
          <p:cNvSpPr>
            <a:spLocks noChangeAspect="1" noChangeShapeType="1"/>
          </p:cNvSpPr>
          <p:nvPr/>
        </p:nvSpPr>
        <p:spPr bwMode="auto">
          <a:xfrm flipH="1">
            <a:off x="76200" y="4522788"/>
            <a:ext cx="441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48" name="Arc 9"/>
          <p:cNvSpPr>
            <a:spLocks noChangeAspect="1"/>
          </p:cNvSpPr>
          <p:nvPr/>
        </p:nvSpPr>
        <p:spPr bwMode="auto">
          <a:xfrm rot="2462108" flipH="1">
            <a:off x="557213" y="2759075"/>
            <a:ext cx="3527425" cy="3141663"/>
          </a:xfrm>
          <a:custGeom>
            <a:avLst/>
            <a:gdLst>
              <a:gd name="T0" fmla="*/ 0 w 32792"/>
              <a:gd name="T1" fmla="*/ 2147483646 h 31902"/>
              <a:gd name="T2" fmla="*/ 2147483646 w 32792"/>
              <a:gd name="T3" fmla="*/ 2147483646 h 31902"/>
              <a:gd name="T4" fmla="*/ 2147483646 w 32792"/>
              <a:gd name="T5" fmla="*/ 2147483646 h 319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92" h="31902" fill="none" extrusionOk="0">
                <a:moveTo>
                  <a:pt x="0" y="3125"/>
                </a:moveTo>
                <a:cubicBezTo>
                  <a:pt x="3375" y="1080"/>
                  <a:pt x="7245" y="0"/>
                  <a:pt x="11192" y="0"/>
                </a:cubicBezTo>
                <a:cubicBezTo>
                  <a:pt x="23121" y="0"/>
                  <a:pt x="32792" y="9670"/>
                  <a:pt x="32792" y="21600"/>
                </a:cubicBezTo>
                <a:cubicBezTo>
                  <a:pt x="32792" y="25198"/>
                  <a:pt x="31893" y="28739"/>
                  <a:pt x="30176" y="31901"/>
                </a:cubicBezTo>
              </a:path>
              <a:path w="32792" h="31902" stroke="0" extrusionOk="0">
                <a:moveTo>
                  <a:pt x="0" y="3125"/>
                </a:moveTo>
                <a:cubicBezTo>
                  <a:pt x="3375" y="1080"/>
                  <a:pt x="7245" y="0"/>
                  <a:pt x="11192" y="0"/>
                </a:cubicBezTo>
                <a:cubicBezTo>
                  <a:pt x="23121" y="0"/>
                  <a:pt x="32792" y="9670"/>
                  <a:pt x="32792" y="21600"/>
                </a:cubicBezTo>
                <a:cubicBezTo>
                  <a:pt x="32792" y="25198"/>
                  <a:pt x="31893" y="28739"/>
                  <a:pt x="30176" y="31901"/>
                </a:cubicBezTo>
                <a:lnTo>
                  <a:pt x="11192" y="21600"/>
                </a:lnTo>
                <a:lnTo>
                  <a:pt x="0" y="3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371600" y="47244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000" dirty="0"/>
              <a:t>Population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4419600" y="4648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800" b="1" dirty="0"/>
              <a:t>0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3810000" y="1066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b="1" dirty="0"/>
              <a:t>Growth/Catch</a:t>
            </a:r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 flipH="1" flipV="1">
            <a:off x="1346200" y="2306638"/>
            <a:ext cx="3078163" cy="21621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53" name="Text Box 16"/>
          <p:cNvSpPr txBox="1">
            <a:spLocks noChangeArrowheads="1"/>
          </p:cNvSpPr>
          <p:nvPr/>
        </p:nvSpPr>
        <p:spPr bwMode="auto">
          <a:xfrm>
            <a:off x="819150" y="2071688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b="1" dirty="0">
                <a:solidFill>
                  <a:schemeClr val="hlink"/>
                </a:solidFill>
              </a:rPr>
              <a:t>YE</a:t>
            </a:r>
            <a:r>
              <a:rPr lang="el-GR" altLang="el-GR" sz="1800" b="1" dirty="0">
                <a:solidFill>
                  <a:schemeClr val="hlink"/>
                </a:solidFill>
              </a:rPr>
              <a:t>*</a:t>
            </a:r>
            <a:endParaRPr lang="en-US" altLang="el-GR" sz="1800" b="1" dirty="0">
              <a:solidFill>
                <a:schemeClr val="hlink"/>
              </a:solidFill>
            </a:endParaRPr>
          </a:p>
        </p:txBody>
      </p:sp>
      <p:sp>
        <p:nvSpPr>
          <p:cNvPr id="10254" name="Line 17"/>
          <p:cNvSpPr>
            <a:spLocks noChangeShapeType="1"/>
          </p:cNvSpPr>
          <p:nvPr/>
        </p:nvSpPr>
        <p:spPr bwMode="auto">
          <a:xfrm>
            <a:off x="2057400" y="2819400"/>
            <a:ext cx="48768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>
            <a:off x="7019925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56" name="Line 19"/>
          <p:cNvSpPr>
            <a:spLocks noChangeShapeType="1"/>
          </p:cNvSpPr>
          <p:nvPr/>
        </p:nvSpPr>
        <p:spPr bwMode="auto">
          <a:xfrm>
            <a:off x="1638300" y="4394200"/>
            <a:ext cx="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>
            <a:off x="711200" y="4419600"/>
            <a:ext cx="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4432300" y="2667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400" b="1" dirty="0">
                <a:solidFill>
                  <a:schemeClr val="hlink"/>
                </a:solidFill>
              </a:rPr>
              <a:t>C</a:t>
            </a:r>
            <a:r>
              <a:rPr lang="en-US" altLang="el-GR" sz="1400" b="1" baseline="-25000" dirty="0">
                <a:solidFill>
                  <a:schemeClr val="hlink"/>
                </a:solidFill>
              </a:rPr>
              <a:t>2</a:t>
            </a:r>
            <a:endParaRPr lang="en-US" altLang="el-GR" sz="1400" b="1" dirty="0">
              <a:solidFill>
                <a:schemeClr val="hlink"/>
              </a:solidFill>
            </a:endParaRPr>
          </a:p>
        </p:txBody>
      </p:sp>
      <p:sp>
        <p:nvSpPr>
          <p:cNvPr id="10259" name="Line 22"/>
          <p:cNvSpPr>
            <a:spLocks noChangeShapeType="1"/>
          </p:cNvSpPr>
          <p:nvPr/>
        </p:nvSpPr>
        <p:spPr bwMode="auto">
          <a:xfrm>
            <a:off x="685800" y="3505200"/>
            <a:ext cx="48006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4445000" y="3429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400" b="1" dirty="0">
                <a:solidFill>
                  <a:schemeClr val="hlink"/>
                </a:solidFill>
              </a:rPr>
              <a:t>C</a:t>
            </a:r>
            <a:r>
              <a:rPr lang="en-US" altLang="el-GR" sz="1400" b="1" baseline="-25000" dirty="0">
                <a:solidFill>
                  <a:schemeClr val="hlink"/>
                </a:solidFill>
              </a:rPr>
              <a:t>1</a:t>
            </a:r>
            <a:endParaRPr lang="en-US" altLang="el-GR" sz="1400" b="1" dirty="0">
              <a:solidFill>
                <a:schemeClr val="hlink"/>
              </a:solidFill>
            </a:endParaRPr>
          </a:p>
        </p:txBody>
      </p:sp>
      <p:grpSp>
        <p:nvGrpSpPr>
          <p:cNvPr id="10261" name="Group 24"/>
          <p:cNvGrpSpPr>
            <a:grpSpLocks/>
          </p:cNvGrpSpPr>
          <p:nvPr/>
        </p:nvGrpSpPr>
        <p:grpSpPr bwMode="auto">
          <a:xfrm>
            <a:off x="0" y="2971800"/>
            <a:ext cx="5892800" cy="1827213"/>
            <a:chOff x="0" y="1872"/>
            <a:chExt cx="3712" cy="1151"/>
          </a:xfrm>
        </p:grpSpPr>
        <p:sp>
          <p:nvSpPr>
            <p:cNvPr id="10279" name="Line 25"/>
            <p:cNvSpPr>
              <a:spLocks noChangeShapeType="1"/>
            </p:cNvSpPr>
            <p:nvPr/>
          </p:nvSpPr>
          <p:spPr bwMode="auto">
            <a:xfrm>
              <a:off x="3456" y="220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0280" name="Line 26"/>
            <p:cNvSpPr>
              <a:spLocks noChangeShapeType="1"/>
            </p:cNvSpPr>
            <p:nvPr/>
          </p:nvSpPr>
          <p:spPr bwMode="auto">
            <a:xfrm flipH="1" flipV="1">
              <a:off x="96" y="2112"/>
              <a:ext cx="2688" cy="72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0281" name="Text Box 27"/>
            <p:cNvSpPr txBox="1">
              <a:spLocks noChangeArrowheads="1"/>
            </p:cNvSpPr>
            <p:nvPr/>
          </p:nvSpPr>
          <p:spPr bwMode="auto">
            <a:xfrm>
              <a:off x="0" y="187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1800" b="1" dirty="0">
                  <a:solidFill>
                    <a:schemeClr val="hlink"/>
                  </a:solidFill>
                </a:rPr>
                <a:t>YE</a:t>
              </a:r>
              <a:r>
                <a:rPr lang="en-US" altLang="el-GR" sz="1800" b="1" baseline="-25000" dirty="0">
                  <a:solidFill>
                    <a:schemeClr val="hlink"/>
                  </a:solidFill>
                </a:rPr>
                <a:t>1</a:t>
              </a:r>
              <a:endParaRPr lang="en-US" altLang="el-GR" sz="1800" b="1" dirty="0">
                <a:solidFill>
                  <a:schemeClr val="hlink"/>
                </a:solidFill>
              </a:endParaRPr>
            </a:p>
          </p:txBody>
        </p:sp>
        <p:sp>
          <p:nvSpPr>
            <p:cNvPr id="10282" name="Text Box 28"/>
            <p:cNvSpPr txBox="1">
              <a:spLocks noChangeArrowheads="1"/>
            </p:cNvSpPr>
            <p:nvPr/>
          </p:nvSpPr>
          <p:spPr bwMode="auto">
            <a:xfrm>
              <a:off x="3376" y="279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1800" dirty="0">
                  <a:solidFill>
                    <a:schemeClr val="hlink"/>
                  </a:solidFill>
                </a:rPr>
                <a:t>e</a:t>
              </a:r>
              <a:r>
                <a:rPr lang="en-US" altLang="el-GR" sz="1800" baseline="-25000" dirty="0">
                  <a:solidFill>
                    <a:schemeClr val="hlink"/>
                  </a:solidFill>
                </a:rPr>
                <a:t>1</a:t>
              </a:r>
              <a:endParaRPr lang="en-US" altLang="el-GR" sz="18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10262" name="Text Box 29"/>
          <p:cNvSpPr txBox="1">
            <a:spLocks noChangeArrowheads="1"/>
          </p:cNvSpPr>
          <p:nvPr/>
        </p:nvSpPr>
        <p:spPr bwMode="auto">
          <a:xfrm>
            <a:off x="6824663" y="4487863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800" dirty="0">
                <a:solidFill>
                  <a:schemeClr val="hlink"/>
                </a:solidFill>
              </a:rPr>
              <a:t>e</a:t>
            </a:r>
            <a:r>
              <a:rPr lang="el-GR" altLang="el-GR" sz="1800" dirty="0">
                <a:solidFill>
                  <a:schemeClr val="hlink"/>
                </a:solidFill>
              </a:rPr>
              <a:t>*</a:t>
            </a:r>
            <a:endParaRPr lang="en-US" altLang="el-GR" sz="1800" dirty="0">
              <a:solidFill>
                <a:schemeClr val="hlink"/>
              </a:solidFill>
            </a:endParaRPr>
          </a:p>
        </p:txBody>
      </p:sp>
      <p:grpSp>
        <p:nvGrpSpPr>
          <p:cNvPr id="10263" name="Group 30"/>
          <p:cNvGrpSpPr>
            <a:grpSpLocks/>
          </p:cNvGrpSpPr>
          <p:nvPr/>
        </p:nvGrpSpPr>
        <p:grpSpPr bwMode="auto">
          <a:xfrm>
            <a:off x="2057400" y="1905000"/>
            <a:ext cx="6350000" cy="2894013"/>
            <a:chOff x="1296" y="1200"/>
            <a:chExt cx="4000" cy="1823"/>
          </a:xfrm>
        </p:grpSpPr>
        <p:sp>
          <p:nvSpPr>
            <p:cNvPr id="10275" name="Line 31"/>
            <p:cNvSpPr>
              <a:spLocks noChangeShapeType="1"/>
            </p:cNvSpPr>
            <p:nvPr/>
          </p:nvSpPr>
          <p:spPr bwMode="auto">
            <a:xfrm flipH="1" flipV="1">
              <a:off x="1536" y="1440"/>
              <a:ext cx="1200" cy="13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0276" name="Text Box 32"/>
            <p:cNvSpPr txBox="1">
              <a:spLocks noChangeArrowheads="1"/>
            </p:cNvSpPr>
            <p:nvPr/>
          </p:nvSpPr>
          <p:spPr bwMode="auto">
            <a:xfrm>
              <a:off x="1296" y="1200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1800" b="1" dirty="0">
                  <a:solidFill>
                    <a:schemeClr val="hlink"/>
                  </a:solidFill>
                </a:rPr>
                <a:t>YE</a:t>
              </a:r>
              <a:r>
                <a:rPr lang="en-US" altLang="el-GR" sz="1800" b="1" baseline="-25000" dirty="0">
                  <a:solidFill>
                    <a:schemeClr val="hlink"/>
                  </a:solidFill>
                </a:rPr>
                <a:t>3</a:t>
              </a:r>
              <a:endParaRPr lang="en-US" altLang="el-GR" sz="1800" b="1" dirty="0">
                <a:solidFill>
                  <a:schemeClr val="hlink"/>
                </a:solidFill>
              </a:endParaRPr>
            </a:p>
          </p:txBody>
        </p:sp>
        <p:sp>
          <p:nvSpPr>
            <p:cNvPr id="10277" name="Line 33"/>
            <p:cNvSpPr>
              <a:spLocks noChangeShapeType="1"/>
            </p:cNvSpPr>
            <p:nvPr/>
          </p:nvSpPr>
          <p:spPr bwMode="auto">
            <a:xfrm>
              <a:off x="2040" y="2784"/>
              <a:ext cx="0" cy="14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 dirty="0"/>
            </a:p>
          </p:txBody>
        </p:sp>
        <p:sp>
          <p:nvSpPr>
            <p:cNvPr id="10278" name="Text Box 34"/>
            <p:cNvSpPr txBox="1">
              <a:spLocks noChangeArrowheads="1"/>
            </p:cNvSpPr>
            <p:nvPr/>
          </p:nvSpPr>
          <p:spPr bwMode="auto">
            <a:xfrm>
              <a:off x="4960" y="279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1800" dirty="0">
                  <a:solidFill>
                    <a:schemeClr val="hlink"/>
                  </a:solidFill>
                </a:rPr>
                <a:t>e</a:t>
              </a:r>
              <a:r>
                <a:rPr lang="en-US" altLang="el-GR" sz="1800" baseline="-25000" dirty="0">
                  <a:solidFill>
                    <a:schemeClr val="hlink"/>
                  </a:solidFill>
                </a:rPr>
                <a:t>3</a:t>
              </a:r>
              <a:endParaRPr lang="en-US" altLang="el-GR" sz="18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10264" name="Oval 35"/>
          <p:cNvSpPr>
            <a:spLocks noChangeArrowheads="1"/>
          </p:cNvSpPr>
          <p:nvPr/>
        </p:nvSpPr>
        <p:spPr bwMode="auto">
          <a:xfrm>
            <a:off x="5461000" y="3467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 dirty="0"/>
          </a:p>
        </p:txBody>
      </p:sp>
      <p:sp>
        <p:nvSpPr>
          <p:cNvPr id="10265" name="Oval 36"/>
          <p:cNvSpPr>
            <a:spLocks noChangeArrowheads="1"/>
          </p:cNvSpPr>
          <p:nvPr/>
        </p:nvSpPr>
        <p:spPr bwMode="auto">
          <a:xfrm>
            <a:off x="6961188" y="28241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 dirty="0"/>
          </a:p>
        </p:txBody>
      </p:sp>
      <p:sp>
        <p:nvSpPr>
          <p:cNvPr id="10266" name="Line 39"/>
          <p:cNvSpPr>
            <a:spLocks noChangeShapeType="1"/>
          </p:cNvSpPr>
          <p:nvPr/>
        </p:nvSpPr>
        <p:spPr bwMode="auto">
          <a:xfrm>
            <a:off x="3200400" y="3124200"/>
            <a:ext cx="48768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67" name="Line 40"/>
          <p:cNvSpPr>
            <a:spLocks noChangeShapeType="1"/>
          </p:cNvSpPr>
          <p:nvPr/>
        </p:nvSpPr>
        <p:spPr bwMode="auto">
          <a:xfrm>
            <a:off x="8026400" y="314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 dirty="0"/>
          </a:p>
        </p:txBody>
      </p:sp>
      <p:sp>
        <p:nvSpPr>
          <p:cNvPr id="10268" name="Text Box 41"/>
          <p:cNvSpPr txBox="1">
            <a:spLocks noChangeArrowheads="1"/>
          </p:cNvSpPr>
          <p:nvPr/>
        </p:nvSpPr>
        <p:spPr bwMode="auto">
          <a:xfrm>
            <a:off x="4445000" y="3073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400" b="1" dirty="0">
                <a:solidFill>
                  <a:schemeClr val="hlink"/>
                </a:solidFill>
              </a:rPr>
              <a:t>C</a:t>
            </a:r>
            <a:r>
              <a:rPr lang="en-US" altLang="el-GR" sz="1400" b="1" baseline="-25000" dirty="0">
                <a:solidFill>
                  <a:schemeClr val="hlink"/>
                </a:solidFill>
              </a:rPr>
              <a:t>3</a:t>
            </a:r>
            <a:endParaRPr lang="en-US" altLang="el-GR" sz="1400" b="1" dirty="0">
              <a:solidFill>
                <a:schemeClr val="hlink"/>
              </a:solidFill>
            </a:endParaRPr>
          </a:p>
        </p:txBody>
      </p:sp>
      <p:sp>
        <p:nvSpPr>
          <p:cNvPr id="10269" name="Oval 43"/>
          <p:cNvSpPr>
            <a:spLocks noChangeArrowheads="1"/>
          </p:cNvSpPr>
          <p:nvPr/>
        </p:nvSpPr>
        <p:spPr bwMode="auto">
          <a:xfrm>
            <a:off x="7975600" y="3086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 dirty="0"/>
          </a:p>
        </p:txBody>
      </p:sp>
      <p:sp>
        <p:nvSpPr>
          <p:cNvPr id="40" name="Arc 44"/>
          <p:cNvSpPr>
            <a:spLocks noChangeAspect="1"/>
          </p:cNvSpPr>
          <p:nvPr/>
        </p:nvSpPr>
        <p:spPr bwMode="auto">
          <a:xfrm rot="-2462108">
            <a:off x="5130800" y="2730500"/>
            <a:ext cx="3527425" cy="3141663"/>
          </a:xfrm>
          <a:custGeom>
            <a:avLst/>
            <a:gdLst>
              <a:gd name="T0" fmla="*/ 0 w 32792"/>
              <a:gd name="T1" fmla="*/ 2147483646 h 31902"/>
              <a:gd name="T2" fmla="*/ 2147483646 w 32792"/>
              <a:gd name="T3" fmla="*/ 2147483646 h 31902"/>
              <a:gd name="T4" fmla="*/ 2147483646 w 32792"/>
              <a:gd name="T5" fmla="*/ 2147483646 h 319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792" h="31902" fill="none" extrusionOk="0">
                <a:moveTo>
                  <a:pt x="0" y="3125"/>
                </a:moveTo>
                <a:cubicBezTo>
                  <a:pt x="3375" y="1080"/>
                  <a:pt x="7245" y="0"/>
                  <a:pt x="11192" y="0"/>
                </a:cubicBezTo>
                <a:cubicBezTo>
                  <a:pt x="23121" y="0"/>
                  <a:pt x="32792" y="9670"/>
                  <a:pt x="32792" y="21600"/>
                </a:cubicBezTo>
                <a:cubicBezTo>
                  <a:pt x="32792" y="25198"/>
                  <a:pt x="31893" y="28739"/>
                  <a:pt x="30176" y="31901"/>
                </a:cubicBezTo>
              </a:path>
              <a:path w="32792" h="31902" stroke="0" extrusionOk="0">
                <a:moveTo>
                  <a:pt x="0" y="3125"/>
                </a:moveTo>
                <a:cubicBezTo>
                  <a:pt x="3375" y="1080"/>
                  <a:pt x="7245" y="0"/>
                  <a:pt x="11192" y="0"/>
                </a:cubicBezTo>
                <a:cubicBezTo>
                  <a:pt x="23121" y="0"/>
                  <a:pt x="32792" y="9670"/>
                  <a:pt x="32792" y="21600"/>
                </a:cubicBezTo>
                <a:cubicBezTo>
                  <a:pt x="32792" y="25198"/>
                  <a:pt x="31893" y="28739"/>
                  <a:pt x="30176" y="31901"/>
                </a:cubicBezTo>
                <a:lnTo>
                  <a:pt x="11192" y="21600"/>
                </a:lnTo>
                <a:lnTo>
                  <a:pt x="0" y="31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grpSp>
        <p:nvGrpSpPr>
          <p:cNvPr id="41" name="Group 48"/>
          <p:cNvGrpSpPr>
            <a:grpSpLocks/>
          </p:cNvGrpSpPr>
          <p:nvPr/>
        </p:nvGrpSpPr>
        <p:grpSpPr bwMode="auto">
          <a:xfrm>
            <a:off x="5562600" y="1727200"/>
            <a:ext cx="3559175" cy="1092200"/>
            <a:chOff x="3504" y="1088"/>
            <a:chExt cx="2242" cy="688"/>
          </a:xfrm>
        </p:grpSpPr>
        <p:sp>
          <p:nvSpPr>
            <p:cNvPr id="10273" name="Rectangle 45"/>
            <p:cNvSpPr>
              <a:spLocks noChangeArrowheads="1"/>
            </p:cNvSpPr>
            <p:nvPr/>
          </p:nvSpPr>
          <p:spPr bwMode="auto">
            <a:xfrm>
              <a:off x="3504" y="1088"/>
              <a:ext cx="22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000" b="1" i="1" dirty="0"/>
                <a:t>Sustainable Yield Function</a:t>
              </a:r>
            </a:p>
          </p:txBody>
        </p:sp>
        <p:sp>
          <p:nvSpPr>
            <p:cNvPr id="10274" name="AutoShape 47"/>
            <p:cNvSpPr>
              <a:spLocks noChangeArrowheads="1"/>
            </p:cNvSpPr>
            <p:nvPr/>
          </p:nvSpPr>
          <p:spPr bwMode="auto">
            <a:xfrm rot="1015650">
              <a:off x="4752" y="1344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1800" dirty="0"/>
            </a:p>
          </p:txBody>
        </p:sp>
      </p:grpSp>
      <p:graphicFrame>
        <p:nvGraphicFramePr>
          <p:cNvPr id="10272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47653"/>
              </p:ext>
            </p:extLst>
          </p:nvPr>
        </p:nvGraphicFramePr>
        <p:xfrm>
          <a:off x="4008076" y="6137465"/>
          <a:ext cx="14589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4" name="Equation" r:id="rId3" imgW="774364" imgH="241195" progId="Equation.DSMT4">
                  <p:embed/>
                </p:oleObj>
              </mc:Choice>
              <mc:Fallback>
                <p:oleObj name="Equation" r:id="rId3" imgW="774364" imgH="241195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076" y="6137465"/>
                        <a:ext cx="1458913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56541" y="5316039"/>
            <a:ext cx="171072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Gordon Model 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6182770" y="5388113"/>
            <a:ext cx="155683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Shafer Model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 smtClean="0"/>
              <a:t>Στατικό οικονομικό μοντέλο αλιείας </a:t>
            </a:r>
            <a:r>
              <a:rPr lang="en-US" altLang="el-GR" sz="3200" dirty="0" smtClean="0"/>
              <a:t/>
            </a:r>
            <a:br>
              <a:rPr lang="en-US" altLang="el-GR" sz="3200" dirty="0" smtClean="0"/>
            </a:br>
            <a:r>
              <a:rPr lang="en-US" altLang="el-GR" sz="3200" dirty="0" smtClean="0"/>
              <a:t>(Gordon-Shaffer)</a:t>
            </a:r>
            <a:endParaRPr lang="el-GR" altLang="el-GR" sz="3200" dirty="0" smtClean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738" y="1414463"/>
            <a:ext cx="52165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2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0049"/>
              </p:ext>
            </p:extLst>
          </p:nvPr>
        </p:nvGraphicFramePr>
        <p:xfrm>
          <a:off x="2551905" y="4828900"/>
          <a:ext cx="27860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Equation" r:id="rId4" imgW="1409400" imgH="241200" progId="Equation.DSMT4">
                  <p:embed/>
                </p:oleObj>
              </mc:Choice>
              <mc:Fallback>
                <p:oleObj name="Equation" r:id="rId4" imgW="14094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905" y="4828900"/>
                        <a:ext cx="278606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413678"/>
              </p:ext>
            </p:extLst>
          </p:nvPr>
        </p:nvGraphicFramePr>
        <p:xfrm>
          <a:off x="2987824" y="5739606"/>
          <a:ext cx="12541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Equation" r:id="rId6" imgW="558558" imgH="177723" progId="Equation.DSMT4">
                  <p:embed/>
                </p:oleObj>
              </mc:Choice>
              <mc:Fallback>
                <p:oleObj name="Equation" r:id="rId6" imgW="558558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739606"/>
                        <a:ext cx="12541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868144" y="2132856"/>
            <a:ext cx="7764" cy="208823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16016" y="1844824"/>
            <a:ext cx="0" cy="23762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60032" y="364502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72100" y="3645024"/>
            <a:ext cx="3318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 </a:t>
            </a:r>
            <a:r>
              <a:rPr lang="el-GR" altLang="el-GR" sz="4000" dirty="0" smtClean="0"/>
              <a:t>Πως ορίζεται η οικονομική </a:t>
            </a:r>
            <a:r>
              <a:rPr lang="el-GR" altLang="el-GR" sz="4000" dirty="0" err="1" smtClean="0"/>
              <a:t>υπερ</a:t>
            </a:r>
            <a:r>
              <a:rPr lang="el-GR" altLang="el-GR" sz="4000" dirty="0" smtClean="0"/>
              <a:t>-αλίευση?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763713" y="1844675"/>
            <a:ext cx="201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/>
              <a:t>Μέγιστη απόδοση</a:t>
            </a:r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2382838" y="2762250"/>
          <a:ext cx="28035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7" name="Equation" r:id="rId3" imgW="1473200" imgH="393700" progId="Equation.DSMT4">
                  <p:embed/>
                </p:oleObj>
              </mc:Choice>
              <mc:Fallback>
                <p:oleObj name="Equation" r:id="rId3" imgW="14732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8" y="2762250"/>
                        <a:ext cx="28035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2484438" y="4292600"/>
          <a:ext cx="4005262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" name="Equation" r:id="rId5" imgW="2171700" imgH="431800" progId="Equation.DSMT4">
                  <p:embed/>
                </p:oleObj>
              </mc:Choice>
              <mc:Fallback>
                <p:oleObj name="Equation" r:id="rId5" imgW="21717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292600"/>
                        <a:ext cx="4005262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7308850" y="4505325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(1)</a:t>
            </a:r>
            <a:endParaRPr lang="el-GR" altLang="el-GR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753024" y="578406"/>
            <a:ext cx="62083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/>
              <a:t>Μέγιστη διατηρήσιμη </a:t>
            </a:r>
            <a:r>
              <a:rPr lang="el-GR" altLang="el-GR" sz="1800" dirty="0" smtClean="0"/>
              <a:t>πρόσοδος (</a:t>
            </a: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καθαρά λειτουργικά </a:t>
            </a:r>
            <a:r>
              <a:rPr lang="el-GR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έσοδα)</a:t>
            </a:r>
            <a:endParaRPr lang="el-GR" altLang="el-GR" sz="1800" dirty="0"/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28263"/>
              </p:ext>
            </p:extLst>
          </p:nvPr>
        </p:nvGraphicFramePr>
        <p:xfrm>
          <a:off x="2423954" y="1390646"/>
          <a:ext cx="4238625" cy="177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1" name="Equation" r:id="rId4" imgW="1701720" imgH="711000" progId="Equation.DSMT4">
                  <p:embed/>
                </p:oleObj>
              </mc:Choice>
              <mc:Fallback>
                <p:oleObj name="Equation" r:id="rId4" imgW="1701720" imgH="71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954" y="1390646"/>
                        <a:ext cx="4238625" cy="177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7667625" y="2420938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(2)</a:t>
            </a:r>
            <a:endParaRPr lang="el-GR" altLang="el-GR" sz="1800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40137"/>
              </p:ext>
            </p:extLst>
          </p:nvPr>
        </p:nvGraphicFramePr>
        <p:xfrm>
          <a:off x="1950492" y="3533527"/>
          <a:ext cx="1498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2" name="Equation" r:id="rId6" imgW="596641" imgH="203112" progId="Equation.DSMT4">
                  <p:embed/>
                </p:oleObj>
              </mc:Choice>
              <mc:Fallback>
                <p:oleObj name="Equation" r:id="rId6" imgW="596641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0492" y="3533527"/>
                        <a:ext cx="1498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52357"/>
              </p:ext>
            </p:extLst>
          </p:nvPr>
        </p:nvGraphicFramePr>
        <p:xfrm>
          <a:off x="5302669" y="3157921"/>
          <a:ext cx="23637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3" name="Equation" r:id="rId8" imgW="1206500" imgH="508000" progId="Equation.DSMT4">
                  <p:embed/>
                </p:oleObj>
              </mc:Choice>
              <mc:Fallback>
                <p:oleObj name="Equation" r:id="rId8" imgW="1206500" imgH="508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669" y="3157921"/>
                        <a:ext cx="2363788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own Arrow 8"/>
          <p:cNvSpPr/>
          <p:nvPr/>
        </p:nvSpPr>
        <p:spPr>
          <a:xfrm rot="16200000">
            <a:off x="3920650" y="3386453"/>
            <a:ext cx="433388" cy="792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2" name="Down Arrow 1"/>
          <p:cNvSpPr/>
          <p:nvPr/>
        </p:nvSpPr>
        <p:spPr>
          <a:xfrm>
            <a:off x="6674390" y="4268537"/>
            <a:ext cx="358775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13321" name="TextBox 2"/>
          <p:cNvSpPr txBox="1">
            <a:spLocks noChangeArrowheads="1"/>
          </p:cNvSpPr>
          <p:nvPr/>
        </p:nvSpPr>
        <p:spPr bwMode="auto">
          <a:xfrm>
            <a:off x="5094827" y="5186741"/>
            <a:ext cx="3517900" cy="368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b="1">
                <a:solidFill>
                  <a:srgbClr val="00B050"/>
                </a:solidFill>
              </a:rPr>
              <a:t>ΒΙΟ-ΟΙΚΟΝΟΜΙΚΗ ΙΣΟΡΡΟΠΙΑ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699792" y="3831153"/>
            <a:ext cx="2566112" cy="1346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67547" y="54471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bionomic</a:t>
            </a:r>
            <a:endParaRPr lang="de-DE" dirty="0"/>
          </a:p>
        </p:txBody>
      </p:sp>
      <p:sp>
        <p:nvSpPr>
          <p:cNvPr id="10" name="Rectangle 9"/>
          <p:cNvSpPr/>
          <p:nvPr/>
        </p:nvSpPr>
        <p:spPr>
          <a:xfrm>
            <a:off x="3175015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dirty="0"/>
          </a:p>
        </p:txBody>
      </p:sp>
      <p:sp>
        <p:nvSpPr>
          <p:cNvPr id="11" name="Rectangle 10"/>
          <p:cNvSpPr/>
          <p:nvPr/>
        </p:nvSpPr>
        <p:spPr>
          <a:xfrm>
            <a:off x="889014" y="6060330"/>
            <a:ext cx="757141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Gordon, H. (1954). "The economic theory of a common property resource: the fishery."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</a:rPr>
              <a:t>Journal of Political Economy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(62): 124-142.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1663" y="53975"/>
            <a:ext cx="8229600" cy="777875"/>
          </a:xfrm>
        </p:spPr>
        <p:txBody>
          <a:bodyPr/>
          <a:lstStyle/>
          <a:p>
            <a:r>
              <a:rPr lang="el-GR" altLang="el-GR" sz="2400" smtClean="0"/>
              <a:t>ΟΙΚΟΝΟΜΙΚΗ  ΔΙΑΤΗΡΙΣΗΜΗ ΑΛΙΕΥΣΗ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908050"/>
            <a:ext cx="5595938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2555875" y="1052513"/>
            <a:ext cx="1655763" cy="3529012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1" name="Object 8"/>
          <p:cNvGraphicFramePr>
            <a:graphicFrameLocks noChangeAspect="1"/>
          </p:cNvGraphicFramePr>
          <p:nvPr/>
        </p:nvGraphicFramePr>
        <p:xfrm>
          <a:off x="4246563" y="908050"/>
          <a:ext cx="469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" name="Equation" r:id="rId4" imgW="266584" imgH="228501" progId="Equation.DSMT4">
                  <p:embed/>
                </p:oleObj>
              </mc:Choice>
              <mc:Fallback>
                <p:oleObj name="Equation" r:id="rId4" imgW="266584" imgH="228501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908050"/>
                        <a:ext cx="4699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9"/>
          <p:cNvGraphicFramePr>
            <a:graphicFrameLocks noChangeAspect="1"/>
          </p:cNvGraphicFramePr>
          <p:nvPr/>
        </p:nvGraphicFramePr>
        <p:xfrm>
          <a:off x="2916238" y="5264150"/>
          <a:ext cx="8080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2" name="Equation" r:id="rId6" imgW="558558" imgH="393529" progId="Equation.DSMT4">
                  <p:embed/>
                </p:oleObj>
              </mc:Choice>
              <mc:Fallback>
                <p:oleObj name="Equation" r:id="rId6" imgW="558558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264150"/>
                        <a:ext cx="8080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10"/>
          <p:cNvGraphicFramePr>
            <a:graphicFrameLocks noChangeAspect="1"/>
          </p:cNvGraphicFramePr>
          <p:nvPr/>
        </p:nvGraphicFramePr>
        <p:xfrm>
          <a:off x="2581275" y="6076950"/>
          <a:ext cx="14144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3" name="Equation" r:id="rId8" imgW="1206500" imgH="508000" progId="Equation.DSMT4">
                  <p:embed/>
                </p:oleObj>
              </mc:Choice>
              <mc:Fallback>
                <p:oleObj name="Equation" r:id="rId8" imgW="1206500" imgH="508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6076950"/>
                        <a:ext cx="14144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/>
          <p:cNvSpPr/>
          <p:nvPr/>
        </p:nvSpPr>
        <p:spPr>
          <a:xfrm>
            <a:off x="4113213" y="5589588"/>
            <a:ext cx="142875" cy="976312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graphicFrame>
        <p:nvGraphicFramePr>
          <p:cNvPr id="14345" name="Object 12"/>
          <p:cNvGraphicFramePr>
            <a:graphicFrameLocks noChangeAspect="1"/>
          </p:cNvGraphicFramePr>
          <p:nvPr/>
        </p:nvGraphicFramePr>
        <p:xfrm>
          <a:off x="4646613" y="5664200"/>
          <a:ext cx="10477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4" name="Equation" r:id="rId10" imgW="609600" imgH="419100" progId="Equation.DSMT4">
                  <p:embed/>
                </p:oleObj>
              </mc:Choice>
              <mc:Fallback>
                <p:oleObj name="Equation" r:id="rId10" imgW="609600" imgH="4191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5664200"/>
                        <a:ext cx="10477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2555875" y="1052513"/>
            <a:ext cx="3636963" cy="352901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5004048" y="3933056"/>
            <a:ext cx="576064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355976" y="5264150"/>
            <a:ext cx="1512168" cy="14772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7191448" y="5707618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Σχετικές τιμές</a:t>
            </a:r>
            <a:endParaRPr lang="el-GR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12160" y="5870607"/>
            <a:ext cx="10352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el-GR" altLang="el-GR" sz="2800" smtClean="0"/>
              <a:t>ΟΙΚΟΝΟΜΙΚΗ ΥΠΕΡΑΛΙΕΥΣΗ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125538"/>
            <a:ext cx="559435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3194050" y="5762625"/>
          <a:ext cx="3743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4" imgW="2641600" imgH="508000" progId="Equation.DSMT4">
                  <p:embed/>
                </p:oleObj>
              </mc:Choice>
              <mc:Fallback>
                <p:oleObj name="Equation" r:id="rId4" imgW="2641600" imgH="508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5762625"/>
                        <a:ext cx="37433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219700" y="4508500"/>
            <a:ext cx="230505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5148064" y="2132856"/>
            <a:ext cx="0" cy="2736304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547813" y="1268413"/>
            <a:ext cx="6918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Το γεγονός ότι μπορεί να υπάρξει οικονομική διατηρήσιμη αλίευση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800"/>
              <a:t>θέτει σε αμφιβολία τη γενική αποδοχή της πρότασης του </a:t>
            </a:r>
            <a:r>
              <a:rPr lang="en-US" altLang="el-GR" sz="1800"/>
              <a:t>Hardin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1800"/>
              <a:t> “ The tragedy of the commons”</a:t>
            </a:r>
            <a:endParaRPr lang="el-GR" altLang="el-GR" sz="1800"/>
          </a:p>
          <a:p>
            <a:pPr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886680" y="5589239"/>
            <a:ext cx="1576072" cy="36933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 smtClean="0"/>
              <a:t>σχετικές </a:t>
            </a:r>
            <a:r>
              <a:rPr lang="el-GR" altLang="el-GR" sz="1800" dirty="0"/>
              <a:t>τιμές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5936" y="2869300"/>
            <a:ext cx="3606106" cy="16684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dirty="0" smtClean="0"/>
              <a:t>ΌΧΙ ΑΝΑΓΚΑΣΤΙΚΑ </a:t>
            </a:r>
          </a:p>
          <a:p>
            <a:pPr algn="ctr">
              <a:lnSpc>
                <a:spcPct val="200000"/>
              </a:lnSpc>
            </a:pPr>
            <a:r>
              <a:rPr lang="el-GR" dirty="0" smtClean="0"/>
              <a:t>&amp; </a:t>
            </a:r>
          </a:p>
          <a:p>
            <a:pPr algn="ctr">
              <a:lnSpc>
                <a:spcPct val="200000"/>
              </a:lnSpc>
            </a:pPr>
            <a:r>
              <a:rPr lang="el-GR" dirty="0" smtClean="0"/>
              <a:t>ΠΑΝΤΑ ΥΠΕΡΑΛΙΕΥΣΗ</a:t>
            </a:r>
            <a:endParaRPr lang="el-GR" dirty="0"/>
          </a:p>
        </p:txBody>
      </p:sp>
      <p:sp>
        <p:nvSpPr>
          <p:cNvPr id="4" name="Curved Right Arrow 3"/>
          <p:cNvSpPr/>
          <p:nvPr/>
        </p:nvSpPr>
        <p:spPr>
          <a:xfrm>
            <a:off x="1979712" y="2348880"/>
            <a:ext cx="1511374" cy="2016224"/>
          </a:xfrm>
          <a:prstGeom prst="curv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532164" y="4703432"/>
            <a:ext cx="285105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6852" y="764704"/>
            <a:ext cx="5742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Θεμελιώδης αρχή διαχείρισης των ανανεώσιμων φυσικών πόρων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Το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άμεσο κέρδος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από την αύξηση της εκμετάλλευσης μιας επιπλέον μονάδας του φυσικού πόρου πρέπει να ισούται με την 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παρούσα αξία της μελλοντικής μείωσης της προσόδου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που επιφέρει αυτή η αύξηση της εκμετάλλευσης.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4139952" y="5517232"/>
            <a:ext cx="1368152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/>
          <p:cNvSpPr/>
          <p:nvPr/>
        </p:nvSpPr>
        <p:spPr>
          <a:xfrm>
            <a:off x="6011540" y="5157192"/>
            <a:ext cx="1584176" cy="129614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μέλλον</a:t>
            </a:r>
            <a:endParaRPr lang="el-GR" dirty="0"/>
          </a:p>
        </p:txBody>
      </p:sp>
      <p:sp>
        <p:nvSpPr>
          <p:cNvPr id="5" name="Oval 4"/>
          <p:cNvSpPr/>
          <p:nvPr/>
        </p:nvSpPr>
        <p:spPr>
          <a:xfrm>
            <a:off x="2195736" y="5085184"/>
            <a:ext cx="1467036" cy="13681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παρόν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7781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smtClean="0"/>
              <a:t>Μέτρα Πολιτικής για την Μείωση της Αλιευτικής Προσπάθειας</a:t>
            </a:r>
            <a:endParaRPr lang="el-GR" altLang="el-GR" sz="3200" smtClean="0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339975" y="2747870"/>
            <a:ext cx="5232458" cy="2741776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el-GR" altLang="el-GR" sz="1800" dirty="0"/>
              <a:t>Χωρικές απαγορεύσεις -   </a:t>
            </a:r>
            <a:r>
              <a:rPr lang="en-US" altLang="el-GR" sz="1800" dirty="0"/>
              <a:t>marine protected areas</a:t>
            </a:r>
            <a:endParaRPr lang="el-GR" altLang="el-GR" sz="1800" dirty="0"/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el-GR" altLang="el-GR" sz="1800" dirty="0" smtClean="0"/>
              <a:t>Χρονικές-εποχικές </a:t>
            </a:r>
            <a:r>
              <a:rPr lang="el-GR" altLang="el-GR" sz="1800" dirty="0"/>
              <a:t>απαγορεύσεις-Παύσεις</a:t>
            </a:r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en-US" altLang="el-GR" sz="1800" dirty="0"/>
              <a:t> </a:t>
            </a:r>
            <a:r>
              <a:rPr lang="el-GR" altLang="el-GR" sz="1800" dirty="0" smtClean="0"/>
              <a:t>Μείωση</a:t>
            </a:r>
            <a:r>
              <a:rPr lang="en-US" altLang="el-GR" sz="1800" dirty="0" smtClean="0"/>
              <a:t> </a:t>
            </a:r>
            <a:r>
              <a:rPr lang="el-GR" altLang="el-GR" sz="1800" dirty="0" smtClean="0"/>
              <a:t> </a:t>
            </a:r>
            <a:r>
              <a:rPr lang="el-GR" altLang="el-GR" sz="1800" dirty="0"/>
              <a:t>αλιευτικού στόλου</a:t>
            </a:r>
            <a:r>
              <a:rPr lang="en-US" altLang="el-GR" sz="1800" dirty="0"/>
              <a:t>- </a:t>
            </a:r>
            <a:r>
              <a:rPr lang="en-GB" altLang="el-GR" sz="1800" dirty="0"/>
              <a:t>buy</a:t>
            </a:r>
            <a:r>
              <a:rPr lang="el-GR" altLang="el-GR" sz="1800" dirty="0"/>
              <a:t>-</a:t>
            </a:r>
            <a:r>
              <a:rPr lang="en-GB" altLang="el-GR" sz="1800" dirty="0"/>
              <a:t>back programs</a:t>
            </a:r>
            <a:endParaRPr lang="el-GR" altLang="el-GR" sz="1800" dirty="0"/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el-GR" altLang="el-GR" sz="1800" dirty="0" smtClean="0"/>
              <a:t>Ποσοστώσεις</a:t>
            </a:r>
            <a:r>
              <a:rPr lang="en-US" altLang="el-GR" sz="1800" dirty="0"/>
              <a:t>-quotas</a:t>
            </a:r>
            <a:endParaRPr lang="el-GR" altLang="el-GR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698500"/>
            <a:ext cx="6281738" cy="553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835696" y="3212976"/>
            <a:ext cx="50405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l-GR" altLang="el-GR" dirty="0" smtClean="0"/>
              <a:t>Στατικό μοντέλο αλιείας</a:t>
            </a: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989305"/>
              </p:ext>
            </p:extLst>
          </p:nvPr>
        </p:nvGraphicFramePr>
        <p:xfrm>
          <a:off x="1331913" y="1773238"/>
          <a:ext cx="4535487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Equation" r:id="rId3" imgW="1473200" imgH="431800" progId="Equation.DSMT4">
                  <p:embed/>
                </p:oleObj>
              </mc:Choice>
              <mc:Fallback>
                <p:oleObj name="Equation" r:id="rId3" imgW="14732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773238"/>
                        <a:ext cx="4535487" cy="132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2709863" y="3897313"/>
          <a:ext cx="1636712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Equation" r:id="rId5" imgW="342751" imgH="253890" progId="Equation.DSMT4">
                  <p:embed/>
                </p:oleObj>
              </mc:Choice>
              <mc:Fallback>
                <p:oleObj name="Equation" r:id="rId5" imgW="342751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3897313"/>
                        <a:ext cx="1636712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/>
          <p:cNvSpPr/>
          <p:nvPr/>
        </p:nvSpPr>
        <p:spPr>
          <a:xfrm>
            <a:off x="5724525" y="1773238"/>
            <a:ext cx="503238" cy="316865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 dirty="0"/>
          </a:p>
        </p:txBody>
      </p:sp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6300788" y="2816225"/>
          <a:ext cx="25082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Equation" r:id="rId7" imgW="914400" imgH="393700" progId="Equation.DSMT4">
                  <p:embed/>
                </p:oleObj>
              </mc:Choice>
              <mc:Fallback>
                <p:oleObj name="Equation" r:id="rId7" imgW="9144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816225"/>
                        <a:ext cx="25082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smtClean="0"/>
              <a:t>Αλιευτική άδεια </a:t>
            </a:r>
            <a:br>
              <a:rPr lang="el-GR" altLang="el-GR" b="1" smtClean="0"/>
            </a:br>
            <a:endParaRPr lang="el-GR" altLang="el-GR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l-GR" altLang="el-GR" sz="1800" dirty="0" smtClean="0"/>
              <a:t>στον </a:t>
            </a:r>
            <a:r>
              <a:rPr lang="el-GR" altLang="el-GR" sz="1800" dirty="0" smtClean="0">
                <a:hlinkClick r:id="rId2"/>
              </a:rPr>
              <a:t>Καν. (ΕΚ) 1281/2005.</a:t>
            </a:r>
            <a:r>
              <a:rPr lang="el-GR" altLang="el-GR" sz="1800" dirty="0"/>
              <a:t> Για την άσκηση αλιείας, βασική προϋπόθεση είναι το σκάφος να διαθέτει εν ισχύ </a:t>
            </a:r>
            <a:r>
              <a:rPr lang="el-GR" altLang="el-GR" sz="1800" b="1" dirty="0">
                <a:solidFill>
                  <a:srgbClr val="FF0000"/>
                </a:solidFill>
              </a:rPr>
              <a:t>αλιευτική άδεια</a:t>
            </a:r>
            <a:r>
              <a:rPr lang="el-GR" altLang="el-GR" sz="1800" dirty="0">
                <a:solidFill>
                  <a:srgbClr val="FF0000"/>
                </a:solidFill>
              </a:rPr>
              <a:t> </a:t>
            </a:r>
            <a:r>
              <a:rPr lang="el-GR" altLang="el-GR" sz="1800" dirty="0"/>
              <a:t>(άδεια αλιευτικού σκάφους επαγγελματικής αλιείας), η οποία εκδίδεται σύμφωνα με την εθνική νομοθεσία, όπως προβλέπεται στο Β.Δ 666/1966 (ΦΕΚ 160/Α/1966), και την κοινοτική νομοθεσία όπως προβλέπεται </a:t>
            </a:r>
            <a:endParaRPr lang="el-GR" altLang="el-GR" sz="1800" dirty="0" smtClean="0"/>
          </a:p>
        </p:txBody>
      </p:sp>
      <p:sp>
        <p:nvSpPr>
          <p:cNvPr id="1946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l-GR" altLang="el-GR" sz="1800" smtClean="0"/>
              <a:t>Αρμόδιες υπηρεσίες για την έκδοση των αλιευτικών αδειών είναι οι </a:t>
            </a:r>
            <a:r>
              <a:rPr lang="el-GR" altLang="el-GR" sz="1800" smtClean="0">
                <a:solidFill>
                  <a:srgbClr val="FF0000"/>
                </a:solidFill>
              </a:rPr>
              <a:t>λιμενικές αρχές</a:t>
            </a:r>
            <a:r>
              <a:rPr lang="el-GR" altLang="el-GR" sz="1800" smtClean="0"/>
              <a:t>. Η ισχύς των αλιευτικών αδειών </a:t>
            </a:r>
            <a:r>
              <a:rPr lang="el-GR" altLang="el-GR" sz="1800" smtClean="0">
                <a:solidFill>
                  <a:srgbClr val="FF0000"/>
                </a:solidFill>
              </a:rPr>
              <a:t>είναι δύο έτη</a:t>
            </a:r>
            <a:r>
              <a:rPr lang="el-GR" altLang="el-GR" sz="1800" smtClean="0"/>
              <a:t> και πρέπει να </a:t>
            </a:r>
            <a:r>
              <a:rPr lang="el-GR" altLang="el-GR" sz="1800" u="sng" smtClean="0">
                <a:solidFill>
                  <a:srgbClr val="FF0000"/>
                </a:solidFill>
              </a:rPr>
              <a:t>ανανεώνονται</a:t>
            </a:r>
            <a:r>
              <a:rPr lang="el-GR" altLang="el-GR" sz="1800" smtClean="0"/>
              <a:t> τους μήνες Οκτώβριο Νοέμβριο και Δεκέμβριο, πριν τη λήξη τους.</a:t>
            </a:r>
            <a:br>
              <a:rPr lang="el-GR" altLang="el-GR" sz="1800" smtClean="0"/>
            </a:br>
            <a:r>
              <a:rPr lang="el-GR" altLang="el-GR" sz="1800" smtClean="0"/>
              <a:t>Σύμφωνα με την εθνική νομοθεσία, νέες αλιευτικές άδειες χορηγούνται μόνο για στις περιπτώσεις εκείνες που συντρέχουν οι προϋποθέσεις που προβλέπονται στο Π.Δ 261/1991 (</a:t>
            </a:r>
            <a:r>
              <a:rPr lang="el-GR" altLang="el-GR" sz="1800" smtClean="0">
                <a:hlinkClick r:id="rId3"/>
              </a:rPr>
              <a:t>ΦΕΚ98/Α/1-7-1991</a:t>
            </a:r>
            <a:r>
              <a:rPr lang="el-GR" altLang="el-GR" sz="1800" smtClean="0"/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2531" y="692696"/>
            <a:ext cx="5040162" cy="3693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b="1" dirty="0"/>
              <a:t>Common fisheries policy (CFP</a:t>
            </a:r>
            <a:r>
              <a:rPr lang="en-GB" b="1" dirty="0" smtClean="0"/>
              <a:t>) </a:t>
            </a:r>
            <a:r>
              <a:rPr lang="el-GR" b="1" dirty="0" smtClean="0"/>
              <a:t>μετά το 2013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2420888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6288" y="1556792"/>
            <a:ext cx="58326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fish </a:t>
            </a:r>
            <a:r>
              <a:rPr lang="en-US" dirty="0"/>
              <a:t>stock management at </a:t>
            </a:r>
            <a:r>
              <a:rPr lang="en-US" b="1" dirty="0" smtClean="0">
                <a:solidFill>
                  <a:srgbClr val="FF0000"/>
                </a:solidFill>
              </a:rPr>
              <a:t>MSY</a:t>
            </a:r>
            <a:r>
              <a:rPr lang="en-US" b="1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2020 for all managed stocks</a:t>
            </a:r>
          </a:p>
          <a:p>
            <a:r>
              <a:rPr lang="en-US" dirty="0" smtClean="0"/>
              <a:t>2) gradual </a:t>
            </a:r>
            <a:r>
              <a:rPr lang="en-US" dirty="0"/>
              <a:t>introduction of a </a:t>
            </a:r>
            <a:r>
              <a:rPr lang="en-US" b="1" dirty="0">
                <a:solidFill>
                  <a:srgbClr val="FF0000"/>
                </a:solidFill>
              </a:rPr>
              <a:t>landing obligation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by 2019</a:t>
            </a:r>
          </a:p>
          <a:p>
            <a:r>
              <a:rPr lang="en-US" dirty="0" smtClean="0"/>
              <a:t>3) continued </a:t>
            </a:r>
            <a:r>
              <a:rPr lang="en-US" dirty="0"/>
              <a:t>application of the so-called </a:t>
            </a:r>
            <a:r>
              <a:rPr lang="en-US" b="1" dirty="0">
                <a:solidFill>
                  <a:srgbClr val="FF0000"/>
                </a:solidFill>
              </a:rPr>
              <a:t>multiannual plans</a:t>
            </a:r>
            <a:r>
              <a:rPr lang="en-US" dirty="0">
                <a:solidFill>
                  <a:srgbClr val="FF0000"/>
                </a:solidFill>
              </a:rPr>
              <a:t> (MAPs) </a:t>
            </a:r>
            <a:r>
              <a:rPr lang="en-US" dirty="0"/>
              <a:t>to manage fisheries in different sea basins</a:t>
            </a:r>
          </a:p>
          <a:p>
            <a:r>
              <a:rPr lang="en-US" b="1" dirty="0" smtClean="0"/>
              <a:t>4) </a:t>
            </a:r>
            <a:r>
              <a:rPr lang="en-US" b="1" dirty="0" err="1" smtClean="0">
                <a:solidFill>
                  <a:srgbClr val="FF0000"/>
                </a:solidFill>
              </a:rPr>
              <a:t>regionalisation</a:t>
            </a:r>
            <a:r>
              <a:rPr lang="en-US" dirty="0"/>
              <a:t> to allow EU countries with a management interest to propose detailed measures, which the Commission can then adopt as delegated or implementing act and  transpose them into EU law</a:t>
            </a:r>
          </a:p>
          <a:p>
            <a:r>
              <a:rPr lang="el-GR" b="1" dirty="0" smtClean="0"/>
              <a:t>5)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fleet </a:t>
            </a:r>
            <a:r>
              <a:rPr lang="en-US" b="1" dirty="0">
                <a:solidFill>
                  <a:srgbClr val="FF0000"/>
                </a:solidFill>
              </a:rPr>
              <a:t>capacity ceilings</a:t>
            </a:r>
            <a:r>
              <a:rPr lang="en-US" dirty="0"/>
              <a:t> per EU country in combination with the obligation for EU countries to ensure a stable and enduring balance between fishing capacity and fishing opportunities over time. EU countries may need to develop action plans to reduce overcapacity (for which they can use scrapping money)</a:t>
            </a:r>
          </a:p>
        </p:txBody>
      </p:sp>
    </p:spTree>
    <p:extLst>
      <p:ext uri="{BB962C8B-B14F-4D97-AF65-F5344CB8AC3E}">
        <p14:creationId xmlns:p14="http://schemas.microsoft.com/office/powerpoint/2010/main" val="311246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07701"/>
            <a:ext cx="67659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543742" y="233813"/>
            <a:ext cx="7126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dirty="0"/>
              <a:t>Επίδραση της αλιείας στο μέγεθος του πληθυσμού των ψαριών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792044" y="2629522"/>
            <a:ext cx="2449537" cy="18507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8016876" y="2261222"/>
            <a:ext cx="801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dirty="0"/>
              <a:t>stable</a:t>
            </a:r>
            <a:endParaRPr lang="el-GR" altLang="el-GR" sz="1800" dirty="0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947018" y="2934982"/>
            <a:ext cx="1057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dirty="0"/>
              <a:t>unstable</a:t>
            </a:r>
            <a:endParaRPr lang="el-GR" altLang="el-GR" sz="1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75656" y="3429000"/>
            <a:ext cx="1660277" cy="1105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3387725" y="6030913"/>
            <a:ext cx="367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1800" dirty="0"/>
              <a:t>Maximum sustainable yield (MSY)</a:t>
            </a:r>
            <a:endParaRPr lang="el-GR" altLang="el-GR" sz="1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427538" y="5027613"/>
            <a:ext cx="0" cy="9350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56176" y="3933056"/>
            <a:ext cx="0" cy="6556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12160" y="3546196"/>
            <a:ext cx="0" cy="104247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3808" y="3546196"/>
            <a:ext cx="0" cy="104247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87824" y="3861048"/>
            <a:ext cx="0" cy="7276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932040" y="4221088"/>
            <a:ext cx="34969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82459"/>
              </p:ext>
            </p:extLst>
          </p:nvPr>
        </p:nvGraphicFramePr>
        <p:xfrm>
          <a:off x="2016573" y="5227552"/>
          <a:ext cx="2147883" cy="387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2" name="Equation" r:id="rId4" imgW="1168200" imgH="228600" progId="Equation.DSMT4">
                  <p:embed/>
                </p:oleObj>
              </mc:Choice>
              <mc:Fallback>
                <p:oleObj name="Equation" r:id="rId4" imgW="1168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6573" y="5227552"/>
                        <a:ext cx="2147883" cy="387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691920"/>
              </p:ext>
            </p:extLst>
          </p:nvPr>
        </p:nvGraphicFramePr>
        <p:xfrm>
          <a:off x="3402514" y="1060450"/>
          <a:ext cx="2418316" cy="378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3" name="Equation" r:id="rId6" imgW="1460160" imgH="228600" progId="Equation.DSMT4">
                  <p:embed/>
                </p:oleObj>
              </mc:Choice>
              <mc:Fallback>
                <p:oleObj name="Equation" r:id="rId6" imgW="1460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02514" y="1060450"/>
                        <a:ext cx="2418316" cy="378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045051"/>
              </p:ext>
            </p:extLst>
          </p:nvPr>
        </p:nvGraphicFramePr>
        <p:xfrm>
          <a:off x="5692391" y="5510277"/>
          <a:ext cx="1687030" cy="326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4" name="Equation" r:id="rId8" imgW="1180800" imgH="228600" progId="Equation.DSMT4">
                  <p:embed/>
                </p:oleObj>
              </mc:Choice>
              <mc:Fallback>
                <p:oleObj name="Equation" r:id="rId8" imgW="1180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92391" y="5510277"/>
                        <a:ext cx="1687030" cy="326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404813"/>
            <a:ext cx="699611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8968" y="5373216"/>
            <a:ext cx="8229600" cy="981075"/>
          </a:xfrm>
        </p:spPr>
        <p:txBody>
          <a:bodyPr/>
          <a:lstStyle/>
          <a:p>
            <a:pPr eaLnBrk="1" hangingPunct="1"/>
            <a:r>
              <a:rPr lang="el-GR" altLang="el-GR" sz="2800" dirty="0" smtClean="0">
                <a:solidFill>
                  <a:srgbClr val="FF0000"/>
                </a:solidFill>
              </a:rPr>
              <a:t>Μέγιστη Βιώσιμη Απόδοση</a:t>
            </a:r>
            <a:r>
              <a:rPr lang="en-US" altLang="el-GR" sz="2800" dirty="0" smtClean="0">
                <a:solidFill>
                  <a:srgbClr val="FF0000"/>
                </a:solidFill>
              </a:rPr>
              <a:t>-MSY</a:t>
            </a:r>
            <a:endParaRPr lang="el-GR" altLang="el-GR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14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320595"/>
              </p:ext>
            </p:extLst>
          </p:nvPr>
        </p:nvGraphicFramePr>
        <p:xfrm>
          <a:off x="2195736" y="1452537"/>
          <a:ext cx="50927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3" imgW="1600200" imgH="393700" progId="Equation.DSMT4">
                  <p:embed/>
                </p:oleObj>
              </mc:Choice>
              <mc:Fallback>
                <p:oleObj name="Equation" r:id="rId3" imgW="16002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452537"/>
                        <a:ext cx="50927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6662"/>
            <a:ext cx="41148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763688" y="175370"/>
            <a:ext cx="6264696" cy="882352"/>
          </a:xfrm>
          <a:prstGeom prst="rect">
            <a:avLst/>
          </a:prstGeom>
          <a:ln w="38100" cap="flat" cmpd="sng" algn="ctr">
            <a:solidFill>
              <a:srgbClr val="FF0000"/>
            </a:solidFill>
            <a:prstDash val="solid"/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l-GR" dirty="0" smtClean="0"/>
              <a:t>Gordon Model </a:t>
            </a:r>
            <a:endParaRPr lang="el-GR" alt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3125795" y="4894993"/>
            <a:ext cx="47529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125795" y="1078643"/>
            <a:ext cx="0" cy="381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3175007" y="1789843"/>
            <a:ext cx="4379913" cy="3124200"/>
          </a:xfrm>
          <a:custGeom>
            <a:avLst/>
            <a:gdLst>
              <a:gd name="connsiteX0" fmla="*/ 0 w 4379976"/>
              <a:gd name="connsiteY0" fmla="*/ 3043108 h 3125404"/>
              <a:gd name="connsiteX1" fmla="*/ 1298448 w 4379976"/>
              <a:gd name="connsiteY1" fmla="*/ 473644 h 3125404"/>
              <a:gd name="connsiteX2" fmla="*/ 2999232 w 4379976"/>
              <a:gd name="connsiteY2" fmla="*/ 245044 h 3125404"/>
              <a:gd name="connsiteX3" fmla="*/ 4352544 w 4379976"/>
              <a:gd name="connsiteY3" fmla="*/ 3125404 h 3125404"/>
              <a:gd name="connsiteX4" fmla="*/ 4352544 w 4379976"/>
              <a:gd name="connsiteY4" fmla="*/ 3125404 h 3125404"/>
              <a:gd name="connsiteX5" fmla="*/ 4352544 w 4379976"/>
              <a:gd name="connsiteY5" fmla="*/ 3125404 h 3125404"/>
              <a:gd name="connsiteX6" fmla="*/ 4379976 w 4379976"/>
              <a:gd name="connsiteY6" fmla="*/ 3125404 h 3125404"/>
              <a:gd name="connsiteX7" fmla="*/ 4379976 w 4379976"/>
              <a:gd name="connsiteY7" fmla="*/ 3125404 h 3125404"/>
              <a:gd name="connsiteX8" fmla="*/ 4334256 w 4379976"/>
              <a:gd name="connsiteY8" fmla="*/ 3088828 h 312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9976" h="3125404">
                <a:moveTo>
                  <a:pt x="0" y="3043108"/>
                </a:moveTo>
                <a:cubicBezTo>
                  <a:pt x="399288" y="1991548"/>
                  <a:pt x="798576" y="939988"/>
                  <a:pt x="1298448" y="473644"/>
                </a:cubicBezTo>
                <a:cubicBezTo>
                  <a:pt x="1798320" y="7300"/>
                  <a:pt x="2490216" y="-196916"/>
                  <a:pt x="2999232" y="245044"/>
                </a:cubicBezTo>
                <a:cubicBezTo>
                  <a:pt x="3508248" y="687004"/>
                  <a:pt x="4352544" y="3125404"/>
                  <a:pt x="4352544" y="3125404"/>
                </a:cubicBezTo>
                <a:lnTo>
                  <a:pt x="4352544" y="3125404"/>
                </a:lnTo>
                <a:lnTo>
                  <a:pt x="4352544" y="3125404"/>
                </a:lnTo>
                <a:lnTo>
                  <a:pt x="4379976" y="3125404"/>
                </a:lnTo>
                <a:lnTo>
                  <a:pt x="4379976" y="3125404"/>
                </a:lnTo>
                <a:lnTo>
                  <a:pt x="4334256" y="308882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 dirty="0"/>
          </a:p>
        </p:txBody>
      </p:sp>
      <p:graphicFrame>
        <p:nvGraphicFramePr>
          <p:cNvPr id="717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824032"/>
              </p:ext>
            </p:extLst>
          </p:nvPr>
        </p:nvGraphicFramePr>
        <p:xfrm>
          <a:off x="7358070" y="5039456"/>
          <a:ext cx="395287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0" name="Equation" r:id="rId3" imgW="164885" imgH="164885" progId="Equation.DSMT4">
                  <p:embed/>
                </p:oleObj>
              </mc:Choice>
              <mc:Fallback>
                <p:oleObj name="Equation" r:id="rId3" imgW="164885" imgH="164885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70" y="5039456"/>
                        <a:ext cx="395287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732416"/>
              </p:ext>
            </p:extLst>
          </p:nvPr>
        </p:nvGraphicFramePr>
        <p:xfrm>
          <a:off x="5221419" y="5047393"/>
          <a:ext cx="5349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1" name="Equation" r:id="rId5" imgW="304560" imgH="215640" progId="Equation.DSMT4">
                  <p:embed/>
                </p:oleObj>
              </mc:Choice>
              <mc:Fallback>
                <p:oleObj name="Equation" r:id="rId5" imgW="304560" imgH="215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419" y="5047393"/>
                        <a:ext cx="5349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5502282" y="1769206"/>
            <a:ext cx="0" cy="310673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125795" y="1789843"/>
            <a:ext cx="4105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670557" y="4031393"/>
            <a:ext cx="1560513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775082" y="4031393"/>
            <a:ext cx="156051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3270257" y="4031393"/>
            <a:ext cx="431800" cy="576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81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144979"/>
              </p:ext>
            </p:extLst>
          </p:nvPr>
        </p:nvGraphicFramePr>
        <p:xfrm>
          <a:off x="7480307" y="1510443"/>
          <a:ext cx="4826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2" name="Equation" r:id="rId7" imgW="164957" imgH="203024" progId="Equation.DSMT4">
                  <p:embed/>
                </p:oleObj>
              </mc:Choice>
              <mc:Fallback>
                <p:oleObj name="Equation" r:id="rId7" imgW="164957" imgH="203024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7" y="1510443"/>
                        <a:ext cx="4826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87144"/>
              </p:ext>
            </p:extLst>
          </p:nvPr>
        </p:nvGraphicFramePr>
        <p:xfrm>
          <a:off x="1120604" y="1466859"/>
          <a:ext cx="1850737" cy="462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3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604" y="1466859"/>
                        <a:ext cx="1850737" cy="462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3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26428"/>
              </p:ext>
            </p:extLst>
          </p:nvPr>
        </p:nvGraphicFramePr>
        <p:xfrm>
          <a:off x="1753797" y="227857"/>
          <a:ext cx="34131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4" name="Equation" r:id="rId11" imgW="1727200" imgH="228600" progId="Equation.DSMT4">
                  <p:embed/>
                </p:oleObj>
              </mc:Choice>
              <mc:Fallback>
                <p:oleObj name="Equation" r:id="rId11" imgW="1727200" imgH="2286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797" y="227857"/>
                        <a:ext cx="3413125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3125795" y="1769206"/>
            <a:ext cx="431641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125795" y="3239181"/>
            <a:ext cx="2376487" cy="0"/>
          </a:xfrm>
          <a:prstGeom prst="straightConnector1">
            <a:avLst/>
          </a:prstGeom>
          <a:ln w="76200">
            <a:solidFill>
              <a:srgbClr val="C0000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TextBox 59"/>
          <p:cNvSpPr txBox="1">
            <a:spLocks noChangeArrowheads="1"/>
          </p:cNvSpPr>
          <p:nvPr/>
        </p:nvSpPr>
        <p:spPr bwMode="auto">
          <a:xfrm>
            <a:off x="3190882" y="1929543"/>
            <a:ext cx="2214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/>
              <a:t>Βιολογική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 err="1"/>
              <a:t>Υπερ</a:t>
            </a:r>
            <a:r>
              <a:rPr lang="el-GR" altLang="el-GR" sz="1800" dirty="0"/>
              <a:t>-εκμετάλλευση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174214" y="3469815"/>
            <a:ext cx="2231231" cy="14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51757" y="266296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MSY</a:t>
            </a:r>
            <a:endParaRPr lang="de-DE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602539" y="1879315"/>
            <a:ext cx="1877768" cy="8868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00192" y="848010"/>
            <a:ext cx="0" cy="811089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53227" y="8463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l-GR" altLang="el-GR" dirty="0"/>
              <a:t>Βιολογική </a:t>
            </a:r>
            <a:r>
              <a:rPr lang="el-GR" altLang="el-GR" dirty="0" err="1" smtClean="0"/>
              <a:t>Υπερ</a:t>
            </a:r>
            <a:r>
              <a:rPr lang="el-GR" altLang="el-GR" dirty="0" smtClean="0"/>
              <a:t>-αλίευση</a:t>
            </a:r>
            <a:endParaRPr lang="el-GR" altLang="el-GR" dirty="0"/>
          </a:p>
        </p:txBody>
      </p:sp>
      <p:sp>
        <p:nvSpPr>
          <p:cNvPr id="18" name="Rectangle 17"/>
          <p:cNvSpPr/>
          <p:nvPr/>
        </p:nvSpPr>
        <p:spPr>
          <a:xfrm>
            <a:off x="44907" y="6159510"/>
            <a:ext cx="853826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Anderson, L. and J.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Seijo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(2010). </a:t>
            </a:r>
            <a:r>
              <a:rPr lang="en-US" u="sng" dirty="0" err="1">
                <a:latin typeface="Calibri" panose="020F0502020204030204" pitchFamily="34" charset="0"/>
                <a:ea typeface="Calibri" panose="020F0502020204030204" pitchFamily="34" charset="0"/>
              </a:rPr>
              <a:t>Bioeconomics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</a:rPr>
              <a:t> of Fisheries Management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 New York, John Wiley &amp; Sons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53944" y="436004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overfished</a:t>
            </a:r>
            <a:endParaRPr lang="de-DE" dirty="0"/>
          </a:p>
        </p:txBody>
      </p:sp>
      <p:sp>
        <p:nvSpPr>
          <p:cNvPr id="21" name="Rectangle 20"/>
          <p:cNvSpPr/>
          <p:nvPr/>
        </p:nvSpPr>
        <p:spPr>
          <a:xfrm>
            <a:off x="331032" y="3054515"/>
            <a:ext cx="267252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de-DE" dirty="0"/>
              <a:t> </a:t>
            </a:r>
            <a:r>
              <a:rPr lang="de-DE" dirty="0" smtClean="0"/>
              <a:t>“</a:t>
            </a:r>
            <a:r>
              <a:rPr lang="en-US" dirty="0" smtClean="0"/>
              <a:t>over</a:t>
            </a:r>
            <a:r>
              <a:rPr lang="de-DE" dirty="0" err="1" smtClean="0"/>
              <a:t>fishing</a:t>
            </a:r>
            <a:r>
              <a:rPr lang="de-DE" dirty="0" smtClean="0"/>
              <a:t> </a:t>
            </a:r>
            <a:r>
              <a:rPr lang="en-US" dirty="0" smtClean="0"/>
              <a:t>threshold</a:t>
            </a:r>
            <a:r>
              <a:rPr lang="de-DE" dirty="0" smtClean="0"/>
              <a:t>” </a:t>
            </a:r>
            <a:endParaRPr lang="de-DE" dirty="0"/>
          </a:p>
        </p:txBody>
      </p:sp>
      <p:sp>
        <p:nvSpPr>
          <p:cNvPr id="22" name="Rectangle 21"/>
          <p:cNvSpPr/>
          <p:nvPr/>
        </p:nvSpPr>
        <p:spPr>
          <a:xfrm>
            <a:off x="25120" y="5527151"/>
            <a:ext cx="8558049" cy="64633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Hilborn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R. and U.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Hilborn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(2012).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</a:rPr>
              <a:t>Overfishing what everyone needs to know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 Oxford, Oxford University Press.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627784" y="3469815"/>
            <a:ext cx="0" cy="196492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7255" y="741233"/>
            <a:ext cx="3507718" cy="36933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hangingPunct="1"/>
            <a:r>
              <a:rPr lang="en-US" dirty="0"/>
              <a:t> </a:t>
            </a:r>
            <a:r>
              <a:rPr lang="el-GR" altLang="el-GR" dirty="0"/>
              <a:t>Βιολογική </a:t>
            </a:r>
            <a:r>
              <a:rPr lang="en-US" altLang="el-GR" dirty="0" smtClean="0"/>
              <a:t> </a:t>
            </a:r>
            <a:r>
              <a:rPr lang="el-GR" altLang="el-GR" dirty="0" err="1" smtClean="0"/>
              <a:t>Υπερ</a:t>
            </a:r>
            <a:r>
              <a:rPr lang="el-GR" altLang="el-GR" dirty="0" smtClean="0"/>
              <a:t>-εκμετάλλευση</a:t>
            </a:r>
            <a:r>
              <a:rPr lang="el-GR" dirty="0" smtClean="0"/>
              <a:t>;</a:t>
            </a:r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564904"/>
            <a:ext cx="293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αλιεύουμε στο εύρος </a:t>
            </a:r>
            <a:endParaRPr lang="de-D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997542"/>
              </p:ext>
            </p:extLst>
          </p:nvPr>
        </p:nvGraphicFramePr>
        <p:xfrm>
          <a:off x="5436096" y="2348880"/>
          <a:ext cx="1637754" cy="85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8" name="Equation" r:id="rId3" imgW="825480" imgH="431640" progId="Equation.DSMT4">
                  <p:embed/>
                </p:oleObj>
              </mc:Choice>
              <mc:Fallback>
                <p:oleObj name="Equation" r:id="rId3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6096" y="2348880"/>
                        <a:ext cx="1637754" cy="856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3797063"/>
            <a:ext cx="4456413" cy="36933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Αξιοπιστία στην εκτίμηση του αποθέματος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562073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Stock collapse: 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2264336" y="4573241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Δέσμευση</a:t>
            </a:r>
            <a:endParaRPr lang="de-DE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71676"/>
              </p:ext>
            </p:extLst>
          </p:nvPr>
        </p:nvGraphicFramePr>
        <p:xfrm>
          <a:off x="3785376" y="4479579"/>
          <a:ext cx="1421147" cy="44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9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85376" y="4479579"/>
                        <a:ext cx="1421147" cy="44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339210"/>
              </p:ext>
            </p:extLst>
          </p:nvPr>
        </p:nvGraphicFramePr>
        <p:xfrm>
          <a:off x="4495949" y="5424775"/>
          <a:ext cx="29352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0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5949" y="5424775"/>
                        <a:ext cx="2935287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51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771775" y="252053"/>
            <a:ext cx="4578127" cy="829394"/>
          </a:xfr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l-GR" altLang="el-GR" sz="2800" dirty="0" smtClean="0"/>
              <a:t>Αλιευτική προσπάθεια</a:t>
            </a:r>
            <a:r>
              <a:rPr lang="en-US" altLang="el-GR" sz="2800" dirty="0" smtClean="0"/>
              <a:t> (</a:t>
            </a:r>
            <a:r>
              <a:rPr lang="el-GR" altLang="el-GR" sz="2800" dirty="0" smtClean="0"/>
              <a:t>σταθερή)</a:t>
            </a: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67342"/>
              </p:ext>
            </p:extLst>
          </p:nvPr>
        </p:nvGraphicFramePr>
        <p:xfrm>
          <a:off x="3355975" y="1790871"/>
          <a:ext cx="2143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3" name="Equation" r:id="rId3" imgW="532937" imgH="177646" progId="Equation.DSMT4">
                  <p:embed/>
                </p:oleObj>
              </mc:Choice>
              <mc:Fallback>
                <p:oleObj name="Equation" r:id="rId3" imgW="532937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1790871"/>
                        <a:ext cx="21431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4932040" y="1081447"/>
            <a:ext cx="0" cy="792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649002"/>
              </p:ext>
            </p:extLst>
          </p:nvPr>
        </p:nvGraphicFramePr>
        <p:xfrm>
          <a:off x="2046288" y="3989388"/>
          <a:ext cx="4618037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4" name="Equation" r:id="rId5" imgW="2222280" imgH="711000" progId="Equation.DSMT4">
                  <p:embed/>
                </p:oleObj>
              </mc:Choice>
              <mc:Fallback>
                <p:oleObj name="Equation" r:id="rId5" imgW="222228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989388"/>
                        <a:ext cx="4618037" cy="148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31596"/>
              </p:ext>
            </p:extLst>
          </p:nvPr>
        </p:nvGraphicFramePr>
        <p:xfrm>
          <a:off x="2046842" y="3073592"/>
          <a:ext cx="31940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5" name="Equation" r:id="rId7" imgW="1320480" imgH="393480" progId="Equation.DSMT4">
                  <p:embed/>
                </p:oleObj>
              </mc:Choice>
              <mc:Fallback>
                <p:oleObj name="Equation" r:id="rId7" imgW="13204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842" y="3073592"/>
                        <a:ext cx="31940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40152" y="2561327"/>
            <a:ext cx="2428875" cy="3698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dirty="0"/>
              <a:t>Συντελεστής αλίευσης</a:t>
            </a:r>
          </a:p>
        </p:txBody>
      </p:sp>
      <p:sp>
        <p:nvSpPr>
          <p:cNvPr id="8201" name="TextBox 6"/>
          <p:cNvSpPr txBox="1">
            <a:spLocks noChangeArrowheads="1"/>
          </p:cNvSpPr>
          <p:nvPr/>
        </p:nvSpPr>
        <p:spPr bwMode="auto">
          <a:xfrm>
            <a:off x="1406525" y="1963114"/>
            <a:ext cx="1201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/>
              <a:t>αλιεύματα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71775" y="2148057"/>
            <a:ext cx="5048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300192" y="3749265"/>
            <a:ext cx="1224136" cy="4718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76256" y="3379933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Fishing mortality</a:t>
            </a:r>
            <a:endParaRPr lang="de-DE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611824"/>
              </p:ext>
            </p:extLst>
          </p:nvPr>
        </p:nvGraphicFramePr>
        <p:xfrm>
          <a:off x="2916571" y="5823959"/>
          <a:ext cx="1656581" cy="597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" name="Equation" r:id="rId9" imgW="1091880" imgH="393480" progId="Equation.DSMT4">
                  <p:embed/>
                </p:oleObj>
              </mc:Choice>
              <mc:Fallback>
                <p:oleObj name="Equation" r:id="rId9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16571" y="5823959"/>
                        <a:ext cx="1656581" cy="59714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4572000" y="2383760"/>
            <a:ext cx="1230313" cy="362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85679" y="534643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προϋπόθεση</a:t>
            </a:r>
            <a:endParaRPr lang="de-DE" dirty="0"/>
          </a:p>
        </p:txBody>
      </p:sp>
      <p:sp>
        <p:nvSpPr>
          <p:cNvPr id="22" name="TextBox 21"/>
          <p:cNvSpPr txBox="1"/>
          <p:nvPr/>
        </p:nvSpPr>
        <p:spPr>
          <a:xfrm>
            <a:off x="7020272" y="4268291"/>
            <a:ext cx="15565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Μετρά το βαθμό</a:t>
            </a:r>
          </a:p>
          <a:p>
            <a:r>
              <a:rPr lang="el-GR" sz="1400" dirty="0" smtClean="0"/>
              <a:t>εκμετάλλευσης </a:t>
            </a:r>
          </a:p>
          <a:p>
            <a:r>
              <a:rPr lang="el-GR" sz="1400" dirty="0" smtClean="0"/>
              <a:t>ενός αποθέματος</a:t>
            </a:r>
            <a:endParaRPr lang="de-DE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4088" y="5937863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Γιατί?</a:t>
            </a:r>
            <a:endParaRPr lang="de-DE" dirty="0"/>
          </a:p>
        </p:txBody>
      </p:sp>
      <p:sp>
        <p:nvSpPr>
          <p:cNvPr id="3" name="Oval 2"/>
          <p:cNvSpPr/>
          <p:nvPr/>
        </p:nvSpPr>
        <p:spPr>
          <a:xfrm>
            <a:off x="5802313" y="4026092"/>
            <a:ext cx="796181" cy="14444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16016" y="5229200"/>
            <a:ext cx="1155406" cy="708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264696" cy="882352"/>
          </a:xfr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l-GR" dirty="0" smtClean="0"/>
              <a:t>Schafer Model </a:t>
            </a:r>
            <a:endParaRPr lang="el-GR" altLang="el-GR" dirty="0" smtClean="0"/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2123728" y="5949342"/>
            <a:ext cx="6429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dirty="0"/>
              <a:t>Καμπύλη ποσότητας αλιευμάτων και αλιευτικής προσπάθειας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102507"/>
            <a:ext cx="4645555" cy="3414056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308273"/>
              </p:ext>
            </p:extLst>
          </p:nvPr>
        </p:nvGraphicFramePr>
        <p:xfrm>
          <a:off x="3913426" y="1484784"/>
          <a:ext cx="371241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4" name="Equation" r:id="rId4" imgW="2209680" imgH="685800" progId="Equation.DSMT4">
                  <p:embed/>
                </p:oleObj>
              </mc:Choice>
              <mc:Fallback>
                <p:oleObj name="Equation" r:id="rId4" imgW="22096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3426" y="1484784"/>
                        <a:ext cx="3712413" cy="115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7602</TotalTime>
  <Words>598</Words>
  <Application>Microsoft Office PowerPoint</Application>
  <PresentationFormat>On-screen Show (4:3)</PresentationFormat>
  <Paragraphs>88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Diseño predeterminado</vt:lpstr>
      <vt:lpstr>Equation</vt:lpstr>
      <vt:lpstr>ΔΙΑΧΕΙΡΙΣΗ ΑΛΙΕΥΤΙΚΩΝ ΑΠΟΘΕΜΑΤΩΝ</vt:lpstr>
      <vt:lpstr>Στατικό μοντέλο αλιείας</vt:lpstr>
      <vt:lpstr>PowerPoint Presentation</vt:lpstr>
      <vt:lpstr>PowerPoint Presentation</vt:lpstr>
      <vt:lpstr>Μέγιστη Βιώσιμη Απόδοση-MSY</vt:lpstr>
      <vt:lpstr>PowerPoint Presentation</vt:lpstr>
      <vt:lpstr>PowerPoint Presentation</vt:lpstr>
      <vt:lpstr>Αλιευτική προσπάθεια (σταθερή)</vt:lpstr>
      <vt:lpstr>Schafer Model </vt:lpstr>
      <vt:lpstr>Αλιευτική προσπάθεια </vt:lpstr>
      <vt:lpstr>Στατικό οικονομικό μοντέλο αλιείας  (Gordon-Shaffer)</vt:lpstr>
      <vt:lpstr> Πως ορίζεται η οικονομική υπερ-αλίευση?</vt:lpstr>
      <vt:lpstr>PowerPoint Presentation</vt:lpstr>
      <vt:lpstr>ΟΙΚΟΝΟΜΙΚΗ  ΔΙΑΤΗΡΙΣΗΜΗ ΑΛΙΕΥΣΗ</vt:lpstr>
      <vt:lpstr>ΟΙΚΟΝΟΜΙΚΗ ΥΠΕΡΑΛΙΕΥΣΗ</vt:lpstr>
      <vt:lpstr>PowerPoint Presentation</vt:lpstr>
      <vt:lpstr>PowerPoint Presentation</vt:lpstr>
      <vt:lpstr>Μέτρα Πολιτικής για την Μείωση της Αλιευτικής Προσπάθειας</vt:lpstr>
      <vt:lpstr>PowerPoint Presentation</vt:lpstr>
      <vt:lpstr>Αλιευτική άδεια  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Thanasis</cp:lastModifiedBy>
  <cp:revision>724</cp:revision>
  <dcterms:created xsi:type="dcterms:W3CDTF">2010-05-23T14:28:12Z</dcterms:created>
  <dcterms:modified xsi:type="dcterms:W3CDTF">2021-04-14T08:01:21Z</dcterms:modified>
</cp:coreProperties>
</file>