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73" r:id="rId4"/>
    <p:sldId id="272" r:id="rId5"/>
    <p:sldId id="270" r:id="rId6"/>
    <p:sldId id="267" r:id="rId7"/>
    <p:sldId id="265" r:id="rId8"/>
    <p:sldId id="269" r:id="rId9"/>
    <p:sldId id="271" r:id="rId10"/>
    <p:sldId id="258" r:id="rId11"/>
    <p:sldId id="259" r:id="rId12"/>
    <p:sldId id="260" r:id="rId13"/>
    <p:sldId id="262" r:id="rId14"/>
    <p:sldId id="263" r:id="rId15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 autoAdjust="0"/>
  </p:normalViewPr>
  <p:slideViewPr>
    <p:cSldViewPr>
      <p:cViewPr varScale="1">
        <p:scale>
          <a:sx n="80" d="100"/>
          <a:sy n="80" d="100"/>
        </p:scale>
        <p:origin x="270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6DAA1FA-A905-436B-9039-E7617E18975A}" type="datetimeFigureOut">
              <a:rPr lang="en-US"/>
              <a:pPr>
                <a:defRPr/>
              </a:pPr>
              <a:t>15-Apr-24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 smtClean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4BDA0B9-880C-496A-9405-CA362F4C9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F405-8BC9-4132-862A-F17B6F91D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7B0B-3069-4CE3-A209-4B47EFE12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C0DD-4C1B-4E8C-95AF-7465B4610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8939-04FF-40DE-8F22-3CE22AB7CF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46BB-0C37-4AD7-AA94-DCAE726CAE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647A-9624-4260-8615-BE4DEB9E62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7A62-FF15-4CAC-85C4-475E519CCA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1265-2A41-4D08-9003-F59BB46BCE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5859F-70CD-4193-B17B-402F5EA59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B4E37-458C-4D04-AD6B-8DF575ED2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31A1-8C49-4DCA-B04C-9779F36A7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76B0E28-D892-432C-80DC-4BDBE0FFF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E2F9F5-CC04-4556-B0DF-A25DBE52BED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49262" y="755576"/>
            <a:ext cx="37785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Sustainable development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18400541">
            <a:off x="762470" y="3402171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αειφορία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9204" y="1979712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Διατηρήσιμη ανάπτυξη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9348" y="4205756"/>
            <a:ext cx="3172663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is to be sustained?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672" y="8115756"/>
            <a:ext cx="539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Ruggerio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, C.A., 2021. Sustainability and sustainable development: A review of principles and definitions. Science of the Total Environment 786.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9262" y="5243363"/>
            <a:ext cx="4156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επιτυχία της έννοιας έγκειται </a:t>
            </a:r>
          </a:p>
          <a:p>
            <a:r>
              <a:rPr lang="el-GR" dirty="0" smtClean="0"/>
              <a:t>στην ασάφεια της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222" y="6804248"/>
            <a:ext cx="576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Κάποιες Ασυναρτησίες</a:t>
            </a:r>
            <a:r>
              <a:rPr lang="el-GR" dirty="0" smtClean="0"/>
              <a:t>: συμβιβασμός, </a:t>
            </a:r>
          </a:p>
          <a:p>
            <a:r>
              <a:rPr lang="el-GR" dirty="0" smtClean="0"/>
              <a:t>φιλική προς το περιβάλλον προσαρμογή </a:t>
            </a:r>
            <a:r>
              <a:rPr lang="el-GR" dirty="0" err="1" smtClean="0"/>
              <a:t>κλπ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00075" y="968375"/>
            <a:ext cx="5260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u="sng" dirty="0"/>
              <a:t>Κανόνας του </a:t>
            </a:r>
            <a:r>
              <a:rPr lang="el-GR" sz="2000" b="1" u="sng" dirty="0" err="1"/>
              <a:t>Hartwick</a:t>
            </a:r>
            <a:r>
              <a:rPr lang="el-GR" sz="2000" dirty="0"/>
              <a:t>: Ένα μη φθίνον επίπεδο </a:t>
            </a:r>
            <a:endParaRPr lang="en-GB" sz="2000" dirty="0"/>
          </a:p>
          <a:p>
            <a:r>
              <a:rPr lang="el-GR" sz="2000" dirty="0"/>
              <a:t>κατανάλωσης προϋποθέτει την επανεπένδυση της</a:t>
            </a:r>
            <a:endParaRPr lang="en-GB" sz="2000" dirty="0"/>
          </a:p>
          <a:p>
            <a:r>
              <a:rPr lang="el-GR" sz="2000" dirty="0"/>
              <a:t> προσόδου στενότητας από μη ανανεώσιμους φ.π.</a:t>
            </a:r>
            <a:endParaRPr lang="en-US" sz="2000" dirty="0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673100" y="3388726"/>
            <a:ext cx="565917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/>
              <a:t>Ο </a:t>
            </a:r>
            <a:r>
              <a:rPr lang="el-GR" sz="2000" dirty="0" err="1"/>
              <a:t>Solow</a:t>
            </a:r>
            <a:r>
              <a:rPr lang="el-GR" sz="2000" dirty="0"/>
              <a:t> έχει δείξει ότι ο κανόνας του </a:t>
            </a:r>
            <a:r>
              <a:rPr lang="el-GR" sz="2000" dirty="0" err="1"/>
              <a:t>Hartwick</a:t>
            </a:r>
            <a:r>
              <a:rPr lang="el-GR" sz="2000" dirty="0"/>
              <a:t> </a:t>
            </a:r>
            <a:endParaRPr lang="en-GB" sz="2000" dirty="0"/>
          </a:p>
          <a:p>
            <a:r>
              <a:rPr lang="el-GR" sz="2000" dirty="0"/>
              <a:t>ουσιαστικά σημαίνει ότι το </a:t>
            </a:r>
            <a:r>
              <a:rPr lang="el-GR" sz="2000" dirty="0">
                <a:solidFill>
                  <a:srgbClr val="FF0000"/>
                </a:solidFill>
              </a:rPr>
              <a:t>συνολικό κεφάλαιο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l-GR" sz="2000" dirty="0"/>
              <a:t>πρέπει να παραμένει σταθερό. </a:t>
            </a:r>
            <a:r>
              <a:rPr lang="el-GR" sz="2000" dirty="0" smtClean="0"/>
              <a:t>Αυτό </a:t>
            </a:r>
            <a:r>
              <a:rPr lang="el-GR" sz="2000" dirty="0"/>
              <a:t>έχει </a:t>
            </a:r>
            <a:r>
              <a:rPr lang="el-GR" sz="2000" dirty="0" smtClean="0"/>
              <a:t>επικρατήσει</a:t>
            </a:r>
            <a:endParaRPr lang="en-US" sz="2000" dirty="0" smtClean="0"/>
          </a:p>
          <a:p>
            <a:r>
              <a:rPr lang="el-GR" sz="2000" dirty="0" smtClean="0"/>
              <a:t> </a:t>
            </a:r>
            <a:r>
              <a:rPr lang="el-GR" sz="2000" dirty="0"/>
              <a:t>στη βιβλιογραφία </a:t>
            </a:r>
            <a:endParaRPr lang="en-GB" sz="2000" dirty="0"/>
          </a:p>
          <a:p>
            <a:r>
              <a:rPr lang="el-GR" sz="2000" dirty="0"/>
              <a:t>ως </a:t>
            </a:r>
            <a:r>
              <a:rPr lang="el-GR" sz="2000" b="1" u="sng" dirty="0">
                <a:solidFill>
                  <a:srgbClr val="FF0000"/>
                </a:solidFill>
              </a:rPr>
              <a:t>ο κανόνας των </a:t>
            </a:r>
            <a:r>
              <a:rPr lang="el-GR" sz="2000" b="1" u="sng" dirty="0" err="1">
                <a:solidFill>
                  <a:srgbClr val="FF0000"/>
                </a:solidFill>
              </a:rPr>
              <a:t>Hartwick</a:t>
            </a:r>
            <a:r>
              <a:rPr lang="el-GR" sz="2000" b="1" u="sng" dirty="0">
                <a:solidFill>
                  <a:srgbClr val="FF0000"/>
                </a:solidFill>
              </a:rPr>
              <a:t> &amp; </a:t>
            </a:r>
            <a:r>
              <a:rPr lang="el-GR" sz="2000" b="1" u="sng" dirty="0" err="1">
                <a:solidFill>
                  <a:srgbClr val="FF0000"/>
                </a:solidFill>
              </a:rPr>
              <a:t>Solow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04664" y="5321133"/>
            <a:ext cx="628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dirty="0"/>
              <a:t>Από τι αποτελείται το συνολικό κεφάλαιο μιας οικονομίας</a:t>
            </a:r>
            <a:r>
              <a:rPr lang="el-GR" sz="2000" dirty="0">
                <a:sym typeface="Symbol" pitchFamily="18" charset="2"/>
              </a:rPr>
              <a:t></a:t>
            </a:r>
            <a:r>
              <a:rPr lang="en-US" sz="2000" dirty="0"/>
              <a:t> 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876967" y="6049795"/>
            <a:ext cx="209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/>
              <a:t>Φυσικό κεφάλαιο</a:t>
            </a:r>
            <a:endParaRPr lang="en-US" sz="2000" dirty="0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737043" y="6927850"/>
            <a:ext cx="260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/>
              <a:t>Ανθρώπινο Κεφάλαιο</a:t>
            </a:r>
            <a:r>
              <a:rPr lang="el-GR" sz="2000" dirty="0"/>
              <a:t> </a:t>
            </a:r>
            <a:endParaRPr lang="en-US" sz="2000" dirty="0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73100" y="7658100"/>
            <a:ext cx="39869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/>
              <a:t>Κεφάλαιο ανθρώπινης </a:t>
            </a:r>
            <a:r>
              <a:rPr lang="el-GR" sz="2000" b="1" dirty="0" smtClean="0"/>
              <a:t>προέλευσης</a:t>
            </a:r>
          </a:p>
          <a:p>
            <a:r>
              <a:rPr lang="el-GR" sz="2000" b="1" dirty="0" smtClean="0"/>
              <a:t>(Ανθρωπογενές)</a:t>
            </a:r>
            <a:endParaRPr lang="en-US" sz="2000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0" y="44624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83875"/>
              </p:ext>
            </p:extLst>
          </p:nvPr>
        </p:nvGraphicFramePr>
        <p:xfrm>
          <a:off x="3445275" y="5954712"/>
          <a:ext cx="503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3" imgW="228501" imgH="215806" progId="Equation.DSMT4">
                  <p:embed/>
                </p:oleObj>
              </mc:Choice>
              <mc:Fallback>
                <p:oleObj name="Equation" r:id="rId3" imgW="228501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275" y="5954712"/>
                        <a:ext cx="5032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0" y="44624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18521"/>
              </p:ext>
            </p:extLst>
          </p:nvPr>
        </p:nvGraphicFramePr>
        <p:xfrm>
          <a:off x="3666792" y="6887327"/>
          <a:ext cx="4333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5" imgW="228501" imgH="215806" progId="Equation.DSMT4">
                  <p:embed/>
                </p:oleObj>
              </mc:Choice>
              <mc:Fallback>
                <p:oleObj name="Equation" r:id="rId5" imgW="228501" imgH="21580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792" y="6887327"/>
                        <a:ext cx="43338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0" y="44624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43635"/>
              </p:ext>
            </p:extLst>
          </p:nvPr>
        </p:nvGraphicFramePr>
        <p:xfrm>
          <a:off x="4914900" y="7658100"/>
          <a:ext cx="649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7658100"/>
                        <a:ext cx="64928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1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AFEB8-61CA-44AC-8C8E-8330DD56A02A}" type="slidenum">
              <a:rPr lang="en-GB"/>
              <a:pPr/>
              <a:t>10</a:t>
            </a:fld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442176"/>
              </p:ext>
            </p:extLst>
          </p:nvPr>
        </p:nvGraphicFramePr>
        <p:xfrm>
          <a:off x="1438997" y="2186072"/>
          <a:ext cx="3475903" cy="75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9" imgW="1803240" imgH="393480" progId="Equation.DSMT4">
                  <p:embed/>
                </p:oleObj>
              </mc:Choice>
              <mc:Fallback>
                <p:oleObj name="Equation" r:id="rId9" imgW="1803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38997" y="2186072"/>
                        <a:ext cx="3475903" cy="758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4637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Ο Δείκτης Διατηρήσιμης Ανάπτυξης των</a:t>
            </a:r>
            <a:endParaRPr lang="en-GB" sz="2000" b="1"/>
          </a:p>
          <a:p>
            <a:r>
              <a:rPr lang="el-GR" sz="2000" b="1"/>
              <a:t> Pearce &amp; Atkinson (P</a:t>
            </a:r>
            <a:r>
              <a:rPr lang="en-GB" sz="2000" b="1"/>
              <a:t>AM</a:t>
            </a:r>
            <a:r>
              <a:rPr lang="el-GR" sz="2000" b="1"/>
              <a:t>)</a:t>
            </a:r>
            <a:r>
              <a:rPr lang="en-US" sz="2000"/>
              <a:t>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3100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65175" y="2035175"/>
          <a:ext cx="49688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Equation" r:id="rId3" imgW="2336800" imgH="520700" progId="Equation.DSMT4">
                  <p:embed/>
                </p:oleObj>
              </mc:Choice>
              <mc:Fallback>
                <p:oleObj name="Equation" r:id="rId3" imgW="23368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035175"/>
                        <a:ext cx="496887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84175" y="3849688"/>
            <a:ext cx="527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Τι είναι η μεταβολή του κεφαλαίου</a:t>
            </a:r>
            <a:r>
              <a:rPr lang="el-GR" sz="2000"/>
              <a:t>;</a:t>
            </a:r>
            <a:endParaRPr lang="en-GB" sz="2000"/>
          </a:p>
          <a:p>
            <a:r>
              <a:rPr lang="el-GR" sz="2000"/>
              <a:t>Η διαφορά μεταξύ αποταμίευσης και απόσβεσης,</a:t>
            </a:r>
            <a:r>
              <a:rPr lang="en-US" sz="2000"/>
              <a:t>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437673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628775" y="4803775"/>
          <a:ext cx="27368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Equation" r:id="rId5" imgW="1231366" imgH="393529" progId="Equation.DSMT4">
                  <p:embed/>
                </p:oleObj>
              </mc:Choice>
              <mc:Fallback>
                <p:oleObj name="Equation" r:id="rId5" imgW="1231366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4803775"/>
                        <a:ext cx="27368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0" y="444341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765175" y="6516688"/>
          <a:ext cx="50403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6" name="Equation" r:id="rId7" imgW="2692400" imgH="254000" progId="Equation.DSMT4">
                  <p:embed/>
                </p:oleObj>
              </mc:Choice>
              <mc:Fallback>
                <p:oleObj name="Equation" r:id="rId7" imgW="2692400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6516688"/>
                        <a:ext cx="504031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84175" y="5721350"/>
            <a:ext cx="369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Αρα το </a:t>
            </a:r>
            <a:r>
              <a:rPr lang="en-US" sz="2000"/>
              <a:t>PAM</a:t>
            </a:r>
            <a:r>
              <a:rPr lang="en-GB" sz="2000"/>
              <a:t> </a:t>
            </a:r>
            <a:r>
              <a:rPr lang="el-GR" sz="2000"/>
              <a:t>μπορεί να γραφεί ως</a:t>
            </a:r>
            <a:endParaRPr lang="en-US" sz="2000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0" y="437673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773238" y="7740650"/>
          <a:ext cx="31686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Equation" r:id="rId9" imgW="1548728" imgH="393529" progId="Equation.DSMT4">
                  <p:embed/>
                </p:oleObj>
              </mc:Choice>
              <mc:Fallback>
                <p:oleObj name="Equation" r:id="rId9" imgW="1548728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7740650"/>
                        <a:ext cx="31686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2544763" y="7161213"/>
            <a:ext cx="163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ή διαφορετικά</a:t>
            </a:r>
            <a:endParaRPr lang="en-US" sz="2000"/>
          </a:p>
        </p:txBody>
      </p:sp>
      <p:sp>
        <p:nvSpPr>
          <p:cNvPr id="308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779DD-E070-4133-8525-3A525FC472F3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981075" y="323850"/>
            <a:ext cx="4337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u="sng"/>
              <a:t>PAM και διάφορες εκδοχές της </a:t>
            </a:r>
          </a:p>
          <a:p>
            <a:r>
              <a:rPr lang="el-GR" b="1" u="sng"/>
              <a:t>διατηρήσιμης ανάπτυξης</a:t>
            </a:r>
            <a:r>
              <a:rPr lang="en-US" b="1" u="sng"/>
              <a:t> 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476250" y="1979613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Πολύ ασθενής διατηρήσιμη ανάπτυξη</a:t>
            </a:r>
            <a:r>
              <a:rPr lang="en-US"/>
              <a:t> 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44624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484313" y="2555875"/>
          <a:ext cx="33131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Equation" r:id="rId3" imgW="1256755" imgH="215806" progId="Equation.DSMT4">
                  <p:embed/>
                </p:oleObj>
              </mc:Choice>
              <mc:Fallback>
                <p:oleObj name="Equation" r:id="rId3" imgW="1256755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555875"/>
                        <a:ext cx="331311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528638" y="3584575"/>
            <a:ext cx="445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Ασθενής διατηρήσιμη ανάπτυξη</a:t>
            </a:r>
            <a:r>
              <a:rPr lang="el-GR"/>
              <a:t> </a:t>
            </a:r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44341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1412875" y="4370388"/>
          <a:ext cx="30956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Equation" r:id="rId5" imgW="1256755" imgH="253890" progId="Equation.DSMT4">
                  <p:embed/>
                </p:oleObj>
              </mc:Choice>
              <mc:Fallback>
                <p:oleObj name="Equation" r:id="rId5" imgW="1256755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4370388"/>
                        <a:ext cx="3095625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0" y="44577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11"/>
          <p:cNvGraphicFramePr>
            <a:graphicFrameLocks noChangeAspect="1"/>
          </p:cNvGraphicFramePr>
          <p:nvPr/>
        </p:nvGraphicFramePr>
        <p:xfrm>
          <a:off x="5084763" y="3635375"/>
          <a:ext cx="15113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Equation" r:id="rId7" imgW="927100" imgH="228600" progId="Equation.DSMT4">
                  <p:embed/>
                </p:oleObj>
              </mc:Choice>
              <mc:Fallback>
                <p:oleObj name="Equation" r:id="rId7" imgW="9271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3635375"/>
                        <a:ext cx="15113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528638" y="56007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Ισχυρή διατηρήσιμη ανάπτυξη</a:t>
            </a:r>
            <a:r>
              <a:rPr lang="el-GR"/>
              <a:t> </a:t>
            </a:r>
            <a:endParaRPr lang="en-US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0" y="44624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14"/>
          <p:cNvGraphicFramePr>
            <a:graphicFrameLocks noChangeAspect="1"/>
          </p:cNvGraphicFramePr>
          <p:nvPr/>
        </p:nvGraphicFramePr>
        <p:xfrm>
          <a:off x="2133600" y="6176963"/>
          <a:ext cx="194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Equation" r:id="rId9" imgW="761669" imgH="215806" progId="Equation.DSMT4">
                  <p:embed/>
                </p:oleObj>
              </mc:Choice>
              <mc:Fallback>
                <p:oleObj name="Equation" r:id="rId9" imgW="761669" imgH="21580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76963"/>
                        <a:ext cx="1943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528638" y="72564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Πολύ Ισχυρή διατηρήσιμη ανάπτυξη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111" name="16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FE88E-B95B-4900-9C3A-C25A29FDBAA8}" type="slidenum">
              <a:rPr lang="en-GB"/>
              <a:pPr/>
              <a:t>12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43271" y="8234363"/>
            <a:ext cx="3341492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Μια απατηλή παρανόηση</a:t>
            </a:r>
            <a:endParaRPr lang="el-GR" dirty="0"/>
          </a:p>
        </p:txBody>
      </p:sp>
      <p:sp>
        <p:nvSpPr>
          <p:cNvPr id="3" name="Curved Left Arrow 2"/>
          <p:cNvSpPr/>
          <p:nvPr/>
        </p:nvSpPr>
        <p:spPr>
          <a:xfrm>
            <a:off x="5396706" y="7743176"/>
            <a:ext cx="522288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1181100" y="97155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1181100" y="417195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1181100" y="302895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 flipV="1">
            <a:off x="2746375" y="971550"/>
            <a:ext cx="34925" cy="3241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30" name="Arc 8"/>
          <p:cNvSpPr>
            <a:spLocks/>
          </p:cNvSpPr>
          <p:nvPr/>
        </p:nvSpPr>
        <p:spPr bwMode="auto">
          <a:xfrm rot="16200000" flipH="1">
            <a:off x="2095500" y="514350"/>
            <a:ext cx="2590800" cy="3810000"/>
          </a:xfrm>
          <a:custGeom>
            <a:avLst/>
            <a:gdLst>
              <a:gd name="T0" fmla="*/ 0 w 21596"/>
              <a:gd name="T1" fmla="*/ 0 h 21600"/>
              <a:gd name="T2" fmla="*/ 2590800 w 21596"/>
              <a:gd name="T3" fmla="*/ 3736269 h 21600"/>
              <a:gd name="T4" fmla="*/ 0 w 21596"/>
              <a:gd name="T5" fmla="*/ 3810000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-1" y="0"/>
                </a:moveTo>
                <a:cubicBezTo>
                  <a:pt x="11766" y="0"/>
                  <a:pt x="21368" y="9417"/>
                  <a:pt x="21595" y="21182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66" y="0"/>
                  <a:pt x="21368" y="9417"/>
                  <a:pt x="21595" y="2118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5143500" y="4168775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 smtClean="0"/>
              <a:t>E</a:t>
            </a:r>
            <a:endParaRPr lang="en-GB" sz="1800" dirty="0"/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692150" y="900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en-GB" sz="1800"/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5219700" y="35591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U</a:t>
            </a:r>
            <a:endParaRPr lang="en-GB" sz="1800"/>
          </a:p>
        </p:txBody>
      </p:sp>
      <p:sp>
        <p:nvSpPr>
          <p:cNvPr id="5134" name="Freeform 19" descr="Wide upward diagonal"/>
          <p:cNvSpPr>
            <a:spLocks/>
          </p:cNvSpPr>
          <p:nvPr/>
        </p:nvSpPr>
        <p:spPr bwMode="auto">
          <a:xfrm>
            <a:off x="2781300" y="971550"/>
            <a:ext cx="2362200" cy="2057400"/>
          </a:xfrm>
          <a:custGeom>
            <a:avLst/>
            <a:gdLst>
              <a:gd name="T0" fmla="*/ 0 w 1488"/>
              <a:gd name="T1" fmla="*/ 1296 h 1296"/>
              <a:gd name="T2" fmla="*/ 0 w 1488"/>
              <a:gd name="T3" fmla="*/ 0 h 1296"/>
              <a:gd name="T4" fmla="*/ 1488 w 1488"/>
              <a:gd name="T5" fmla="*/ 0 h 1296"/>
              <a:gd name="T6" fmla="*/ 1488 w 1488"/>
              <a:gd name="T7" fmla="*/ 1296 h 1296"/>
              <a:gd name="T8" fmla="*/ 0 w 1488"/>
              <a:gd name="T9" fmla="*/ 1296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1296"/>
              <a:gd name="T17" fmla="*/ 1488 w 1488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1296">
                <a:moveTo>
                  <a:pt x="0" y="1296"/>
                </a:moveTo>
                <a:lnTo>
                  <a:pt x="0" y="0"/>
                </a:lnTo>
                <a:lnTo>
                  <a:pt x="1488" y="0"/>
                </a:lnTo>
                <a:lnTo>
                  <a:pt x="1488" y="1296"/>
                </a:lnTo>
                <a:lnTo>
                  <a:pt x="0" y="1296"/>
                </a:lnTo>
                <a:close/>
              </a:path>
            </a:pathLst>
          </a:cu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135" name="Text Box 20"/>
          <p:cNvSpPr txBox="1">
            <a:spLocks noChangeArrowheads="1"/>
          </p:cNvSpPr>
          <p:nvPr/>
        </p:nvSpPr>
        <p:spPr bwMode="auto">
          <a:xfrm>
            <a:off x="2079625" y="16192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  <a:endParaRPr lang="en-GB" sz="1800"/>
          </a:p>
        </p:txBody>
      </p:sp>
      <p:sp>
        <p:nvSpPr>
          <p:cNvPr id="5136" name="Text Box 21"/>
          <p:cNvSpPr txBox="1">
            <a:spLocks noChangeArrowheads="1"/>
          </p:cNvSpPr>
          <p:nvPr/>
        </p:nvSpPr>
        <p:spPr bwMode="auto">
          <a:xfrm>
            <a:off x="3756025" y="17716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endParaRPr lang="en-GB" sz="1800"/>
          </a:p>
        </p:txBody>
      </p:sp>
      <p:sp>
        <p:nvSpPr>
          <p:cNvPr id="5137" name="Text Box 22"/>
          <p:cNvSpPr txBox="1">
            <a:spLocks noChangeArrowheads="1"/>
          </p:cNvSpPr>
          <p:nvPr/>
        </p:nvSpPr>
        <p:spPr bwMode="auto">
          <a:xfrm>
            <a:off x="4056993" y="3184634"/>
            <a:ext cx="25942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800" dirty="0"/>
              <a:t>Γ</a:t>
            </a:r>
            <a:endParaRPr lang="en-GB" sz="1800" dirty="0"/>
          </a:p>
        </p:txBody>
      </p:sp>
      <p:sp>
        <p:nvSpPr>
          <p:cNvPr id="5138" name="Text Box 23"/>
          <p:cNvSpPr txBox="1">
            <a:spLocks noChangeArrowheads="1"/>
          </p:cNvSpPr>
          <p:nvPr/>
        </p:nvSpPr>
        <p:spPr bwMode="auto">
          <a:xfrm>
            <a:off x="2247900" y="4168775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E</a:t>
            </a:r>
            <a:r>
              <a:rPr lang="en-US" sz="1800" baseline="-25000" dirty="0" smtClean="0"/>
              <a:t>0</a:t>
            </a:r>
            <a:endParaRPr lang="en-GB" sz="1800" baseline="-25000" dirty="0"/>
          </a:p>
        </p:txBody>
      </p:sp>
      <p:sp>
        <p:nvSpPr>
          <p:cNvPr id="5139" name="Text Box 24"/>
          <p:cNvSpPr txBox="1">
            <a:spLocks noChangeArrowheads="1"/>
          </p:cNvSpPr>
          <p:nvPr/>
        </p:nvSpPr>
        <p:spPr bwMode="auto">
          <a:xfrm>
            <a:off x="723900" y="287337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r>
              <a:rPr lang="en-US" sz="1800" baseline="-25000"/>
              <a:t>0</a:t>
            </a:r>
            <a:endParaRPr lang="en-GB" sz="1800" baseline="-25000"/>
          </a:p>
        </p:txBody>
      </p:sp>
      <p:sp>
        <p:nvSpPr>
          <p:cNvPr id="5140" name="Text Box 25"/>
          <p:cNvSpPr txBox="1">
            <a:spLocks noChangeArrowheads="1"/>
          </p:cNvSpPr>
          <p:nvPr/>
        </p:nvSpPr>
        <p:spPr bwMode="auto">
          <a:xfrm>
            <a:off x="2552700" y="4244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sz="1800"/>
          </a:p>
        </p:txBody>
      </p:sp>
      <p:sp>
        <p:nvSpPr>
          <p:cNvPr id="5141" name="Text Box 26"/>
          <p:cNvSpPr txBox="1">
            <a:spLocks noChangeArrowheads="1"/>
          </p:cNvSpPr>
          <p:nvPr/>
        </p:nvSpPr>
        <p:spPr bwMode="auto">
          <a:xfrm>
            <a:off x="3260725" y="4229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sz="1800"/>
          </a:p>
        </p:txBody>
      </p:sp>
      <p:sp>
        <p:nvSpPr>
          <p:cNvPr id="5142" name="Text Box 27"/>
          <p:cNvSpPr txBox="1">
            <a:spLocks noChangeArrowheads="1"/>
          </p:cNvSpPr>
          <p:nvPr/>
        </p:nvSpPr>
        <p:spPr bwMode="auto">
          <a:xfrm>
            <a:off x="3413125" y="4381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1800"/>
          </a:p>
        </p:txBody>
      </p:sp>
      <p:sp>
        <p:nvSpPr>
          <p:cNvPr id="5143" name="Text Box 41"/>
          <p:cNvSpPr txBox="1">
            <a:spLocks noChangeArrowheads="1"/>
          </p:cNvSpPr>
          <p:nvPr/>
        </p:nvSpPr>
        <p:spPr bwMode="auto">
          <a:xfrm>
            <a:off x="1700213" y="179388"/>
            <a:ext cx="352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Τα Όρια της Αειφορικής Ανάπτυξης</a:t>
            </a:r>
            <a:endParaRPr lang="en-GB" sz="1800"/>
          </a:p>
        </p:txBody>
      </p:sp>
      <p:graphicFrame>
        <p:nvGraphicFramePr>
          <p:cNvPr id="512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01231"/>
              </p:ext>
            </p:extLst>
          </p:nvPr>
        </p:nvGraphicFramePr>
        <p:xfrm>
          <a:off x="3583364" y="6485314"/>
          <a:ext cx="21653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364" y="6485314"/>
                        <a:ext cx="21653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208649"/>
              </p:ext>
            </p:extLst>
          </p:nvPr>
        </p:nvGraphicFramePr>
        <p:xfrm>
          <a:off x="692150" y="4801394"/>
          <a:ext cx="15128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" name="Equation" r:id="rId5" imgW="825480" imgH="253800" progId="Equation.DSMT4">
                  <p:embed/>
                </p:oleObj>
              </mc:Choice>
              <mc:Fallback>
                <p:oleObj name="Equation" r:id="rId5" imgW="82548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801394"/>
                        <a:ext cx="151288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Text Box 52"/>
          <p:cNvSpPr txBox="1">
            <a:spLocks noChangeArrowheads="1"/>
          </p:cNvSpPr>
          <p:nvPr/>
        </p:nvSpPr>
        <p:spPr bwMode="auto">
          <a:xfrm>
            <a:off x="2344737" y="4891087"/>
            <a:ext cx="387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Συνάρτηση «κοινωνικής χρησιμότητας»</a:t>
            </a:r>
          </a:p>
        </p:txBody>
      </p:sp>
      <p:sp>
        <p:nvSpPr>
          <p:cNvPr id="5145" name="Text Box 53"/>
          <p:cNvSpPr txBox="1">
            <a:spLocks noChangeArrowheads="1"/>
          </p:cNvSpPr>
          <p:nvPr/>
        </p:nvSpPr>
        <p:spPr bwMode="auto">
          <a:xfrm>
            <a:off x="200456" y="5625098"/>
            <a:ext cx="319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 dirty="0"/>
              <a:t>Ασθενής διατηρήσιμη Ανάπτυξη</a:t>
            </a:r>
          </a:p>
          <a:p>
            <a:pPr algn="ctr"/>
            <a:r>
              <a:rPr lang="el-GR" sz="1800" dirty="0"/>
              <a:t>(Α&amp; Β &amp;Γ)</a:t>
            </a:r>
          </a:p>
        </p:txBody>
      </p:sp>
      <p:graphicFrame>
        <p:nvGraphicFramePr>
          <p:cNvPr id="512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884229"/>
              </p:ext>
            </p:extLst>
          </p:nvPr>
        </p:nvGraphicFramePr>
        <p:xfrm>
          <a:off x="3540125" y="5530850"/>
          <a:ext cx="28019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7" imgW="1701720" imgH="393480" progId="Equation.DSMT4">
                  <p:embed/>
                </p:oleObj>
              </mc:Choice>
              <mc:Fallback>
                <p:oleObj name="Equation" r:id="rId7" imgW="1701720" imgH="39348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5530850"/>
                        <a:ext cx="28019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Rectangle 55"/>
          <p:cNvSpPr>
            <a:spLocks noChangeArrowheads="1"/>
          </p:cNvSpPr>
          <p:nvPr/>
        </p:nvSpPr>
        <p:spPr bwMode="auto">
          <a:xfrm>
            <a:off x="164557" y="6551239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800" dirty="0"/>
              <a:t>Ισχυρή διατηρήσιμη </a:t>
            </a:r>
            <a:r>
              <a:rPr lang="el-GR" sz="1800" dirty="0" smtClean="0"/>
              <a:t>Ανάπτυξη</a:t>
            </a:r>
            <a:r>
              <a:rPr lang="en-US" sz="1800" dirty="0" smtClean="0"/>
              <a:t> </a:t>
            </a:r>
          </a:p>
          <a:p>
            <a:pPr algn="ctr"/>
            <a:r>
              <a:rPr lang="el-GR" sz="1800" dirty="0" smtClean="0"/>
              <a:t>(Β &amp;Γ)</a:t>
            </a:r>
            <a:endParaRPr lang="el-GR" sz="1800" dirty="0"/>
          </a:p>
        </p:txBody>
      </p:sp>
      <p:graphicFrame>
        <p:nvGraphicFramePr>
          <p:cNvPr id="512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19712"/>
              </p:ext>
            </p:extLst>
          </p:nvPr>
        </p:nvGraphicFramePr>
        <p:xfrm>
          <a:off x="3848099" y="7401907"/>
          <a:ext cx="8636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9" imgW="495000" imgH="393480" progId="Equation.DSMT4">
                  <p:embed/>
                </p:oleObj>
              </mc:Choice>
              <mc:Fallback>
                <p:oleObj name="Equation" r:id="rId9" imgW="495000" imgH="393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099" y="7401907"/>
                        <a:ext cx="8636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Text Box 57"/>
          <p:cNvSpPr txBox="1">
            <a:spLocks noChangeArrowheads="1"/>
          </p:cNvSpPr>
          <p:nvPr/>
        </p:nvSpPr>
        <p:spPr bwMode="auto">
          <a:xfrm>
            <a:off x="483499" y="7559887"/>
            <a:ext cx="2627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800" dirty="0"/>
              <a:t>Οικονομική </a:t>
            </a:r>
            <a:r>
              <a:rPr lang="el-GR" sz="1800" dirty="0" smtClean="0"/>
              <a:t>Ανάπτυξη</a:t>
            </a:r>
            <a:r>
              <a:rPr lang="en-US" sz="1800" dirty="0" smtClean="0"/>
              <a:t> </a:t>
            </a:r>
            <a:r>
              <a:rPr lang="el-GR" sz="1800" dirty="0" smtClean="0"/>
              <a:t>(Α</a:t>
            </a:r>
            <a:r>
              <a:rPr lang="el-GR" sz="1800" dirty="0"/>
              <a:t>)</a:t>
            </a:r>
          </a:p>
        </p:txBody>
      </p:sp>
      <p:sp>
        <p:nvSpPr>
          <p:cNvPr id="5148" name="29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1246C-2065-4FB1-A977-E97C1730A0A0}" type="slidenum">
              <a:rPr lang="en-GB"/>
              <a:pPr/>
              <a:t>13</a:t>
            </a:fld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92150" y="3028950"/>
            <a:ext cx="1981200" cy="1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0825" y="4290388"/>
            <a:ext cx="230822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Περιβαλλοντική ποιότητα</a:t>
            </a:r>
            <a:endParaRPr lang="de-DE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45458" y="1174436"/>
            <a:ext cx="135005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εισόδημα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61962" y="8672835"/>
            <a:ext cx="6399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Hediger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W., 2000. Sustainable development and social welfare. Ecological Economics 32, 481-492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332664" y="2218242"/>
            <a:ext cx="3818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970230" y="3776038"/>
            <a:ext cx="43003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1600" dirty="0" smtClean="0"/>
              <a:t>ΣΤ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22939" y="4483299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rgbClr val="FF0000"/>
                </a:solidFill>
              </a:rPr>
              <a:t>Αρχική Θέση</a:t>
            </a:r>
            <a:endParaRPr lang="el-GR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87398" y="2840039"/>
            <a:ext cx="1633890" cy="488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9275" y="2431966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Τί είναι?</a:t>
            </a:r>
            <a:endParaRPr lang="el-GR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48347" y="2840039"/>
            <a:ext cx="2472941" cy="117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1143000" y="609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1143000" y="3810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1143000" y="2667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2743200" y="609600"/>
            <a:ext cx="0" cy="678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2" name="Arc 8"/>
          <p:cNvSpPr>
            <a:spLocks/>
          </p:cNvSpPr>
          <p:nvPr/>
        </p:nvSpPr>
        <p:spPr bwMode="auto">
          <a:xfrm rot="16200000" flipH="1">
            <a:off x="2057400" y="152400"/>
            <a:ext cx="2590800" cy="3810000"/>
          </a:xfrm>
          <a:custGeom>
            <a:avLst/>
            <a:gdLst>
              <a:gd name="T0" fmla="*/ 0 w 21596"/>
              <a:gd name="T1" fmla="*/ 0 h 21600"/>
              <a:gd name="T2" fmla="*/ 2590800 w 21596"/>
              <a:gd name="T3" fmla="*/ 3736269 h 21600"/>
              <a:gd name="T4" fmla="*/ 0 w 21596"/>
              <a:gd name="T5" fmla="*/ 3810000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-1" y="0"/>
                </a:moveTo>
                <a:cubicBezTo>
                  <a:pt x="11766" y="0"/>
                  <a:pt x="21368" y="9417"/>
                  <a:pt x="21595" y="21182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66" y="0"/>
                  <a:pt x="21368" y="9417"/>
                  <a:pt x="21595" y="2118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143000" y="4191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1143000" y="7391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1143000" y="6248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6" name="Arc 12"/>
          <p:cNvSpPr>
            <a:spLocks/>
          </p:cNvSpPr>
          <p:nvPr/>
        </p:nvSpPr>
        <p:spPr bwMode="auto">
          <a:xfrm rot="16200000" flipH="1">
            <a:off x="2057400" y="3733800"/>
            <a:ext cx="2590800" cy="3810000"/>
          </a:xfrm>
          <a:custGeom>
            <a:avLst/>
            <a:gdLst>
              <a:gd name="T0" fmla="*/ 0 w 21596"/>
              <a:gd name="T1" fmla="*/ 0 h 21600"/>
              <a:gd name="T2" fmla="*/ 2590800 w 21596"/>
              <a:gd name="T3" fmla="*/ 3736269 h 21600"/>
              <a:gd name="T4" fmla="*/ 0 w 21596"/>
              <a:gd name="T5" fmla="*/ 3810000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-1" y="0"/>
                </a:moveTo>
                <a:cubicBezTo>
                  <a:pt x="11766" y="0"/>
                  <a:pt x="21368" y="9417"/>
                  <a:pt x="21595" y="21182"/>
                </a:cubicBezTo>
              </a:path>
              <a:path w="21596" h="21600" stroke="0" extrusionOk="0">
                <a:moveTo>
                  <a:pt x="-1" y="0"/>
                </a:moveTo>
                <a:cubicBezTo>
                  <a:pt x="11766" y="0"/>
                  <a:pt x="21368" y="9417"/>
                  <a:pt x="21595" y="2118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5105400" y="373380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609600" y="45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en-GB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5089525" y="720407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en-GB" dirty="0"/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7620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en-GB"/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5181600" y="678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n-GB"/>
          </a:p>
        </p:txBody>
      </p:sp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51816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endParaRPr lang="en-GB"/>
          </a:p>
        </p:txBody>
      </p:sp>
      <p:sp>
        <p:nvSpPr>
          <p:cNvPr id="9233" name="Freeform 19" descr="Wide upward diagonal"/>
          <p:cNvSpPr>
            <a:spLocks/>
          </p:cNvSpPr>
          <p:nvPr/>
        </p:nvSpPr>
        <p:spPr bwMode="auto">
          <a:xfrm>
            <a:off x="2743200" y="609600"/>
            <a:ext cx="2362200" cy="2057400"/>
          </a:xfrm>
          <a:custGeom>
            <a:avLst/>
            <a:gdLst>
              <a:gd name="T0" fmla="*/ 0 w 1488"/>
              <a:gd name="T1" fmla="*/ 1296 h 1296"/>
              <a:gd name="T2" fmla="*/ 0 w 1488"/>
              <a:gd name="T3" fmla="*/ 0 h 1296"/>
              <a:gd name="T4" fmla="*/ 1488 w 1488"/>
              <a:gd name="T5" fmla="*/ 0 h 1296"/>
              <a:gd name="T6" fmla="*/ 1488 w 1488"/>
              <a:gd name="T7" fmla="*/ 1296 h 1296"/>
              <a:gd name="T8" fmla="*/ 0 w 1488"/>
              <a:gd name="T9" fmla="*/ 1296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1296"/>
              <a:gd name="T17" fmla="*/ 1488 w 1488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1296">
                <a:moveTo>
                  <a:pt x="0" y="1296"/>
                </a:moveTo>
                <a:lnTo>
                  <a:pt x="0" y="0"/>
                </a:lnTo>
                <a:lnTo>
                  <a:pt x="1488" y="0"/>
                </a:lnTo>
                <a:lnTo>
                  <a:pt x="1488" y="1296"/>
                </a:lnTo>
                <a:lnTo>
                  <a:pt x="0" y="129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2041525" y="11842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en-GB"/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3717925" y="13366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endParaRPr lang="en-GB"/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3962400" y="27432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</a:t>
            </a:r>
            <a:endParaRPr lang="en-GB"/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2209800" y="3733800"/>
            <a:ext cx="47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en-GB" baseline="-25000" dirty="0"/>
          </a:p>
        </p:txBody>
      </p:sp>
      <p:sp>
        <p:nvSpPr>
          <p:cNvPr id="9238" name="Text Box 24"/>
          <p:cNvSpPr txBox="1">
            <a:spLocks noChangeArrowheads="1"/>
          </p:cNvSpPr>
          <p:nvPr/>
        </p:nvSpPr>
        <p:spPr bwMode="auto">
          <a:xfrm>
            <a:off x="685800" y="2438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r>
              <a:rPr lang="en-US" baseline="-25000"/>
              <a:t>0</a:t>
            </a:r>
            <a:endParaRPr lang="en-GB" baseline="-25000"/>
          </a:p>
        </p:txBody>
      </p:sp>
      <p:sp>
        <p:nvSpPr>
          <p:cNvPr id="9239" name="Text Box 25"/>
          <p:cNvSpPr txBox="1">
            <a:spLocks noChangeArrowheads="1"/>
          </p:cNvSpPr>
          <p:nvPr/>
        </p:nvSpPr>
        <p:spPr bwMode="auto">
          <a:xfrm>
            <a:off x="2514600" y="3810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3260725" y="415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3413125" y="430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/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2514600" y="7391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en-GB" baseline="-25000" dirty="0"/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609600" y="5943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r>
              <a:rPr lang="en-US" baseline="-25000"/>
              <a:t>0</a:t>
            </a:r>
            <a:endParaRPr lang="en-GB" baseline="-25000"/>
          </a:p>
        </p:txBody>
      </p:sp>
      <p:sp>
        <p:nvSpPr>
          <p:cNvPr id="9244" name="Line 30"/>
          <p:cNvSpPr>
            <a:spLocks noChangeShapeType="1"/>
          </p:cNvSpPr>
          <p:nvPr/>
        </p:nvSpPr>
        <p:spPr bwMode="auto">
          <a:xfrm>
            <a:off x="1143000" y="6705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609600" y="6477000"/>
            <a:ext cx="56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  <a:r>
              <a:rPr lang="en-US" baseline="-25000"/>
              <a:t>m</a:t>
            </a:r>
            <a:endParaRPr lang="en-GB" baseline="-25000"/>
          </a:p>
        </p:txBody>
      </p:sp>
      <p:sp>
        <p:nvSpPr>
          <p:cNvPr id="9246" name="Line 32"/>
          <p:cNvSpPr>
            <a:spLocks noChangeShapeType="1"/>
          </p:cNvSpPr>
          <p:nvPr/>
        </p:nvSpPr>
        <p:spPr bwMode="auto">
          <a:xfrm flipV="1">
            <a:off x="1905000" y="5562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1725943" y="7368841"/>
            <a:ext cx="46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endParaRPr lang="en-GB" baseline="-25000" dirty="0"/>
          </a:p>
        </p:txBody>
      </p:sp>
      <p:sp>
        <p:nvSpPr>
          <p:cNvPr id="9248" name="Line 34"/>
          <p:cNvSpPr>
            <a:spLocks noChangeShapeType="1"/>
          </p:cNvSpPr>
          <p:nvPr/>
        </p:nvSpPr>
        <p:spPr bwMode="auto">
          <a:xfrm>
            <a:off x="3657600" y="67056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49" name="Line 35"/>
          <p:cNvSpPr>
            <a:spLocks noChangeShapeType="1"/>
          </p:cNvSpPr>
          <p:nvPr/>
        </p:nvSpPr>
        <p:spPr bwMode="auto">
          <a:xfrm>
            <a:off x="1905000" y="41148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2193925" y="46894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  <a:endParaRPr lang="en-GB"/>
          </a:p>
        </p:txBody>
      </p:sp>
      <p:sp>
        <p:nvSpPr>
          <p:cNvPr id="9251" name="Text Box 37"/>
          <p:cNvSpPr txBox="1">
            <a:spLocks noChangeArrowheads="1"/>
          </p:cNvSpPr>
          <p:nvPr/>
        </p:nvSpPr>
        <p:spPr bwMode="auto">
          <a:xfrm>
            <a:off x="3946525" y="6213475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</a:t>
            </a:r>
            <a:endParaRPr lang="en-GB"/>
          </a:p>
        </p:txBody>
      </p:sp>
      <p:sp>
        <p:nvSpPr>
          <p:cNvPr id="9252" name="Freeform 38" descr="Wide upward diagonal"/>
          <p:cNvSpPr>
            <a:spLocks/>
          </p:cNvSpPr>
          <p:nvPr/>
        </p:nvSpPr>
        <p:spPr bwMode="auto">
          <a:xfrm>
            <a:off x="2768600" y="4191002"/>
            <a:ext cx="2438400" cy="2057400"/>
          </a:xfrm>
          <a:custGeom>
            <a:avLst/>
            <a:gdLst>
              <a:gd name="T0" fmla="*/ 0 w 1536"/>
              <a:gd name="T1" fmla="*/ 1296 h 1296"/>
              <a:gd name="T2" fmla="*/ 1536 w 1536"/>
              <a:gd name="T3" fmla="*/ 1296 h 1296"/>
              <a:gd name="T4" fmla="*/ 1536 w 1536"/>
              <a:gd name="T5" fmla="*/ 0 h 1296"/>
              <a:gd name="T6" fmla="*/ 0 w 1536"/>
              <a:gd name="T7" fmla="*/ 0 h 1296"/>
              <a:gd name="T8" fmla="*/ 0 w 1536"/>
              <a:gd name="T9" fmla="*/ 1296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1296"/>
              <a:gd name="T17" fmla="*/ 1536 w 1536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1296">
                <a:moveTo>
                  <a:pt x="0" y="1296"/>
                </a:moveTo>
                <a:lnTo>
                  <a:pt x="1536" y="1296"/>
                </a:lnTo>
                <a:lnTo>
                  <a:pt x="1536" y="0"/>
                </a:lnTo>
                <a:lnTo>
                  <a:pt x="0" y="0"/>
                </a:lnTo>
                <a:lnTo>
                  <a:pt x="0" y="129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39"/>
          <p:cNvSpPr>
            <a:spLocks/>
          </p:cNvSpPr>
          <p:nvPr/>
        </p:nvSpPr>
        <p:spPr bwMode="auto">
          <a:xfrm>
            <a:off x="1905000" y="5562600"/>
            <a:ext cx="1752600" cy="1143000"/>
          </a:xfrm>
          <a:custGeom>
            <a:avLst/>
            <a:gdLst>
              <a:gd name="T0" fmla="*/ 0 w 1104"/>
              <a:gd name="T1" fmla="*/ 0 h 720"/>
              <a:gd name="T2" fmla="*/ 240 w 1104"/>
              <a:gd name="T3" fmla="*/ 240 h 720"/>
              <a:gd name="T4" fmla="*/ 576 w 1104"/>
              <a:gd name="T5" fmla="*/ 480 h 720"/>
              <a:gd name="T6" fmla="*/ 1104 w 1104"/>
              <a:gd name="T7" fmla="*/ 72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720"/>
              <a:gd name="T14" fmla="*/ 1104 w 110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720">
                <a:moveTo>
                  <a:pt x="0" y="0"/>
                </a:moveTo>
                <a:cubicBezTo>
                  <a:pt x="72" y="80"/>
                  <a:pt x="144" y="160"/>
                  <a:pt x="240" y="240"/>
                </a:cubicBezTo>
                <a:cubicBezTo>
                  <a:pt x="336" y="320"/>
                  <a:pt x="432" y="400"/>
                  <a:pt x="576" y="480"/>
                </a:cubicBezTo>
                <a:cubicBezTo>
                  <a:pt x="720" y="560"/>
                  <a:pt x="912" y="640"/>
                  <a:pt x="1104" y="72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Text Box 40"/>
          <p:cNvSpPr txBox="1">
            <a:spLocks noChangeArrowheads="1"/>
          </p:cNvSpPr>
          <p:nvPr/>
        </p:nvSpPr>
        <p:spPr bwMode="auto">
          <a:xfrm>
            <a:off x="3794125" y="4994275"/>
            <a:ext cx="387350" cy="457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</a:t>
            </a:r>
            <a:endParaRPr lang="en-GB"/>
          </a:p>
        </p:txBody>
      </p:sp>
      <p:sp>
        <p:nvSpPr>
          <p:cNvPr id="9255" name="Text Box 41"/>
          <p:cNvSpPr txBox="1">
            <a:spLocks noChangeArrowheads="1"/>
          </p:cNvSpPr>
          <p:nvPr/>
        </p:nvSpPr>
        <p:spPr bwMode="auto">
          <a:xfrm>
            <a:off x="1125538" y="107950"/>
            <a:ext cx="464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Τα Όρια της Αειφορικής Ανάπτυξης</a:t>
            </a:r>
            <a:endParaRPr lang="en-GB"/>
          </a:p>
        </p:txBody>
      </p:sp>
      <p:sp>
        <p:nvSpPr>
          <p:cNvPr id="9256" name="Text Box 42"/>
          <p:cNvSpPr txBox="1">
            <a:spLocks noChangeArrowheads="1"/>
          </p:cNvSpPr>
          <p:nvPr/>
        </p:nvSpPr>
        <p:spPr bwMode="auto">
          <a:xfrm>
            <a:off x="241300" y="8050213"/>
            <a:ext cx="109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Ελάχιστο</a:t>
            </a:r>
          </a:p>
          <a:p>
            <a:r>
              <a:rPr lang="el-GR" sz="1800"/>
              <a:t>Εισόδημα</a:t>
            </a:r>
          </a:p>
        </p:txBody>
      </p:sp>
      <p:sp>
        <p:nvSpPr>
          <p:cNvPr id="9257" name="Line 43"/>
          <p:cNvSpPr>
            <a:spLocks noChangeShapeType="1"/>
          </p:cNvSpPr>
          <p:nvPr/>
        </p:nvSpPr>
        <p:spPr bwMode="auto">
          <a:xfrm flipV="1">
            <a:off x="620713" y="7019925"/>
            <a:ext cx="2159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58" name="Text Box 44"/>
          <p:cNvSpPr txBox="1">
            <a:spLocks noChangeArrowheads="1"/>
          </p:cNvSpPr>
          <p:nvPr/>
        </p:nvSpPr>
        <p:spPr bwMode="auto">
          <a:xfrm>
            <a:off x="2112963" y="8121650"/>
            <a:ext cx="350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Επίπεδο περιβαλλοντικής ποιότητας</a:t>
            </a:r>
          </a:p>
          <a:p>
            <a:r>
              <a:rPr lang="el-GR" sz="1800"/>
              <a:t>κρίσιμης σημασίας</a:t>
            </a:r>
          </a:p>
        </p:txBody>
      </p:sp>
      <p:sp>
        <p:nvSpPr>
          <p:cNvPr id="9259" name="Line 45"/>
          <p:cNvSpPr>
            <a:spLocks noChangeShapeType="1"/>
          </p:cNvSpPr>
          <p:nvPr/>
        </p:nvSpPr>
        <p:spPr bwMode="auto">
          <a:xfrm flipH="1" flipV="1">
            <a:off x="2060575" y="7885113"/>
            <a:ext cx="1444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60" name="4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21197-01EC-44C3-8AE7-35D039366645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76672" y="323528"/>
            <a:ext cx="666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sz="1800" dirty="0" smtClean="0"/>
              <a:t>οι τρεις πυλώνες της </a:t>
            </a:r>
            <a:r>
              <a:rPr lang="el-GR" sz="1800" dirty="0" err="1" smtClean="0"/>
              <a:t>αειφορίας</a:t>
            </a:r>
            <a:r>
              <a:rPr lang="el-GR" sz="1800" dirty="0" smtClean="0"/>
              <a:t> και τα τρία κακά της μοίρας μας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" y="921858"/>
            <a:ext cx="5328592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696" y="4724193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https://sustainabilityscout.com/the-three-pillars-of-sustainability-explained</a:t>
            </a:r>
            <a:r>
              <a:rPr lang="en-US" dirty="0"/>
              <a:t>/</a:t>
            </a:r>
          </a:p>
        </p:txBody>
      </p:sp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6000" y="5626024"/>
            <a:ext cx="1490992" cy="1376527"/>
          </a:xfrm>
          <a:prstGeom prst="rect">
            <a:avLst/>
          </a:prstGeom>
        </p:spPr>
      </p:pic>
      <p:pic>
        <p:nvPicPr>
          <p:cNvPr id="8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0400" y="5614614"/>
            <a:ext cx="862787" cy="846061"/>
          </a:xfrm>
          <a:prstGeom prst="rect">
            <a:avLst/>
          </a:prstGeom>
        </p:spPr>
      </p:pic>
      <p:pic>
        <p:nvPicPr>
          <p:cNvPr id="9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2232" y="6576513"/>
            <a:ext cx="1019111" cy="724571"/>
          </a:xfrm>
          <a:prstGeom prst="rect">
            <a:avLst/>
          </a:prstGeom>
        </p:spPr>
      </p:pic>
      <p:sp>
        <p:nvSpPr>
          <p:cNvPr id="10" name="object 8"/>
          <p:cNvSpPr txBox="1"/>
          <p:nvPr/>
        </p:nvSpPr>
        <p:spPr>
          <a:xfrm>
            <a:off x="1702182" y="7406690"/>
            <a:ext cx="3049270" cy="407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7500"/>
              </a:lnSpc>
              <a:spcBef>
                <a:spcPts val="120"/>
              </a:spcBef>
            </a:pPr>
            <a:r>
              <a:rPr sz="850" spc="-50" dirty="0">
                <a:latin typeface="Arial MT"/>
                <a:cs typeface="Arial MT"/>
              </a:rPr>
              <a:t>Fig. </a:t>
            </a:r>
            <a:r>
              <a:rPr sz="850" spc="-60" dirty="0">
                <a:latin typeface="Arial MT"/>
                <a:cs typeface="Arial MT"/>
              </a:rPr>
              <a:t>1</a:t>
            </a:r>
            <a:r>
              <a:rPr sz="850" spc="120" dirty="0">
                <a:latin typeface="Arial MT"/>
                <a:cs typeface="Arial MT"/>
              </a:rPr>
              <a:t> </a:t>
            </a:r>
            <a:r>
              <a:rPr sz="850" dirty="0">
                <a:latin typeface="Times New Roman"/>
                <a:cs typeface="Times New Roman"/>
              </a:rPr>
              <a:t>Left, typical </a:t>
            </a:r>
            <a:r>
              <a:rPr sz="850" spc="-5" dirty="0">
                <a:latin typeface="Times New Roman"/>
                <a:cs typeface="Times New Roman"/>
              </a:rPr>
              <a:t>representation of sustainability as </a:t>
            </a:r>
            <a:r>
              <a:rPr sz="850" dirty="0">
                <a:latin typeface="Times New Roman"/>
                <a:cs typeface="Times New Roman"/>
              </a:rPr>
              <a:t>three intersect-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ing</a:t>
            </a:r>
            <a:r>
              <a:rPr sz="850" dirty="0">
                <a:latin typeface="Times New Roman"/>
                <a:cs typeface="Times New Roman"/>
              </a:rPr>
              <a:t> circles.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Right,</a:t>
            </a:r>
            <a:r>
              <a:rPr sz="850" dirty="0">
                <a:latin typeface="Times New Roman"/>
                <a:cs typeface="Times New Roman"/>
              </a:rPr>
              <a:t> alternative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depictions:</a:t>
            </a:r>
            <a:r>
              <a:rPr sz="850" dirty="0">
                <a:latin typeface="Times New Roman"/>
                <a:cs typeface="Times New Roman"/>
              </a:rPr>
              <a:t> literal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‘pillars’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and</a:t>
            </a:r>
            <a:r>
              <a:rPr sz="850" dirty="0">
                <a:latin typeface="Times New Roman"/>
                <a:cs typeface="Times New Roman"/>
              </a:rPr>
              <a:t> a </a:t>
            </a:r>
            <a:r>
              <a:rPr sz="850" spc="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concentric</a:t>
            </a:r>
            <a:r>
              <a:rPr sz="850" spc="6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circles</a:t>
            </a:r>
            <a:r>
              <a:rPr sz="850" spc="70" dirty="0">
                <a:latin typeface="Times New Roman"/>
                <a:cs typeface="Times New Roman"/>
              </a:rPr>
              <a:t> </a:t>
            </a:r>
            <a:r>
              <a:rPr sz="850" spc="-5" dirty="0">
                <a:latin typeface="Times New Roman"/>
                <a:cs typeface="Times New Roman"/>
              </a:rPr>
              <a:t>approach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467" y="8119003"/>
            <a:ext cx="6143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Purvis, B., Mao, Y., Robinson, D., 2019. Three pillars of sustainability: in search of conceptual origins. Sustainability Science 14, 681-695.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714010" y="843112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Social justice: </a:t>
            </a:r>
          </a:p>
          <a:p>
            <a:r>
              <a:rPr lang="en-US" sz="1400" dirty="0" smtClean="0"/>
              <a:t>procedural &amp; distributional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73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64704" y="755576"/>
            <a:ext cx="551170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Social sustainability : </a:t>
            </a:r>
            <a:r>
              <a:rPr lang="el-GR" sz="2000" dirty="0" smtClean="0"/>
              <a:t>εξόχως προβληματική έννοια</a:t>
            </a: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116632" y="75243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de Fine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Licht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, K., and A.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Folland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. 2019. "Defining “Social Sustainability”: Towards a Sustainable Solution to the Conceptual Confusion."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Etikk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praksis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</a:rPr>
              <a:t> - Nordic Journal of Applied Ethics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 13:21-39.</a:t>
            </a:r>
            <a:endParaRPr lang="el-GR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983" y="1907704"/>
            <a:ext cx="5760640" cy="46519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occurs when formal and informal processes, systems,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structures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 relationships  actively  </a:t>
            </a:r>
            <a:r>
              <a:rPr lang="en-US" sz="1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 capacity  of 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generations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 create  healthy  and  livable  communities.  </a:t>
            </a:r>
            <a:endParaRPr lang="el-G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equitable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quality of life</a:t>
            </a:r>
            <a:endParaRPr lang="el-GR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52936" y="5322251"/>
            <a:ext cx="744367" cy="1583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40968" y="690617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γιατί??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28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712"/>
            <a:ext cx="6858000" cy="536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1" y="310628"/>
            <a:ext cx="6662519" cy="10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2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14900" y="8338269"/>
            <a:ext cx="1428750" cy="609600"/>
          </a:xfrm>
        </p:spPr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5" y="1979712"/>
            <a:ext cx="5637245" cy="4227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8760" y="6835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l-GR" dirty="0" smtClean="0"/>
              <a:t>τι είναι σωστό στη φωτογραφία;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6792" y="7876604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τι είναι </a:t>
            </a:r>
            <a:r>
              <a:rPr lang="el-GR" dirty="0" smtClean="0"/>
              <a:t>λάθος </a:t>
            </a:r>
            <a:r>
              <a:rPr lang="el-GR" dirty="0"/>
              <a:t>στη φωτογραφία;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704" y="6580460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Ισότητα/ ισονομία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861048" y="6580460"/>
            <a:ext cx="269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Δικαιοσύνη/ισότητα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267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19166" y="971600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Ποιο είναι το λάθος?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973" y="3125581"/>
            <a:ext cx="3172663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What is to be sustained?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0808" y="1907704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Σκεφτείτε την ερώτηση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6900" y="4475144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Tiger" panose="02070300020205020404" pitchFamily="18" charset="0"/>
              </a:rPr>
              <a:t>ΗΘΙΚΗ ΔΕΣΜΕΥΣΗ</a:t>
            </a:r>
            <a:endParaRPr lang="en-US" b="1" dirty="0">
              <a:latin typeface="Tiger" panose="020703000202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714" y="5538873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ΠΟΙΩΝ?   ΕΝΑΝΤΙ?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375" y="1547813"/>
            <a:ext cx="61626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/>
              <a:t>ο πιο γνωστός είναι αυτός της Παγκόσμιας Επιτροπής </a:t>
            </a:r>
          </a:p>
          <a:p>
            <a:r>
              <a:rPr lang="el-GR" sz="1800" dirty="0"/>
              <a:t>για το Περιβάλλον και την Ανάπτυξη (</a:t>
            </a:r>
            <a:r>
              <a:rPr lang="el-GR" sz="1800" dirty="0" err="1"/>
              <a:t>Brundtland</a:t>
            </a:r>
            <a:r>
              <a:rPr lang="el-GR" sz="1800" dirty="0"/>
              <a:t> </a:t>
            </a:r>
            <a:r>
              <a:rPr lang="el-GR" sz="1800" dirty="0" err="1"/>
              <a:t>Report</a:t>
            </a:r>
            <a:r>
              <a:rPr lang="el-GR" sz="1800" dirty="0"/>
              <a:t>, 1987):</a:t>
            </a:r>
          </a:p>
          <a:p>
            <a:endParaRPr lang="el-GR" sz="1800" dirty="0"/>
          </a:p>
          <a:p>
            <a:r>
              <a:rPr lang="el-GR" sz="1800" dirty="0"/>
              <a:t>“</a:t>
            </a:r>
            <a:r>
              <a:rPr lang="el-GR" sz="1800" i="1" dirty="0"/>
              <a:t>Διατηρήσιμη ανάπτυξη είναι η ανάπτυξη η οποία ικανοποιεί </a:t>
            </a:r>
          </a:p>
          <a:p>
            <a:r>
              <a:rPr lang="el-GR" sz="1800" i="1" dirty="0"/>
              <a:t>τις ανάγκες της σημερινής γενιάς </a:t>
            </a:r>
            <a:r>
              <a:rPr lang="el-GR" sz="1800" b="1" i="1" dirty="0">
                <a:solidFill>
                  <a:srgbClr val="FF0000"/>
                </a:solidFill>
              </a:rPr>
              <a:t>χωρίς να υποθηκεύει </a:t>
            </a:r>
          </a:p>
          <a:p>
            <a:r>
              <a:rPr lang="el-GR" sz="1800" b="1" i="1" dirty="0">
                <a:solidFill>
                  <a:srgbClr val="FF0000"/>
                </a:solidFill>
              </a:rPr>
              <a:t>την ικανότητα των μελλοντικών γενιών</a:t>
            </a:r>
            <a:r>
              <a:rPr lang="el-GR" sz="1800" i="1" dirty="0"/>
              <a:t> να ικανοποιήσουν </a:t>
            </a:r>
          </a:p>
          <a:p>
            <a:r>
              <a:rPr lang="el-GR" sz="1800" i="1" dirty="0"/>
              <a:t>τις δικές τους ανάγκες</a:t>
            </a:r>
            <a:r>
              <a:rPr lang="el-GR" sz="1800" dirty="0"/>
              <a:t>”.</a:t>
            </a:r>
            <a:endParaRPr lang="en-US" sz="1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3100" y="415925"/>
            <a:ext cx="494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tx2"/>
                </a:solidFill>
              </a:rPr>
              <a:t>Διατηρήσιμη (Αειφορική) Ανάπτυξη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6250" y="4067175"/>
            <a:ext cx="59121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 dirty="0" smtClean="0"/>
              <a:t>(</a:t>
            </a:r>
            <a:r>
              <a:rPr lang="el-GR" sz="1800" b="1" dirty="0" err="1"/>
              <a:t>outcome</a:t>
            </a:r>
            <a:r>
              <a:rPr lang="el-GR" sz="1800" b="1" dirty="0"/>
              <a:t> </a:t>
            </a:r>
            <a:r>
              <a:rPr lang="el-GR" sz="1800" b="1" dirty="0" err="1"/>
              <a:t>based</a:t>
            </a:r>
            <a:r>
              <a:rPr lang="el-GR" sz="1800" b="1" dirty="0"/>
              <a:t>):</a:t>
            </a:r>
            <a:r>
              <a:rPr lang="el-GR" sz="1800" dirty="0"/>
              <a:t> αναφέρονται </a:t>
            </a:r>
            <a:r>
              <a:rPr lang="el-GR" sz="1800" dirty="0" smtClean="0"/>
              <a:t>στο αποτέλεσμα </a:t>
            </a:r>
            <a:r>
              <a:rPr lang="el-GR" sz="1800" dirty="0"/>
              <a:t>π.χ. </a:t>
            </a:r>
            <a:r>
              <a:rPr lang="el-GR" sz="1800" dirty="0" smtClean="0"/>
              <a:t>σταθερή</a:t>
            </a:r>
          </a:p>
          <a:p>
            <a:r>
              <a:rPr lang="el-GR" sz="1800" dirty="0" smtClean="0"/>
              <a:t> </a:t>
            </a:r>
            <a:r>
              <a:rPr lang="el-GR" sz="1800" dirty="0"/>
              <a:t>ευημερία στη διάρκεια του χρόνου </a:t>
            </a:r>
            <a:r>
              <a:rPr lang="el-GR" sz="1800" dirty="0" smtClean="0"/>
              <a:t>εφόσον </a:t>
            </a:r>
            <a:r>
              <a:rPr lang="el-GR" sz="1800" dirty="0"/>
              <a:t>η κατά κεφαλή </a:t>
            </a:r>
            <a:endParaRPr lang="el-GR" sz="1800" dirty="0" smtClean="0"/>
          </a:p>
          <a:p>
            <a:r>
              <a:rPr lang="el-GR" sz="1800" dirty="0" smtClean="0"/>
              <a:t>κατανάλωση </a:t>
            </a:r>
            <a:r>
              <a:rPr lang="el-GR" sz="1800" dirty="0"/>
              <a:t>δεν ελαττώνεται </a:t>
            </a:r>
            <a:r>
              <a:rPr lang="el-GR" sz="1800" dirty="0" smtClean="0"/>
              <a:t>στο </a:t>
            </a:r>
            <a:r>
              <a:rPr lang="el-GR" sz="1800" dirty="0"/>
              <a:t>χρόνο. </a:t>
            </a:r>
          </a:p>
          <a:p>
            <a:endParaRPr lang="el-GR" sz="1800" dirty="0" smtClean="0"/>
          </a:p>
          <a:p>
            <a:r>
              <a:rPr lang="el-GR" sz="1800" dirty="0" smtClean="0"/>
              <a:t>Παραδοχή</a:t>
            </a:r>
            <a:r>
              <a:rPr lang="el-GR" sz="1800" dirty="0"/>
              <a:t>: η ευημερία προσεγγίζεται με την κατανάλωση</a:t>
            </a:r>
            <a:endParaRPr lang="en-US" sz="18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6250" y="6084888"/>
            <a:ext cx="61430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/>
              <a:t>(</a:t>
            </a:r>
            <a:r>
              <a:rPr lang="el-GR" sz="1800" b="1" dirty="0" err="1"/>
              <a:t>means</a:t>
            </a:r>
            <a:r>
              <a:rPr lang="el-GR" sz="1800" b="1" dirty="0"/>
              <a:t> </a:t>
            </a:r>
            <a:r>
              <a:rPr lang="el-GR" sz="1800" b="1" dirty="0" err="1"/>
              <a:t>based</a:t>
            </a:r>
            <a:r>
              <a:rPr lang="el-GR" sz="1800" b="1" dirty="0"/>
              <a:t>): </a:t>
            </a:r>
            <a:r>
              <a:rPr lang="el-GR" sz="1800" dirty="0"/>
              <a:t>όταν αναφέρονται στο πως </a:t>
            </a:r>
            <a:r>
              <a:rPr lang="el-GR" sz="1800" dirty="0" smtClean="0"/>
              <a:t>θα </a:t>
            </a:r>
            <a:r>
              <a:rPr lang="el-GR" sz="1800" dirty="0"/>
              <a:t>επιτευχθεί η </a:t>
            </a:r>
            <a:r>
              <a:rPr lang="el-GR" sz="1800" dirty="0" err="1"/>
              <a:t>δ.α</a:t>
            </a:r>
            <a:r>
              <a:rPr lang="el-GR" sz="1800" dirty="0"/>
              <a:t>. </a:t>
            </a:r>
            <a:endParaRPr lang="el-GR" sz="1800" dirty="0" smtClean="0"/>
          </a:p>
          <a:p>
            <a:r>
              <a:rPr lang="el-GR" sz="1800" dirty="0" smtClean="0"/>
              <a:t>εφόσον </a:t>
            </a:r>
            <a:r>
              <a:rPr lang="el-GR" sz="1800" dirty="0"/>
              <a:t>διατηρηθεί σταθερό το συνολικό </a:t>
            </a:r>
            <a:r>
              <a:rPr lang="el-GR" sz="1800" dirty="0" smtClean="0"/>
              <a:t>κεφάλαιο </a:t>
            </a:r>
            <a:r>
              <a:rPr lang="el-GR" sz="1800" dirty="0"/>
              <a:t>ώστε οι </a:t>
            </a:r>
            <a:endParaRPr lang="el-GR" sz="1800" dirty="0" smtClean="0"/>
          </a:p>
          <a:p>
            <a:r>
              <a:rPr lang="el-GR" sz="1800" dirty="0" smtClean="0"/>
              <a:t>μελλοντικές </a:t>
            </a:r>
            <a:r>
              <a:rPr lang="el-GR" sz="1800" dirty="0"/>
              <a:t>γενιές να καθορίσουν </a:t>
            </a:r>
            <a:r>
              <a:rPr lang="el-GR" sz="1800" dirty="0" smtClean="0"/>
              <a:t>τη δική </a:t>
            </a:r>
            <a:r>
              <a:rPr lang="el-GR" sz="1800" dirty="0"/>
              <a:t>τους ευημερία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08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08697" y="1383044"/>
            <a:ext cx="307238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Ωφελιμιστικός ορισμός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64119"/>
              </p:ext>
            </p:extLst>
          </p:nvPr>
        </p:nvGraphicFramePr>
        <p:xfrm>
          <a:off x="477838" y="2811463"/>
          <a:ext cx="556736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3" imgW="2019240" imgH="469800" progId="Equation.DSMT4">
                  <p:embed/>
                </p:oleObj>
              </mc:Choice>
              <mc:Fallback>
                <p:oleObj name="Equation" r:id="rId3" imgW="2019240" imgH="469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838" y="2811463"/>
                        <a:ext cx="5567362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3153" y="5429090"/>
            <a:ext cx="2331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οποία ικανοποιεί </a:t>
            </a:r>
          </a:p>
          <a:p>
            <a:r>
              <a:rPr lang="el-GR" i="1" dirty="0"/>
              <a:t>τις ανάγκες της </a:t>
            </a:r>
            <a:endParaRPr lang="el-GR" i="1" dirty="0" smtClean="0"/>
          </a:p>
          <a:p>
            <a:r>
              <a:rPr lang="el-GR" i="1" dirty="0" smtClean="0"/>
              <a:t>σημερινής</a:t>
            </a:r>
          </a:p>
          <a:p>
            <a:r>
              <a:rPr lang="el-GR" i="1" dirty="0" smtClean="0"/>
              <a:t> </a:t>
            </a:r>
            <a:r>
              <a:rPr lang="el-GR" i="1" dirty="0"/>
              <a:t>γενιάς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39398" y="6793616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>
                <a:solidFill>
                  <a:srgbClr val="FF0000"/>
                </a:solidFill>
              </a:rPr>
              <a:t>χωρίς να υποθηκεύει </a:t>
            </a:r>
          </a:p>
          <a:p>
            <a:r>
              <a:rPr lang="el-GR" b="1" i="1" dirty="0">
                <a:solidFill>
                  <a:srgbClr val="FF0000"/>
                </a:solidFill>
              </a:rPr>
              <a:t>την ικανότητα των μελλοντικών γενιών</a:t>
            </a:r>
            <a:r>
              <a:rPr lang="el-GR" i="1" dirty="0"/>
              <a:t>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73216" y="4054476"/>
            <a:ext cx="0" cy="2677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010874" y="441774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1072" y="238318"/>
            <a:ext cx="571665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Arrow, K.J.,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Dasgupta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, P.,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Mäler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, K.-G., 2003. The genuine savings criterion and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value of population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Economic Theory 21, 217-225.</a:t>
            </a:r>
            <a:endParaRPr lang="el-G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7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5859F-70CD-4193-B17B-402F5EA5935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80763"/>
              </p:ext>
            </p:extLst>
          </p:nvPr>
        </p:nvGraphicFramePr>
        <p:xfrm>
          <a:off x="1700808" y="2411760"/>
          <a:ext cx="3350248" cy="8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3" imgW="1041120" imgH="279360" progId="Equation.DSMT4">
                  <p:embed/>
                </p:oleObj>
              </mc:Choice>
              <mc:Fallback>
                <p:oleObj name="Equation" r:id="rId3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808" y="2411760"/>
                        <a:ext cx="3350248" cy="89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060848" y="3203848"/>
            <a:ext cx="1224136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8468" y="4860032"/>
            <a:ext cx="176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κατανάλωση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33056" y="3203848"/>
            <a:ext cx="504056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5328" y="4574408"/>
            <a:ext cx="227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Περιβαλλοντικό </a:t>
            </a:r>
          </a:p>
          <a:p>
            <a:r>
              <a:rPr lang="el-GR" dirty="0" smtClean="0"/>
              <a:t>κεφάλαιο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37112" y="1187624"/>
            <a:ext cx="61394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3518" y="308901"/>
            <a:ext cx="2207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Περιβαλλοντική</a:t>
            </a:r>
          </a:p>
          <a:p>
            <a:r>
              <a:rPr lang="el-GR" dirty="0" smtClean="0"/>
              <a:t>Πολιτική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68484"/>
              </p:ext>
            </p:extLst>
          </p:nvPr>
        </p:nvGraphicFramePr>
        <p:xfrm>
          <a:off x="841375" y="6248147"/>
          <a:ext cx="55022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5" imgW="2082600" imgH="393480" progId="Equation.DSMT4">
                  <p:embed/>
                </p:oleObj>
              </mc:Choice>
              <mc:Fallback>
                <p:oleObj name="Equation" r:id="rId5" imgW="2082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1375" y="6248147"/>
                        <a:ext cx="5502275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1742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688</Words>
  <Application>Microsoft Office PowerPoint</Application>
  <PresentationFormat>On-screen Show (4:3)</PresentationFormat>
  <Paragraphs>145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MT</vt:lpstr>
      <vt:lpstr>Calibri</vt:lpstr>
      <vt:lpstr>Symbol</vt:lpstr>
      <vt:lpstr>Tiger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thanasis</dc:creator>
  <cp:lastModifiedBy>Thanasis</cp:lastModifiedBy>
  <cp:revision>85</cp:revision>
  <cp:lastPrinted>2022-04-07T07:49:06Z</cp:lastPrinted>
  <dcterms:created xsi:type="dcterms:W3CDTF">2005-04-21T09:32:25Z</dcterms:created>
  <dcterms:modified xsi:type="dcterms:W3CDTF">2024-04-15T08:27:20Z</dcterms:modified>
</cp:coreProperties>
</file>