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2" r:id="rId5"/>
    <p:sldId id="264" r:id="rId6"/>
    <p:sldId id="267" r:id="rId7"/>
    <p:sldId id="272" r:id="rId8"/>
    <p:sldId id="273" r:id="rId9"/>
    <p:sldId id="265" r:id="rId10"/>
    <p:sldId id="268" r:id="rId11"/>
    <p:sldId id="266" r:id="rId12"/>
    <p:sldId id="260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FF29"/>
    <a:srgbClr val="FF2549"/>
    <a:srgbClr val="5EEC3C"/>
    <a:srgbClr val="A4660C"/>
    <a:srgbClr val="952F69"/>
    <a:srgbClr val="FF856D"/>
    <a:srgbClr val="003635"/>
    <a:srgbClr val="005856"/>
    <a:srgbClr val="007033"/>
    <a:srgbClr val="F1C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30" d="100"/>
          <a:sy n="130" d="100"/>
        </p:scale>
        <p:origin x="660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3-22T14:27:39.92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23-Mar-21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212" y="3311013"/>
            <a:ext cx="7989723" cy="84065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588" y="4181177"/>
            <a:ext cx="7975483" cy="685791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23-Mar-21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23-Mar-21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23-Mar-21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23-Mar-21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36393"/>
            <a:ext cx="8246070" cy="763526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622323"/>
            <a:ext cx="8246070" cy="2915534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23-Mar-21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500" y="465530"/>
            <a:ext cx="646129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500" y="1229055"/>
            <a:ext cx="6461299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23-Mar-21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23-Mar-21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23-Mar-21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7" y="846831"/>
            <a:ext cx="8093365" cy="7635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729267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01664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29267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01664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23-Mar-21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23-Mar-21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23-Mar-21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23-Mar-21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23-Mar-21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600" b="1" dirty="0" smtClean="0"/>
              <a:t>Διαχείριση Υδατικών Πόρων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3583858" y="2617840"/>
            <a:ext cx="3760085" cy="555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61962" y="2723870"/>
            <a:ext cx="2266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Ελαστικότητα ζήτησης</a:t>
            </a:r>
            <a:endParaRPr lang="de-DE" dirty="0"/>
          </a:p>
        </p:txBody>
      </p:sp>
      <p:sp>
        <p:nvSpPr>
          <p:cNvPr id="9" name="Up Arrow 8"/>
          <p:cNvSpPr/>
          <p:nvPr/>
        </p:nvSpPr>
        <p:spPr>
          <a:xfrm>
            <a:off x="3409850" y="3063068"/>
            <a:ext cx="562115" cy="8996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3079981" y="4085411"/>
            <a:ext cx="1289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Ανθρώπινο </a:t>
            </a:r>
          </a:p>
          <a:p>
            <a:r>
              <a:rPr lang="el-GR" dirty="0" smtClean="0"/>
              <a:t>δικαίωμα</a:t>
            </a:r>
            <a:endParaRPr lang="de-DE" dirty="0"/>
          </a:p>
        </p:txBody>
      </p:sp>
      <p:sp>
        <p:nvSpPr>
          <p:cNvPr id="13" name="Up Arrow 12"/>
          <p:cNvSpPr/>
          <p:nvPr/>
        </p:nvSpPr>
        <p:spPr>
          <a:xfrm rot="10800000">
            <a:off x="6958779" y="1454533"/>
            <a:ext cx="562115" cy="8996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6280887" y="808723"/>
            <a:ext cx="1917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Οικονομικό αγαθό</a:t>
            </a:r>
            <a:endParaRPr lang="de-DE" dirty="0"/>
          </a:p>
        </p:txBody>
      </p:sp>
      <p:sp>
        <p:nvSpPr>
          <p:cNvPr id="16" name="Rounded Rectangle 15"/>
          <p:cNvSpPr/>
          <p:nvPr/>
        </p:nvSpPr>
        <p:spPr>
          <a:xfrm>
            <a:off x="5265928" y="808723"/>
            <a:ext cx="3534313" cy="2539161"/>
          </a:xfrm>
          <a:prstGeom prst="roundRect">
            <a:avLst/>
          </a:prstGeom>
          <a:noFill/>
          <a:ln>
            <a:solidFill>
              <a:srgbClr val="FF25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ight Arrow 16"/>
          <p:cNvSpPr/>
          <p:nvPr/>
        </p:nvSpPr>
        <p:spPr>
          <a:xfrm rot="5400000">
            <a:off x="6626939" y="3450214"/>
            <a:ext cx="663678" cy="78903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Box 17"/>
          <p:cNvSpPr txBox="1"/>
          <p:nvPr/>
        </p:nvSpPr>
        <p:spPr>
          <a:xfrm>
            <a:off x="6305843" y="4362410"/>
            <a:ext cx="1305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Τιμολόγηση</a:t>
            </a:r>
            <a:endParaRPr lang="de-DE" dirty="0"/>
          </a:p>
        </p:txBody>
      </p:sp>
      <p:sp>
        <p:nvSpPr>
          <p:cNvPr id="19" name="Rounded Rectangle 18"/>
          <p:cNvSpPr/>
          <p:nvPr/>
        </p:nvSpPr>
        <p:spPr>
          <a:xfrm>
            <a:off x="2678002" y="1864709"/>
            <a:ext cx="1691628" cy="2949677"/>
          </a:xfrm>
          <a:prstGeom prst="roundRect">
            <a:avLst/>
          </a:prstGeom>
          <a:noFill/>
          <a:ln>
            <a:solidFill>
              <a:srgbClr val="9EF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2678002" y="1939608"/>
            <a:ext cx="1899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Κοινωνικό </a:t>
            </a:r>
            <a:r>
              <a:rPr lang="el-GR" dirty="0" smtClean="0"/>
              <a:t>αγαθό, </a:t>
            </a:r>
          </a:p>
          <a:p>
            <a:r>
              <a:rPr lang="el-GR" dirty="0" smtClean="0"/>
              <a:t>Βασικές ανάγκες</a:t>
            </a:r>
            <a:endParaRPr lang="de-DE" dirty="0"/>
          </a:p>
        </p:txBody>
      </p:sp>
      <p:sp>
        <p:nvSpPr>
          <p:cNvPr id="21" name="Right Arrow 20"/>
          <p:cNvSpPr/>
          <p:nvPr/>
        </p:nvSpPr>
        <p:spPr>
          <a:xfrm rot="16200000">
            <a:off x="3252018" y="1010210"/>
            <a:ext cx="663678" cy="78903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Box 21"/>
          <p:cNvSpPr txBox="1"/>
          <p:nvPr/>
        </p:nvSpPr>
        <p:spPr>
          <a:xfrm>
            <a:off x="2804704" y="575418"/>
            <a:ext cx="1772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Δωρεάν διάθεση</a:t>
            </a:r>
            <a:endParaRPr lang="de-DE" dirty="0"/>
          </a:p>
        </p:txBody>
      </p:sp>
      <p:sp>
        <p:nvSpPr>
          <p:cNvPr id="2" name="Left-Right Arrow 1"/>
          <p:cNvSpPr/>
          <p:nvPr/>
        </p:nvSpPr>
        <p:spPr>
          <a:xfrm>
            <a:off x="4577112" y="2131308"/>
            <a:ext cx="613655" cy="31625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886872" y="2289437"/>
            <a:ext cx="14748" cy="1829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35395" y="4149935"/>
            <a:ext cx="1310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Πολιτισμική</a:t>
            </a:r>
          </a:p>
          <a:p>
            <a:r>
              <a:rPr lang="el-GR" dirty="0" smtClean="0"/>
              <a:t>πολιτική</a:t>
            </a:r>
          </a:p>
          <a:p>
            <a:r>
              <a:rPr lang="el-GR" dirty="0" smtClean="0"/>
              <a:t>ρύθμιση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0987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517" y="0"/>
            <a:ext cx="3513908" cy="4846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8004289">
            <a:off x="82502" y="1863175"/>
            <a:ext cx="23084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Αμηχανία και σύγχυση</a:t>
            </a:r>
            <a:endParaRPr lang="de-DE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93805" y="735645"/>
            <a:ext cx="1622544" cy="4056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236728" y="956440"/>
            <a:ext cx="2991513" cy="1415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25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websites\free-power-point-templates\2012\log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Δομή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Ιδιαιτερότητα του αγαθού </a:t>
            </a:r>
            <a:r>
              <a:rPr lang="en-US" dirty="0" smtClean="0"/>
              <a:t>(sui generis)</a:t>
            </a:r>
            <a:endParaRPr lang="en-US" dirty="0"/>
          </a:p>
          <a:p>
            <a:r>
              <a:rPr lang="en-US" dirty="0"/>
              <a:t>  </a:t>
            </a:r>
            <a:r>
              <a:rPr lang="el-GR" dirty="0" smtClean="0"/>
              <a:t>Ανθρώπινο δικαίωμα</a:t>
            </a:r>
            <a:endParaRPr lang="en-US" dirty="0"/>
          </a:p>
          <a:p>
            <a:r>
              <a:rPr lang="el-GR" dirty="0" smtClean="0"/>
              <a:t>Οδηγία-πλαίσιο</a:t>
            </a:r>
            <a:endParaRPr lang="en-US" dirty="0"/>
          </a:p>
          <a:p>
            <a:r>
              <a:rPr lang="el-GR" dirty="0" smtClean="0"/>
              <a:t>Κοστολόγηση-Τιμολόγηση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dirty="0" smtClean="0"/>
              <a:t>Νερό: Ιδιωτικό ή κοινωνικό ή δημόσιο αγαθό;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2000" dirty="0" smtClean="0"/>
              <a:t>Δεν έχει υποκατάστατα</a:t>
            </a:r>
            <a:endParaRPr lang="en-US" sz="2000" dirty="0"/>
          </a:p>
          <a:p>
            <a:r>
              <a:rPr lang="el-GR" sz="2000" dirty="0" smtClean="0"/>
              <a:t>Απαραίτητο για την επιβίωση του ανθρώπου (και εν γένει των έμβιων όντων)</a:t>
            </a:r>
            <a:endParaRPr lang="en-US" sz="2000" dirty="0"/>
          </a:p>
          <a:p>
            <a:r>
              <a:rPr lang="el-GR" sz="2000" b="1" dirty="0" smtClean="0"/>
              <a:t>Ανθρώπινο δικαίωμα (</a:t>
            </a:r>
            <a:r>
              <a:rPr lang="en-US" sz="2000" b="1" dirty="0" smtClean="0"/>
              <a:t>Human right</a:t>
            </a:r>
            <a:r>
              <a:rPr lang="el-GR" sz="2000" b="1" dirty="0" smtClean="0"/>
              <a:t>)</a:t>
            </a:r>
            <a:r>
              <a:rPr lang="en-US" sz="2000" b="1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οικουμενικά; </a:t>
            </a:r>
            <a:r>
              <a:rPr lang="el-GR" sz="2000" dirty="0" err="1" smtClean="0"/>
              <a:t>Υπερ</a:t>
            </a:r>
            <a:r>
              <a:rPr lang="el-GR" sz="2000" dirty="0" smtClean="0"/>
              <a:t>-πολιτισμικά; Ή δημιουργήματα του Ευρωπαϊκού πολιτισμού;)</a:t>
            </a:r>
          </a:p>
          <a:p>
            <a:r>
              <a:rPr lang="el-GR" sz="2000" dirty="0" smtClean="0"/>
              <a:t>Φυσικό δίκαιο ; (αξίες, αρετή, καθήκον, άγραφοι νόμοι τραγωδίες στην αρχαία Ελλάδα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r>
              <a:rPr lang="el-GR" sz="2000" dirty="0" smtClean="0"/>
              <a:t>Οικονομικό αγαθό- </a:t>
            </a:r>
            <a:r>
              <a:rPr lang="en-US" sz="2000" dirty="0" smtClean="0"/>
              <a:t>universal solvent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026920" y="4740116"/>
            <a:ext cx="6156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err="1" smtClean="0"/>
              <a:t>Δούζινας</a:t>
            </a:r>
            <a:r>
              <a:rPr lang="el-GR" sz="1400" dirty="0" smtClean="0"/>
              <a:t>, Κ. (2006), Το Τέλος των Ανθρώπινων Δικαιωμάτων, Αθήνα, </a:t>
            </a:r>
            <a:r>
              <a:rPr lang="el-GR" sz="1400" dirty="0" err="1" smtClean="0"/>
              <a:t>Παπαζήσης</a:t>
            </a:r>
            <a:r>
              <a:rPr lang="el-GR" sz="1400" dirty="0" smtClean="0"/>
              <a:t>.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6040" y="715857"/>
            <a:ext cx="5905500" cy="43849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80360" y="236220"/>
            <a:ext cx="563118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Managing Water </a:t>
            </a:r>
            <a:r>
              <a:rPr lang="en-US" dirty="0" smtClean="0"/>
              <a:t>under </a:t>
            </a:r>
            <a:r>
              <a:rPr lang="en-US" dirty="0"/>
              <a:t>Uncertainty </a:t>
            </a:r>
            <a:r>
              <a:rPr lang="el-GR" dirty="0" smtClean="0"/>
              <a:t> </a:t>
            </a:r>
            <a:r>
              <a:rPr lang="en-US" dirty="0" smtClean="0"/>
              <a:t>and</a:t>
            </a:r>
            <a:r>
              <a:rPr lang="en-US" dirty="0"/>
              <a:t> </a:t>
            </a:r>
            <a:r>
              <a:rPr lang="en-US" dirty="0" smtClean="0"/>
              <a:t>Risk</a:t>
            </a:r>
            <a:r>
              <a:rPr lang="el-GR" dirty="0" smtClean="0"/>
              <a:t>-</a:t>
            </a:r>
            <a:r>
              <a:rPr lang="en-US" dirty="0" smtClean="0"/>
              <a:t>UN (2012)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272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 smtClean="0"/>
              <a:t>Water</a:t>
            </a:r>
            <a:r>
              <a:rPr lang="el-GR" dirty="0" smtClean="0"/>
              <a:t> (</a:t>
            </a:r>
            <a:r>
              <a:rPr lang="en-US" dirty="0" smtClean="0"/>
              <a:t>UN </a:t>
            </a:r>
            <a:r>
              <a:rPr lang="el-GR" dirty="0" smtClean="0"/>
              <a:t>2003)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5480" y="4665675"/>
            <a:ext cx="6461299" cy="348285"/>
          </a:xfrm>
        </p:spPr>
        <p:txBody>
          <a:bodyPr>
            <a:normAutofit/>
          </a:bodyPr>
          <a:lstStyle/>
          <a:p>
            <a:r>
              <a:rPr lang="el-GR" sz="1200" dirty="0" err="1"/>
              <a:t>Tiboris</a:t>
            </a:r>
            <a:r>
              <a:rPr lang="el-GR" sz="1200" dirty="0"/>
              <a:t>, M. (2019). </a:t>
            </a:r>
            <a:r>
              <a:rPr lang="el-GR" sz="1200" dirty="0" err="1"/>
              <a:t>Against</a:t>
            </a:r>
            <a:r>
              <a:rPr lang="el-GR" sz="1200" dirty="0"/>
              <a:t> the </a:t>
            </a:r>
            <a:r>
              <a:rPr lang="el-GR" sz="1200" dirty="0" err="1"/>
              <a:t>human</a:t>
            </a:r>
            <a:r>
              <a:rPr lang="el-GR" sz="1200" dirty="0"/>
              <a:t> </a:t>
            </a:r>
            <a:r>
              <a:rPr lang="el-GR" sz="1200" dirty="0" err="1"/>
              <a:t>right</a:t>
            </a:r>
            <a:r>
              <a:rPr lang="el-GR" sz="1200" dirty="0"/>
              <a:t> </a:t>
            </a:r>
            <a:r>
              <a:rPr lang="el-GR" sz="1200" dirty="0" err="1"/>
              <a:t>to</a:t>
            </a:r>
            <a:r>
              <a:rPr lang="el-GR" sz="1200" dirty="0"/>
              <a:t> </a:t>
            </a:r>
            <a:r>
              <a:rPr lang="el-GR" sz="1200" dirty="0" err="1"/>
              <a:t>water</a:t>
            </a:r>
            <a:r>
              <a:rPr lang="el-GR" sz="1200" dirty="0"/>
              <a:t>? </a:t>
            </a:r>
            <a:r>
              <a:rPr lang="el-GR" sz="1200" i="1" dirty="0"/>
              <a:t>Human Rights Quarterly, 41</a:t>
            </a:r>
            <a:r>
              <a:rPr lang="el-GR" sz="1200" dirty="0"/>
              <a:t>(4), 916-938</a:t>
            </a:r>
            <a:endParaRPr lang="de-DE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945679" y="1190879"/>
            <a:ext cx="710770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[</a:t>
            </a:r>
            <a:r>
              <a:rPr lang="en-US" sz="1600" dirty="0"/>
              <a:t>t]he human right to water entitles everyone to sufficient, </a:t>
            </a:r>
            <a:r>
              <a:rPr lang="en-US" sz="1600" dirty="0" smtClean="0"/>
              <a:t>safe</a:t>
            </a:r>
            <a:r>
              <a:rPr lang="en-US" sz="1600" dirty="0"/>
              <a:t>, acceptable, physically accessible and affordable water </a:t>
            </a:r>
            <a:r>
              <a:rPr lang="en-US" sz="1600" dirty="0" smtClean="0"/>
              <a:t>for </a:t>
            </a:r>
            <a:r>
              <a:rPr lang="en-US" sz="1600" dirty="0"/>
              <a:t>personal and </a:t>
            </a:r>
            <a:r>
              <a:rPr lang="en-US" sz="1600" dirty="0" smtClean="0"/>
              <a:t>domestic </a:t>
            </a:r>
            <a:r>
              <a:rPr lang="en-US" sz="1600" dirty="0"/>
              <a:t>uses.” </a:t>
            </a: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U.N</a:t>
            </a:r>
            <a:r>
              <a:rPr lang="en-US" sz="1600" dirty="0">
                <a:solidFill>
                  <a:srgbClr val="FF0000"/>
                </a:solidFill>
              </a:rPr>
              <a:t>. Doc. E/C.12/2002/11 (2002). </a:t>
            </a:r>
            <a:r>
              <a:rPr lang="en-US" sz="1600" dirty="0" smtClean="0">
                <a:solidFill>
                  <a:srgbClr val="FF0000"/>
                </a:solidFill>
              </a:rPr>
              <a:t>(General Comment)</a:t>
            </a:r>
          </a:p>
          <a:p>
            <a:pPr>
              <a:lnSpc>
                <a:spcPct val="150000"/>
              </a:lnSpc>
            </a:pPr>
            <a:endParaRPr lang="en-US" sz="1600" dirty="0" smtClean="0"/>
          </a:p>
          <a:p>
            <a:pPr>
              <a:lnSpc>
                <a:spcPct val="150000"/>
              </a:lnSpc>
            </a:pPr>
            <a:r>
              <a:rPr lang="en-US" sz="1600" dirty="0" smtClean="0"/>
              <a:t>On </a:t>
            </a:r>
            <a:r>
              <a:rPr lang="en-US" sz="1600" dirty="0"/>
              <a:t>28 July 2010 the United Nations General Assembly through </a:t>
            </a:r>
            <a:r>
              <a:rPr lang="en-US" sz="1600" b="1" u="sng" dirty="0">
                <a:solidFill>
                  <a:srgbClr val="FF0000"/>
                </a:solidFill>
              </a:rPr>
              <a:t>Resolution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</a:rPr>
              <a:t>A/RES/64/292</a:t>
            </a:r>
            <a:r>
              <a:rPr lang="en-US" sz="1600" dirty="0"/>
              <a:t> declared safe and clean drinking water and sanitation a human right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essential to the full enjoyment of life and all other human rights.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34547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l-GR" dirty="0" smtClean="0"/>
              <a:t>ποσότητα;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World Bank and the World Health </a:t>
            </a:r>
            <a:r>
              <a:rPr lang="en-US" dirty="0" smtClean="0"/>
              <a:t>Organization  </a:t>
            </a:r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>
            <a:off x="2225500" y="3900404"/>
            <a:ext cx="5891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Gleick</a:t>
            </a:r>
            <a:r>
              <a:rPr lang="el-G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 H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(1998). The </a:t>
            </a:r>
            <a:r>
              <a:rPr lang="el-G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l-GR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el-GR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Policy, 1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(5), 487-503. </a:t>
            </a:r>
            <a:endParaRPr lang="de-DE" sz="1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335995"/>
              </p:ext>
            </p:extLst>
          </p:nvPr>
        </p:nvGraphicFramePr>
        <p:xfrm>
          <a:off x="3872970" y="2585320"/>
          <a:ext cx="2373792" cy="517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3" imgW="990360" imgH="215640" progId="Equation.DSMT4">
                  <p:embed/>
                </p:oleObj>
              </mc:Choice>
              <mc:Fallback>
                <p:oleObj name="Equation" r:id="rId3" imgW="9903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2970" y="2585320"/>
                        <a:ext cx="2373792" cy="51736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698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  </a:t>
            </a:r>
            <a:r>
              <a:rPr lang="el-GR" dirty="0" smtClean="0"/>
              <a:t>Παράδειγμα</a:t>
            </a:r>
            <a:endParaRPr lang="de-DE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905" y="1595559"/>
            <a:ext cx="3476190" cy="195238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27870" y="4110750"/>
            <a:ext cx="6926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Gleick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 H. (1996). 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l-GR" sz="1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el-GR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International, 21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(2), 83-92.</a:t>
            </a:r>
            <a:endParaRPr lang="de-DE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005815" y="2008742"/>
            <a:ext cx="193424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Κύκλος ζωής</a:t>
            </a:r>
          </a:p>
          <a:p>
            <a:r>
              <a:rPr lang="el-GR" dirty="0" smtClean="0"/>
              <a:t>Φύλο</a:t>
            </a:r>
          </a:p>
          <a:p>
            <a:r>
              <a:rPr lang="el-GR" dirty="0" smtClean="0"/>
              <a:t>Πολιτισμικοί &amp;</a:t>
            </a:r>
          </a:p>
          <a:p>
            <a:r>
              <a:rPr lang="el-GR" dirty="0" smtClean="0"/>
              <a:t>Προσωπικοί λόγοι</a:t>
            </a:r>
            <a:endParaRPr lang="de-DE" dirty="0"/>
          </a:p>
        </p:txBody>
      </p:sp>
      <p:sp>
        <p:nvSpPr>
          <p:cNvPr id="21" name="Left Arrow 20"/>
          <p:cNvSpPr/>
          <p:nvPr/>
        </p:nvSpPr>
        <p:spPr>
          <a:xfrm>
            <a:off x="6310094" y="2571749"/>
            <a:ext cx="496341" cy="2883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72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514" y="0"/>
            <a:ext cx="6763658" cy="47606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19632" y="4866501"/>
            <a:ext cx="67031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https://www.un.org/waterforlifedecade/pdf/facts_and_figures_human_right_to_water_eng.pdf</a:t>
            </a:r>
          </a:p>
        </p:txBody>
      </p:sp>
      <p:sp>
        <p:nvSpPr>
          <p:cNvPr id="7" name="Oval 6"/>
          <p:cNvSpPr/>
          <p:nvPr/>
        </p:nvSpPr>
        <p:spPr>
          <a:xfrm>
            <a:off x="2352368" y="2595715"/>
            <a:ext cx="3281516" cy="10102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30045" y="4092677"/>
            <a:ext cx="2507226" cy="3760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7208094">
            <a:off x="-169606" y="3996243"/>
            <a:ext cx="132081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affordability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185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170" y="1637199"/>
            <a:ext cx="6461299" cy="329231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1800" dirty="0"/>
              <a:t>“[w]</a:t>
            </a:r>
            <a:r>
              <a:rPr lang="en-US" sz="1800" dirty="0" err="1"/>
              <a:t>ater</a:t>
            </a:r>
            <a:r>
              <a:rPr lang="en-US" sz="1800" dirty="0"/>
              <a:t> has an </a:t>
            </a:r>
            <a:r>
              <a:rPr lang="en-US" sz="1800" b="1" dirty="0"/>
              <a:t>economic value </a:t>
            </a:r>
            <a:r>
              <a:rPr lang="en-US" sz="1800" dirty="0"/>
              <a:t>in all its competing uses and should </a:t>
            </a:r>
            <a:r>
              <a:rPr lang="en-US" sz="1800" dirty="0" smtClean="0"/>
              <a:t>be  </a:t>
            </a:r>
            <a:r>
              <a:rPr lang="en-US" sz="1800" dirty="0"/>
              <a:t>recognized  as  an  </a:t>
            </a:r>
            <a:r>
              <a:rPr lang="en-US" sz="1800" u="sng" dirty="0">
                <a:solidFill>
                  <a:srgbClr val="FF0000"/>
                </a:solidFill>
              </a:rPr>
              <a:t>economic  good</a:t>
            </a:r>
            <a:r>
              <a:rPr lang="en-US" sz="1800" dirty="0"/>
              <a:t>.  Within  this  principle,  it  is  vital  to </a:t>
            </a:r>
            <a:r>
              <a:rPr lang="en-US" sz="1800" dirty="0" smtClean="0"/>
              <a:t>recognize </a:t>
            </a:r>
            <a:r>
              <a:rPr lang="en-US" sz="1800" dirty="0"/>
              <a:t>first the basic right of all human beings to have access to </a:t>
            </a:r>
            <a:r>
              <a:rPr lang="en-US" sz="1800" b="1" dirty="0"/>
              <a:t>clean </a:t>
            </a:r>
            <a:r>
              <a:rPr lang="en-US" sz="1800" b="1" dirty="0" smtClean="0"/>
              <a:t>water </a:t>
            </a:r>
            <a:r>
              <a:rPr lang="en-US" sz="1800" dirty="0"/>
              <a:t>and </a:t>
            </a:r>
            <a:r>
              <a:rPr lang="en-US" sz="1800" b="1" dirty="0"/>
              <a:t>sanitation</a:t>
            </a:r>
            <a:r>
              <a:rPr lang="en-US" sz="1800" dirty="0"/>
              <a:t> at an </a:t>
            </a:r>
            <a:r>
              <a:rPr lang="en-US" sz="1800" b="1" dirty="0"/>
              <a:t>affordable price</a:t>
            </a:r>
            <a:r>
              <a:rPr lang="en-US" sz="1800" dirty="0"/>
              <a:t>.”</a:t>
            </a:r>
            <a:endParaRPr lang="de-DE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252170" y="47251"/>
            <a:ext cx="6514640" cy="10926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THE DUBLIN STATEMENT</a:t>
            </a:r>
            <a:br>
              <a:rPr lang="en-US" b="1" dirty="0"/>
            </a:br>
            <a:r>
              <a:rPr lang="en-US" b="1" dirty="0"/>
              <a:t>ON WATER AND SUSTAINABLE </a:t>
            </a:r>
            <a:r>
              <a:rPr lang="en-US" b="1" dirty="0" smtClean="0"/>
              <a:t>DEVELOPMENT</a:t>
            </a:r>
            <a:endParaRPr lang="el-GR" b="1" dirty="0" smtClean="0"/>
          </a:p>
          <a:p>
            <a:r>
              <a:rPr lang="en-US" sz="1100" b="1" dirty="0" smtClean="0"/>
              <a:t>http</a:t>
            </a:r>
            <a:r>
              <a:rPr lang="en-US" sz="1100" b="1" dirty="0"/>
              <a:t>://www.wmo.int/pages/prog/hwrp/documents/english/icwedece.html</a:t>
            </a:r>
          </a:p>
          <a:p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1173669" y="2929027"/>
            <a:ext cx="178766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dirty="0">
                <a:latin typeface="Arial" panose="020B0604020202020204" pitchFamily="34" charset="0"/>
              </a:rPr>
              <a:t>Principle No. </a:t>
            </a:r>
            <a:r>
              <a:rPr lang="en-GB" b="1" dirty="0" smtClean="0">
                <a:latin typeface="Arial" panose="020B0604020202020204" pitchFamily="34" charset="0"/>
              </a:rPr>
              <a:t>4</a:t>
            </a:r>
            <a:endParaRPr lang="en-GB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41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On-screen Show (16:9)</PresentationFormat>
  <Paragraphs>50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Equation</vt:lpstr>
      <vt:lpstr>PowerPoint Presentation</vt:lpstr>
      <vt:lpstr>Δομή</vt:lpstr>
      <vt:lpstr>Νερό: Ιδιωτικό ή κοινωνικό ή δημόσιο αγαθό;</vt:lpstr>
      <vt:lpstr>PowerPoint Presentation</vt:lpstr>
      <vt:lpstr>The Right to Water (UN 2003) </vt:lpstr>
      <vt:lpstr>  ποσότητα;</vt:lpstr>
      <vt:lpstr>  Παράδειγμα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2021-03-23T09:30:32Z</dcterms:modified>
</cp:coreProperties>
</file>