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043" r:id="rId2"/>
    <p:sldId id="2046" r:id="rId3"/>
    <p:sldId id="2044" r:id="rId4"/>
    <p:sldId id="2047" r:id="rId5"/>
    <p:sldId id="2045" r:id="rId6"/>
    <p:sldId id="2057" r:id="rId7"/>
    <p:sldId id="2062" r:id="rId8"/>
    <p:sldId id="2059" r:id="rId9"/>
    <p:sldId id="2060" r:id="rId10"/>
    <p:sldId id="2061" r:id="rId11"/>
    <p:sldId id="2058" r:id="rId12"/>
    <p:sldId id="2048" r:id="rId13"/>
    <p:sldId id="2049" r:id="rId14"/>
    <p:sldId id="2050" r:id="rId15"/>
    <p:sldId id="2051" r:id="rId16"/>
    <p:sldId id="2052" r:id="rId17"/>
    <p:sldId id="2053" r:id="rId18"/>
    <p:sldId id="2054" r:id="rId19"/>
    <p:sldId id="2055" r:id="rId20"/>
    <p:sldId id="20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1073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3"/>
    <p:restoredTop sz="95186"/>
  </p:normalViewPr>
  <p:slideViewPr>
    <p:cSldViewPr snapToGrid="0" snapToObjects="1" showGuides="1">
      <p:cViewPr>
        <p:scale>
          <a:sx n="69" d="100"/>
          <a:sy n="69" d="100"/>
        </p:scale>
        <p:origin x="1998" y="894"/>
      </p:cViewPr>
      <p:guideLst>
        <p:guide orient="horz" pos="2160"/>
        <p:guide pos="7355"/>
        <p:guide pos="1073"/>
        <p:guide pos="3840"/>
        <p:guide orient="horz" pos="346"/>
        <p:guide orient="horz" pos="3974"/>
        <p:guide pos="5518"/>
        <p:guide pos="2139"/>
        <p:guide pos="325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Domine" panose="0204050304040306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Domine" panose="02040503040403060204" pitchFamily="18" charset="0"/>
              </a:rPr>
              <a:t>02/05/2023</a:t>
            </a:fld>
            <a:endParaRPr lang="es-ES_tradnl" dirty="0">
              <a:latin typeface="Domine" panose="0204050304040306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Domine" panose="0204050304040306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Domine" panose="02040503040403060204" pitchFamily="18" charset="0"/>
              </a:rPr>
              <a:t>‹#›</a:t>
            </a:fld>
            <a:endParaRPr lang="es-ES_tradnl" dirty="0">
              <a:latin typeface="Domine" panose="02040503040403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omine" panose="02040503040403060204" pitchFamily="18" charset="0"/>
              </a:defRPr>
            </a:lvl1pPr>
          </a:lstStyle>
          <a:p>
            <a:fld id="{88EDFB7E-8A14-5F4A-A8BC-FEC574E653A4}" type="datetimeFigureOut">
              <a:rPr lang="en-US" smtClean="0"/>
              <a:pPr/>
              <a:t>02-May-23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omine" panose="02040503040403060204" pitchFamily="18" charset="0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6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Domine" panose="0204050304040306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Domine" panose="02040503040403060204" pitchFamily="18" charset="0"/>
              </a:defRPr>
            </a:lvl1pPr>
          </a:lstStyle>
          <a:p>
            <a:fld id="{B50CD552-C10E-614A-B810-77E320220E26}" type="datetimeFigureOut">
              <a:rPr lang="en-US" smtClean="0"/>
              <a:pPr/>
              <a:t>02-May-23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Domine" panose="02040503040403060204" pitchFamily="18" charset="0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8FF530-691A-5B4D-8518-1C186ECCD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638" t="55283" b="19528"/>
          <a:stretch>
            <a:fillRect/>
          </a:stretch>
        </p:blipFill>
        <p:spPr>
          <a:xfrm>
            <a:off x="0" y="4464424"/>
            <a:ext cx="12192000" cy="2393576"/>
          </a:xfrm>
          <a:custGeom>
            <a:avLst/>
            <a:gdLst>
              <a:gd name="connsiteX0" fmla="*/ 0 w 12192000"/>
              <a:gd name="connsiteY0" fmla="*/ 0 h 2393576"/>
              <a:gd name="connsiteX1" fmla="*/ 12192000 w 12192000"/>
              <a:gd name="connsiteY1" fmla="*/ 0 h 2393576"/>
              <a:gd name="connsiteX2" fmla="*/ 12192000 w 12192000"/>
              <a:gd name="connsiteY2" fmla="*/ 2393576 h 2393576"/>
              <a:gd name="connsiteX3" fmla="*/ 0 w 12192000"/>
              <a:gd name="connsiteY3" fmla="*/ 2393576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93576">
                <a:moveTo>
                  <a:pt x="0" y="0"/>
                </a:moveTo>
                <a:lnTo>
                  <a:pt x="12192000" y="0"/>
                </a:lnTo>
                <a:lnTo>
                  <a:pt x="12192000" y="2393576"/>
                </a:lnTo>
                <a:lnTo>
                  <a:pt x="0" y="2393576"/>
                </a:lnTo>
                <a:close/>
              </a:path>
            </a:pathLst>
          </a:cu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F87788-73A9-1248-8D55-EE9D58105C5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9269" y="744607"/>
            <a:ext cx="3917406" cy="3917408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Domine" panose="02040503040403060204" pitchFamily="18" charset="0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99203-E3B3-9D44-A5D1-34EE3829A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638" t="55283" b="19528"/>
          <a:stretch>
            <a:fillRect/>
          </a:stretch>
        </p:blipFill>
        <p:spPr>
          <a:xfrm>
            <a:off x="0" y="4464424"/>
            <a:ext cx="12192000" cy="2393576"/>
          </a:xfrm>
          <a:custGeom>
            <a:avLst/>
            <a:gdLst>
              <a:gd name="connsiteX0" fmla="*/ 0 w 12192000"/>
              <a:gd name="connsiteY0" fmla="*/ 0 h 2393576"/>
              <a:gd name="connsiteX1" fmla="*/ 12192000 w 12192000"/>
              <a:gd name="connsiteY1" fmla="*/ 0 h 2393576"/>
              <a:gd name="connsiteX2" fmla="*/ 12192000 w 12192000"/>
              <a:gd name="connsiteY2" fmla="*/ 2393576 h 2393576"/>
              <a:gd name="connsiteX3" fmla="*/ 0 w 12192000"/>
              <a:gd name="connsiteY3" fmla="*/ 2393576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93576">
                <a:moveTo>
                  <a:pt x="0" y="0"/>
                </a:moveTo>
                <a:lnTo>
                  <a:pt x="12192000" y="0"/>
                </a:lnTo>
                <a:lnTo>
                  <a:pt x="12192000" y="2393576"/>
                </a:lnTo>
                <a:lnTo>
                  <a:pt x="0" y="23935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E7764-B2E2-3444-8728-FD525749C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491" r="27638" b="18679"/>
          <a:stretch>
            <a:fillRect/>
          </a:stretch>
        </p:blipFill>
        <p:spPr>
          <a:xfrm>
            <a:off x="0" y="3980329"/>
            <a:ext cx="12192000" cy="3119718"/>
          </a:xfrm>
          <a:custGeom>
            <a:avLst/>
            <a:gdLst>
              <a:gd name="connsiteX0" fmla="*/ 0 w 12192000"/>
              <a:gd name="connsiteY0" fmla="*/ 0 h 3119718"/>
              <a:gd name="connsiteX1" fmla="*/ 12192000 w 12192000"/>
              <a:gd name="connsiteY1" fmla="*/ 0 h 3119718"/>
              <a:gd name="connsiteX2" fmla="*/ 12192000 w 12192000"/>
              <a:gd name="connsiteY2" fmla="*/ 3119718 h 3119718"/>
              <a:gd name="connsiteX3" fmla="*/ 0 w 12192000"/>
              <a:gd name="connsiteY3" fmla="*/ 3119718 h 311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19718">
                <a:moveTo>
                  <a:pt x="0" y="0"/>
                </a:moveTo>
                <a:lnTo>
                  <a:pt x="12192000" y="0"/>
                </a:lnTo>
                <a:lnTo>
                  <a:pt x="12192000" y="3119718"/>
                </a:lnTo>
                <a:lnTo>
                  <a:pt x="0" y="31197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Domine" panose="02040503040403060204" pitchFamily="18" charset="0"/>
              </a:defRPr>
            </a:lvl1pPr>
          </a:lstStyle>
          <a:p>
            <a:fld id="{B50CD552-C10E-614A-B810-77E320220E26}" type="datetimeFigureOut">
              <a:rPr lang="en-US" smtClean="0"/>
              <a:pPr/>
              <a:t>02-May-23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Domine" panose="02040503040403060204" pitchFamily="18" charset="0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71" r:id="rId6"/>
    <p:sldLayoutId id="2147483674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omine" panose="0204050304040306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-102605" y="266074"/>
            <a:ext cx="12294605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  <a:latin typeface="Garamond" panose="02020404030301010803" pitchFamily="18" charset="0"/>
                <a:ea typeface="Cambria" panose="02040503050406030204" pitchFamily="18" charset="0"/>
                <a:cs typeface="Abhaya Libre ExtraBold" panose="02000603000000000000" pitchFamily="2" charset="77"/>
              </a:rPr>
              <a:t>Δασικοί πόροι στην Ελλάδα</a:t>
            </a:r>
            <a:r>
              <a:rPr lang="en-US" b="1" dirty="0" smtClean="0">
                <a:solidFill>
                  <a:schemeClr val="tx2"/>
                </a:solidFill>
                <a:latin typeface="Garamond" panose="02020404030301010803" pitchFamily="18" charset="0"/>
                <a:ea typeface="Cambria" panose="02040503050406030204" pitchFamily="18" charset="0"/>
                <a:cs typeface="Abhaya Libre ExtraBold" panose="02000603000000000000" pitchFamily="2" charset="77"/>
              </a:rPr>
              <a:t> 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  <a:latin typeface="Garamond" panose="02020404030301010803" pitchFamily="18" charset="0"/>
                <a:ea typeface="Cambria" panose="02040503050406030204" pitchFamily="18" charset="0"/>
                <a:cs typeface="Abhaya Libre ExtraBold" panose="02000603000000000000" pitchFamily="2" charset="77"/>
              </a:rPr>
              <a:t>&amp;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Garamond" panose="02020404030301010803" pitchFamily="18" charset="0"/>
                <a:ea typeface="Cambria" panose="02040503050406030204" pitchFamily="18" charset="0"/>
                <a:cs typeface="Abhaya Libre ExtraBold" panose="02000603000000000000" pitchFamily="2" charset="77"/>
              </a:rPr>
              <a:t>State of Europe’s forests</a:t>
            </a:r>
            <a:endParaRPr lang="en-US" b="1" dirty="0">
              <a:solidFill>
                <a:schemeClr val="tx2"/>
              </a:solidFill>
              <a:latin typeface="Garamond" panose="02020404030301010803" pitchFamily="18" charset="0"/>
              <a:ea typeface="Cambria" panose="02040503050406030204" pitchFamily="18" charset="0"/>
              <a:cs typeface="Abhaya Libre ExtraBold" panose="02000603000000000000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90" y="1235648"/>
            <a:ext cx="10904762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4" y="553453"/>
            <a:ext cx="9035716" cy="5678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2547" y="6372545"/>
            <a:ext cx="786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https://www.eea.europa.eu/data-and-maps/figures/spatial-pattern-of-forest-land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61540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50" y="280657"/>
            <a:ext cx="4894633" cy="5341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84519"/>
            <a:ext cx="4563112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73158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40" y="753619"/>
            <a:ext cx="3127519" cy="3706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136073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urope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28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91" y="517629"/>
            <a:ext cx="4885864" cy="42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86" y="288157"/>
            <a:ext cx="5765511" cy="44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7" y="896300"/>
            <a:ext cx="5817914" cy="4378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453" y="1448554"/>
            <a:ext cx="207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Καταστροφή των </a:t>
            </a:r>
          </a:p>
          <a:p>
            <a:r>
              <a:rPr lang="el-GR" dirty="0" smtClean="0"/>
              <a:t>Ευρωπαϊκών δασών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31674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6" y="125128"/>
            <a:ext cx="9999309" cy="430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77" y="695660"/>
            <a:ext cx="5650030" cy="48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38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1" y="425459"/>
            <a:ext cx="7073405" cy="51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9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29" y="414667"/>
            <a:ext cx="7084452" cy="5212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394" y="1106905"/>
            <a:ext cx="196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Δασικές Πυρκαγιές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39873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329" y="121260"/>
            <a:ext cx="106106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Ο ορισμός της </a:t>
            </a:r>
            <a:r>
              <a:rPr lang="el-GR" b="1" dirty="0"/>
              <a:t>έννοιας του δάσους </a:t>
            </a:r>
            <a:r>
              <a:rPr lang="el-GR" dirty="0"/>
              <a:t>και της δασικής έκτασης περιέχεται στο ισχύον </a:t>
            </a:r>
            <a:r>
              <a:rPr lang="el-GR" dirty="0" smtClean="0"/>
              <a:t> Σύνταγμα  </a:t>
            </a:r>
            <a:r>
              <a:rPr lang="el-GR" dirty="0"/>
              <a:t>και  περιλήφθηκε  ως  ερμηνευτική  δήλωση  του  </a:t>
            </a:r>
            <a:r>
              <a:rPr lang="el-GR" b="1" u="sng" dirty="0">
                <a:solidFill>
                  <a:srgbClr val="FF0000"/>
                </a:solidFill>
              </a:rPr>
              <a:t>άρθρου  24  </a:t>
            </a:r>
            <a:r>
              <a:rPr lang="el-GR" dirty="0"/>
              <a:t>κατά  την </a:t>
            </a:r>
            <a:r>
              <a:rPr lang="el-GR" dirty="0" smtClean="0"/>
              <a:t>αναθεώρηση </a:t>
            </a:r>
            <a:r>
              <a:rPr lang="el-GR" dirty="0"/>
              <a:t>του 2001. Σύμφωνα με τον ορισμό αυτό: </a:t>
            </a:r>
            <a:endParaRPr lang="el-GR" dirty="0" smtClean="0"/>
          </a:p>
          <a:p>
            <a:pPr algn="just">
              <a:lnSpc>
                <a:spcPct val="200000"/>
              </a:lnSpc>
            </a:pPr>
            <a:r>
              <a:rPr lang="el-GR" smtClean="0"/>
              <a:t>●  </a:t>
            </a:r>
            <a:r>
              <a:rPr lang="el-GR" b="1" dirty="0"/>
              <a:t>Δάση: </a:t>
            </a:r>
            <a:r>
              <a:rPr lang="el-GR" dirty="0"/>
              <a:t>Ως δάσος ή δασικό οικοσύστημα νοείται το οργανικό σύνολο </a:t>
            </a:r>
            <a:r>
              <a:rPr lang="el-GR" u="sng" dirty="0" smtClean="0"/>
              <a:t>αγρίων </a:t>
            </a:r>
            <a:r>
              <a:rPr lang="el-GR" u="sng" dirty="0"/>
              <a:t>φυτών </a:t>
            </a:r>
            <a:r>
              <a:rPr lang="el-GR" dirty="0"/>
              <a:t>με ξυλώδη κορμό πάνω στην αναγκαία επιφάνεια του </a:t>
            </a:r>
            <a:r>
              <a:rPr lang="el-GR" dirty="0" smtClean="0"/>
              <a:t> εδάφους</a:t>
            </a:r>
            <a:r>
              <a:rPr lang="el-GR" dirty="0"/>
              <a:t>,  τα  οποία,  μαζί  με  την  εκεί  συνυπάρχουσα  χλωρίδα  και </a:t>
            </a:r>
          </a:p>
          <a:p>
            <a:pPr algn="just">
              <a:lnSpc>
                <a:spcPct val="200000"/>
              </a:lnSpc>
            </a:pPr>
            <a:r>
              <a:rPr lang="el-GR" dirty="0"/>
              <a:t>πανίδα,  αποτελούν  μέσω  της  αμοιβαίας  αλληλεξάρτησης  και </a:t>
            </a:r>
            <a:r>
              <a:rPr lang="el-GR" dirty="0" smtClean="0"/>
              <a:t>αλληλεπίδρασης </a:t>
            </a:r>
            <a:r>
              <a:rPr lang="el-GR" dirty="0"/>
              <a:t>τους, ιδιαίτερη βιοκοινότητα (</a:t>
            </a:r>
            <a:r>
              <a:rPr lang="el-GR" dirty="0" err="1"/>
              <a:t>δασοβιοκοινότητα</a:t>
            </a:r>
            <a:r>
              <a:rPr lang="el-GR" dirty="0"/>
              <a:t>) και </a:t>
            </a:r>
            <a:r>
              <a:rPr lang="el-GR" dirty="0" smtClean="0"/>
              <a:t>ιδιαίτερο </a:t>
            </a:r>
            <a:r>
              <a:rPr lang="el-GR" dirty="0"/>
              <a:t>φυσικό περιβάλλον (</a:t>
            </a:r>
            <a:r>
              <a:rPr lang="el-GR" dirty="0" err="1"/>
              <a:t>δασογενές</a:t>
            </a:r>
            <a:r>
              <a:rPr lang="el-GR" dirty="0"/>
              <a:t>). </a:t>
            </a:r>
            <a:endParaRPr lang="el-GR" dirty="0" smtClean="0"/>
          </a:p>
          <a:p>
            <a:pPr algn="just"/>
            <a:endParaRPr lang="el-GR" dirty="0"/>
          </a:p>
          <a:p>
            <a:pPr algn="just"/>
            <a:r>
              <a:rPr lang="el-GR" dirty="0" smtClean="0"/>
              <a:t>● </a:t>
            </a:r>
            <a:r>
              <a:rPr lang="el-GR" b="1" dirty="0"/>
              <a:t>Δασική έκταση</a:t>
            </a:r>
            <a:r>
              <a:rPr lang="el-GR" dirty="0"/>
              <a:t>: Το τμήμα αυτό του δασικού χώρου περιλαμβάνει, ως </a:t>
            </a:r>
            <a:r>
              <a:rPr lang="el-GR" dirty="0" smtClean="0"/>
              <a:t>άνω</a:t>
            </a:r>
            <a:r>
              <a:rPr lang="el-GR" dirty="0"/>
              <a:t>, κάθε οργανικό σύνολο με άγρια ξυλώδη βλάστηση, η οποία είναι </a:t>
            </a:r>
            <a:r>
              <a:rPr lang="el-GR" dirty="0" smtClean="0"/>
              <a:t>αραιή </a:t>
            </a:r>
            <a:r>
              <a:rPr lang="el-GR" dirty="0"/>
              <a:t>και μπορεί να είναι και υψηλή ή θαμνώδης. </a:t>
            </a:r>
          </a:p>
        </p:txBody>
      </p:sp>
    </p:spTree>
    <p:extLst>
      <p:ext uri="{BB962C8B-B14F-4D97-AF65-F5344CB8AC3E}">
        <p14:creationId xmlns:p14="http://schemas.microsoft.com/office/powerpoint/2010/main" val="2629417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53" y="167428"/>
            <a:ext cx="8831568" cy="57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431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68" y="679010"/>
            <a:ext cx="9289174" cy="44543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962930" y="2037030"/>
            <a:ext cx="688064" cy="5703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0240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779" y="1819747"/>
            <a:ext cx="8311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l-GR" dirty="0">
                <a:latin typeface="Times New Roman" panose="02020603050405020304" pitchFamily="18" charset="0"/>
              </a:rPr>
              <a:t>  Ένα σημαντικό τμήμα των ακινήτων που εγγράφονται με δικαιούχο το Δημόσιο αφορά τις δασικές εκτάσεις, οι οποίες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κατά τεκμήριο κυριότητας </a:t>
            </a:r>
            <a:r>
              <a:rPr lang="el-GR" dirty="0">
                <a:latin typeface="Times New Roman" panose="02020603050405020304" pitchFamily="18" charset="0"/>
              </a:rPr>
              <a:t>που θεσπίστηκε υπέρ του Δημοσίου με το </a:t>
            </a:r>
            <a:r>
              <a:rPr lang="el-GR" dirty="0" err="1">
                <a:latin typeface="Times New Roman" panose="02020603050405020304" pitchFamily="18" charset="0"/>
              </a:rPr>
              <a:t>β.δ</a:t>
            </a:r>
            <a:r>
              <a:rPr lang="el-GR" dirty="0">
                <a:latin typeface="Times New Roman" panose="02020603050405020304" pitchFamily="18" charset="0"/>
              </a:rPr>
              <a:t>. 17.11.1836 </a:t>
            </a:r>
            <a:r>
              <a:rPr lang="el-GR" i="1" dirty="0">
                <a:latin typeface="Times New Roman" panose="02020603050405020304" pitchFamily="18" charset="0"/>
              </a:rPr>
              <a:t>«περί ιδιωτικών δασών» </a:t>
            </a:r>
            <a:r>
              <a:rPr lang="el-GR" dirty="0">
                <a:latin typeface="Times New Roman" panose="02020603050405020304" pitchFamily="18" charset="0"/>
              </a:rPr>
              <a:t>και το ισχύον σήμερα αντίστοιχο τεκμήριο κυριότητας του άρθρου 62 παρ. 1 του Ν. 998/ 1979 θεωρούνται ότι είναι δημόσια </a:t>
            </a:r>
            <a:r>
              <a:rPr lang="el-GR" u="sng" dirty="0">
                <a:latin typeface="Times New Roman" panose="02020603050405020304" pitchFamily="18" charset="0"/>
              </a:rPr>
              <a:t>μέχρι της αναγνωρίσεώς τους ως ιδιωτικών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33490868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697" y="823207"/>
            <a:ext cx="9017252" cy="50662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341667" y="3208598"/>
            <a:ext cx="688064" cy="5703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9341667" y="1837853"/>
            <a:ext cx="688064" cy="677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7773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761" y="4965454"/>
            <a:ext cx="9074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Beech, E., M. Rivers, S. Oldfield, and P.P. Smith. 2017. "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GlobalTreeSearch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first complete global database of tree species and country distributions."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Sustainable Forestry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36:454-489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04" y="179326"/>
            <a:ext cx="9352381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3068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20" y="124691"/>
            <a:ext cx="10801905" cy="6068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037" y="6313116"/>
            <a:ext cx="762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https://ec.europa.eu/eurostat/web/products-eurostat-news/-/edn-20210321-1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8959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98" y="301923"/>
            <a:ext cx="8855902" cy="5786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697" y="6341394"/>
            <a:ext cx="837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https://www.fao.org/documents/card/en/c/10582d80-fb55-41c9-8760-ca81857d6634/</a:t>
            </a:r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1202499" y="2755727"/>
            <a:ext cx="3394554" cy="939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8289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5" y="180475"/>
            <a:ext cx="11189369" cy="6232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1147" y="6420671"/>
            <a:ext cx="504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https://www.fao.org/documents/card/en/c/C0024E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59354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PTIFY - Flint - Light">
      <a:dk1>
        <a:srgbClr val="272A40"/>
      </a:dk1>
      <a:lt1>
        <a:srgbClr val="FFFFFF"/>
      </a:lt1>
      <a:dk2>
        <a:srgbClr val="222439"/>
      </a:dk2>
      <a:lt2>
        <a:srgbClr val="E4E8CB"/>
      </a:lt2>
      <a:accent1>
        <a:srgbClr val="315848"/>
      </a:accent1>
      <a:accent2>
        <a:srgbClr val="222439"/>
      </a:accent2>
      <a:accent3>
        <a:srgbClr val="FA6D47"/>
      </a:accent3>
      <a:accent4>
        <a:srgbClr val="2C1320"/>
      </a:accent4>
      <a:accent5>
        <a:srgbClr val="80AB8B"/>
      </a:accent5>
      <a:accent6>
        <a:srgbClr val="AECEAA"/>
      </a:accent6>
      <a:hlink>
        <a:srgbClr val="FFFFFF"/>
      </a:hlink>
      <a:folHlink>
        <a:srgbClr val="EDED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265</Words>
  <Application>Microsoft Office PowerPoint</Application>
  <PresentationFormat>Widescreen</PresentationFormat>
  <Paragraphs>19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Abhaya Libre</vt:lpstr>
      <vt:lpstr>Abhaya Libre ExtraBold</vt:lpstr>
      <vt:lpstr>Arial</vt:lpstr>
      <vt:lpstr>Calibri</vt:lpstr>
      <vt:lpstr>Cambria</vt:lpstr>
      <vt:lpstr>Domine</vt:lpstr>
      <vt:lpstr>Garamond</vt:lpstr>
      <vt:lpstr>Roboto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Thanasis</cp:lastModifiedBy>
  <cp:revision>360</cp:revision>
  <dcterms:created xsi:type="dcterms:W3CDTF">2018-12-21T22:04:22Z</dcterms:created>
  <dcterms:modified xsi:type="dcterms:W3CDTF">2023-05-02T15:17:09Z</dcterms:modified>
</cp:coreProperties>
</file>