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  <p:sldId id="273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8A"/>
    <a:srgbClr val="9900CC"/>
    <a:srgbClr val="FF9900"/>
    <a:srgbClr val="D99B01"/>
    <a:srgbClr val="FF66CC"/>
    <a:srgbClr val="FF67AC"/>
    <a:srgbClr val="CC0099"/>
    <a:srgbClr val="FFDC47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4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4002-96FE-4B78-AA79-DAFA037F825F}" type="datetimeFigureOut">
              <a:rPr lang="en-US" smtClean="0"/>
              <a:t>21-Mar-23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24841-7447-4C5A-965C-FC13F767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8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960930"/>
            <a:ext cx="8093364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335275"/>
            <a:ext cx="8093366" cy="122164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698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89199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198559"/>
            <a:ext cx="5955495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294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94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1808225"/>
            <a:ext cx="8093364" cy="1383822"/>
          </a:xfrm>
        </p:spPr>
        <p:txBody>
          <a:bodyPr>
            <a:noAutofit/>
          </a:bodyPr>
          <a:lstStyle/>
          <a:p>
            <a:r>
              <a:rPr lang="el-GR" sz="4800" dirty="0" smtClean="0"/>
              <a:t>Μα </a:t>
            </a:r>
            <a:r>
              <a:rPr lang="el-GR" sz="4800" dirty="0"/>
              <a:t>τι είδος αγαθό είναι </a:t>
            </a:r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4800" dirty="0" smtClean="0"/>
              <a:t>τέλος πάντων το </a:t>
            </a:r>
            <a:r>
              <a:rPr lang="el-GR" sz="4800" dirty="0"/>
              <a:t>νερό?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l-GR" dirty="0" smtClean="0"/>
              <a:t>Ανθρώπινο δικαίωμα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81429" y="1655520"/>
            <a:ext cx="838114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 2010, the United Nations General Assembly (UNGA) adopted Resolution </a:t>
            </a:r>
            <a:r>
              <a:rPr lang="en-US" b="1" dirty="0">
                <a:solidFill>
                  <a:srgbClr val="FF0000"/>
                </a:solidFill>
              </a:rPr>
              <a:t>A/64/292</a:t>
            </a:r>
          </a:p>
          <a:p>
            <a:r>
              <a:rPr lang="en-US" dirty="0"/>
              <a:t>on the HRWS, recognizing ‘the right to safe and clean drinking water and sanitation as a</a:t>
            </a:r>
          </a:p>
          <a:p>
            <a:r>
              <a:rPr lang="en-US" dirty="0"/>
              <a:t>human right that is essential for the full enjoyment of life and all human rights’.</a:t>
            </a:r>
          </a:p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01670" y="3728862"/>
            <a:ext cx="7940660" cy="104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Ibrahim, I.A., 2022. Water as a human right, water as a commodity: can SDG6 be a compromise?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International Journal of Human Rights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26, 469-493.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8951" y="3335275"/>
            <a:ext cx="610609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Βιολογικός &amp; Κοινωνικός προσδιορισμός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0176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720" y="891995"/>
            <a:ext cx="15468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Πόσο?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77410" y="891995"/>
            <a:ext cx="137434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Ποιο? </a:t>
            </a:r>
            <a:endParaRPr lang="el-G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04902" y="1724390"/>
            <a:ext cx="331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Να οριστεί η ελάχιστη ποσότητα 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29364" y="2402897"/>
            <a:ext cx="526191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Gleick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 P.H., 1996. Basic Water Requirements for Human Activities: Meeting Basic Needs. Water International 21, 83-92.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42915" y="2619524"/>
            <a:ext cx="1068935" cy="490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19657"/>
              </p:ext>
            </p:extLst>
          </p:nvPr>
        </p:nvGraphicFramePr>
        <p:xfrm>
          <a:off x="7473395" y="2573205"/>
          <a:ext cx="1281484" cy="49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558720" imgH="215640" progId="Equation.DSMT4">
                  <p:embed/>
                </p:oleObj>
              </mc:Choice>
              <mc:Fallback>
                <p:oleObj name="Equation" r:id="rId3" imgW="558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3395" y="2573205"/>
                        <a:ext cx="1281484" cy="495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66196" y="3683301"/>
            <a:ext cx="614921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Gupta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Ahlers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Ahmed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L., 2010. The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Moving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towards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consensus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fragmented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Review of European Community and International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Law 19, 294-305</a:t>
            </a:r>
            <a:endParaRPr lang="el-GR" dirty="0"/>
          </a:p>
        </p:txBody>
      </p:sp>
      <p:sp>
        <p:nvSpPr>
          <p:cNvPr id="13" name="Right Arrow 12"/>
          <p:cNvSpPr/>
          <p:nvPr/>
        </p:nvSpPr>
        <p:spPr>
          <a:xfrm>
            <a:off x="6577382" y="4027595"/>
            <a:ext cx="1068935" cy="490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347607"/>
              </p:ext>
            </p:extLst>
          </p:nvPr>
        </p:nvGraphicFramePr>
        <p:xfrm>
          <a:off x="7635875" y="4022725"/>
          <a:ext cx="1427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622080" imgH="215640" progId="Equation.DSMT4">
                  <p:embed/>
                </p:oleObj>
              </mc:Choice>
              <mc:Fallback>
                <p:oleObj name="Equation" r:id="rId5" imgW="622080" imgH="215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5875" y="4022725"/>
                        <a:ext cx="142716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71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281175"/>
            <a:ext cx="6681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Guiding Principles, Dublin Statement on Water and Sustainable</a:t>
            </a:r>
          </a:p>
          <a:p>
            <a:r>
              <a:rPr lang="en-US" dirty="0"/>
              <a:t>Development, adopted at the International Conference on Water and</a:t>
            </a:r>
          </a:p>
          <a:p>
            <a:r>
              <a:rPr lang="en-US" dirty="0"/>
              <a:t>the Environment (Dublin, 31 January 1992).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198864" y="2877160"/>
            <a:ext cx="2875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Οικονομικό αγαθό</a:t>
            </a:r>
            <a:endParaRPr lang="el-G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46345" y="2919470"/>
            <a:ext cx="13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Τι σημαίνει?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978888" y="1671500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Principle No. 4:</a:t>
            </a:r>
          </a:p>
        </p:txBody>
      </p:sp>
      <p:sp>
        <p:nvSpPr>
          <p:cNvPr id="7" name="Down Arrow 6"/>
          <p:cNvSpPr/>
          <p:nvPr/>
        </p:nvSpPr>
        <p:spPr>
          <a:xfrm>
            <a:off x="3636790" y="2266340"/>
            <a:ext cx="324390" cy="458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05100" y="4245069"/>
            <a:ext cx="441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http://www.un-documents.net/h2o-dub.htm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78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5" y="586585"/>
            <a:ext cx="3561905" cy="359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965" y="4363060"/>
            <a:ext cx="59230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Savenije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H.H.G.,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Zaag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2002.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el-G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Paradigms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pitfalls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27, 98-104.</a:t>
            </a:r>
            <a:endParaRPr lang="el-GR" sz="1400" dirty="0"/>
          </a:p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182820" y="1044700"/>
            <a:ext cx="190468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Sui Generis </a:t>
            </a:r>
            <a:r>
              <a:rPr lang="el-GR" dirty="0"/>
              <a:t>Αγαθό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2119" y="2381823"/>
            <a:ext cx="2236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Ανθρώπινο δικαίωμα </a:t>
            </a:r>
            <a:endParaRPr lang="en-US" dirty="0" smtClean="0"/>
          </a:p>
          <a:p>
            <a:pPr algn="ctr"/>
            <a:r>
              <a:rPr lang="el-GR" dirty="0" smtClean="0"/>
              <a:t>&amp; </a:t>
            </a:r>
            <a:endParaRPr lang="en-US" dirty="0" smtClean="0"/>
          </a:p>
          <a:p>
            <a:pPr algn="ctr"/>
            <a:r>
              <a:rPr lang="el-GR" dirty="0" smtClean="0"/>
              <a:t>οικονομικό </a:t>
            </a:r>
            <a:r>
              <a:rPr lang="el-GR" dirty="0"/>
              <a:t>αγαθό</a:t>
            </a:r>
          </a:p>
        </p:txBody>
      </p:sp>
      <p:sp>
        <p:nvSpPr>
          <p:cNvPr id="8" name="Down Arrow 7"/>
          <p:cNvSpPr/>
          <p:nvPr/>
        </p:nvSpPr>
        <p:spPr>
          <a:xfrm>
            <a:off x="5946345" y="1600031"/>
            <a:ext cx="188819" cy="666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06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05979"/>
            <a:ext cx="8237835" cy="812923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l-GR" sz="3200" dirty="0" smtClean="0"/>
              <a:t>Μηνιαίες Δαπάνες νερού</a:t>
            </a:r>
            <a:br>
              <a:rPr lang="el-GR" sz="3200" dirty="0" smtClean="0"/>
            </a:br>
            <a:r>
              <a:rPr lang="el-GR" sz="3200" dirty="0" smtClean="0"/>
              <a:t> (ανθρώπινο δικαίωμα) </a:t>
            </a:r>
            <a:endParaRPr lang="el-G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5" y="1018902"/>
            <a:ext cx="5336440" cy="3690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15822"/>
            <a:ext cx="3503065" cy="35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0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78" y="128470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Απογραφή 2021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627797"/>
            <a:ext cx="6108200" cy="4492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965" y="180822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1.39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66353" y="330331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3.63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2171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Ιδιωτικοποίηση????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517900" y="1960930"/>
            <a:ext cx="83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Τίνος?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739540" y="2877160"/>
            <a:ext cx="233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Φυσικά μονοπώλια???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3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Οικονομίες Κλίμακας</a:t>
            </a:r>
            <a:endParaRPr lang="el-GR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16851"/>
              </p:ext>
            </p:extLst>
          </p:nvPr>
        </p:nvGraphicFramePr>
        <p:xfrm>
          <a:off x="1823310" y="1655520"/>
          <a:ext cx="5322729" cy="925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1460160" imgH="253800" progId="Equation.DSMT4">
                  <p:embed/>
                </p:oleObj>
              </mc:Choice>
              <mc:Fallback>
                <p:oleObj name="Equation" r:id="rId3" imgW="1460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3310" y="1655520"/>
                        <a:ext cx="5322729" cy="925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8720" y="3640685"/>
            <a:ext cx="452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Μεγάλη συμμετοχή των σταθερών δαπανών</a:t>
            </a:r>
            <a:r>
              <a:rPr lang="en-US" dirty="0" smtClean="0"/>
              <a:t>/ </a:t>
            </a:r>
            <a:endParaRPr lang="el-GR" dirty="0" smtClean="0"/>
          </a:p>
          <a:p>
            <a:r>
              <a:rPr lang="en-US" dirty="0" smtClean="0"/>
              <a:t> </a:t>
            </a:r>
            <a:r>
              <a:rPr lang="el-GR" dirty="0" smtClean="0"/>
              <a:t>επομένως μεγάλες επενδύσεις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911111" y="2870022"/>
            <a:ext cx="553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Όσο μεγαλώνει η κλίμακα τόσο πέφτει το μέσο </a:t>
            </a:r>
            <a:r>
              <a:rPr lang="el-GR" dirty="0" smtClean="0"/>
              <a:t>κόστος??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94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246070" cy="891995"/>
          </a:xfrm>
        </p:spPr>
        <p:txBody>
          <a:bodyPr/>
          <a:lstStyle/>
          <a:p>
            <a:r>
              <a:rPr lang="el-GR" dirty="0" smtClean="0"/>
              <a:t>Επικαιρότητα (1)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1044700"/>
            <a:ext cx="6871725" cy="35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Επικαιρότητα </a:t>
            </a:r>
            <a:r>
              <a:rPr lang="el-GR" dirty="0" smtClean="0"/>
              <a:t>(2)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067401"/>
            <a:ext cx="6953293" cy="33644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640935" y="227523"/>
            <a:ext cx="0" cy="1679755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Επικαιρότητα </a:t>
            </a:r>
            <a:r>
              <a:rPr lang="el-GR" dirty="0" smtClean="0"/>
              <a:t>(3)</a:t>
            </a:r>
            <a:endParaRPr lang="el-GR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9" y="1197405"/>
            <a:ext cx="8398776" cy="241904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6099051" y="2877160"/>
            <a:ext cx="610819" cy="1527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Είναι δημόσιο αγαθό?</a:t>
            </a:r>
            <a:endParaRPr lang="el-GR" dirty="0"/>
          </a:p>
        </p:txBody>
      </p:sp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77213"/>
            <a:ext cx="8370277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586835" y="3335275"/>
            <a:ext cx="2748690" cy="12216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7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822176" y="2266340"/>
            <a:ext cx="549964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ΌΧΙ και διαιρείται και υπάρχει δυνατότητα αποκλεισμού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350360" y="3793390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Τότε γιατί?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181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95" y="891995"/>
            <a:ext cx="5953421" cy="386844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1670" y="281175"/>
            <a:ext cx="640277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dirty="0"/>
              <a:t>Γιατί μας </a:t>
            </a:r>
            <a:r>
              <a:rPr lang="el-GR" sz="2000" dirty="0"/>
              <a:t>ενδιαφέρουν</a:t>
            </a:r>
            <a:r>
              <a:rPr lang="el-GR" dirty="0"/>
              <a:t> τα δημόσια αγαθά</a:t>
            </a:r>
            <a:r>
              <a:rPr lang="el-GR" dirty="0" smtClean="0"/>
              <a:t>; Αποτυχία της Αγοράς</a:t>
            </a:r>
            <a:endParaRPr lang="el-GR" dirty="0"/>
          </a:p>
        </p:txBody>
      </p:sp>
      <p:sp>
        <p:nvSpPr>
          <p:cNvPr id="27" name="Oval 26"/>
          <p:cNvSpPr/>
          <p:nvPr/>
        </p:nvSpPr>
        <p:spPr>
          <a:xfrm>
            <a:off x="2586835" y="4251504"/>
            <a:ext cx="4886560" cy="719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24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57" y="739290"/>
            <a:ext cx="7400562" cy="3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3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Κοινωφελές (</a:t>
            </a:r>
            <a:r>
              <a:rPr lang="en-US" dirty="0" smtClean="0"/>
              <a:t>Public Utility)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059785" y="1960930"/>
            <a:ext cx="68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ΔΕΚΟ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808475" y="1626025"/>
            <a:ext cx="33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Αγαθό που αφορά το γενικό κοινό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54375" y="3335275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Οικονομικό?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335275"/>
            <a:ext cx="26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Αγορά μεταχειρισμένων? 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976015" y="4404210"/>
            <a:ext cx="80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Τότε??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503065" y="2566909"/>
            <a:ext cx="148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Ιδιομορφίες?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05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351</Words>
  <Application>Microsoft Office PowerPoint</Application>
  <PresentationFormat>On-screen Show (16:9)</PresentationFormat>
  <Paragraphs>52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Μα τι είδος αγαθό είναι  τέλος πάντων το νερό?</vt:lpstr>
      <vt:lpstr>Επικαιρότητα (1)</vt:lpstr>
      <vt:lpstr>Επικαιρότητα (2)</vt:lpstr>
      <vt:lpstr>Επικαιρότητα (3)</vt:lpstr>
      <vt:lpstr>Είναι δημόσιο αγαθό?</vt:lpstr>
      <vt:lpstr>Απάντηση</vt:lpstr>
      <vt:lpstr>PowerPoint Presentation</vt:lpstr>
      <vt:lpstr>PowerPoint Presentation</vt:lpstr>
      <vt:lpstr>Κοινωφελές (Public Utility) </vt:lpstr>
      <vt:lpstr>  Ανθρώπινο δικαίωμα</vt:lpstr>
      <vt:lpstr>PowerPoint Presentation</vt:lpstr>
      <vt:lpstr>PowerPoint Presentation</vt:lpstr>
      <vt:lpstr>PowerPoint Presentation</vt:lpstr>
      <vt:lpstr> Μηνιαίες Δαπάνες νερού  (ανθρώπινο δικαίωμα) </vt:lpstr>
      <vt:lpstr>PowerPoint Presentation</vt:lpstr>
      <vt:lpstr>Ιδιωτικοποίηση????</vt:lpstr>
      <vt:lpstr>Οικονομίες Κλίμακας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Thanasis</cp:lastModifiedBy>
  <cp:revision>172</cp:revision>
  <dcterms:created xsi:type="dcterms:W3CDTF">2013-08-21T19:17:07Z</dcterms:created>
  <dcterms:modified xsi:type="dcterms:W3CDTF">2023-03-21T08:36:32Z</dcterms:modified>
</cp:coreProperties>
</file>