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-150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4FA60-764C-4DF7-B47A-EFD2B86F11FC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6881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22E4-60C8-4F0D-8F40-29C59C27ECC1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02844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E8FE4-4793-4A98-B70C-1A8CB318B95D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3402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69467-8C87-428B-9C2B-F30FF60CE592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1638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E131A-95AE-4BB9-A0C5-4A128CBAF305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94739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E68C2-443D-4731-8900-E11634A5075D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165998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0D10-1A56-4E8A-91C9-51EF0B8E3A33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133608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F2ADB6-556F-4413-ACCB-4C2BD50D8CAC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368992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B9E5F-E0A1-42A3-AD56-1A921E51D513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540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4F0293-D736-4506-8C4F-D905B02E9912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00973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04C80-4010-4AE2-BB95-A114BF81E56B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685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τον τίτλο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0C4B6A-7302-47DD-9438-556A175ADB38}" type="slidenum">
              <a:rPr lang="el-GR" altLang="el-GR"/>
              <a:pPr>
                <a:defRPr/>
              </a:pPr>
              <a:t>‹#›</a:t>
            </a:fld>
            <a:endParaRPr lang="el-GR" alt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3400" y="3417888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2400" b="1">
                <a:cs typeface="Times New Roman" panose="02020603050405020304" pitchFamily="18" charset="0"/>
              </a:rPr>
              <a:t> </a:t>
            </a:r>
            <a:endParaRPr lang="el-GR" altLang="el-GR" sz="2400" b="1" u="sng"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l-GR" altLang="el-GR" sz="1800" b="1" u="sng">
                <a:cs typeface="Times New Roman" panose="02020603050405020304" pitchFamily="18" charset="0"/>
              </a:rPr>
              <a:t>Ορισμός</a:t>
            </a:r>
            <a:r>
              <a:rPr lang="el-GR" altLang="el-GR" sz="1800" b="1">
                <a:cs typeface="Times New Roman" panose="02020603050405020304" pitchFamily="18" charset="0"/>
              </a:rPr>
              <a:t>:</a:t>
            </a:r>
            <a:r>
              <a:rPr lang="el-GR" altLang="el-GR" sz="1800">
                <a:cs typeface="Times New Roman" panose="02020603050405020304" pitchFamily="18" charset="0"/>
              </a:rPr>
              <a:t> Ονομάζουμε </a:t>
            </a:r>
            <a:r>
              <a:rPr lang="el-GR" altLang="el-GR" sz="1800" b="1">
                <a:solidFill>
                  <a:srgbClr val="FF0000"/>
                </a:solidFill>
                <a:cs typeface="Times New Roman" panose="02020603050405020304" pitchFamily="18" charset="0"/>
              </a:rPr>
              <a:t>φόρο αποτελεσματικότητας κόστους</a:t>
            </a:r>
            <a:r>
              <a:rPr lang="el-GR" altLang="el-GR" sz="180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l-GR" altLang="el-GR" sz="1800">
                <a:cs typeface="Times New Roman" panose="02020603050405020304" pitchFamily="18" charset="0"/>
              </a:rPr>
              <a:t>εκείνο τον φόρο ανά μονάδα παραγομένων ρύπων, που ωθεί τις επιχειρήσεις να παράγουν στο σημείο που αντιστοιχεί στα ανώτατα όρια ρύπων. Ο φόρος αυτός είναι ίσος με τη </a:t>
            </a:r>
            <a:r>
              <a:rPr lang="el-GR" altLang="el-GR" sz="1800" b="1">
                <a:cs typeface="Times New Roman" panose="02020603050405020304" pitchFamily="18" charset="0"/>
              </a:rPr>
              <a:t>σκιώδη τιμή </a:t>
            </a:r>
            <a:r>
              <a:rPr lang="el-GR" altLang="el-GR" sz="1800">
                <a:cs typeface="Times New Roman" panose="02020603050405020304" pitchFamily="18" charset="0"/>
              </a:rPr>
              <a:t>του περιβαλλοντικού περιορισμού (ανώτατα όρια ρύπων).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1066800" y="762000"/>
            <a:ext cx="7308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Όταν δεν μπορούμε να εκτιμήσουμε το εξωτερικό κόστος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905000"/>
            <a:ext cx="1828800" cy="12001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l-GR" dirty="0"/>
              <a:t>Άριστο σημείο ρύπανσης</a:t>
            </a:r>
          </a:p>
        </p:txBody>
      </p:sp>
      <p:cxnSp>
        <p:nvCxnSpPr>
          <p:cNvPr id="2053" name="Straight Connector 5"/>
          <p:cNvCxnSpPr>
            <a:cxnSpLocks noChangeShapeType="1"/>
          </p:cNvCxnSpPr>
          <p:nvPr/>
        </p:nvCxnSpPr>
        <p:spPr bwMode="auto">
          <a:xfrm>
            <a:off x="914400" y="1371600"/>
            <a:ext cx="2819400" cy="19050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4" name="Straight Connector 7"/>
          <p:cNvCxnSpPr>
            <a:cxnSpLocks noChangeShapeType="1"/>
          </p:cNvCxnSpPr>
          <p:nvPr/>
        </p:nvCxnSpPr>
        <p:spPr bwMode="auto">
          <a:xfrm flipH="1">
            <a:off x="1066800" y="1524000"/>
            <a:ext cx="2514600" cy="175260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5" name="Right Arrow 8"/>
          <p:cNvSpPr>
            <a:spLocks noChangeArrowheads="1"/>
          </p:cNvSpPr>
          <p:nvPr/>
        </p:nvSpPr>
        <p:spPr bwMode="auto">
          <a:xfrm>
            <a:off x="4038600" y="2133600"/>
            <a:ext cx="1447800" cy="304800"/>
          </a:xfrm>
          <a:prstGeom prst="rightArrow">
            <a:avLst>
              <a:gd name="adj1" fmla="val 50000"/>
              <a:gd name="adj2" fmla="val 5000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5849938" y="1550988"/>
            <a:ext cx="29130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Διοικητικές ρυθμίσεις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Όρια ασφάλειας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Ανώτατα όρια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Επιτρεπτά όρια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1905000" y="13716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05000" y="5029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1905000" y="1905000"/>
            <a:ext cx="4038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248400" y="5207000"/>
            <a:ext cx="4254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Q,E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4022725" y="5141913"/>
            <a:ext cx="44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Q*,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E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1295400" y="1092200"/>
            <a:ext cx="63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(MAC)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2819400" y="2128838"/>
            <a:ext cx="9064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MB (MAC)</a:t>
            </a:r>
          </a:p>
        </p:txBody>
      </p:sp>
      <p:sp>
        <p:nvSpPr>
          <p:cNvPr id="3081" name="Line 18"/>
          <p:cNvSpPr>
            <a:spLocks noChangeShapeType="1"/>
          </p:cNvSpPr>
          <p:nvPr/>
        </p:nvSpPr>
        <p:spPr bwMode="auto">
          <a:xfrm>
            <a:off x="4191000" y="1219200"/>
            <a:ext cx="0" cy="3886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2" name="Line 19"/>
          <p:cNvSpPr>
            <a:spLocks noChangeShapeType="1"/>
          </p:cNvSpPr>
          <p:nvPr/>
        </p:nvSpPr>
        <p:spPr bwMode="auto">
          <a:xfrm flipH="1">
            <a:off x="1905000" y="3657600"/>
            <a:ext cx="2286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l-GR"/>
          </a:p>
        </p:txBody>
      </p:sp>
      <p:sp>
        <p:nvSpPr>
          <p:cNvPr id="3083" name="AutoShape 20"/>
          <p:cNvSpPr>
            <a:spLocks/>
          </p:cNvSpPr>
          <p:nvPr/>
        </p:nvSpPr>
        <p:spPr bwMode="auto">
          <a:xfrm>
            <a:off x="1752600" y="3657600"/>
            <a:ext cx="76200" cy="1371600"/>
          </a:xfrm>
          <a:prstGeom prst="leftBrace">
            <a:avLst>
              <a:gd name="adj1" fmla="val 1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l-GR" altLang="el-GR" sz="2400"/>
          </a:p>
        </p:txBody>
      </p:sp>
      <p:sp>
        <p:nvSpPr>
          <p:cNvPr id="3084" name="Text Box 21"/>
          <p:cNvSpPr txBox="1">
            <a:spLocks noChangeArrowheads="1"/>
          </p:cNvSpPr>
          <p:nvPr/>
        </p:nvSpPr>
        <p:spPr bwMode="auto">
          <a:xfrm>
            <a:off x="1447800" y="4191000"/>
            <a:ext cx="2778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t</a:t>
            </a:r>
            <a:r>
              <a:rPr lang="el-GR" altLang="el-GR" sz="1200" baseline="-25000"/>
              <a:t>1</a:t>
            </a:r>
            <a:endParaRPr lang="el-GR" altLang="el-GR" sz="1200"/>
          </a:p>
        </p:txBody>
      </p:sp>
      <p:sp>
        <p:nvSpPr>
          <p:cNvPr id="3085" name="Text Box 22"/>
          <p:cNvSpPr txBox="1">
            <a:spLocks noChangeArrowheads="1"/>
          </p:cNvSpPr>
          <p:nvPr/>
        </p:nvSpPr>
        <p:spPr bwMode="auto">
          <a:xfrm>
            <a:off x="4267200" y="1143000"/>
            <a:ext cx="29368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A</a:t>
            </a:r>
            <a:endParaRPr lang="el-GR" altLang="el-GR" sz="2400"/>
          </a:p>
        </p:txBody>
      </p:sp>
      <p:sp>
        <p:nvSpPr>
          <p:cNvPr id="3086" name="Text Box 23"/>
          <p:cNvSpPr txBox="1">
            <a:spLocks noChangeArrowheads="1"/>
          </p:cNvSpPr>
          <p:nvPr/>
        </p:nvSpPr>
        <p:spPr bwMode="auto">
          <a:xfrm>
            <a:off x="4191000" y="4800600"/>
            <a:ext cx="4984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1200"/>
              <a:t>B</a:t>
            </a:r>
            <a:endParaRPr lang="el-GR" altLang="el-GR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1524000" y="609600"/>
            <a:ext cx="1527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/>
              <a:t>Αλγεβρικά</a:t>
            </a:r>
          </a:p>
        </p:txBody>
      </p:sp>
      <p:graphicFrame>
        <p:nvGraphicFramePr>
          <p:cNvPr id="4099" name="Object 1"/>
          <p:cNvGraphicFramePr>
            <a:graphicFrameLocks noChangeAspect="1"/>
          </p:cNvGraphicFramePr>
          <p:nvPr/>
        </p:nvGraphicFramePr>
        <p:xfrm>
          <a:off x="1600200" y="1905000"/>
          <a:ext cx="46307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1904760" imgH="342720" progId="Equation.DSMT4">
                  <p:embed/>
                </p:oleObj>
              </mc:Choice>
              <mc:Fallback>
                <p:oleObj name="Equation" r:id="rId3" imgW="1904760" imgH="34272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905000"/>
                        <a:ext cx="46307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2"/>
          <p:cNvGraphicFramePr>
            <a:graphicFrameLocks noChangeAspect="1"/>
          </p:cNvGraphicFramePr>
          <p:nvPr/>
        </p:nvGraphicFramePr>
        <p:xfrm>
          <a:off x="1524000" y="3276600"/>
          <a:ext cx="46751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2400120" imgH="457200" progId="Equation.DSMT4">
                  <p:embed/>
                </p:oleObj>
              </mc:Choice>
              <mc:Fallback>
                <p:oleObj name="Equation" r:id="rId5" imgW="2400120" imgH="457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276600"/>
                        <a:ext cx="46751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3"/>
          <p:cNvGraphicFramePr>
            <a:graphicFrameLocks noChangeAspect="1"/>
          </p:cNvGraphicFramePr>
          <p:nvPr/>
        </p:nvGraphicFramePr>
        <p:xfrm>
          <a:off x="1606550" y="4705350"/>
          <a:ext cx="400843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1854000" imgH="431640" progId="Equation.DSMT4">
                  <p:embed/>
                </p:oleObj>
              </mc:Choice>
              <mc:Fallback>
                <p:oleObj name="Equation" r:id="rId7" imgW="185400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4705350"/>
                        <a:ext cx="4008438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Box 4"/>
          <p:cNvSpPr txBox="1">
            <a:spLocks noChangeArrowheads="1"/>
          </p:cNvSpPr>
          <p:nvPr/>
        </p:nvSpPr>
        <p:spPr bwMode="auto">
          <a:xfrm>
            <a:off x="1401763" y="1238250"/>
            <a:ext cx="329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Πρόβλημα της κοινωνίας</a:t>
            </a:r>
          </a:p>
        </p:txBody>
      </p:sp>
      <p:sp>
        <p:nvSpPr>
          <p:cNvPr id="4103" name="TextBox 6"/>
          <p:cNvSpPr txBox="1">
            <a:spLocks noChangeArrowheads="1"/>
          </p:cNvSpPr>
          <p:nvPr/>
        </p:nvSpPr>
        <p:spPr bwMode="auto">
          <a:xfrm>
            <a:off x="6400800" y="4876800"/>
            <a:ext cx="5445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(1)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762000" y="762000"/>
            <a:ext cx="35734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Πρόβλημα των παραγωγών</a:t>
            </a:r>
          </a:p>
          <a:p>
            <a:endParaRPr lang="el-GR" altLang="el-GR"/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/>
        </p:nvGraphicFramePr>
        <p:xfrm>
          <a:off x="1120775" y="1752600"/>
          <a:ext cx="2857500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1396800" imgH="253800" progId="Equation.DSMT4">
                  <p:embed/>
                </p:oleObj>
              </mc:Choice>
              <mc:Fallback>
                <p:oleObj name="Equation" r:id="rId3" imgW="1396800" imgH="253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775" y="1752600"/>
                        <a:ext cx="2857500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Right Arrow 3"/>
          <p:cNvSpPr>
            <a:spLocks noChangeArrowheads="1"/>
          </p:cNvSpPr>
          <p:nvPr/>
        </p:nvSpPr>
        <p:spPr bwMode="auto">
          <a:xfrm>
            <a:off x="4267200" y="1768475"/>
            <a:ext cx="12192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5800725" y="1592263"/>
          <a:ext cx="2205038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5" imgW="1231560" imgH="431640" progId="Equation.DSMT4">
                  <p:embed/>
                </p:oleObj>
              </mc:Choice>
              <mc:Fallback>
                <p:oleObj name="Equation" r:id="rId5" imgW="123156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0725" y="1592263"/>
                        <a:ext cx="2205038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8320088" y="1727200"/>
            <a:ext cx="5429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(2)</a:t>
            </a:r>
            <a:endParaRPr lang="el-GR" altLang="el-GR"/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1254125" y="3200400"/>
            <a:ext cx="129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l-GR"/>
              <a:t>(1) &amp; (2)</a:t>
            </a:r>
            <a:endParaRPr lang="el-GR" altLang="el-GR"/>
          </a:p>
        </p:txBody>
      </p:sp>
      <p:sp>
        <p:nvSpPr>
          <p:cNvPr id="5128" name="Right Arrow 7"/>
          <p:cNvSpPr>
            <a:spLocks noChangeArrowheads="1"/>
          </p:cNvSpPr>
          <p:nvPr/>
        </p:nvSpPr>
        <p:spPr bwMode="auto">
          <a:xfrm>
            <a:off x="2819400" y="3241675"/>
            <a:ext cx="1066800" cy="379413"/>
          </a:xfrm>
          <a:prstGeom prst="rightArrow">
            <a:avLst>
              <a:gd name="adj1" fmla="val 50000"/>
              <a:gd name="adj2" fmla="val 49921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l-GR" altLang="el-GR"/>
          </a:p>
        </p:txBody>
      </p:sp>
      <p:graphicFrame>
        <p:nvGraphicFramePr>
          <p:cNvPr id="5129" name="Object 8"/>
          <p:cNvGraphicFramePr>
            <a:graphicFrameLocks noChangeAspect="1"/>
          </p:cNvGraphicFramePr>
          <p:nvPr/>
        </p:nvGraphicFramePr>
        <p:xfrm>
          <a:off x="4724400" y="3048000"/>
          <a:ext cx="128905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7" imgW="393480" imgH="228600" progId="Equation.DSMT4">
                  <p:embed/>
                </p:oleObj>
              </mc:Choice>
              <mc:Fallback>
                <p:oleObj name="Equation" r:id="rId7" imgW="3934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3048000"/>
                        <a:ext cx="1289050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Box 23"/>
          <p:cNvSpPr txBox="1">
            <a:spLocks noChangeArrowheads="1"/>
          </p:cNvSpPr>
          <p:nvPr/>
        </p:nvSpPr>
        <p:spPr bwMode="auto">
          <a:xfrm>
            <a:off x="762000" y="4419600"/>
            <a:ext cx="72437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l-GR" altLang="el-GR"/>
              <a:t>Η σκιώδης τιμή   του περιβαλλοντικού περιορισμού ισούται με τον φόρο επί των ρύπων</a:t>
            </a:r>
            <a:r>
              <a:rPr lang="en-US" altLang="el-GR"/>
              <a:t>(</a:t>
            </a:r>
            <a:r>
              <a:rPr lang="el-GR" altLang="el-GR" b="1">
                <a:solidFill>
                  <a:srgbClr val="FF0000"/>
                </a:solidFill>
                <a:cs typeface="Times New Roman" panose="02020603050405020304" pitchFamily="18" charset="0"/>
              </a:rPr>
              <a:t>φόρο αποτελεσματικότητας κόστους</a:t>
            </a:r>
            <a:r>
              <a:rPr lang="en-US" altLang="el-GR" b="1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r>
              <a:rPr lang="el-GR" altLang="el-GR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Κενή παρουσίαση">
  <a:themeElements>
    <a:clrScheme name="Κενή παρουσ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Κενή παρουσ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l-G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Κενή παρουσ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Κενή παρουσίαση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Κενή παρουσίαση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Office\Πρότυπα\Κενή παρουσίαση.pot</Template>
  <TotalTime>72</TotalTime>
  <Words>120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Calibri</vt:lpstr>
      <vt:lpstr>Κενή παρουσίαση</vt:lpstr>
      <vt:lpstr>MathType 7.0 Equation</vt:lpstr>
      <vt:lpstr>PowerPoint Presentation</vt:lpstr>
      <vt:lpstr>PowerPoint Presentation</vt:lpstr>
      <vt:lpstr>PowerPoint Presentation</vt:lpstr>
      <vt:lpstr>PowerPoint Presentation</vt:lpstr>
    </vt:vector>
  </TitlesOfParts>
  <Company>Home 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Χωρίς τίτλο διαφάνειας</dc:title>
  <dc:creator>Thanasis</dc:creator>
  <cp:lastModifiedBy>Thanasis</cp:lastModifiedBy>
  <cp:revision>12</cp:revision>
  <dcterms:created xsi:type="dcterms:W3CDTF">2002-05-15T13:07:32Z</dcterms:created>
  <dcterms:modified xsi:type="dcterms:W3CDTF">2021-01-12T09:05:58Z</dcterms:modified>
</cp:coreProperties>
</file>