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7" r:id="rId4"/>
    <p:sldId id="268" r:id="rId5"/>
    <p:sldId id="258" r:id="rId6"/>
    <p:sldId id="262" r:id="rId7"/>
    <p:sldId id="269" r:id="rId8"/>
    <p:sldId id="259" r:id="rId9"/>
    <p:sldId id="260" r:id="rId10"/>
    <p:sldId id="265" r:id="rId11"/>
    <p:sldId id="264" r:id="rId12"/>
    <p:sldId id="266" r:id="rId13"/>
  </p:sldIdLst>
  <p:sldSz cx="9144000" cy="6858000" type="screen4x3"/>
  <p:notesSz cx="9144000" cy="6858000"/>
  <p:custDataLst>
    <p:tags r:id="rId1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C85432-3A76-470C-AA01-AB2AC14615B0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6443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65C28-82C4-4F06-9C4A-B0720D2CD8E4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4FE7E-F3C3-4F45-8290-98203C48917B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C0230-52C6-4E47-90C3-CF08C6475A9E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A8E3C-1AE9-4386-88C1-DAC434FCB2C5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83E96-5ACB-4F2E-B62A-D6C538301A52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5166C-99E2-4D13-81A4-A22713891F19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EC1E-6447-4C2C-B4BC-D35198256590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6AC4C-D949-4B02-9465-6DEF23AD4A06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D2329-6D20-429B-A393-7246DB6EC8E2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2807D-30F3-4A3B-A030-F84EC9073C05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89514-AFE6-405B-83B1-E191672299D8}" type="slidenum">
              <a:rPr lang="el-GR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6C698E-118D-4A9D-9D2E-A46F24747A8C}" type="slidenum">
              <a:rPr lang="el-GR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6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8D79-CAE2-468B-8AF2-5D61E94AF6AA}" type="slidenum">
              <a:rPr lang="el-GR"/>
              <a:pPr/>
              <a:t>1</a:t>
            </a:fld>
            <a:endParaRPr lang="el-GR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92188" y="1122363"/>
            <a:ext cx="4518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 dirty="0"/>
              <a:t>1: Βραχυχρόνια Ισορροπία της Αγοράς</a:t>
            </a:r>
            <a:r>
              <a:rPr lang="el-GR" dirty="0"/>
              <a:t>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22338" y="512763"/>
            <a:ext cx="6626225" cy="457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2400" b="1" dirty="0"/>
              <a:t>Taxes vs. Subsidies</a:t>
            </a:r>
            <a:endParaRPr lang="el-GR" sz="2400" b="1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3335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899592" y="2564904"/>
          <a:ext cx="65786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3" imgW="1726920" imgH="253800" progId="Equation.DSMT4">
                  <p:embed/>
                </p:oleObj>
              </mc:Choice>
              <mc:Fallback>
                <p:oleObj name="Equation" r:id="rId3" imgW="172692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564904"/>
                        <a:ext cx="65786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259632" y="1916832"/>
            <a:ext cx="2503487" cy="366712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dirty="0"/>
              <a:t>Φορολογία των ρύπων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3335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859088" y="3500438"/>
          <a:ext cx="45354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5" imgW="1663560" imgH="419040" progId="Equation.DSMT4">
                  <p:embed/>
                </p:oleObj>
              </mc:Choice>
              <mc:Fallback>
                <p:oleObj name="Equation" r:id="rId5" imgW="1663560" imgH="419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3500438"/>
                        <a:ext cx="453548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475656" y="3573016"/>
            <a:ext cx="1236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παραδοχή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-323850" y="3789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877888" y="4916488"/>
          <a:ext cx="6070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7" imgW="1917360" imgH="253800" progId="Equation.DSMT4">
                  <p:embed/>
                </p:oleObj>
              </mc:Choice>
              <mc:Fallback>
                <p:oleObj name="Equation" r:id="rId7" imgW="1917360" imgH="2538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4916488"/>
                        <a:ext cx="60706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2329-6D20-429B-A393-7246DB6EC8E2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979712" y="1484784"/>
            <a:ext cx="5976938" cy="2592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l-GR" b="1" u="sng" dirty="0" smtClean="0"/>
              <a:t>Συμπέρασμα</a:t>
            </a:r>
            <a:r>
              <a:rPr lang="en-US" b="1" u="sng" dirty="0" smtClean="0"/>
              <a:t> 3</a:t>
            </a:r>
            <a:r>
              <a:rPr lang="el-GR" b="1" u="sng" dirty="0" smtClean="0"/>
              <a:t>:</a:t>
            </a:r>
            <a:r>
              <a:rPr lang="el-GR" dirty="0" smtClean="0"/>
              <a:t> </a:t>
            </a:r>
            <a:r>
              <a:rPr lang="el-GR" dirty="0"/>
              <a:t>Σε μακροχρόνιο ορίζοντα τα δύο μέτρα</a:t>
            </a:r>
          </a:p>
          <a:p>
            <a:r>
              <a:rPr lang="el-GR" dirty="0"/>
              <a:t>πολιτικής  έχουν τελείως διαφορετική επίδραση πάνω </a:t>
            </a:r>
          </a:p>
          <a:p>
            <a:r>
              <a:rPr lang="el-GR" dirty="0"/>
              <a:t>στις συνθήκες εισόδου και εξόδου (</a:t>
            </a:r>
            <a:r>
              <a:rPr lang="en-US" dirty="0">
                <a:solidFill>
                  <a:srgbClr val="FF0000"/>
                </a:solidFill>
              </a:rPr>
              <a:t>entry</a:t>
            </a:r>
            <a:r>
              <a:rPr lang="el-GR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exit conditions</a:t>
            </a:r>
            <a:r>
              <a:rPr lang="el-GR" dirty="0"/>
              <a:t>) </a:t>
            </a:r>
          </a:p>
          <a:p>
            <a:r>
              <a:rPr lang="el-GR" dirty="0"/>
              <a:t>των επιχειρήσεων </a:t>
            </a:r>
            <a:r>
              <a:rPr lang="el-GR" dirty="0" smtClean="0"/>
              <a:t>σε </a:t>
            </a:r>
            <a:r>
              <a:rPr lang="el-GR" dirty="0"/>
              <a:t>έναν κλάδο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2329-6D20-429B-A393-7246DB6EC8E2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835100" y="549548"/>
            <a:ext cx="286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provider gets principle</a:t>
            </a:r>
            <a:r>
              <a:rPr lang="el-GR"/>
              <a:t>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219650" y="3934098"/>
            <a:ext cx="244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Polluter Pays principle</a:t>
            </a:r>
            <a:endParaRPr lang="el-GR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563888" y="2060848"/>
            <a:ext cx="866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?</a:t>
            </a:r>
            <a:endParaRPr lang="el-GR" sz="5400"/>
          </a:p>
        </p:txBody>
      </p:sp>
      <p:cxnSp>
        <p:nvCxnSpPr>
          <p:cNvPr id="6" name="AutoShape 9"/>
          <p:cNvCxnSpPr>
            <a:cxnSpLocks noChangeShapeType="1"/>
            <a:stCxn id="3" idx="3"/>
            <a:endCxn id="5" idx="3"/>
          </p:cNvCxnSpPr>
          <p:nvPr/>
        </p:nvCxnSpPr>
        <p:spPr bwMode="auto">
          <a:xfrm flipH="1">
            <a:off x="4430663" y="733698"/>
            <a:ext cx="268287" cy="1784350"/>
          </a:xfrm>
          <a:prstGeom prst="bentConnector3">
            <a:avLst>
              <a:gd name="adj1" fmla="val -8520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" name="AutoShape 10"/>
          <p:cNvCxnSpPr>
            <a:cxnSpLocks noChangeShapeType="1"/>
          </p:cNvCxnSpPr>
          <p:nvPr/>
        </p:nvCxnSpPr>
        <p:spPr bwMode="auto">
          <a:xfrm rot="10800000">
            <a:off x="3059832" y="2564904"/>
            <a:ext cx="1655762" cy="1600200"/>
          </a:xfrm>
          <a:prstGeom prst="bentConnector3">
            <a:avLst>
              <a:gd name="adj1" fmla="val 1138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2329-6D20-429B-A393-7246DB6EC8E2}" type="slidenum">
              <a:rPr lang="el-GR" smtClean="0"/>
              <a:pPr/>
              <a:t>12</a:t>
            </a:fld>
            <a:endParaRPr lang="el-G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0960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φορολογία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επιδότηση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Αριθμός επιχειρήσεων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+?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Στρεβλώσεις της αγοράς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-?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(έσοδα)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(δαπάνες)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Επίπεδο ρύπανσης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+?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Νομιμοποιητική αρχή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PPP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PGP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Συμβολικός χαρακτήρας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99792" y="476672"/>
            <a:ext cx="392133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Σύγκριση Φορολογίας &amp; Επιδότησης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2329-6D20-429B-A393-7246DB6EC8E2}" type="slidenum">
              <a:rPr lang="el-GR" smtClean="0"/>
              <a:pPr/>
              <a:t>2</a:t>
            </a:fld>
            <a:endParaRPr lang="el-GR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259632" y="2348880"/>
          <a:ext cx="64325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3" imgW="2311400" imgH="444500" progId="Equation.DSMT4">
                  <p:embed/>
                </p:oleObj>
              </mc:Choice>
              <mc:Fallback>
                <p:oleObj name="Equation" r:id="rId3" imgW="2311400" imgH="4445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348880"/>
                        <a:ext cx="643255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2987824" y="4365104"/>
            <a:ext cx="3073400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491880" y="4509120"/>
          <a:ext cx="2105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Equation" r:id="rId5" imgW="1168200" imgH="253800" progId="Equation.DSMT4">
                  <p:embed/>
                </p:oleObj>
              </mc:Choice>
              <mc:Fallback>
                <p:oleObj name="Equation" r:id="rId5" imgW="116820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509120"/>
                        <a:ext cx="21050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6300192" y="4725144"/>
            <a:ext cx="696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Γιατί;</a:t>
            </a:r>
          </a:p>
        </p:txBody>
      </p:sp>
      <p:sp>
        <p:nvSpPr>
          <p:cNvPr id="7" name="Curved Right Arrow 6"/>
          <p:cNvSpPr/>
          <p:nvPr/>
        </p:nvSpPr>
        <p:spPr>
          <a:xfrm rot="10800000">
            <a:off x="7380312" y="3212976"/>
            <a:ext cx="648072" cy="15841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827584" y="620688"/>
            <a:ext cx="1689100" cy="366713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l-GR" dirty="0"/>
              <a:t>Οριακό κόστος</a:t>
            </a:r>
          </a:p>
        </p:txBody>
      </p:sp>
      <p:sp>
        <p:nvSpPr>
          <p:cNvPr id="9" name="Oval 8"/>
          <p:cNvSpPr/>
          <p:nvPr/>
        </p:nvSpPr>
        <p:spPr>
          <a:xfrm>
            <a:off x="4716016" y="1556792"/>
            <a:ext cx="1368152" cy="2304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084168" y="692696"/>
          <a:ext cx="100811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Equation" r:id="rId7" imgW="507960" imgH="253800" progId="Equation.DSMT4">
                  <p:embed/>
                </p:oleObj>
              </mc:Choice>
              <mc:Fallback>
                <p:oleObj name="Equation" r:id="rId7" imgW="50796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692696"/>
                        <a:ext cx="1008112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5724128" y="1268760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47E0-30F3-4881-B963-B9D086F220D0}" type="slidenum">
              <a:rPr lang="el-GR"/>
              <a:pPr/>
              <a:t>3</a:t>
            </a:fld>
            <a:endParaRPr lang="el-GR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71550" y="260350"/>
            <a:ext cx="4117975" cy="366713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b="1" dirty="0"/>
              <a:t>Επιδότηση της μείωσης των ρύπων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411760" y="1340768"/>
          <a:ext cx="164623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3" imgW="583947" imgH="279279" progId="Equation.DSMT4">
                  <p:embed/>
                </p:oleObj>
              </mc:Choice>
              <mc:Fallback>
                <p:oleObj name="Equation" r:id="rId3" imgW="583947" imgH="279279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340768"/>
                        <a:ext cx="1646238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3351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796136" y="1484784"/>
          <a:ext cx="17287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5" imgW="685800" imgH="203040" progId="Equation.DSMT4">
                  <p:embed/>
                </p:oleObj>
              </mc:Choice>
              <mc:Fallback>
                <p:oleObj name="Equation" r:id="rId5" imgW="6858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484784"/>
                        <a:ext cx="1728788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1115616" y="3284984"/>
          <a:ext cx="62261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7" imgW="2146300" imgH="279400" progId="Equation.DSMT4">
                  <p:embed/>
                </p:oleObj>
              </mc:Choice>
              <mc:Fallback>
                <p:oleObj name="Equation" r:id="rId7" imgW="2146300" imgH="279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284984"/>
                        <a:ext cx="6226175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1460500" y="4797425"/>
          <a:ext cx="614521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9" imgW="2145960" imgH="279360" progId="Equation.DSMT4">
                  <p:embed/>
                </p:oleObj>
              </mc:Choice>
              <mc:Fallback>
                <p:oleObj name="Equation" r:id="rId9" imgW="2145960" imgH="2793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4797425"/>
                        <a:ext cx="6145213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326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2329-6D20-429B-A393-7246DB6EC8E2}" type="slidenum">
              <a:rPr lang="el-GR" smtClean="0"/>
              <a:pPr/>
              <a:t>4</a:t>
            </a:fld>
            <a:endParaRPr lang="el-GR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187624" y="2204864"/>
          <a:ext cx="67198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Equation" r:id="rId3" imgW="2336800" imgH="444500" progId="Equation.DSMT4">
                  <p:embed/>
                </p:oleObj>
              </mc:Choice>
              <mc:Fallback>
                <p:oleObj name="Equation" r:id="rId3" imgW="2336800" imgH="4445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204864"/>
                        <a:ext cx="6719888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043608" y="5157192"/>
          <a:ext cx="12493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Equation" r:id="rId5" imgW="317225" imgH="152268" progId="Equation.DSMT4">
                  <p:embed/>
                </p:oleObj>
              </mc:Choice>
              <mc:Fallback>
                <p:oleObj name="Equation" r:id="rId5" imgW="317225" imgH="152268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157192"/>
                        <a:ext cx="1249363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83968" y="4437112"/>
            <a:ext cx="3744416" cy="158417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427984" y="5085184"/>
          <a:ext cx="33845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Equation" r:id="rId7" imgW="1841400" imgH="253800" progId="Equation.DSMT4">
                  <p:embed/>
                </p:oleObj>
              </mc:Choice>
              <mc:Fallback>
                <p:oleObj name="Equation" r:id="rId7" imgW="184140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085184"/>
                        <a:ext cx="33845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627784" y="530120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788024" y="1268760"/>
            <a:ext cx="1440160" cy="25922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6084888" y="692150"/>
          <a:ext cx="10080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9" imgW="507960" imgH="253800" progId="Equation.DSMT4">
                  <p:embed/>
                </p:oleObj>
              </mc:Choice>
              <mc:Fallback>
                <p:oleObj name="Equation" r:id="rId9" imgW="50796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692150"/>
                        <a:ext cx="10080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V="1">
            <a:off x="6156176" y="1340768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55576" y="4509120"/>
            <a:ext cx="1656184" cy="158417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971600" y="3789040"/>
            <a:ext cx="1236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παραδοχή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7DC2-4797-4A50-B0C3-AFB7B4751DC5}" type="slidenum">
              <a:rPr lang="el-GR"/>
              <a:pPr/>
              <a:t>5</a:t>
            </a:fld>
            <a:endParaRPr lang="el-GR" dirty="0"/>
          </a:p>
        </p:txBody>
      </p:sp>
      <p:grpSp>
        <p:nvGrpSpPr>
          <p:cNvPr id="4100" name="Group 4"/>
          <p:cNvGrpSpPr>
            <a:grpSpLocks noChangeAspect="1"/>
          </p:cNvGrpSpPr>
          <p:nvPr/>
        </p:nvGrpSpPr>
        <p:grpSpPr bwMode="auto">
          <a:xfrm>
            <a:off x="1547664" y="1412776"/>
            <a:ext cx="6400800" cy="3816350"/>
            <a:chOff x="2355" y="6000"/>
            <a:chExt cx="6910" cy="4983"/>
          </a:xfrm>
        </p:grpSpPr>
        <p:sp>
          <p:nvSpPr>
            <p:cNvPr id="4101" name="AutoShape 5"/>
            <p:cNvSpPr>
              <a:spLocks noChangeAspect="1" noChangeArrowheads="1"/>
            </p:cNvSpPr>
            <p:nvPr/>
          </p:nvSpPr>
          <p:spPr bwMode="auto">
            <a:xfrm>
              <a:off x="2355" y="6000"/>
              <a:ext cx="6910" cy="4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3242" y="6200"/>
              <a:ext cx="0" cy="40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3242" y="10233"/>
              <a:ext cx="5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3242" y="6705"/>
              <a:ext cx="4830" cy="35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3833" y="6604"/>
              <a:ext cx="56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MB</a:t>
              </a:r>
              <a:endParaRPr lang="el-GR" dirty="0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 flipV="1">
              <a:off x="5607" y="8418"/>
              <a:ext cx="0" cy="18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 flipH="1">
              <a:off x="3242" y="8418"/>
              <a:ext cx="4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8072" y="8418"/>
              <a:ext cx="0" cy="18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8666" y="10233"/>
              <a:ext cx="599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q,</a:t>
              </a:r>
              <a:r>
                <a:rPr lang="el-GR" sz="1100" dirty="0">
                  <a:solidFill>
                    <a:srgbClr val="000000"/>
                  </a:solidFill>
                </a:rPr>
                <a:t> </a:t>
              </a:r>
              <a:r>
                <a:rPr lang="en-US" sz="1100" dirty="0">
                  <a:solidFill>
                    <a:srgbClr val="000000"/>
                  </a:solidFill>
                </a:rPr>
                <a:t>e</a:t>
              </a:r>
              <a:endParaRPr lang="el-GR" dirty="0"/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2551" y="6000"/>
              <a:ext cx="564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MB</a:t>
              </a:r>
              <a:endParaRPr lang="el-GR" dirty="0"/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7876" y="10333"/>
              <a:ext cx="445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e</a:t>
              </a:r>
              <a:r>
                <a:rPr lang="en-US" sz="1100" baseline="30000" dirty="0">
                  <a:solidFill>
                    <a:srgbClr val="000000"/>
                  </a:solidFill>
                </a:rPr>
                <a:t>0</a:t>
              </a:r>
              <a:endParaRPr lang="el-GR" dirty="0"/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5311" y="10333"/>
              <a:ext cx="592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q*,</a:t>
              </a:r>
            </a:p>
            <a:p>
              <a:r>
                <a:rPr lang="en-US" sz="1100" dirty="0">
                  <a:solidFill>
                    <a:srgbClr val="000000"/>
                  </a:solidFill>
                </a:rPr>
                <a:t>e*</a:t>
              </a:r>
              <a:endParaRPr lang="el-GR" dirty="0"/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6201" y="9426"/>
              <a:ext cx="609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l-GR" sz="1100" dirty="0">
                  <a:solidFill>
                    <a:srgbClr val="000000"/>
                  </a:solidFill>
                </a:rPr>
                <a:t>α</a:t>
              </a:r>
              <a:endParaRPr lang="el-GR" dirty="0"/>
            </a:p>
          </p:txBody>
        </p:sp>
        <p:sp>
          <p:nvSpPr>
            <p:cNvPr id="4114" name="Text Box 18"/>
            <p:cNvSpPr txBox="1">
              <a:spLocks noChangeArrowheads="1"/>
            </p:cNvSpPr>
            <p:nvPr/>
          </p:nvSpPr>
          <p:spPr bwMode="auto">
            <a:xfrm>
              <a:off x="7159" y="8748"/>
              <a:ext cx="371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l-GR" sz="1100" dirty="0">
                  <a:solidFill>
                    <a:srgbClr val="000000"/>
                  </a:solidFill>
                </a:rPr>
                <a:t>β</a:t>
              </a:r>
              <a:endParaRPr lang="el-GR" dirty="0"/>
            </a:p>
          </p:txBody>
        </p:sp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2355" y="9090"/>
              <a:ext cx="530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s, t</a:t>
              </a:r>
              <a:endParaRPr lang="el-GR" dirty="0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6003" y="8418"/>
              <a:ext cx="0" cy="1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17" name="Rectangle 21" descr="Wide upward diagonal"/>
            <p:cNvSpPr>
              <a:spLocks noChangeArrowheads="1"/>
            </p:cNvSpPr>
            <p:nvPr/>
          </p:nvSpPr>
          <p:spPr bwMode="auto">
            <a:xfrm>
              <a:off x="5607" y="8418"/>
              <a:ext cx="396" cy="181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5804" y="10364"/>
              <a:ext cx="686" cy="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q*+</a:t>
              </a:r>
              <a:r>
                <a:rPr lang="en-US" sz="1100" dirty="0" smtClean="0">
                  <a:solidFill>
                    <a:srgbClr val="000000"/>
                  </a:solidFill>
                </a:rPr>
                <a:t>1</a:t>
              </a:r>
            </a:p>
            <a:p>
              <a:r>
                <a:rPr lang="en-US" sz="1100" dirty="0" smtClean="0">
                  <a:solidFill>
                    <a:srgbClr val="000000"/>
                  </a:solidFill>
                </a:rPr>
                <a:t>e* +1</a:t>
              </a:r>
              <a:endParaRPr lang="el-GR" dirty="0"/>
            </a:p>
          </p:txBody>
        </p:sp>
        <p:sp>
          <p:nvSpPr>
            <p:cNvPr id="4119" name="AutoShape 23"/>
            <p:cNvSpPr>
              <a:spLocks/>
            </p:cNvSpPr>
            <p:nvPr/>
          </p:nvSpPr>
          <p:spPr bwMode="auto">
            <a:xfrm>
              <a:off x="3044" y="8418"/>
              <a:ext cx="100" cy="1813"/>
            </a:xfrm>
            <a:prstGeom prst="leftBrace">
              <a:avLst>
                <a:gd name="adj1" fmla="val 15108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5509" y="8015"/>
              <a:ext cx="390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l-GR" sz="1100" dirty="0">
                  <a:solidFill>
                    <a:srgbClr val="000000"/>
                  </a:solidFill>
                </a:rPr>
                <a:t>Α</a:t>
              </a:r>
              <a:endParaRPr lang="el-GR" dirty="0"/>
            </a:p>
          </p:txBody>
        </p:sp>
        <p:sp>
          <p:nvSpPr>
            <p:cNvPr id="4121" name="Text Box 25"/>
            <p:cNvSpPr txBox="1">
              <a:spLocks noChangeArrowheads="1"/>
            </p:cNvSpPr>
            <p:nvPr/>
          </p:nvSpPr>
          <p:spPr bwMode="auto">
            <a:xfrm>
              <a:off x="7974" y="8115"/>
              <a:ext cx="390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r>
                <a:rPr lang="el-GR" sz="1100" dirty="0">
                  <a:solidFill>
                    <a:srgbClr val="000000"/>
                  </a:solidFill>
                </a:rPr>
                <a:t>Β</a:t>
              </a:r>
              <a:endParaRPr lang="el-GR" dirty="0"/>
            </a:p>
          </p:txBody>
        </p:sp>
      </p:grp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1619672" y="404664"/>
            <a:ext cx="6018213" cy="336550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sz="1600" b="1" dirty="0"/>
              <a:t>Διάγραμμα 1</a:t>
            </a:r>
            <a:r>
              <a:rPr lang="el-GR" sz="1600" dirty="0"/>
              <a:t>: Το μέτρο της επιδότησης της μείωσης των ρύπων</a:t>
            </a: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4126" name="Object 30"/>
          <p:cNvGraphicFramePr>
            <a:graphicFrameLocks noChangeAspect="1"/>
          </p:cNvGraphicFramePr>
          <p:nvPr/>
        </p:nvGraphicFramePr>
        <p:xfrm>
          <a:off x="4068614" y="1484213"/>
          <a:ext cx="439261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3" imgW="1625400" imgH="355320" progId="Equation.DSMT4">
                  <p:embed/>
                </p:oleObj>
              </mc:Choice>
              <mc:Fallback>
                <p:oleObj name="Equation" r:id="rId3" imgW="1625400" imgH="35532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614" y="1484213"/>
                        <a:ext cx="4392613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Freeform 29"/>
          <p:cNvSpPr/>
          <p:nvPr/>
        </p:nvSpPr>
        <p:spPr>
          <a:xfrm>
            <a:off x="4545398" y="3255507"/>
            <a:ext cx="384561" cy="1401510"/>
          </a:xfrm>
          <a:custGeom>
            <a:avLst/>
            <a:gdLst>
              <a:gd name="connsiteX0" fmla="*/ 0 w 384561"/>
              <a:gd name="connsiteY0" fmla="*/ 0 h 1401510"/>
              <a:gd name="connsiteX1" fmla="*/ 384561 w 384561"/>
              <a:gd name="connsiteY1" fmla="*/ 239282 h 1401510"/>
              <a:gd name="connsiteX2" fmla="*/ 384561 w 384561"/>
              <a:gd name="connsiteY2" fmla="*/ 1384419 h 1401510"/>
              <a:gd name="connsiteX3" fmla="*/ 17092 w 384561"/>
              <a:gd name="connsiteY3" fmla="*/ 1401510 h 1401510"/>
              <a:gd name="connsiteX4" fmla="*/ 0 w 384561"/>
              <a:gd name="connsiteY4" fmla="*/ 0 h 1401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61" h="1401510">
                <a:moveTo>
                  <a:pt x="0" y="0"/>
                </a:moveTo>
                <a:lnTo>
                  <a:pt x="384561" y="239282"/>
                </a:lnTo>
                <a:lnTo>
                  <a:pt x="384561" y="1384419"/>
                </a:lnTo>
                <a:lnTo>
                  <a:pt x="17092" y="140151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369301" y="3284835"/>
            <a:ext cx="4507253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Curved Down Arrow 32"/>
          <p:cNvSpPr/>
          <p:nvPr/>
        </p:nvSpPr>
        <p:spPr>
          <a:xfrm rot="5400000">
            <a:off x="6732538" y="2780779"/>
            <a:ext cx="1656184" cy="10801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2369301" y="3320951"/>
            <a:ext cx="2557541" cy="133203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" name="Ευθύγραμμο βέλος σύνδεσης 3"/>
          <p:cNvCxnSpPr>
            <a:stCxn id="2" idx="3"/>
          </p:cNvCxnSpPr>
          <p:nvPr/>
        </p:nvCxnSpPr>
        <p:spPr>
          <a:xfrm flipH="1">
            <a:off x="4572000" y="3986969"/>
            <a:ext cx="35484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Ευθύγραμμο βέλος σύνδεσης 4"/>
          <p:cNvCxnSpPr/>
          <p:nvPr/>
        </p:nvCxnSpPr>
        <p:spPr>
          <a:xfrm>
            <a:off x="2627784" y="3956262"/>
            <a:ext cx="1658051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2329-6D20-429B-A393-7246DB6EC8E2}" type="slidenum">
              <a:rPr lang="el-GR" smtClean="0"/>
              <a:pPr/>
              <a:t>6</a:t>
            </a:fld>
            <a:endParaRPr lang="el-GR" dirty="0"/>
          </a:p>
        </p:txBody>
      </p:sp>
      <p:sp>
        <p:nvSpPr>
          <p:cNvPr id="3" name="Rectangle 31"/>
          <p:cNvSpPr>
            <a:spLocks noChangeArrowheads="1"/>
          </p:cNvSpPr>
          <p:nvPr/>
        </p:nvSpPr>
        <p:spPr bwMode="auto">
          <a:xfrm>
            <a:off x="1115616" y="4221088"/>
            <a:ext cx="6840760" cy="2089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l-GR" b="1" u="sng" dirty="0" smtClean="0"/>
              <a:t>Συμπέρασμα1:</a:t>
            </a:r>
            <a:r>
              <a:rPr lang="el-GR" dirty="0" smtClean="0"/>
              <a:t> </a:t>
            </a:r>
            <a:r>
              <a:rPr lang="el-GR" dirty="0"/>
              <a:t>Το επίπεδο παραγωγής των επιχειρήσεων </a:t>
            </a:r>
          </a:p>
          <a:p>
            <a:pPr>
              <a:lnSpc>
                <a:spcPct val="150000"/>
              </a:lnSpc>
            </a:pPr>
            <a:r>
              <a:rPr lang="el-GR" dirty="0"/>
              <a:t>και το επίπεδο ρύπων είναι </a:t>
            </a:r>
            <a:r>
              <a:rPr lang="el-GR" dirty="0">
                <a:solidFill>
                  <a:srgbClr val="FF0000"/>
                </a:solidFill>
              </a:rPr>
              <a:t>ανεξάρτητα </a:t>
            </a:r>
            <a:r>
              <a:rPr lang="el-GR" dirty="0"/>
              <a:t>του αν η πολιτική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l-GR" dirty="0"/>
              <a:t>ρύθμισης των ρύπων επιδιώκεται με φόρο ή με επιδότηση</a:t>
            </a:r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3851920" y="2132856"/>
            <a:ext cx="453571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l-GR" dirty="0"/>
              <a:t>Τότε η φορολόγηση και η επιδότηση έχουν</a:t>
            </a:r>
            <a:r>
              <a:rPr lang="en-US" dirty="0"/>
              <a:t> </a:t>
            </a:r>
            <a:r>
              <a:rPr lang="el-GR" dirty="0"/>
              <a:t>ταυτόσημη άμεση βραχυχρόνια επίδραση 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755576" y="2276872"/>
          <a:ext cx="12493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3" imgW="317225" imgH="152268" progId="Equation.DSMT4">
                  <p:embed/>
                </p:oleObj>
              </mc:Choice>
              <mc:Fallback>
                <p:oleObj name="Equation" r:id="rId3" imgW="317225" imgH="152268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76872"/>
                        <a:ext cx="1249363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467544" y="1700808"/>
            <a:ext cx="1656184" cy="158417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11560" y="1052736"/>
            <a:ext cx="1236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παραδοχή</a:t>
            </a:r>
          </a:p>
        </p:txBody>
      </p:sp>
      <p:sp>
        <p:nvSpPr>
          <p:cNvPr id="9" name="Oval 8"/>
          <p:cNvSpPr/>
          <p:nvPr/>
        </p:nvSpPr>
        <p:spPr>
          <a:xfrm>
            <a:off x="3491880" y="1484784"/>
            <a:ext cx="4968552" cy="20882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39752" y="2564904"/>
            <a:ext cx="10801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940152" y="3573016"/>
            <a:ext cx="0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2329-6D20-429B-A393-7246DB6EC8E2}" type="slidenum">
              <a:rPr lang="el-GR" smtClean="0"/>
              <a:pPr/>
              <a:t>7</a:t>
            </a:fld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836712"/>
            <a:ext cx="7992888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l-GR" dirty="0"/>
              <a:t> </a:t>
            </a:r>
            <a:endParaRPr lang="en-US" dirty="0"/>
          </a:p>
          <a:p>
            <a:pPr algn="just">
              <a:lnSpc>
                <a:spcPct val="200000"/>
              </a:lnSpc>
            </a:pPr>
            <a:r>
              <a:rPr lang="el-GR" b="1" u="sng" dirty="0"/>
              <a:t>Συμπέρασμα 2</a:t>
            </a:r>
            <a:r>
              <a:rPr lang="el-GR" b="1" dirty="0"/>
              <a:t>: </a:t>
            </a:r>
            <a:r>
              <a:rPr lang="el-GR" dirty="0"/>
              <a:t>Όταν επικρατεί αβεβαιότητα αναφορικά με </a:t>
            </a:r>
            <a:endParaRPr lang="el-GR" dirty="0" smtClean="0"/>
          </a:p>
          <a:p>
            <a:pPr algn="just">
              <a:lnSpc>
                <a:spcPct val="200000"/>
              </a:lnSpc>
            </a:pPr>
            <a:r>
              <a:rPr lang="el-GR" dirty="0" smtClean="0"/>
              <a:t>το </a:t>
            </a:r>
            <a:r>
              <a:rPr lang="el-GR" dirty="0"/>
              <a:t>οριακό όφελος των επιχειρήσεων, τότε  η εξασφάλιση </a:t>
            </a:r>
            <a:r>
              <a:rPr lang="el-GR" dirty="0" smtClean="0"/>
              <a:t>δεδομένων</a:t>
            </a:r>
          </a:p>
          <a:p>
            <a:pPr algn="just">
              <a:lnSpc>
                <a:spcPct val="200000"/>
              </a:lnSpc>
            </a:pPr>
            <a:r>
              <a:rPr lang="el-GR" dirty="0" smtClean="0"/>
              <a:t> </a:t>
            </a:r>
            <a:r>
              <a:rPr lang="el-GR" dirty="0"/>
              <a:t>στόχων περιβαλλοντικής προστασίας  επιτυγχάνεται </a:t>
            </a:r>
            <a:r>
              <a:rPr lang="el-GR" u="sng" dirty="0" smtClean="0">
                <a:solidFill>
                  <a:srgbClr val="FF0000"/>
                </a:solidFill>
              </a:rPr>
              <a:t>ευκολότερα</a:t>
            </a:r>
          </a:p>
          <a:p>
            <a:pPr algn="just">
              <a:lnSpc>
                <a:spcPct val="200000"/>
              </a:lnSpc>
            </a:pPr>
            <a:r>
              <a:rPr lang="el-GR" dirty="0" smtClean="0"/>
              <a:t> </a:t>
            </a:r>
            <a:r>
              <a:rPr lang="el-GR" dirty="0"/>
              <a:t>με την χρήση περιβαλλοντικών φόρων παρά με επιδοτήσεις. </a:t>
            </a:r>
            <a:endParaRPr lang="en-US" dirty="0"/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5085184"/>
            <a:ext cx="23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Γιατί ?????????????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D06E-29F5-4E42-B782-3865CC488229}" type="slidenum">
              <a:rPr lang="el-GR"/>
              <a:pPr/>
              <a:t>8</a:t>
            </a:fld>
            <a:endParaRPr lang="el-GR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00100" y="474663"/>
            <a:ext cx="4545013" cy="3667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b="1" dirty="0"/>
              <a:t>2: Μακροχρόνια Ισορροπία της Αγοράς</a:t>
            </a:r>
            <a:r>
              <a:rPr lang="el-GR" dirty="0"/>
              <a:t> 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26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39552" y="1268760"/>
          <a:ext cx="73945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3" imgW="2324100" imgH="444500" progId="Equation.DSMT4">
                  <p:embed/>
                </p:oleObj>
              </mc:Choice>
              <mc:Fallback>
                <p:oleObj name="Equation" r:id="rId3" imgW="2324100" imgH="4445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268760"/>
                        <a:ext cx="739457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324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468313" y="3141663"/>
          <a:ext cx="74882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5" imgW="2794000" imgH="482600" progId="Equation.DSMT4">
                  <p:embed/>
                </p:oleObj>
              </mc:Choice>
              <mc:Fallback>
                <p:oleObj name="Equation" r:id="rId5" imgW="2794000" imgH="482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141663"/>
                        <a:ext cx="7488237" cy="109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196850" y="5229225"/>
          <a:ext cx="274637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7" imgW="939600" imgH="279360" progId="Equation.DSMT4">
                  <p:embed/>
                </p:oleObj>
              </mc:Choice>
              <mc:Fallback>
                <p:oleObj name="Equation" r:id="rId7" imgW="939600" imgH="2793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5229225"/>
                        <a:ext cx="274637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5436096" y="5301208"/>
          <a:ext cx="301466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9" imgW="1676160" imgH="228600" progId="Equation.DSMT4">
                  <p:embed/>
                </p:oleObj>
              </mc:Choice>
              <mc:Fallback>
                <p:oleObj name="Equation" r:id="rId9" imgW="167616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5301208"/>
                        <a:ext cx="3014662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3059113" y="5445125"/>
            <a:ext cx="1584325" cy="0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60032" y="4653136"/>
            <a:ext cx="4032448" cy="18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7" name="Rounded Rectangle 16"/>
          <p:cNvSpPr/>
          <p:nvPr/>
        </p:nvSpPr>
        <p:spPr>
          <a:xfrm>
            <a:off x="6804248" y="1052736"/>
            <a:ext cx="1152128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ounded Rectangle 17"/>
          <p:cNvSpPr/>
          <p:nvPr/>
        </p:nvSpPr>
        <p:spPr>
          <a:xfrm>
            <a:off x="5508104" y="2780928"/>
            <a:ext cx="2448272" cy="9361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73A-E2DB-4936-BFCD-C5ED9681EAFA}" type="slidenum">
              <a:rPr lang="el-GR"/>
              <a:pPr/>
              <a:t>9</a:t>
            </a:fld>
            <a:endParaRPr lang="el-GR" dirty="0"/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1979712" y="6021288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entry</a:t>
            </a:r>
            <a:r>
              <a:rPr lang="el-GR" dirty="0"/>
              <a:t>-</a:t>
            </a:r>
            <a:r>
              <a:rPr lang="en-US" dirty="0"/>
              <a:t>exit conditions</a:t>
            </a:r>
            <a:r>
              <a:rPr lang="el-GR" dirty="0"/>
              <a:t> </a:t>
            </a:r>
          </a:p>
        </p:txBody>
      </p:sp>
      <p:sp>
        <p:nvSpPr>
          <p:cNvPr id="6217" name="Rectangle 73"/>
          <p:cNvSpPr>
            <a:spLocks noChangeArrowheads="1"/>
          </p:cNvSpPr>
          <p:nvPr/>
        </p:nvSpPr>
        <p:spPr bwMode="auto">
          <a:xfrm>
            <a:off x="2824163" y="2257425"/>
            <a:ext cx="89376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219" name="Rectangle 75"/>
          <p:cNvSpPr>
            <a:spLocks noChangeArrowheads="1"/>
          </p:cNvSpPr>
          <p:nvPr/>
        </p:nvSpPr>
        <p:spPr bwMode="auto">
          <a:xfrm>
            <a:off x="2824163" y="2257425"/>
            <a:ext cx="8001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2824163" y="2257425"/>
            <a:ext cx="89376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224" name="Rectangle 80"/>
          <p:cNvSpPr>
            <a:spLocks noChangeArrowheads="1"/>
          </p:cNvSpPr>
          <p:nvPr/>
        </p:nvSpPr>
        <p:spPr bwMode="auto">
          <a:xfrm>
            <a:off x="2824163" y="2257425"/>
            <a:ext cx="8001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227" name="Rectangle 83"/>
          <p:cNvSpPr>
            <a:spLocks noChangeArrowheads="1"/>
          </p:cNvSpPr>
          <p:nvPr/>
        </p:nvSpPr>
        <p:spPr bwMode="auto">
          <a:xfrm>
            <a:off x="2824163" y="2257425"/>
            <a:ext cx="89376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229" name="Rectangle 85"/>
          <p:cNvSpPr>
            <a:spLocks noChangeArrowheads="1"/>
          </p:cNvSpPr>
          <p:nvPr/>
        </p:nvSpPr>
        <p:spPr bwMode="auto">
          <a:xfrm>
            <a:off x="2824163" y="2257425"/>
            <a:ext cx="8001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graphicFrame>
        <p:nvGraphicFramePr>
          <p:cNvPr id="6325" name="Object 181"/>
          <p:cNvGraphicFramePr>
            <a:graphicFrameLocks noChangeAspect="1"/>
          </p:cNvGraphicFramePr>
          <p:nvPr/>
        </p:nvGraphicFramePr>
        <p:xfrm>
          <a:off x="2627784" y="4365104"/>
          <a:ext cx="112713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365104"/>
                        <a:ext cx="112713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32" name="Rectangle 188"/>
          <p:cNvSpPr>
            <a:spLocks noChangeArrowheads="1"/>
          </p:cNvSpPr>
          <p:nvPr/>
        </p:nvSpPr>
        <p:spPr bwMode="auto">
          <a:xfrm>
            <a:off x="2824163" y="2257425"/>
            <a:ext cx="89376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334" name="Rectangle 190"/>
          <p:cNvSpPr>
            <a:spLocks noChangeArrowheads="1"/>
          </p:cNvSpPr>
          <p:nvPr/>
        </p:nvSpPr>
        <p:spPr bwMode="auto">
          <a:xfrm>
            <a:off x="2824163" y="2257425"/>
            <a:ext cx="8001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337" name="Rectangle 193"/>
          <p:cNvSpPr>
            <a:spLocks noChangeArrowheads="1"/>
          </p:cNvSpPr>
          <p:nvPr/>
        </p:nvSpPr>
        <p:spPr bwMode="auto">
          <a:xfrm>
            <a:off x="2824163" y="2257425"/>
            <a:ext cx="89376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339" name="Rectangle 195"/>
          <p:cNvSpPr>
            <a:spLocks noChangeArrowheads="1"/>
          </p:cNvSpPr>
          <p:nvPr/>
        </p:nvSpPr>
        <p:spPr bwMode="auto">
          <a:xfrm>
            <a:off x="2824163" y="2257425"/>
            <a:ext cx="8001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342" name="Rectangle 198"/>
          <p:cNvSpPr>
            <a:spLocks noChangeArrowheads="1"/>
          </p:cNvSpPr>
          <p:nvPr/>
        </p:nvSpPr>
        <p:spPr bwMode="auto">
          <a:xfrm>
            <a:off x="2824163" y="2257425"/>
            <a:ext cx="89376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344" name="Rectangle 200"/>
          <p:cNvSpPr>
            <a:spLocks noChangeArrowheads="1"/>
          </p:cNvSpPr>
          <p:nvPr/>
        </p:nvSpPr>
        <p:spPr bwMode="auto">
          <a:xfrm>
            <a:off x="2824163" y="2257425"/>
            <a:ext cx="8001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565" name="Rectangle 4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6512" name="Group 368"/>
          <p:cNvGrpSpPr>
            <a:grpSpLocks noChangeAspect="1"/>
          </p:cNvGrpSpPr>
          <p:nvPr/>
        </p:nvGrpSpPr>
        <p:grpSpPr bwMode="auto">
          <a:xfrm>
            <a:off x="179512" y="548680"/>
            <a:ext cx="8712968" cy="4752528"/>
            <a:chOff x="2355" y="2557"/>
            <a:chExt cx="8950" cy="5215"/>
          </a:xfrm>
        </p:grpSpPr>
        <p:sp>
          <p:nvSpPr>
            <p:cNvPr id="6564" name="AutoShape 420"/>
            <p:cNvSpPr>
              <a:spLocks noChangeAspect="1" noChangeArrowheads="1" noTextEdit="1"/>
            </p:cNvSpPr>
            <p:nvPr/>
          </p:nvSpPr>
          <p:spPr bwMode="auto">
            <a:xfrm>
              <a:off x="2355" y="2557"/>
              <a:ext cx="8950" cy="521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63" name="Line 419"/>
            <p:cNvSpPr>
              <a:spLocks noChangeShapeType="1"/>
            </p:cNvSpPr>
            <p:nvPr/>
          </p:nvSpPr>
          <p:spPr bwMode="auto">
            <a:xfrm>
              <a:off x="2849" y="3737"/>
              <a:ext cx="0" cy="28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62" name="Line 418"/>
            <p:cNvSpPr>
              <a:spLocks noChangeShapeType="1"/>
            </p:cNvSpPr>
            <p:nvPr/>
          </p:nvSpPr>
          <p:spPr bwMode="auto">
            <a:xfrm>
              <a:off x="2849" y="6559"/>
              <a:ext cx="295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61" name="Line 417"/>
            <p:cNvSpPr>
              <a:spLocks noChangeShapeType="1"/>
            </p:cNvSpPr>
            <p:nvPr/>
          </p:nvSpPr>
          <p:spPr bwMode="auto">
            <a:xfrm>
              <a:off x="7582" y="3637"/>
              <a:ext cx="0" cy="30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60" name="Line 416"/>
            <p:cNvSpPr>
              <a:spLocks noChangeShapeType="1"/>
            </p:cNvSpPr>
            <p:nvPr/>
          </p:nvSpPr>
          <p:spPr bwMode="auto">
            <a:xfrm>
              <a:off x="7582" y="6659"/>
              <a:ext cx="305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59" name="Arc 415"/>
            <p:cNvSpPr>
              <a:spLocks/>
            </p:cNvSpPr>
            <p:nvPr/>
          </p:nvSpPr>
          <p:spPr bwMode="auto">
            <a:xfrm rot="8435458">
              <a:off x="3951" y="3874"/>
              <a:ext cx="1273" cy="1280"/>
            </a:xfrm>
            <a:custGeom>
              <a:avLst/>
              <a:gdLst>
                <a:gd name="G0" fmla="+- 1459 0 0"/>
                <a:gd name="G1" fmla="+- 21600 0 0"/>
                <a:gd name="G2" fmla="+- 21600 0 0"/>
                <a:gd name="T0" fmla="*/ 0 w 21986"/>
                <a:gd name="T1" fmla="*/ 49 h 21600"/>
                <a:gd name="T2" fmla="*/ 21986 w 21986"/>
                <a:gd name="T3" fmla="*/ 14878 h 21600"/>
                <a:gd name="T4" fmla="*/ 1459 w 219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86" h="21600" fill="none" extrusionOk="0">
                  <a:moveTo>
                    <a:pt x="0" y="49"/>
                  </a:moveTo>
                  <a:cubicBezTo>
                    <a:pt x="485" y="16"/>
                    <a:pt x="972" y="-1"/>
                    <a:pt x="1459" y="0"/>
                  </a:cubicBezTo>
                  <a:cubicBezTo>
                    <a:pt x="10798" y="0"/>
                    <a:pt x="19079" y="6002"/>
                    <a:pt x="21986" y="14877"/>
                  </a:cubicBezTo>
                </a:path>
                <a:path w="21986" h="21600" stroke="0" extrusionOk="0">
                  <a:moveTo>
                    <a:pt x="0" y="49"/>
                  </a:moveTo>
                  <a:cubicBezTo>
                    <a:pt x="485" y="16"/>
                    <a:pt x="972" y="-1"/>
                    <a:pt x="1459" y="0"/>
                  </a:cubicBezTo>
                  <a:cubicBezTo>
                    <a:pt x="10798" y="0"/>
                    <a:pt x="19079" y="6002"/>
                    <a:pt x="21986" y="14877"/>
                  </a:cubicBezTo>
                  <a:lnTo>
                    <a:pt x="1459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58" name="Arc 414"/>
            <p:cNvSpPr>
              <a:spLocks/>
            </p:cNvSpPr>
            <p:nvPr/>
          </p:nvSpPr>
          <p:spPr bwMode="auto">
            <a:xfrm flipV="1">
              <a:off x="3343" y="3534"/>
              <a:ext cx="1575" cy="27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39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05" y="0"/>
                    <a:pt x="21566" y="9633"/>
                    <a:pt x="21599" y="21539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05" y="0"/>
                    <a:pt x="21566" y="9633"/>
                    <a:pt x="21599" y="2153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57" name="Arc 413"/>
            <p:cNvSpPr>
              <a:spLocks/>
            </p:cNvSpPr>
            <p:nvPr/>
          </p:nvSpPr>
          <p:spPr bwMode="auto">
            <a:xfrm flipV="1">
              <a:off x="2849" y="3334"/>
              <a:ext cx="1575" cy="27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56" name="Text Box 412"/>
            <p:cNvSpPr txBox="1">
              <a:spLocks noChangeArrowheads="1"/>
            </p:cNvSpPr>
            <p:nvPr/>
          </p:nvSpPr>
          <p:spPr bwMode="auto">
            <a:xfrm>
              <a:off x="4820" y="3264"/>
              <a:ext cx="64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MC</a:t>
              </a:r>
              <a:r>
                <a:rPr kumimoji="0" lang="en-US" sz="9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55" name="Text Box 411"/>
            <p:cNvSpPr txBox="1">
              <a:spLocks noChangeArrowheads="1"/>
            </p:cNvSpPr>
            <p:nvPr/>
          </p:nvSpPr>
          <p:spPr bwMode="auto">
            <a:xfrm>
              <a:off x="3836" y="2929"/>
              <a:ext cx="138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MC</a:t>
              </a:r>
              <a:r>
                <a:rPr kumimoji="0" lang="en-US" sz="9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l-G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=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MC</a:t>
              </a:r>
              <a:r>
                <a:rPr kumimoji="0" lang="el-GR" sz="9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54" name="Text Box 410"/>
            <p:cNvSpPr txBox="1">
              <a:spLocks noChangeArrowheads="1"/>
            </p:cNvSpPr>
            <p:nvPr/>
          </p:nvSpPr>
          <p:spPr bwMode="auto">
            <a:xfrm>
              <a:off x="5412" y="4345"/>
              <a:ext cx="60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AC</a:t>
              </a:r>
              <a:r>
                <a:rPr kumimoji="0" lang="en-US" sz="9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53" name="Text Box 409"/>
            <p:cNvSpPr txBox="1">
              <a:spLocks noChangeArrowheads="1"/>
            </p:cNvSpPr>
            <p:nvPr/>
          </p:nvSpPr>
          <p:spPr bwMode="auto">
            <a:xfrm>
              <a:off x="2849" y="5381"/>
              <a:ext cx="444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AC</a:t>
              </a:r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52" name="Arc 408"/>
            <p:cNvSpPr>
              <a:spLocks/>
            </p:cNvSpPr>
            <p:nvPr/>
          </p:nvSpPr>
          <p:spPr bwMode="auto">
            <a:xfrm rot="9054532">
              <a:off x="3047" y="4443"/>
              <a:ext cx="1331" cy="1280"/>
            </a:xfrm>
            <a:custGeom>
              <a:avLst/>
              <a:gdLst>
                <a:gd name="G0" fmla="+- 2712 0 0"/>
                <a:gd name="G1" fmla="+- 21600 0 0"/>
                <a:gd name="G2" fmla="+- 21600 0 0"/>
                <a:gd name="T0" fmla="*/ 0 w 22928"/>
                <a:gd name="T1" fmla="*/ 171 h 21600"/>
                <a:gd name="T2" fmla="*/ 22928 w 22928"/>
                <a:gd name="T3" fmla="*/ 13992 h 21600"/>
                <a:gd name="T4" fmla="*/ 2712 w 2292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170"/>
                  </a:moveTo>
                  <a:cubicBezTo>
                    <a:pt x="899" y="57"/>
                    <a:pt x="1805" y="-1"/>
                    <a:pt x="2712" y="0"/>
                  </a:cubicBezTo>
                  <a:cubicBezTo>
                    <a:pt x="11706" y="0"/>
                    <a:pt x="19759" y="5573"/>
                    <a:pt x="22927" y="13992"/>
                  </a:cubicBezTo>
                </a:path>
                <a:path w="22928" h="21600" stroke="0" extrusionOk="0">
                  <a:moveTo>
                    <a:pt x="-1" y="170"/>
                  </a:moveTo>
                  <a:cubicBezTo>
                    <a:pt x="899" y="57"/>
                    <a:pt x="1805" y="-1"/>
                    <a:pt x="2712" y="0"/>
                  </a:cubicBezTo>
                  <a:cubicBezTo>
                    <a:pt x="11706" y="0"/>
                    <a:pt x="19759" y="5573"/>
                    <a:pt x="22927" y="13992"/>
                  </a:cubicBezTo>
                  <a:lnTo>
                    <a:pt x="2712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51" name="Line 407"/>
            <p:cNvSpPr>
              <a:spLocks noChangeShapeType="1"/>
            </p:cNvSpPr>
            <p:nvPr/>
          </p:nvSpPr>
          <p:spPr bwMode="auto">
            <a:xfrm>
              <a:off x="4723" y="4945"/>
              <a:ext cx="0" cy="16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50" name="Line 406"/>
            <p:cNvSpPr>
              <a:spLocks noChangeShapeType="1"/>
            </p:cNvSpPr>
            <p:nvPr/>
          </p:nvSpPr>
          <p:spPr bwMode="auto">
            <a:xfrm flipH="1">
              <a:off x="2849" y="4945"/>
              <a:ext cx="62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49" name="Line 405"/>
            <p:cNvSpPr>
              <a:spLocks noChangeShapeType="1"/>
            </p:cNvSpPr>
            <p:nvPr/>
          </p:nvSpPr>
          <p:spPr bwMode="auto">
            <a:xfrm>
              <a:off x="8075" y="3939"/>
              <a:ext cx="2663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48" name="Line 404"/>
            <p:cNvSpPr>
              <a:spLocks noChangeShapeType="1"/>
            </p:cNvSpPr>
            <p:nvPr/>
          </p:nvSpPr>
          <p:spPr bwMode="auto">
            <a:xfrm flipV="1">
              <a:off x="8075" y="3737"/>
              <a:ext cx="2465" cy="2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47" name="Text Box 403"/>
            <p:cNvSpPr txBox="1">
              <a:spLocks noChangeArrowheads="1"/>
            </p:cNvSpPr>
            <p:nvPr/>
          </p:nvSpPr>
          <p:spPr bwMode="auto">
            <a:xfrm>
              <a:off x="4524" y="6560"/>
              <a:ext cx="446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q</a:t>
              </a:r>
              <a:r>
                <a:rPr kumimoji="0" lang="en-US" sz="9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46" name="Text Box 402"/>
            <p:cNvSpPr txBox="1">
              <a:spLocks noChangeArrowheads="1"/>
            </p:cNvSpPr>
            <p:nvPr/>
          </p:nvSpPr>
          <p:spPr bwMode="auto">
            <a:xfrm>
              <a:off x="2355" y="4776"/>
              <a:ext cx="462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</a:t>
              </a:r>
              <a:r>
                <a:rPr kumimoji="0" lang="en-US" sz="9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45" name="Line 401"/>
            <p:cNvSpPr>
              <a:spLocks noChangeShapeType="1"/>
            </p:cNvSpPr>
            <p:nvPr/>
          </p:nvSpPr>
          <p:spPr bwMode="auto">
            <a:xfrm>
              <a:off x="9159" y="4945"/>
              <a:ext cx="0" cy="17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44" name="Text Box 400"/>
            <p:cNvSpPr txBox="1">
              <a:spLocks noChangeArrowheads="1"/>
            </p:cNvSpPr>
            <p:nvPr/>
          </p:nvSpPr>
          <p:spPr bwMode="auto">
            <a:xfrm>
              <a:off x="8962" y="6689"/>
              <a:ext cx="479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Q</a:t>
              </a:r>
              <a:r>
                <a:rPr kumimoji="0" lang="en-US" sz="9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43" name="Text Box 399"/>
            <p:cNvSpPr txBox="1">
              <a:spLocks noChangeArrowheads="1"/>
            </p:cNvSpPr>
            <p:nvPr/>
          </p:nvSpPr>
          <p:spPr bwMode="auto">
            <a:xfrm>
              <a:off x="8049" y="3465"/>
              <a:ext cx="413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42" name="Text Box 398"/>
            <p:cNvSpPr txBox="1">
              <a:spLocks noChangeArrowheads="1"/>
            </p:cNvSpPr>
            <p:nvPr/>
          </p:nvSpPr>
          <p:spPr bwMode="auto">
            <a:xfrm>
              <a:off x="10342" y="3465"/>
              <a:ext cx="462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sz="9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41" name="Line 397"/>
            <p:cNvSpPr>
              <a:spLocks noChangeShapeType="1"/>
            </p:cNvSpPr>
            <p:nvPr/>
          </p:nvSpPr>
          <p:spPr bwMode="auto">
            <a:xfrm flipH="1" flipV="1">
              <a:off x="4427" y="3534"/>
              <a:ext cx="393" cy="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40" name="Line 396"/>
            <p:cNvSpPr>
              <a:spLocks noChangeShapeType="1"/>
            </p:cNvSpPr>
            <p:nvPr/>
          </p:nvSpPr>
          <p:spPr bwMode="auto">
            <a:xfrm flipV="1">
              <a:off x="8470" y="4341"/>
              <a:ext cx="2268" cy="19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39" name="Text Box 395"/>
            <p:cNvSpPr txBox="1">
              <a:spLocks noChangeArrowheads="1"/>
            </p:cNvSpPr>
            <p:nvPr/>
          </p:nvSpPr>
          <p:spPr bwMode="auto">
            <a:xfrm>
              <a:off x="10835" y="4041"/>
              <a:ext cx="320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sz="9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38" name="Line 394"/>
            <p:cNvSpPr>
              <a:spLocks noChangeShapeType="1"/>
            </p:cNvSpPr>
            <p:nvPr/>
          </p:nvSpPr>
          <p:spPr bwMode="auto">
            <a:xfrm>
              <a:off x="9949" y="4241"/>
              <a:ext cx="395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37" name="Text Box 393"/>
            <p:cNvSpPr txBox="1">
              <a:spLocks noChangeArrowheads="1"/>
            </p:cNvSpPr>
            <p:nvPr/>
          </p:nvSpPr>
          <p:spPr bwMode="auto">
            <a:xfrm>
              <a:off x="9357" y="6689"/>
              <a:ext cx="47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Q</a:t>
              </a:r>
              <a:r>
                <a:rPr kumimoji="0" lang="en-US" sz="9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36" name="Text Box 392"/>
            <p:cNvSpPr txBox="1">
              <a:spLocks noChangeArrowheads="1"/>
            </p:cNvSpPr>
            <p:nvPr/>
          </p:nvSpPr>
          <p:spPr bwMode="auto">
            <a:xfrm>
              <a:off x="10514" y="6487"/>
              <a:ext cx="414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35" name="Text Box 391"/>
            <p:cNvSpPr txBox="1">
              <a:spLocks noChangeArrowheads="1"/>
            </p:cNvSpPr>
            <p:nvPr/>
          </p:nvSpPr>
          <p:spPr bwMode="auto">
            <a:xfrm>
              <a:off x="7188" y="3437"/>
              <a:ext cx="397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34" name="Text Box 390"/>
            <p:cNvSpPr txBox="1">
              <a:spLocks noChangeArrowheads="1"/>
            </p:cNvSpPr>
            <p:nvPr/>
          </p:nvSpPr>
          <p:spPr bwMode="auto">
            <a:xfrm>
              <a:off x="5681" y="6487"/>
              <a:ext cx="382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33" name="Text Box 389"/>
            <p:cNvSpPr txBox="1">
              <a:spLocks noChangeArrowheads="1"/>
            </p:cNvSpPr>
            <p:nvPr/>
          </p:nvSpPr>
          <p:spPr bwMode="auto">
            <a:xfrm>
              <a:off x="2355" y="3739"/>
              <a:ext cx="39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32" name="Arc 388"/>
            <p:cNvSpPr>
              <a:spLocks/>
            </p:cNvSpPr>
            <p:nvPr/>
          </p:nvSpPr>
          <p:spPr bwMode="auto">
            <a:xfrm rot="9054532">
              <a:off x="3440" y="3334"/>
              <a:ext cx="1331" cy="1280"/>
            </a:xfrm>
            <a:custGeom>
              <a:avLst/>
              <a:gdLst>
                <a:gd name="G0" fmla="+- 2712 0 0"/>
                <a:gd name="G1" fmla="+- 21600 0 0"/>
                <a:gd name="G2" fmla="+- 21600 0 0"/>
                <a:gd name="T0" fmla="*/ 0 w 22928"/>
                <a:gd name="T1" fmla="*/ 171 h 21600"/>
                <a:gd name="T2" fmla="*/ 22928 w 22928"/>
                <a:gd name="T3" fmla="*/ 13992 h 21600"/>
                <a:gd name="T4" fmla="*/ 2712 w 2292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170"/>
                  </a:moveTo>
                  <a:cubicBezTo>
                    <a:pt x="899" y="57"/>
                    <a:pt x="1805" y="-1"/>
                    <a:pt x="2712" y="0"/>
                  </a:cubicBezTo>
                  <a:cubicBezTo>
                    <a:pt x="11706" y="0"/>
                    <a:pt x="19759" y="5573"/>
                    <a:pt x="22927" y="13992"/>
                  </a:cubicBezTo>
                </a:path>
                <a:path w="22928" h="21600" stroke="0" extrusionOk="0">
                  <a:moveTo>
                    <a:pt x="-1" y="170"/>
                  </a:moveTo>
                  <a:cubicBezTo>
                    <a:pt x="899" y="57"/>
                    <a:pt x="1805" y="-1"/>
                    <a:pt x="2712" y="0"/>
                  </a:cubicBezTo>
                  <a:cubicBezTo>
                    <a:pt x="11706" y="0"/>
                    <a:pt x="19759" y="5573"/>
                    <a:pt x="22927" y="13992"/>
                  </a:cubicBezTo>
                  <a:lnTo>
                    <a:pt x="2712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31" name="Line 387"/>
            <p:cNvSpPr>
              <a:spLocks noChangeShapeType="1"/>
            </p:cNvSpPr>
            <p:nvPr/>
          </p:nvSpPr>
          <p:spPr bwMode="auto">
            <a:xfrm>
              <a:off x="8666" y="4544"/>
              <a:ext cx="0" cy="2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30" name="Text Box 386"/>
            <p:cNvSpPr txBox="1">
              <a:spLocks noChangeArrowheads="1"/>
            </p:cNvSpPr>
            <p:nvPr/>
          </p:nvSpPr>
          <p:spPr bwMode="auto">
            <a:xfrm>
              <a:off x="8470" y="6689"/>
              <a:ext cx="478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Q</a:t>
              </a:r>
              <a:r>
                <a:rPr kumimoji="0" lang="en-US" sz="9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29" name="Line 385"/>
            <p:cNvSpPr>
              <a:spLocks noChangeShapeType="1"/>
            </p:cNvSpPr>
            <p:nvPr/>
          </p:nvSpPr>
          <p:spPr bwMode="auto">
            <a:xfrm flipV="1">
              <a:off x="8075" y="2929"/>
              <a:ext cx="2367" cy="21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28" name="Text Box 384"/>
            <p:cNvSpPr txBox="1">
              <a:spLocks noChangeArrowheads="1"/>
            </p:cNvSpPr>
            <p:nvPr/>
          </p:nvSpPr>
          <p:spPr bwMode="auto">
            <a:xfrm>
              <a:off x="10118" y="2557"/>
              <a:ext cx="298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sz="900" b="0" i="0" u="none" strike="noStrike" cap="none" normalizeH="0" baseline="-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</a:t>
              </a:r>
              <a:endParaRPr kumimoji="0" lang="el-G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27" name="Line 383"/>
            <p:cNvSpPr>
              <a:spLocks noChangeShapeType="1"/>
            </p:cNvSpPr>
            <p:nvPr/>
          </p:nvSpPr>
          <p:spPr bwMode="auto">
            <a:xfrm>
              <a:off x="4329" y="4443"/>
              <a:ext cx="0" cy="5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26" name="Line 382"/>
            <p:cNvSpPr>
              <a:spLocks noChangeShapeType="1"/>
            </p:cNvSpPr>
            <p:nvPr/>
          </p:nvSpPr>
          <p:spPr bwMode="auto">
            <a:xfrm flipV="1">
              <a:off x="3736" y="4945"/>
              <a:ext cx="0" cy="6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25" name="Line 381"/>
            <p:cNvSpPr>
              <a:spLocks noChangeShapeType="1"/>
            </p:cNvSpPr>
            <p:nvPr/>
          </p:nvSpPr>
          <p:spPr bwMode="auto">
            <a:xfrm flipH="1" flipV="1">
              <a:off x="9555" y="3837"/>
              <a:ext cx="394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diamond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24" name="Text Box 380"/>
            <p:cNvSpPr txBox="1">
              <a:spLocks noChangeArrowheads="1"/>
            </p:cNvSpPr>
            <p:nvPr/>
          </p:nvSpPr>
          <p:spPr bwMode="auto">
            <a:xfrm>
              <a:off x="2947" y="3737"/>
              <a:ext cx="678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AC</a:t>
              </a:r>
              <a:r>
                <a:rPr kumimoji="0" lang="en-US" sz="900" b="0" i="0" u="none" strike="noStrike" cap="none" normalizeH="0" baseline="-3000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23" name="Line 379"/>
            <p:cNvSpPr>
              <a:spLocks noChangeShapeType="1"/>
            </p:cNvSpPr>
            <p:nvPr/>
          </p:nvSpPr>
          <p:spPr bwMode="auto">
            <a:xfrm>
              <a:off x="9555" y="5350"/>
              <a:ext cx="0" cy="1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2" name="Text Box 378"/>
            <p:cNvSpPr txBox="1">
              <a:spLocks noChangeArrowheads="1"/>
            </p:cNvSpPr>
            <p:nvPr/>
          </p:nvSpPr>
          <p:spPr bwMode="auto">
            <a:xfrm>
              <a:off x="5396" y="2747"/>
              <a:ext cx="494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21" name="Text Box 377"/>
            <p:cNvSpPr txBox="1">
              <a:spLocks noChangeArrowheads="1"/>
            </p:cNvSpPr>
            <p:nvPr/>
          </p:nvSpPr>
          <p:spPr bwMode="auto">
            <a:xfrm>
              <a:off x="8438" y="2841"/>
              <a:ext cx="5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20" name="Line 376"/>
            <p:cNvSpPr>
              <a:spLocks noChangeShapeType="1"/>
            </p:cNvSpPr>
            <p:nvPr/>
          </p:nvSpPr>
          <p:spPr bwMode="auto">
            <a:xfrm>
              <a:off x="9133" y="6255"/>
              <a:ext cx="3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8" name="Line 374"/>
            <p:cNvSpPr>
              <a:spLocks noChangeShapeType="1"/>
            </p:cNvSpPr>
            <p:nvPr/>
          </p:nvSpPr>
          <p:spPr bwMode="auto">
            <a:xfrm>
              <a:off x="3736" y="5248"/>
              <a:ext cx="17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7" name="Text Box 373"/>
            <p:cNvSpPr txBox="1">
              <a:spLocks noChangeArrowheads="1"/>
            </p:cNvSpPr>
            <p:nvPr/>
          </p:nvSpPr>
          <p:spPr bwMode="auto">
            <a:xfrm>
              <a:off x="5484" y="4975"/>
              <a:ext cx="1028" cy="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Κίνητρο</a:t>
              </a:r>
              <a:endParaRPr kumimoji="0" lang="el-G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εισόδου</a:t>
              </a: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16" name="Line 372"/>
            <p:cNvSpPr>
              <a:spLocks noChangeShapeType="1"/>
            </p:cNvSpPr>
            <p:nvPr/>
          </p:nvSpPr>
          <p:spPr bwMode="auto">
            <a:xfrm flipV="1">
              <a:off x="4329" y="4039"/>
              <a:ext cx="1381" cy="6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5" name="Text Box 371"/>
            <p:cNvSpPr txBox="1">
              <a:spLocks noChangeArrowheads="1"/>
            </p:cNvSpPr>
            <p:nvPr/>
          </p:nvSpPr>
          <p:spPr bwMode="auto">
            <a:xfrm>
              <a:off x="5710" y="3667"/>
              <a:ext cx="996" cy="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Κίνητρο</a:t>
              </a:r>
              <a:endParaRPr kumimoji="0" lang="el-G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εξόδου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14" name="AutoShape 370"/>
            <p:cNvSpPr>
              <a:spLocks/>
            </p:cNvSpPr>
            <p:nvPr/>
          </p:nvSpPr>
          <p:spPr bwMode="auto">
            <a:xfrm>
              <a:off x="6694" y="3232"/>
              <a:ext cx="198" cy="3427"/>
            </a:xfrm>
            <a:prstGeom prst="rightBrace">
              <a:avLst>
                <a:gd name="adj1" fmla="val 14423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3" name="Line 369"/>
            <p:cNvSpPr>
              <a:spLocks noChangeShapeType="1"/>
            </p:cNvSpPr>
            <p:nvPr/>
          </p:nvSpPr>
          <p:spPr bwMode="auto">
            <a:xfrm>
              <a:off x="6892" y="4945"/>
              <a:ext cx="591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" name="Bent-Up Arrow 193"/>
          <p:cNvSpPr/>
          <p:nvPr/>
        </p:nvSpPr>
        <p:spPr>
          <a:xfrm>
            <a:off x="5652120" y="4581128"/>
            <a:ext cx="1296144" cy="165618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4860032" y="587727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??????</a:t>
            </a:r>
            <a:endParaRPr lang="en-US" dirty="0"/>
          </a:p>
        </p:txBody>
      </p:sp>
      <p:cxnSp>
        <p:nvCxnSpPr>
          <p:cNvPr id="73" name="Straight Arrow Connector 72"/>
          <p:cNvCxnSpPr>
            <a:stCxn id="6527" idx="0"/>
            <a:endCxn id="6527" idx="1"/>
          </p:cNvCxnSpPr>
          <p:nvPr/>
        </p:nvCxnSpPr>
        <p:spPr>
          <a:xfrm>
            <a:off x="2101233" y="2267427"/>
            <a:ext cx="0" cy="457482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526" idx="1"/>
          </p:cNvCxnSpPr>
          <p:nvPr/>
        </p:nvCxnSpPr>
        <p:spPr>
          <a:xfrm>
            <a:off x="1523938" y="2724910"/>
            <a:ext cx="23726" cy="585508"/>
          </a:xfrm>
          <a:prstGeom prst="straightConnector1">
            <a:avLst/>
          </a:prstGeom>
          <a:ln w="381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3419872" y="1268760"/>
            <a:ext cx="792088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7" name="Oval 76"/>
          <p:cNvSpPr/>
          <p:nvPr/>
        </p:nvSpPr>
        <p:spPr>
          <a:xfrm>
            <a:off x="3131840" y="2492896"/>
            <a:ext cx="792088" cy="936104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1" name="Straight Arrow Connector 80"/>
          <p:cNvCxnSpPr>
            <a:stCxn id="76" idx="6"/>
          </p:cNvCxnSpPr>
          <p:nvPr/>
        </p:nvCxnSpPr>
        <p:spPr>
          <a:xfrm>
            <a:off x="4211960" y="1736812"/>
            <a:ext cx="3240360" cy="2520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3851920" y="2564904"/>
            <a:ext cx="3816424" cy="684075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226</Words>
  <Application>Microsoft Office PowerPoint</Application>
  <PresentationFormat>Προβολή στην οθόνη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Thanasis</cp:lastModifiedBy>
  <cp:revision>52</cp:revision>
  <dcterms:created xsi:type="dcterms:W3CDTF">2008-03-12T11:05:35Z</dcterms:created>
  <dcterms:modified xsi:type="dcterms:W3CDTF">2015-12-15T08:53:14Z</dcterms:modified>
</cp:coreProperties>
</file>