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72" y="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B1344-0C7B-4EC6-BB1A-EB915950EF93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B73C6-1BF3-4BBC-B2D0-8901976D819A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9B822-E3DD-41A0-9E4D-39C692BE6E60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D44B-A709-42BE-9BAB-F96F15FE1AE0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DF999-9983-4217-8E99-DD1E5CD558AE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C8393-AC34-4C74-8699-AD5869C37D2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EB9C-7DEB-4D81-AFE5-1EFD4DD2B21B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2D171-AC6E-41A1-8E4A-98D70AF9910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F4C0A-AD87-4D04-872B-43BAA3B7272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B3A7D-6576-47E4-9843-FDC69DE705B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B8324-2849-478E-8D73-C17BA062EEB1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69CF33-9B4D-449D-B5E2-09E5C271F359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676400" y="762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676400" y="3124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200400" y="2057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3085" name="AutoShape 13"/>
          <p:cNvSpPr>
            <a:spLocks/>
          </p:cNvSpPr>
          <p:nvPr/>
        </p:nvSpPr>
        <p:spPr bwMode="auto">
          <a:xfrm>
            <a:off x="1447800" y="20574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203325" y="493713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 dirty="0"/>
              <a:t>MC, </a:t>
            </a:r>
          </a:p>
          <a:p>
            <a:r>
              <a:rPr lang="el-GR" sz="1200" dirty="0" err="1"/>
              <a:t>MB</a:t>
            </a:r>
            <a:endParaRPr lang="el-GR" sz="1200" dirty="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479925" y="1255713"/>
            <a:ext cx="514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MEC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362200" y="1168400"/>
            <a:ext cx="420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MB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860925" y="3236913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Q, E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295400" y="243840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t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032125" y="3160713"/>
            <a:ext cx="4460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 dirty="0"/>
              <a:t>Q*, </a:t>
            </a:r>
          </a:p>
          <a:p>
            <a:r>
              <a:rPr lang="el-GR" sz="1200" dirty="0"/>
              <a:t>E*</a:t>
            </a:r>
          </a:p>
          <a:p>
            <a:endParaRPr lang="el-GR" sz="1200" dirty="0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>
            <a:off x="16764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508125" y="323691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048000" y="17526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 dirty="0"/>
              <a:t>A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556125" y="3160713"/>
            <a:ext cx="285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B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447800" y="1828800"/>
            <a:ext cx="273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Γ</a:t>
            </a: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990600" y="304800"/>
            <a:ext cx="46482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431925" y="874713"/>
            <a:ext cx="282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7232" y="4000496"/>
            <a:ext cx="4836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Γιατί είναι προς όφελος των παραγωγών η προσαρμογή στο </a:t>
            </a:r>
            <a:r>
              <a:rPr lang="en-US" sz="1400" dirty="0"/>
              <a:t>Q*?</a:t>
            </a:r>
            <a:endParaRPr lang="el-G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4356" y="4572000"/>
            <a:ext cx="3005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Έστω οι παραγωγοί παράγουν </a:t>
            </a:r>
            <a:r>
              <a:rPr lang="en-US" sz="1400" dirty="0" smtClean="0"/>
              <a:t>B &gt; </a:t>
            </a:r>
            <a:r>
              <a:rPr lang="en-US" sz="1400" dirty="0"/>
              <a:t>Q*</a:t>
            </a:r>
            <a:endParaRPr lang="el-GR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85794" y="5143504"/>
            <a:ext cx="241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Τι επιπλέον  κερδίζουν στο </a:t>
            </a:r>
            <a:r>
              <a:rPr lang="en-US" sz="1400" dirty="0" smtClean="0"/>
              <a:t>B</a:t>
            </a:r>
            <a:r>
              <a:rPr lang="el-GR" sz="1400" dirty="0" smtClean="0"/>
              <a:t>? </a:t>
            </a:r>
            <a:endParaRPr lang="el-G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57628" y="5143504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ABQ</a:t>
            </a:r>
            <a:r>
              <a:rPr lang="en-US" sz="1400" b="1" dirty="0">
                <a:solidFill>
                  <a:srgbClr val="00B050"/>
                </a:solidFill>
              </a:rPr>
              <a:t>*</a:t>
            </a:r>
            <a:endParaRPr lang="el-GR" sz="1400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>
            <a:stCxn id="28" idx="3"/>
          </p:cNvCxnSpPr>
          <p:nvPr/>
        </p:nvCxnSpPr>
        <p:spPr bwMode="auto">
          <a:xfrm flipV="1">
            <a:off x="3203315" y="5286381"/>
            <a:ext cx="511437" cy="110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1480" y="5786446"/>
            <a:ext cx="56172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Αλλά εφόσον η αυξημένη παραγωγή προϊόντος συνοδεύεται από αυξημένη</a:t>
            </a:r>
          </a:p>
          <a:p>
            <a:r>
              <a:rPr lang="el-GR" sz="1400" dirty="0">
                <a:solidFill>
                  <a:srgbClr val="FF0000"/>
                </a:solidFill>
              </a:rPr>
              <a:t> «παραγωγή» ρύπων, στο </a:t>
            </a:r>
            <a:r>
              <a:rPr lang="en-US" sz="1400" dirty="0" smtClean="0">
                <a:solidFill>
                  <a:srgbClr val="FF0000"/>
                </a:solidFill>
              </a:rPr>
              <a:t>B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αντιστοιχεί μεγαλύτερη φορολογία</a:t>
            </a:r>
          </a:p>
          <a:p>
            <a:r>
              <a:rPr lang="el-GR" sz="1400" dirty="0">
                <a:solidFill>
                  <a:srgbClr val="FF0000"/>
                </a:solidFill>
              </a:rPr>
              <a:t> σε σχέση με το</a:t>
            </a:r>
            <a:r>
              <a:rPr lang="en-US" sz="1400" dirty="0">
                <a:solidFill>
                  <a:srgbClr val="FF0000"/>
                </a:solidFill>
              </a:rPr>
              <a:t> Q*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356" y="6786578"/>
            <a:ext cx="342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>
                <a:solidFill>
                  <a:srgbClr val="0070C0"/>
                </a:solidFill>
              </a:rPr>
              <a:t>Τι επιπλέον  πρέπει να πληρώσουν στο </a:t>
            </a:r>
            <a:r>
              <a:rPr lang="en-US" sz="1400" b="1" dirty="0" smtClean="0">
                <a:solidFill>
                  <a:srgbClr val="0070C0"/>
                </a:solidFill>
              </a:rPr>
              <a:t>B</a:t>
            </a:r>
            <a:r>
              <a:rPr lang="el-GR" sz="1400" b="1" dirty="0" smtClean="0">
                <a:solidFill>
                  <a:srgbClr val="0070C0"/>
                </a:solidFill>
              </a:rPr>
              <a:t> </a:t>
            </a:r>
            <a:r>
              <a:rPr lang="el-GR" sz="1400" b="1" dirty="0">
                <a:solidFill>
                  <a:srgbClr val="0070C0"/>
                </a:solidFill>
              </a:rPr>
              <a:t>?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4286256" y="6929454"/>
            <a:ext cx="71438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43512" y="6715140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Α</a:t>
            </a:r>
            <a:r>
              <a:rPr lang="en-US" sz="1400" b="1" dirty="0" smtClean="0">
                <a:solidFill>
                  <a:srgbClr val="FF0000"/>
                </a:solidFill>
              </a:rPr>
              <a:t>CBQ*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3181350" y="2047875"/>
            <a:ext cx="1466850" cy="1076325"/>
          </a:xfrm>
          <a:custGeom>
            <a:avLst/>
            <a:gdLst>
              <a:gd name="connsiteX0" fmla="*/ 0 w 1466850"/>
              <a:gd name="connsiteY0" fmla="*/ 0 h 1076325"/>
              <a:gd name="connsiteX1" fmla="*/ 19050 w 1466850"/>
              <a:gd name="connsiteY1" fmla="*/ 1066800 h 1076325"/>
              <a:gd name="connsiteX2" fmla="*/ 1466850 w 1466850"/>
              <a:gd name="connsiteY2" fmla="*/ 1076325 h 1076325"/>
              <a:gd name="connsiteX3" fmla="*/ 0 w 1466850"/>
              <a:gd name="connsiteY3" fmla="*/ 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076325">
                <a:moveTo>
                  <a:pt x="0" y="0"/>
                </a:moveTo>
                <a:lnTo>
                  <a:pt x="19050" y="1066800"/>
                </a:lnTo>
                <a:lnTo>
                  <a:pt x="1466850" y="10763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3212976" y="2051720"/>
            <a:ext cx="1409700" cy="1076325"/>
          </a:xfrm>
          <a:custGeom>
            <a:avLst/>
            <a:gdLst>
              <a:gd name="connsiteX0" fmla="*/ 0 w 1409700"/>
              <a:gd name="connsiteY0" fmla="*/ 9525 h 1076325"/>
              <a:gd name="connsiteX1" fmla="*/ 1381125 w 1409700"/>
              <a:gd name="connsiteY1" fmla="*/ 0 h 1076325"/>
              <a:gd name="connsiteX2" fmla="*/ 1409700 w 1409700"/>
              <a:gd name="connsiteY2" fmla="*/ 1076325 h 1076325"/>
              <a:gd name="connsiteX3" fmla="*/ 0 w 1409700"/>
              <a:gd name="connsiteY3" fmla="*/ 1057275 h 1076325"/>
              <a:gd name="connsiteX4" fmla="*/ 0 w 1409700"/>
              <a:gd name="connsiteY4" fmla="*/ 9525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700" h="1076325">
                <a:moveTo>
                  <a:pt x="0" y="9525"/>
                </a:moveTo>
                <a:lnTo>
                  <a:pt x="1381125" y="0"/>
                </a:lnTo>
                <a:lnTo>
                  <a:pt x="1409700" y="1076325"/>
                </a:lnTo>
                <a:lnTo>
                  <a:pt x="0" y="1057275"/>
                </a:lnTo>
                <a:lnTo>
                  <a:pt x="0" y="9525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81128" y="169168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2"/>
      <p:bldP spid="24" grpId="1"/>
      <p:bldP spid="28" grpId="0"/>
      <p:bldP spid="34" grpId="0" build="allAtOnce"/>
      <p:bldP spid="37" grpId="0" build="p"/>
      <p:bldP spid="38" grpId="0" build="allAtOnce"/>
      <p:bldP spid="40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Κενή παρουσίαση">
  <a:themeElements>
    <a:clrScheme name="Κενή παρουσ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ενή παρουσ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lnDef>
  </a:objectDefaults>
  <a:extraClrSchemeLst>
    <a:extraClrScheme>
      <a:clrScheme name="Κενή παρουσ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ενή παρουσ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Office\Πρότυπα\Κενή παρουσίαση.pot</Template>
  <TotalTime>95</TotalTime>
  <Words>84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Κενή παρουσίαση</vt:lpstr>
      <vt:lpstr>Slide 1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13</cp:revision>
  <dcterms:created xsi:type="dcterms:W3CDTF">2002-05-15T12:46:59Z</dcterms:created>
  <dcterms:modified xsi:type="dcterms:W3CDTF">2011-12-07T15:25:45Z</dcterms:modified>
</cp:coreProperties>
</file>