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0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24BBBD-4A98-4477-AB07-73FE790453D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48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F1E0-54C9-4467-A8E2-B4BB60CB41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52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5A87-3838-45E6-A2D7-9F90F22ABEC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31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9D05C-1D46-4E52-9B79-4E3FB0F33EE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04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29F7-A176-4FB1-9E0C-B68DDF4D8E7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25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8919-E79E-423F-A1F5-7395ED88065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301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A27F1-FF9F-4CA3-AC60-29C444965A5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06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3996-1807-488F-9CA2-96D7573E75C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036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B3CED-07E7-4744-BC3C-F943A65121B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779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7CCF9-1061-4CF1-A29E-E4039E921E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50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61C9-DA33-4B2F-B581-491495171C8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97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7783-C231-4128-8F24-7983AFBC47E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229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056927-F8F6-4EC1-8816-A8F8C6A7FE4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3756B1-43EC-428C-A4C4-00B06A2A0D98}" type="slidenum">
              <a:rPr lang="el-GR" smtClean="0"/>
              <a:pPr eaLnBrk="1" hangingPunct="1"/>
              <a:t>1</a:t>
            </a:fld>
            <a:endParaRPr lang="el-GR" smtClean="0"/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1039813" y="508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1039813" y="4165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V="1">
            <a:off x="1039813" y="1052513"/>
            <a:ext cx="4106862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1039813" y="1041400"/>
            <a:ext cx="39624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3059113" y="26368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5383213" y="43434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Q,E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986088" y="4221163"/>
            <a:ext cx="354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E</a:t>
            </a:r>
            <a:r>
              <a:rPr lang="el-GR" sz="1200">
                <a:latin typeface="Times New Roman" pitchFamily="18" charset="0"/>
              </a:rPr>
              <a:t>*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30213" y="2286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MB,</a:t>
            </a:r>
          </a:p>
          <a:p>
            <a:r>
              <a:rPr lang="el-GR" sz="1200">
                <a:latin typeface="Times New Roman" pitchFamily="18" charset="0"/>
              </a:rPr>
              <a:t>MEC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1954213" y="1265238"/>
            <a:ext cx="420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MB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5367338" y="1001713"/>
            <a:ext cx="514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MEC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2914650" y="23495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A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735013" y="96520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B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4849813" y="4241800"/>
            <a:ext cx="273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Γ</a:t>
            </a:r>
          </a:p>
        </p:txBody>
      </p:sp>
      <p:sp>
        <p:nvSpPr>
          <p:cNvPr id="2064" name="Text Box 17"/>
          <p:cNvSpPr txBox="1">
            <a:spLocks noChangeArrowheads="1"/>
          </p:cNvSpPr>
          <p:nvPr/>
        </p:nvSpPr>
        <p:spPr bwMode="auto">
          <a:xfrm>
            <a:off x="719138" y="4202113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Ο</a:t>
            </a:r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 flipH="1">
            <a:off x="1042988" y="26368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6" name="AutoShape 19"/>
          <p:cNvSpPr>
            <a:spLocks/>
          </p:cNvSpPr>
          <p:nvPr/>
        </p:nvSpPr>
        <p:spPr bwMode="auto">
          <a:xfrm>
            <a:off x="611188" y="2709863"/>
            <a:ext cx="358775" cy="1439862"/>
          </a:xfrm>
          <a:prstGeom prst="leftBrace">
            <a:avLst>
              <a:gd name="adj1" fmla="val 33444"/>
              <a:gd name="adj2" fmla="val 51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322263" y="3286125"/>
            <a:ext cx="2270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</a:t>
            </a:r>
            <a:endParaRPr lang="el-GR" sz="1200">
              <a:latin typeface="Times New Roman" pitchFamily="18" charset="0"/>
            </a:endParaRPr>
          </a:p>
        </p:txBody>
      </p:sp>
      <p:sp>
        <p:nvSpPr>
          <p:cNvPr id="2068" name="Text Box 21"/>
          <p:cNvSpPr txBox="1">
            <a:spLocks noChangeArrowheads="1"/>
          </p:cNvSpPr>
          <p:nvPr/>
        </p:nvSpPr>
        <p:spPr bwMode="auto">
          <a:xfrm>
            <a:off x="3490913" y="4221163"/>
            <a:ext cx="328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E</a:t>
            </a:r>
            <a:r>
              <a:rPr lang="en-US" sz="1200" baseline="-25000">
                <a:latin typeface="Times New Roman" pitchFamily="18" charset="0"/>
              </a:rPr>
              <a:t>1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2069" name="Line 22"/>
          <p:cNvSpPr>
            <a:spLocks noChangeShapeType="1"/>
          </p:cNvSpPr>
          <p:nvPr/>
        </p:nvSpPr>
        <p:spPr bwMode="auto">
          <a:xfrm flipV="1">
            <a:off x="3635375" y="30702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>
            <a:off x="3059113" y="26368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 flipV="1">
            <a:off x="3635375" y="26368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3635375" y="234950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Δ</a:t>
            </a:r>
          </a:p>
        </p:txBody>
      </p:sp>
      <p:sp>
        <p:nvSpPr>
          <p:cNvPr id="2073" name="Freeform 26"/>
          <p:cNvSpPr>
            <a:spLocks/>
          </p:cNvSpPr>
          <p:nvPr/>
        </p:nvSpPr>
        <p:spPr bwMode="auto">
          <a:xfrm>
            <a:off x="3059113" y="2636838"/>
            <a:ext cx="576262" cy="1512887"/>
          </a:xfrm>
          <a:custGeom>
            <a:avLst/>
            <a:gdLst>
              <a:gd name="T0" fmla="*/ 0 w 363"/>
              <a:gd name="T1" fmla="*/ 2147483647 h 953"/>
              <a:gd name="T2" fmla="*/ 0 w 363"/>
              <a:gd name="T3" fmla="*/ 0 h 953"/>
              <a:gd name="T4" fmla="*/ 2147483647 w 363"/>
              <a:gd name="T5" fmla="*/ 2147483647 h 953"/>
              <a:gd name="T6" fmla="*/ 2147483647 w 363"/>
              <a:gd name="T7" fmla="*/ 2147483647 h 953"/>
              <a:gd name="T8" fmla="*/ 0 w 363"/>
              <a:gd name="T9" fmla="*/ 2147483647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953"/>
              <a:gd name="T17" fmla="*/ 363 w 363"/>
              <a:gd name="T18" fmla="*/ 953 h 9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953">
                <a:moveTo>
                  <a:pt x="0" y="953"/>
                </a:moveTo>
                <a:lnTo>
                  <a:pt x="0" y="0"/>
                </a:lnTo>
                <a:lnTo>
                  <a:pt x="363" y="273"/>
                </a:lnTo>
                <a:lnTo>
                  <a:pt x="363" y="953"/>
                </a:lnTo>
                <a:lnTo>
                  <a:pt x="0" y="953"/>
                </a:lnTo>
                <a:close/>
              </a:path>
            </a:pathLst>
          </a:cu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74" name="Text Box 27"/>
          <p:cNvSpPr txBox="1">
            <a:spLocks noChangeArrowheads="1"/>
          </p:cNvSpPr>
          <p:nvPr/>
        </p:nvSpPr>
        <p:spPr bwMode="auto">
          <a:xfrm>
            <a:off x="3635375" y="2925763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200">
                <a:latin typeface="Times New Roman" pitchFamily="18" charset="0"/>
              </a:rPr>
              <a:t>Η</a:t>
            </a:r>
          </a:p>
        </p:txBody>
      </p:sp>
      <p:sp>
        <p:nvSpPr>
          <p:cNvPr id="2075" name="Line 28"/>
          <p:cNvSpPr>
            <a:spLocks noChangeShapeType="1"/>
          </p:cNvSpPr>
          <p:nvPr/>
        </p:nvSpPr>
        <p:spPr bwMode="auto">
          <a:xfrm flipH="1">
            <a:off x="3130550" y="3644900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6" name="Text Box 29"/>
          <p:cNvSpPr txBox="1">
            <a:spLocks noChangeArrowheads="1"/>
          </p:cNvSpPr>
          <p:nvPr/>
        </p:nvSpPr>
        <p:spPr bwMode="auto">
          <a:xfrm>
            <a:off x="2824163" y="280988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Φορολογία </a:t>
            </a:r>
            <a:r>
              <a:rPr lang="en-US"/>
              <a:t>Pigou</a:t>
            </a:r>
            <a:endParaRPr lang="el-GR"/>
          </a:p>
        </p:txBody>
      </p:sp>
      <p:graphicFrame>
        <p:nvGraphicFramePr>
          <p:cNvPr id="2077" name="Object 30"/>
          <p:cNvGraphicFramePr>
            <a:graphicFrameLocks noChangeAspect="1"/>
          </p:cNvGraphicFramePr>
          <p:nvPr/>
        </p:nvGraphicFramePr>
        <p:xfrm>
          <a:off x="6659563" y="2133600"/>
          <a:ext cx="15240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876300" imgH="457200" progId="Equation.DSMT4">
                  <p:embed/>
                </p:oleObj>
              </mc:Choice>
              <mc:Fallback>
                <p:oleObj name="Equation" r:id="rId3" imgW="87630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133600"/>
                        <a:ext cx="15240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Rectangle 31"/>
          <p:cNvSpPr>
            <a:spLocks noChangeArrowheads="1"/>
          </p:cNvSpPr>
          <p:nvPr/>
        </p:nvSpPr>
        <p:spPr bwMode="auto">
          <a:xfrm>
            <a:off x="6372225" y="1844675"/>
            <a:ext cx="2087563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Text Box 32"/>
          <p:cNvSpPr txBox="1">
            <a:spLocks noChangeArrowheads="1"/>
          </p:cNvSpPr>
          <p:nvPr/>
        </p:nvSpPr>
        <p:spPr bwMode="auto">
          <a:xfrm>
            <a:off x="1403350" y="5734050"/>
            <a:ext cx="1222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Επιπλέον </a:t>
            </a:r>
          </a:p>
          <a:p>
            <a:pPr eaLnBrk="1" hangingPunct="1"/>
            <a:r>
              <a:rPr lang="el-GR"/>
              <a:t>ιδιωτικό </a:t>
            </a:r>
          </a:p>
          <a:p>
            <a:pPr eaLnBrk="1" hangingPunct="1"/>
            <a:r>
              <a:rPr lang="el-GR"/>
              <a:t>όφελος </a:t>
            </a:r>
          </a:p>
        </p:txBody>
      </p:sp>
      <p:graphicFrame>
        <p:nvGraphicFramePr>
          <p:cNvPr id="2080" name="Object 33"/>
          <p:cNvGraphicFramePr>
            <a:graphicFrameLocks noChangeAspect="1"/>
          </p:cNvGraphicFramePr>
          <p:nvPr/>
        </p:nvGraphicFramePr>
        <p:xfrm>
          <a:off x="1979613" y="4797425"/>
          <a:ext cx="387826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2019240" imgH="228600" progId="Equation.DSMT4">
                  <p:embed/>
                </p:oleObj>
              </mc:Choice>
              <mc:Fallback>
                <p:oleObj name="Equation" r:id="rId5" imgW="201924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797425"/>
                        <a:ext cx="3878262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Line 34"/>
          <p:cNvSpPr>
            <a:spLocks noChangeShapeType="1"/>
          </p:cNvSpPr>
          <p:nvPr/>
        </p:nvSpPr>
        <p:spPr bwMode="auto">
          <a:xfrm>
            <a:off x="4787900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2" name="Rectangle 37"/>
          <p:cNvSpPr>
            <a:spLocks noChangeArrowheads="1"/>
          </p:cNvSpPr>
          <p:nvPr/>
        </p:nvSpPr>
        <p:spPr bwMode="auto">
          <a:xfrm>
            <a:off x="3635375" y="5589588"/>
            <a:ext cx="17287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/>
              <a:t>Επιπλέον </a:t>
            </a:r>
          </a:p>
          <a:p>
            <a:r>
              <a:rPr lang="el-GR"/>
              <a:t>δαπάνες </a:t>
            </a:r>
          </a:p>
          <a:p>
            <a:r>
              <a:rPr lang="el-GR"/>
              <a:t>φορολογίας</a:t>
            </a:r>
          </a:p>
        </p:txBody>
      </p:sp>
      <p:sp>
        <p:nvSpPr>
          <p:cNvPr id="2083" name="Line 38"/>
          <p:cNvSpPr>
            <a:spLocks noChangeShapeType="1"/>
          </p:cNvSpPr>
          <p:nvPr/>
        </p:nvSpPr>
        <p:spPr bwMode="auto">
          <a:xfrm flipV="1">
            <a:off x="1908175" y="5157788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4" name="Line 39"/>
          <p:cNvSpPr>
            <a:spLocks noChangeShapeType="1"/>
          </p:cNvSpPr>
          <p:nvPr/>
        </p:nvSpPr>
        <p:spPr bwMode="auto">
          <a:xfrm flipH="1" flipV="1">
            <a:off x="3708400" y="5157788"/>
            <a:ext cx="4318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5" name="Text Box 40"/>
          <p:cNvSpPr txBox="1">
            <a:spLocks noChangeArrowheads="1"/>
          </p:cNvSpPr>
          <p:nvPr/>
        </p:nvSpPr>
        <p:spPr bwMode="auto">
          <a:xfrm>
            <a:off x="6948488" y="549275"/>
            <a:ext cx="1001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ορισμός</a:t>
            </a:r>
          </a:p>
        </p:txBody>
      </p:sp>
      <p:sp>
        <p:nvSpPr>
          <p:cNvPr id="2086" name="Line 41"/>
          <p:cNvSpPr>
            <a:spLocks noChangeShapeType="1"/>
          </p:cNvSpPr>
          <p:nvPr/>
        </p:nvSpPr>
        <p:spPr bwMode="auto">
          <a:xfrm>
            <a:off x="7451725" y="105251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7" name="AutoShape 43"/>
          <p:cNvSpPr>
            <a:spLocks noChangeArrowheads="1"/>
          </p:cNvSpPr>
          <p:nvPr/>
        </p:nvSpPr>
        <p:spPr bwMode="auto">
          <a:xfrm>
            <a:off x="6732588" y="4149725"/>
            <a:ext cx="2160587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Ο φόρος </a:t>
            </a:r>
            <a:r>
              <a:rPr lang="en-US"/>
              <a:t>Pigou</a:t>
            </a:r>
            <a:r>
              <a:rPr lang="en-GB"/>
              <a:t> </a:t>
            </a:r>
            <a:endParaRPr lang="el-GR"/>
          </a:p>
          <a:p>
            <a:pPr algn="ctr"/>
            <a:r>
              <a:rPr lang="el-GR"/>
              <a:t>εξασφαλίζει</a:t>
            </a:r>
          </a:p>
          <a:p>
            <a:pPr algn="ctr"/>
            <a:r>
              <a:rPr lang="el-GR"/>
              <a:t>το άριστο σημείο </a:t>
            </a:r>
          </a:p>
          <a:p>
            <a:pPr algn="ctr"/>
            <a:r>
              <a:rPr lang="el-GR"/>
              <a:t>ρύπανσης Ε*</a:t>
            </a:r>
          </a:p>
        </p:txBody>
      </p:sp>
      <p:sp>
        <p:nvSpPr>
          <p:cNvPr id="2088" name="Line 45"/>
          <p:cNvSpPr>
            <a:spLocks noChangeShapeType="1"/>
          </p:cNvSpPr>
          <p:nvPr/>
        </p:nvSpPr>
        <p:spPr bwMode="auto">
          <a:xfrm>
            <a:off x="6011863" y="494188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9" name="TextBox 1"/>
          <p:cNvSpPr txBox="1">
            <a:spLocks noChangeArrowheads="1"/>
          </p:cNvSpPr>
          <p:nvPr/>
        </p:nvSpPr>
        <p:spPr bwMode="auto">
          <a:xfrm>
            <a:off x="687388" y="2482850"/>
            <a:ext cx="27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200"/>
              <a:t>Ζ</a:t>
            </a:r>
          </a:p>
        </p:txBody>
      </p:sp>
      <p:sp>
        <p:nvSpPr>
          <p:cNvPr id="3" name="Ελεύθερη σχεδίαση 2"/>
          <p:cNvSpPr/>
          <p:nvPr/>
        </p:nvSpPr>
        <p:spPr>
          <a:xfrm>
            <a:off x="3048000" y="2644775"/>
            <a:ext cx="598488" cy="414338"/>
          </a:xfrm>
          <a:custGeom>
            <a:avLst/>
            <a:gdLst>
              <a:gd name="connsiteX0" fmla="*/ 0 w 598714"/>
              <a:gd name="connsiteY0" fmla="*/ 10885 h 413657"/>
              <a:gd name="connsiteX1" fmla="*/ 587829 w 598714"/>
              <a:gd name="connsiteY1" fmla="*/ 0 h 413657"/>
              <a:gd name="connsiteX2" fmla="*/ 598714 w 598714"/>
              <a:gd name="connsiteY2" fmla="*/ 413657 h 413657"/>
              <a:gd name="connsiteX3" fmla="*/ 0 w 598714"/>
              <a:gd name="connsiteY3" fmla="*/ 10885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8714" h="413657">
                <a:moveTo>
                  <a:pt x="0" y="10885"/>
                </a:moveTo>
                <a:lnTo>
                  <a:pt x="587829" y="0"/>
                </a:lnTo>
                <a:lnTo>
                  <a:pt x="598714" y="413657"/>
                </a:lnTo>
                <a:lnTo>
                  <a:pt x="0" y="10885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3677DA-23B4-458D-B42D-F582A365FEA5}" type="slidenum">
              <a:rPr lang="el-GR" smtClean="0"/>
              <a:pPr eaLnBrk="1" hangingPunct="1"/>
              <a:t>2</a:t>
            </a:fld>
            <a:endParaRPr lang="el-GR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419475" y="115888"/>
            <a:ext cx="2033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2400" b="1"/>
              <a:t>Άριστη λύση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85810"/>
              </p:ext>
            </p:extLst>
          </p:nvPr>
        </p:nvGraphicFramePr>
        <p:xfrm>
          <a:off x="347663" y="1125538"/>
          <a:ext cx="82677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4483080" imgH="965160" progId="Equation.DSMT4">
                  <p:embed/>
                </p:oleObj>
              </mc:Choice>
              <mc:Fallback>
                <p:oleObj name="Equation" r:id="rId3" imgW="448308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125538"/>
                        <a:ext cx="82677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827088" y="765175"/>
            <a:ext cx="7770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b="1" u="sng"/>
              <a:t>Πρόβλημα της κοινωνίας</a:t>
            </a:r>
            <a:r>
              <a:rPr lang="el-GR"/>
              <a:t> : Μεγιστοποίηση του κοινωνικού πλεονάσματος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8532813" y="19161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(1)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309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68313" y="3068638"/>
          <a:ext cx="7413625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4457700" imgH="1028700" progId="Equation.DSMT4">
                  <p:embed/>
                </p:oleObj>
              </mc:Choice>
              <mc:Fallback>
                <p:oleObj name="Equation" r:id="rId5" imgW="4457700" imgH="1028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068638"/>
                        <a:ext cx="7413625" cy="170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3"/>
          <p:cNvSpPr txBox="1">
            <a:spLocks noChangeArrowheads="1"/>
          </p:cNvSpPr>
          <p:nvPr/>
        </p:nvSpPr>
        <p:spPr bwMode="auto">
          <a:xfrm>
            <a:off x="6804025" y="28527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1</a:t>
            </a: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1042988" y="530066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άρα</a:t>
            </a: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5076825" y="53736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(2)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1692275" y="4868863"/>
            <a:ext cx="3241675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6" name="Object 20"/>
          <p:cNvGraphicFramePr>
            <a:graphicFrameLocks noChangeAspect="1"/>
          </p:cNvGraphicFramePr>
          <p:nvPr/>
        </p:nvGraphicFramePr>
        <p:xfrm>
          <a:off x="2124075" y="5013325"/>
          <a:ext cx="25923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7" imgW="1219200" imgH="457200" progId="Equation.DSMT4">
                  <p:embed/>
                </p:oleObj>
              </mc:Choice>
              <mc:Fallback>
                <p:oleObj name="Equation" r:id="rId7" imgW="12192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013325"/>
                        <a:ext cx="259238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21"/>
          <p:cNvSpPr txBox="1">
            <a:spLocks noChangeArrowheads="1"/>
          </p:cNvSpPr>
          <p:nvPr/>
        </p:nvSpPr>
        <p:spPr bwMode="auto">
          <a:xfrm>
            <a:off x="519113" y="6256338"/>
            <a:ext cx="6691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Κάθε επιχείρηση πρέπει να εξισώνει το οριακό της όφελος με το </a:t>
            </a:r>
          </a:p>
        </p:txBody>
      </p:sp>
      <p:graphicFrame>
        <p:nvGraphicFramePr>
          <p:cNvPr id="3088" name="Object 23"/>
          <p:cNvGraphicFramePr>
            <a:graphicFrameLocks noChangeAspect="1"/>
          </p:cNvGraphicFramePr>
          <p:nvPr/>
        </p:nvGraphicFramePr>
        <p:xfrm>
          <a:off x="7164388" y="6124575"/>
          <a:ext cx="1079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9" imgW="672808" imgH="457002" progId="Equation.DSMT4">
                  <p:embed/>
                </p:oleObj>
              </mc:Choice>
              <mc:Fallback>
                <p:oleObj name="Equation" r:id="rId9" imgW="672808" imgH="45700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6124575"/>
                        <a:ext cx="10795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24"/>
          <p:cNvSpPr txBox="1">
            <a:spLocks noChangeArrowheads="1"/>
          </p:cNvSpPr>
          <p:nvPr/>
        </p:nvSpPr>
        <p:spPr bwMode="auto">
          <a:xfrm>
            <a:off x="7585075" y="2565400"/>
            <a:ext cx="15589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/>
              <a:t>Ανεξαρτησία</a:t>
            </a:r>
          </a:p>
          <a:p>
            <a:pPr algn="ctr" eaLnBrk="1" hangingPunct="1"/>
            <a:r>
              <a:rPr lang="el-GR"/>
              <a:t>των</a:t>
            </a:r>
          </a:p>
          <a:p>
            <a:pPr algn="ctr" eaLnBrk="1" hangingPunct="1"/>
            <a:r>
              <a:rPr lang="el-GR"/>
              <a:t>επιχειρήσεων</a:t>
            </a:r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 flipH="1">
            <a:off x="7019925" y="29972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F3AD01-7FD0-4A82-B65E-B944FE05548B}" type="slidenum">
              <a:rPr lang="el-GR" smtClean="0"/>
              <a:pPr eaLnBrk="1" hangingPunct="1"/>
              <a:t>3</a:t>
            </a:fld>
            <a:endParaRPr lang="el-GR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95288" y="908050"/>
            <a:ext cx="824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 u="sng"/>
              <a:t>Πρόβλημα των παραγωγών</a:t>
            </a:r>
            <a:r>
              <a:rPr lang="el-GR"/>
              <a:t> : Μεγιστοποίηση του ιδιωτικού οφέλους μετά την </a:t>
            </a:r>
          </a:p>
          <a:p>
            <a:r>
              <a:rPr lang="el-GR"/>
              <a:t>επιβολή του φόρου </a:t>
            </a:r>
            <a:r>
              <a:rPr lang="en-US"/>
              <a:t>Pigou</a:t>
            </a:r>
            <a:endParaRPr lang="el-GR"/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1763713" y="1989138"/>
          <a:ext cx="3587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1358310" imgH="253890" progId="Equation.DSMT4">
                  <p:embed/>
                </p:oleObj>
              </mc:Choice>
              <mc:Fallback>
                <p:oleObj name="Equation" r:id="rId3" imgW="1358310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89138"/>
                        <a:ext cx="3587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640513" y="20812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(3)</a:t>
            </a:r>
            <a:endParaRPr lang="el-GR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808038" y="316071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Οπότε</a:t>
            </a:r>
          </a:p>
        </p:txBody>
      </p:sp>
      <p:graphicFrame>
        <p:nvGraphicFramePr>
          <p:cNvPr id="4103" name="Object 9"/>
          <p:cNvGraphicFramePr>
            <a:graphicFrameLocks noChangeAspect="1"/>
          </p:cNvGraphicFramePr>
          <p:nvPr/>
        </p:nvGraphicFramePr>
        <p:xfrm>
          <a:off x="2455863" y="3011488"/>
          <a:ext cx="28670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1231366" imgH="279279" progId="Equation.DSMT4">
                  <p:embed/>
                </p:oleObj>
              </mc:Choice>
              <mc:Fallback>
                <p:oleObj name="Equation" r:id="rId5" imgW="1231366" imgH="27927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3011488"/>
                        <a:ext cx="28670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6711950" y="301625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(4)</a:t>
            </a:r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879475" y="4240213"/>
            <a:ext cx="7138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Συνδυάζοντας (2) και (4) προκύπτει ο ορισμός της φορολογίας </a:t>
            </a:r>
            <a:r>
              <a:rPr lang="en-US"/>
              <a:t>Pigou</a:t>
            </a:r>
            <a:endParaRPr lang="el-GR"/>
          </a:p>
        </p:txBody>
      </p:sp>
      <p:sp>
        <p:nvSpPr>
          <p:cNvPr id="410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15"/>
          <p:cNvSpPr>
            <a:spLocks noChangeArrowheads="1"/>
          </p:cNvSpPr>
          <p:nvPr/>
        </p:nvSpPr>
        <p:spPr bwMode="auto">
          <a:xfrm>
            <a:off x="684213" y="4724400"/>
            <a:ext cx="4032250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8" name="Object 16"/>
          <p:cNvGraphicFramePr>
            <a:graphicFrameLocks noChangeAspect="1"/>
          </p:cNvGraphicFramePr>
          <p:nvPr/>
        </p:nvGraphicFramePr>
        <p:xfrm>
          <a:off x="827088" y="5013325"/>
          <a:ext cx="37433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1397000" imgH="457200" progId="Equation.DSMT4">
                  <p:embed/>
                </p:oleObj>
              </mc:Choice>
              <mc:Fallback>
                <p:oleObj name="Equation" r:id="rId7" imgW="13970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013325"/>
                        <a:ext cx="37433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AutoShape 17"/>
          <p:cNvSpPr>
            <a:spLocks noChangeArrowheads="1"/>
          </p:cNvSpPr>
          <p:nvPr/>
        </p:nvSpPr>
        <p:spPr bwMode="auto">
          <a:xfrm>
            <a:off x="5867400" y="4724400"/>
            <a:ext cx="2592388" cy="1871663"/>
          </a:xfrm>
          <a:prstGeom prst="roundRect">
            <a:avLst>
              <a:gd name="adj" fmla="val 16667"/>
            </a:avLst>
          </a:prstGeom>
          <a:solidFill>
            <a:srgbClr val="E4F4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Ο φόρος </a:t>
            </a:r>
            <a:r>
              <a:rPr lang="en-US"/>
              <a:t>Pigou</a:t>
            </a:r>
            <a:r>
              <a:rPr lang="en-GB"/>
              <a:t> </a:t>
            </a:r>
            <a:endParaRPr lang="el-GR"/>
          </a:p>
          <a:p>
            <a:pPr algn="ctr"/>
            <a:r>
              <a:rPr lang="el-GR"/>
              <a:t>ισούται με την τιμή του</a:t>
            </a:r>
          </a:p>
          <a:p>
            <a:pPr algn="ctr"/>
            <a:r>
              <a:rPr lang="el-GR"/>
              <a:t> οριακού </a:t>
            </a:r>
          </a:p>
          <a:p>
            <a:pPr algn="ctr"/>
            <a:r>
              <a:rPr lang="el-GR"/>
              <a:t>εξωτερικού κόστους </a:t>
            </a:r>
          </a:p>
          <a:p>
            <a:pPr algn="ctr"/>
            <a:r>
              <a:rPr lang="el-GR"/>
              <a:t>στο σημείο </a:t>
            </a:r>
          </a:p>
          <a:p>
            <a:pPr algn="ctr"/>
            <a:r>
              <a:rPr lang="el-GR"/>
              <a:t> άριστης ρύπανσης Ε*</a:t>
            </a:r>
          </a:p>
        </p:txBody>
      </p:sp>
      <p:sp>
        <p:nvSpPr>
          <p:cNvPr id="4110" name="Line 18"/>
          <p:cNvSpPr>
            <a:spLocks noChangeShapeType="1"/>
          </p:cNvSpPr>
          <p:nvPr/>
        </p:nvSpPr>
        <p:spPr bwMode="auto">
          <a:xfrm>
            <a:off x="4859338" y="5661025"/>
            <a:ext cx="865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125FB8-D193-48D0-9367-06675BD9FA6C}" type="slidenum">
              <a:rPr lang="el-GR" smtClean="0"/>
              <a:pPr eaLnBrk="1" hangingPunct="1"/>
              <a:t>4</a:t>
            </a:fld>
            <a:endParaRPr lang="el-GR" smtClean="0"/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1905000" y="13716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5000" y="5029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V="1">
            <a:off x="1905000" y="1916113"/>
            <a:ext cx="4106863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905000" y="1905000"/>
            <a:ext cx="39624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3924300" y="35004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248400" y="5132388"/>
            <a:ext cx="54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Q,E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3810000" y="50561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Q*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1295400" y="1017588"/>
            <a:ext cx="679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MB,</a:t>
            </a:r>
          </a:p>
          <a:p>
            <a:r>
              <a:rPr lang="el-GR">
                <a:latin typeface="Times New Roman" pitchFamily="18" charset="0"/>
              </a:rPr>
              <a:t>MEC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051050" y="1628775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MB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6232525" y="179070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MEC</a:t>
            </a: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3779838" y="29972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A</a:t>
            </a:r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1600200" y="17541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B</a:t>
            </a:r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5715000" y="5030788"/>
            <a:ext cx="315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Γ</a:t>
            </a: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1584325" y="49911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>
                <a:latin typeface="Times New Roman" pitchFamily="18" charset="0"/>
              </a:rPr>
              <a:t>Ο</a:t>
            </a:r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 flipH="1">
            <a:off x="1908175" y="35004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38" name="AutoShape 19"/>
          <p:cNvSpPr>
            <a:spLocks/>
          </p:cNvSpPr>
          <p:nvPr/>
        </p:nvSpPr>
        <p:spPr bwMode="auto">
          <a:xfrm>
            <a:off x="1476375" y="3500438"/>
            <a:ext cx="358775" cy="1512887"/>
          </a:xfrm>
          <a:prstGeom prst="leftBrace">
            <a:avLst>
              <a:gd name="adj1" fmla="val 35140"/>
              <a:gd name="adj2" fmla="val 51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20"/>
          <p:cNvSpPr txBox="1">
            <a:spLocks noChangeArrowheads="1"/>
          </p:cNvSpPr>
          <p:nvPr/>
        </p:nvSpPr>
        <p:spPr bwMode="auto">
          <a:xfrm>
            <a:off x="1187450" y="40751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t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5140" name="Freeform 21"/>
          <p:cNvSpPr>
            <a:spLocks/>
          </p:cNvSpPr>
          <p:nvPr/>
        </p:nvSpPr>
        <p:spPr bwMode="auto">
          <a:xfrm>
            <a:off x="3924300" y="3500438"/>
            <a:ext cx="1943100" cy="1512887"/>
          </a:xfrm>
          <a:custGeom>
            <a:avLst/>
            <a:gdLst>
              <a:gd name="T0" fmla="*/ 0 w 1224"/>
              <a:gd name="T1" fmla="*/ 0 h 953"/>
              <a:gd name="T2" fmla="*/ 0 w 1224"/>
              <a:gd name="T3" fmla="*/ 2147483647 h 953"/>
              <a:gd name="T4" fmla="*/ 2147483647 w 1224"/>
              <a:gd name="T5" fmla="*/ 2147483647 h 953"/>
              <a:gd name="T6" fmla="*/ 0 w 1224"/>
              <a:gd name="T7" fmla="*/ 0 h 953"/>
              <a:gd name="T8" fmla="*/ 0 60000 65536"/>
              <a:gd name="T9" fmla="*/ 0 60000 65536"/>
              <a:gd name="T10" fmla="*/ 0 60000 65536"/>
              <a:gd name="T11" fmla="*/ 0 60000 65536"/>
              <a:gd name="T12" fmla="*/ 0 w 1224"/>
              <a:gd name="T13" fmla="*/ 0 h 953"/>
              <a:gd name="T14" fmla="*/ 1224 w 1224"/>
              <a:gd name="T15" fmla="*/ 953 h 9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4" h="953">
                <a:moveTo>
                  <a:pt x="0" y="0"/>
                </a:moveTo>
                <a:lnTo>
                  <a:pt x="0" y="953"/>
                </a:lnTo>
                <a:lnTo>
                  <a:pt x="1224" y="9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41" name="Text Box 22"/>
          <p:cNvSpPr txBox="1">
            <a:spLocks noChangeArrowheads="1"/>
          </p:cNvSpPr>
          <p:nvPr/>
        </p:nvSpPr>
        <p:spPr bwMode="auto">
          <a:xfrm>
            <a:off x="5651500" y="2852738"/>
            <a:ext cx="3178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b="1">
                <a:latin typeface="Times New Roman" pitchFamily="18" charset="0"/>
              </a:rPr>
              <a:t>Κόστος ελέγχου της ρύπανσης</a:t>
            </a:r>
            <a:r>
              <a:rPr lang="el-GR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(Q*A</a:t>
            </a:r>
            <a:r>
              <a:rPr lang="el-GR" b="1">
                <a:latin typeface="Times New Roman" pitchFamily="18" charset="0"/>
              </a:rPr>
              <a:t>Γ)</a:t>
            </a:r>
          </a:p>
        </p:txBody>
      </p:sp>
      <p:sp>
        <p:nvSpPr>
          <p:cNvPr id="5142" name="Line 23"/>
          <p:cNvSpPr>
            <a:spLocks noChangeShapeType="1"/>
          </p:cNvSpPr>
          <p:nvPr/>
        </p:nvSpPr>
        <p:spPr bwMode="auto">
          <a:xfrm flipH="1">
            <a:off x="4500563" y="3141663"/>
            <a:ext cx="1150937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43" name="Freeform 24"/>
          <p:cNvSpPr>
            <a:spLocks/>
          </p:cNvSpPr>
          <p:nvPr/>
        </p:nvSpPr>
        <p:spPr bwMode="auto">
          <a:xfrm>
            <a:off x="1908175" y="1916113"/>
            <a:ext cx="2016125" cy="3097212"/>
          </a:xfrm>
          <a:custGeom>
            <a:avLst/>
            <a:gdLst>
              <a:gd name="T0" fmla="*/ 0 w 1270"/>
              <a:gd name="T1" fmla="*/ 2147483647 h 1951"/>
              <a:gd name="T2" fmla="*/ 2147483647 w 1270"/>
              <a:gd name="T3" fmla="*/ 2147483647 h 1951"/>
              <a:gd name="T4" fmla="*/ 0 w 1270"/>
              <a:gd name="T5" fmla="*/ 0 h 1951"/>
              <a:gd name="T6" fmla="*/ 0 w 1270"/>
              <a:gd name="T7" fmla="*/ 2147483647 h 1951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1951"/>
              <a:gd name="T14" fmla="*/ 1270 w 1270"/>
              <a:gd name="T15" fmla="*/ 1951 h 1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1951">
                <a:moveTo>
                  <a:pt x="0" y="1951"/>
                </a:moveTo>
                <a:lnTo>
                  <a:pt x="1270" y="998"/>
                </a:lnTo>
                <a:lnTo>
                  <a:pt x="0" y="0"/>
                </a:lnTo>
                <a:lnTo>
                  <a:pt x="0" y="195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44" name="Text Box 25"/>
          <p:cNvSpPr txBox="1">
            <a:spLocks noChangeArrowheads="1"/>
          </p:cNvSpPr>
          <p:nvPr/>
        </p:nvSpPr>
        <p:spPr bwMode="auto">
          <a:xfrm>
            <a:off x="3492500" y="1268413"/>
            <a:ext cx="2001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b="1">
                <a:latin typeface="Times New Roman" pitchFamily="18" charset="0"/>
              </a:rPr>
              <a:t>Κοινωνικό</a:t>
            </a:r>
          </a:p>
          <a:p>
            <a:r>
              <a:rPr lang="el-GR" b="1">
                <a:latin typeface="Times New Roman" pitchFamily="18" charset="0"/>
              </a:rPr>
              <a:t>Πλεόνασμα</a:t>
            </a:r>
            <a:r>
              <a:rPr lang="en-US" b="1">
                <a:latin typeface="Times New Roman" pitchFamily="18" charset="0"/>
              </a:rPr>
              <a:t> (OBA)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45" name="Line 26"/>
          <p:cNvSpPr>
            <a:spLocks noChangeShapeType="1"/>
          </p:cNvSpPr>
          <p:nvPr/>
        </p:nvSpPr>
        <p:spPr bwMode="auto">
          <a:xfrm>
            <a:off x="1908175" y="35004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46" name="Text Box 27"/>
          <p:cNvSpPr txBox="1">
            <a:spLocks noChangeArrowheads="1"/>
          </p:cNvSpPr>
          <p:nvPr/>
        </p:nvSpPr>
        <p:spPr bwMode="auto">
          <a:xfrm>
            <a:off x="1835150" y="5876925"/>
            <a:ext cx="282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b="1">
                <a:latin typeface="Times New Roman" pitchFamily="18" charset="0"/>
              </a:rPr>
              <a:t>Εξωτερικό κόστος</a:t>
            </a:r>
            <a:r>
              <a:rPr lang="en-US" b="1">
                <a:latin typeface="Times New Roman" pitchFamily="18" charset="0"/>
              </a:rPr>
              <a:t> (OAQ*)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47" name="Line 28"/>
          <p:cNvSpPr>
            <a:spLocks noChangeShapeType="1"/>
          </p:cNvSpPr>
          <p:nvPr/>
        </p:nvSpPr>
        <p:spPr bwMode="auto">
          <a:xfrm flipV="1">
            <a:off x="2771775" y="4581525"/>
            <a:ext cx="576263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48" name="Line 29"/>
          <p:cNvSpPr>
            <a:spLocks noChangeShapeType="1"/>
          </p:cNvSpPr>
          <p:nvPr/>
        </p:nvSpPr>
        <p:spPr bwMode="auto">
          <a:xfrm flipH="1">
            <a:off x="2555875" y="191611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49" name="Text Box 30"/>
          <p:cNvSpPr txBox="1">
            <a:spLocks noChangeArrowheads="1"/>
          </p:cNvSpPr>
          <p:nvPr/>
        </p:nvSpPr>
        <p:spPr bwMode="auto">
          <a:xfrm>
            <a:off x="179388" y="115888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2000" b="1" u="sng">
                <a:latin typeface="Times New Roman" pitchFamily="18" charset="0"/>
              </a:rPr>
              <a:t>Ανάλυση ευημερίας όταν οι πράσινοι φόροι είναι Μεταβιβαστικές δαπάνες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BAE3A-60A9-4CCE-B2A0-B76BFEFA3261}" type="slidenum">
              <a:rPr lang="el-GR" smtClean="0"/>
              <a:pPr eaLnBrk="1" hangingPunct="1"/>
              <a:t>5</a:t>
            </a:fld>
            <a:endParaRPr lang="el-GR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31913" y="428625"/>
            <a:ext cx="541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Double Dividend Hypothesis</a:t>
            </a:r>
            <a:r>
              <a:rPr lang="en-US" sz="1600"/>
              <a:t> </a:t>
            </a:r>
            <a:r>
              <a:rPr lang="en-GB" sz="1600"/>
              <a:t> </a:t>
            </a:r>
            <a:r>
              <a:rPr lang="el-GR" sz="1600"/>
              <a:t>Υπόθεση Διπλού Κέρδους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30250" y="1149350"/>
            <a:ext cx="75120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Τα έσοδα από την φορολογία </a:t>
            </a:r>
            <a:r>
              <a:rPr lang="en-US" sz="1600"/>
              <a:t>Pigou</a:t>
            </a:r>
            <a:r>
              <a:rPr lang="en-GB" sz="1600"/>
              <a:t> </a:t>
            </a:r>
            <a:r>
              <a:rPr lang="el-GR" sz="1600"/>
              <a:t>μπορεί να μειώσουν το μέγεθος της </a:t>
            </a:r>
          </a:p>
          <a:p>
            <a:pPr eaLnBrk="1" hangingPunct="1"/>
            <a:r>
              <a:rPr lang="el-GR" sz="1600"/>
              <a:t>προϋπάρχουσας φορολογίας και ενδεχομένως και την ένταση των στρεβλώσεων </a:t>
            </a:r>
          </a:p>
          <a:p>
            <a:pPr eaLnBrk="1" hangingPunct="1"/>
            <a:r>
              <a:rPr lang="el-GR" sz="1600"/>
              <a:t>που οι προϋπάρχοντες φόροι δημιουργούν στην λειτουργία της αγοράς.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857250" y="2500313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b="1"/>
              <a:t>Πότε?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000250" y="2428875"/>
            <a:ext cx="6216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Όταν η πράσινη φορολογία είναι </a:t>
            </a:r>
            <a:r>
              <a:rPr lang="el-GR" sz="1600" b="1">
                <a:solidFill>
                  <a:srgbClr val="FF0000"/>
                </a:solidFill>
              </a:rPr>
              <a:t>λιγότερο στρεβλωτική </a:t>
            </a:r>
            <a:r>
              <a:rPr lang="el-GR" sz="1600"/>
              <a:t>σε σχέση</a:t>
            </a:r>
          </a:p>
          <a:p>
            <a:pPr eaLnBrk="1" hangingPunct="1"/>
            <a:r>
              <a:rPr lang="el-GR" sz="1600"/>
              <a:t>με την προϋπάρχουσα φορολογία</a:t>
            </a:r>
            <a:r>
              <a:rPr lang="en-US" sz="1600"/>
              <a:t> </a:t>
            </a:r>
            <a:r>
              <a:rPr lang="el-GR" sz="1600"/>
              <a:t>και υπάρχει </a:t>
            </a:r>
            <a:r>
              <a:rPr lang="el-GR" sz="1600" b="1">
                <a:solidFill>
                  <a:srgbClr val="00B0F0"/>
                </a:solidFill>
              </a:rPr>
              <a:t>ισοσκελισμένος </a:t>
            </a:r>
          </a:p>
          <a:p>
            <a:pPr eaLnBrk="1" hangingPunct="1"/>
            <a:r>
              <a:rPr lang="el-GR" sz="1600" b="1">
                <a:solidFill>
                  <a:srgbClr val="00B0F0"/>
                </a:solidFill>
              </a:rPr>
              <a:t>προϋπολογισμός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642938" y="2143125"/>
            <a:ext cx="8031162" cy="114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259559"/>
              </p:ext>
            </p:extLst>
          </p:nvPr>
        </p:nvGraphicFramePr>
        <p:xfrm>
          <a:off x="777875" y="3756025"/>
          <a:ext cx="60579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3085920" imgH="482400" progId="Equation.DSMT4">
                  <p:embed/>
                </p:oleObj>
              </mc:Choice>
              <mc:Fallback>
                <p:oleObj name="Equation" r:id="rId3" imgW="308592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3756025"/>
                        <a:ext cx="60579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6877050" y="4941888"/>
            <a:ext cx="1922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Κοινωνική αξία των</a:t>
            </a:r>
          </a:p>
          <a:p>
            <a:pPr eaLnBrk="1" hangingPunct="1"/>
            <a:r>
              <a:rPr lang="el-GR" sz="1600"/>
              <a:t> πράσινων φόρων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7667625" y="3716338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(5)</a:t>
            </a:r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250825" y="4941888"/>
            <a:ext cx="3455988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graphicFrame>
        <p:nvGraphicFramePr>
          <p:cNvPr id="6156" name="Object 19"/>
          <p:cNvGraphicFramePr>
            <a:graphicFrameLocks noChangeAspect="1"/>
          </p:cNvGraphicFramePr>
          <p:nvPr/>
        </p:nvGraphicFramePr>
        <p:xfrm>
          <a:off x="323850" y="5249863"/>
          <a:ext cx="11525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545863" imgH="457002" progId="Equation.DSMT4">
                  <p:embed/>
                </p:oleObj>
              </mc:Choice>
              <mc:Fallback>
                <p:oleObj name="Equation" r:id="rId5" imgW="545863" imgH="45700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249863"/>
                        <a:ext cx="1152525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1547813" y="5445125"/>
            <a:ext cx="2087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sz="1600"/>
              <a:t>Λογιστική αξία των</a:t>
            </a:r>
          </a:p>
          <a:p>
            <a:r>
              <a:rPr lang="el-GR" sz="1600"/>
              <a:t>πράσινων φόρων</a:t>
            </a:r>
          </a:p>
        </p:txBody>
      </p:sp>
      <p:graphicFrame>
        <p:nvGraphicFramePr>
          <p:cNvPr id="6158" name="Object 22"/>
          <p:cNvGraphicFramePr>
            <a:graphicFrameLocks noChangeAspect="1"/>
          </p:cNvGraphicFramePr>
          <p:nvPr/>
        </p:nvGraphicFramePr>
        <p:xfrm>
          <a:off x="4140200" y="5373688"/>
          <a:ext cx="11525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7" imgW="444307" imgH="203112" progId="Equation.DSMT4">
                  <p:embed/>
                </p:oleObj>
              </mc:Choice>
              <mc:Fallback>
                <p:oleObj name="Equation" r:id="rId7" imgW="444307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373688"/>
                        <a:ext cx="11525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25"/>
          <p:cNvSpPr txBox="1">
            <a:spLocks noChangeArrowheads="1"/>
          </p:cNvSpPr>
          <p:nvPr/>
        </p:nvSpPr>
        <p:spPr bwMode="auto">
          <a:xfrm>
            <a:off x="5508625" y="6092825"/>
            <a:ext cx="2305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Σκιώδης τιμή των</a:t>
            </a:r>
          </a:p>
          <a:p>
            <a:pPr eaLnBrk="1" hangingPunct="1"/>
            <a:r>
              <a:rPr lang="el-GR" sz="1600"/>
              <a:t> δημοσίων δαπανών</a:t>
            </a:r>
          </a:p>
        </p:txBody>
      </p:sp>
      <p:cxnSp>
        <p:nvCxnSpPr>
          <p:cNvPr id="6160" name="AutoShape 26"/>
          <p:cNvCxnSpPr>
            <a:cxnSpLocks noChangeShapeType="1"/>
          </p:cNvCxnSpPr>
          <p:nvPr/>
        </p:nvCxnSpPr>
        <p:spPr bwMode="auto">
          <a:xfrm rot="10800000">
            <a:off x="4716463" y="5900738"/>
            <a:ext cx="719137" cy="481012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28"/>
          <p:cNvCxnSpPr>
            <a:cxnSpLocks noChangeShapeType="1"/>
            <a:endCxn id="6153" idx="0"/>
          </p:cNvCxnSpPr>
          <p:nvPr/>
        </p:nvCxnSpPr>
        <p:spPr bwMode="auto">
          <a:xfrm>
            <a:off x="6804025" y="4076700"/>
            <a:ext cx="1035050" cy="865188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52539-45DA-492C-B5D2-82E9279FBDD4}" type="slidenum">
              <a:rPr lang="el-GR" smtClean="0"/>
              <a:pPr eaLnBrk="1" hangingPunct="1"/>
              <a:t>6</a:t>
            </a:fld>
            <a:endParaRPr lang="el-GR" smtClean="0"/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265607"/>
              </p:ext>
            </p:extLst>
          </p:nvPr>
        </p:nvGraphicFramePr>
        <p:xfrm>
          <a:off x="223839" y="889000"/>
          <a:ext cx="4574944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2298600" imgH="457200" progId="Equation.DSMT4">
                  <p:embed/>
                </p:oleObj>
              </mc:Choice>
              <mc:Fallback>
                <p:oleObj name="Equation" r:id="rId3" imgW="22986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9" y="889000"/>
                        <a:ext cx="4574944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84888" y="644525"/>
            <a:ext cx="433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(6)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68313" y="2133600"/>
            <a:ext cx="397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Συνδυάζοντας (2) και (6) προκύπτει</a:t>
            </a:r>
          </a:p>
        </p:txBody>
      </p:sp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5508625" y="3805238"/>
          <a:ext cx="25193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805238"/>
                        <a:ext cx="25193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4787900" y="1196975"/>
            <a:ext cx="3311525" cy="2016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6" name="Object 14"/>
          <p:cNvGraphicFramePr>
            <a:graphicFrameLocks noChangeAspect="1"/>
          </p:cNvGraphicFramePr>
          <p:nvPr/>
        </p:nvGraphicFramePr>
        <p:xfrm>
          <a:off x="5219700" y="1268413"/>
          <a:ext cx="23050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7" imgW="927100" imgH="660400" progId="Equation.DSMT4">
                  <p:embed/>
                </p:oleObj>
              </mc:Choice>
              <mc:Fallback>
                <p:oleObj name="Equation" r:id="rId7" imgW="927100" imgH="660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268413"/>
                        <a:ext cx="2305050" cy="164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8367713" y="1889125"/>
            <a:ext cx="433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(7)</a:t>
            </a:r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6659563" y="3357563"/>
            <a:ext cx="2128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/>
              <a:t>Δηλαδή η (7) μας λέει</a:t>
            </a:r>
          </a:p>
        </p:txBody>
      </p:sp>
      <p:sp>
        <p:nvSpPr>
          <p:cNvPr id="7179" name="Rectangle 20"/>
          <p:cNvSpPr>
            <a:spLocks noChangeArrowheads="1"/>
          </p:cNvSpPr>
          <p:nvPr/>
        </p:nvSpPr>
        <p:spPr bwMode="auto">
          <a:xfrm>
            <a:off x="107950" y="4724400"/>
            <a:ext cx="8464550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35000"/>
              </a:lnSpc>
            </a:pPr>
            <a:r>
              <a:rPr lang="el-GR" b="1" u="sng"/>
              <a:t>Συμπέρασμα</a:t>
            </a:r>
            <a:r>
              <a:rPr lang="el-GR"/>
              <a:t>:</a:t>
            </a:r>
            <a:r>
              <a:rPr lang="el-GR" sz="1600"/>
              <a:t> Όταν η σχεδίαση της πράσινης φορολογίας συνυπολογίζει και την κοινωνική </a:t>
            </a:r>
          </a:p>
          <a:p>
            <a:pPr>
              <a:lnSpc>
                <a:spcPct val="135000"/>
              </a:lnSpc>
            </a:pPr>
            <a:r>
              <a:rPr lang="el-GR" sz="1600"/>
              <a:t>αξία  των εσόδων φορολογίας τότε                   . Μικρότερος φόρος συνεπάγεται μεγαλύτερη </a:t>
            </a:r>
          </a:p>
          <a:p>
            <a:pPr>
              <a:lnSpc>
                <a:spcPct val="135000"/>
              </a:lnSpc>
            </a:pPr>
            <a:r>
              <a:rPr lang="el-GR" sz="1600"/>
              <a:t>παραγωγή προϊόντος αλλά και περισσότερους ρύπους. Περισσότεροι ρύποι συνεπάγονται </a:t>
            </a:r>
          </a:p>
          <a:p>
            <a:pPr>
              <a:lnSpc>
                <a:spcPct val="135000"/>
              </a:lnSpc>
            </a:pPr>
            <a:r>
              <a:rPr lang="el-GR" sz="1600"/>
              <a:t>μεγαλύτερη ζημιά ή οποία όμως </a:t>
            </a:r>
            <a:r>
              <a:rPr lang="el-GR" sz="1600" b="1">
                <a:solidFill>
                  <a:srgbClr val="FF0000"/>
                </a:solidFill>
              </a:rPr>
              <a:t>αντισταθμίζεται </a:t>
            </a:r>
            <a:r>
              <a:rPr lang="el-GR" sz="1600"/>
              <a:t>από την αύξηση των φορολογικών εσόδων.</a:t>
            </a:r>
          </a:p>
          <a:p>
            <a:pPr>
              <a:lnSpc>
                <a:spcPct val="135000"/>
              </a:lnSpc>
            </a:pPr>
            <a:endParaRPr lang="el-GR" sz="1600"/>
          </a:p>
        </p:txBody>
      </p:sp>
      <p:sp>
        <p:nvSpPr>
          <p:cNvPr id="7180" name="Line 22"/>
          <p:cNvSpPr>
            <a:spLocks noChangeShapeType="1"/>
          </p:cNvSpPr>
          <p:nvPr/>
        </p:nvSpPr>
        <p:spPr bwMode="auto">
          <a:xfrm>
            <a:off x="6443663" y="33575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7181" name="Object 23"/>
          <p:cNvGraphicFramePr>
            <a:graphicFrameLocks noChangeAspect="1"/>
          </p:cNvGraphicFramePr>
          <p:nvPr/>
        </p:nvGraphicFramePr>
        <p:xfrm>
          <a:off x="3635375" y="5084763"/>
          <a:ext cx="7207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9" imgW="330200" imgH="228600" progId="Equation.DSMT4">
                  <p:embed/>
                </p:oleObj>
              </mc:Choice>
              <mc:Fallback>
                <p:oleObj name="Equation" r:id="rId9" imgW="3302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084763"/>
                        <a:ext cx="7207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Line 24"/>
          <p:cNvSpPr>
            <a:spLocks noChangeShapeType="1"/>
          </p:cNvSpPr>
          <p:nvPr/>
        </p:nvSpPr>
        <p:spPr bwMode="auto">
          <a:xfrm>
            <a:off x="4356100" y="234950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83" name="Line 25"/>
          <p:cNvSpPr>
            <a:spLocks noChangeShapeType="1"/>
          </p:cNvSpPr>
          <p:nvPr/>
        </p:nvSpPr>
        <p:spPr bwMode="auto">
          <a:xfrm flipH="1" flipV="1">
            <a:off x="3348038" y="3716338"/>
            <a:ext cx="20161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84" name="AutoShape 26"/>
          <p:cNvSpPr>
            <a:spLocks noChangeArrowheads="1"/>
          </p:cNvSpPr>
          <p:nvPr/>
        </p:nvSpPr>
        <p:spPr bwMode="auto">
          <a:xfrm>
            <a:off x="684213" y="3429000"/>
            <a:ext cx="2592387" cy="431800"/>
          </a:xfrm>
          <a:prstGeom prst="roundRect">
            <a:avLst>
              <a:gd name="adj" fmla="val 16667"/>
            </a:avLst>
          </a:prstGeom>
          <a:solidFill>
            <a:srgbClr val="E4F4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Ποια η σημασία του?</a:t>
            </a:r>
          </a:p>
        </p:txBody>
      </p:sp>
      <p:sp>
        <p:nvSpPr>
          <p:cNvPr id="7185" name="Line 28"/>
          <p:cNvSpPr>
            <a:spLocks noChangeShapeType="1"/>
          </p:cNvSpPr>
          <p:nvPr/>
        </p:nvSpPr>
        <p:spPr bwMode="auto">
          <a:xfrm>
            <a:off x="1908175" y="40767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86" name="Text Box 29"/>
          <p:cNvSpPr txBox="1">
            <a:spLocks noChangeArrowheads="1"/>
          </p:cNvSpPr>
          <p:nvPr/>
        </p:nvSpPr>
        <p:spPr bwMode="auto">
          <a:xfrm>
            <a:off x="539750" y="260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Οπότε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9E2D49-5289-47F1-99A6-BA7C470EBF8E}" type="slidenum">
              <a:rPr lang="el-GR" smtClean="0"/>
              <a:pPr eaLnBrk="1" hangingPunct="1"/>
              <a:t>7</a:t>
            </a:fld>
            <a:endParaRPr lang="el-GR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79388" y="260350"/>
            <a:ext cx="8964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b="1" u="sng"/>
              <a:t>Ανάλυση ευημερίας όταν οι πράσινοι φόροι δεν είναι Μεταβιβαστικές δαπάνες</a:t>
            </a:r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836613"/>
            <a:ext cx="8216900" cy="584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328</Words>
  <Application>Microsoft Office PowerPoint</Application>
  <PresentationFormat>Προβολή στην οθόνη (4:3)</PresentationFormat>
  <Paragraphs>99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Default Design</vt:lpstr>
      <vt:lpstr>Equation</vt:lpstr>
      <vt:lpstr>MathType 6.0 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36</cp:revision>
  <cp:lastPrinted>2010-02-17T12:45:22Z</cp:lastPrinted>
  <dcterms:created xsi:type="dcterms:W3CDTF">2009-03-12T13:49:24Z</dcterms:created>
  <dcterms:modified xsi:type="dcterms:W3CDTF">2016-11-22T09:00:37Z</dcterms:modified>
</cp:coreProperties>
</file>