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2" r:id="rId9"/>
  </p:sldIdLst>
  <p:sldSz cx="6858000" cy="9144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5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E8F3-634E-4964-B512-53462C78477C}" type="datetimeFigureOut">
              <a:rPr lang="el-GR" smtClean="0"/>
              <a:pPr/>
              <a:t>7/12/2015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A623F-EEBA-45B7-B6BD-6EECFE7EB3B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088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623F-EEBA-45B7-B6BD-6EECFE7EB3B4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6E6C4-176C-4D96-BDD7-A0D6F6DBB74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C52E2-48E6-4504-BA03-729E933098FC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97137-1B18-4131-BF9F-6922D11A4F3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708B4-CBC2-412F-AD72-A39C50632E34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47909-5191-4ADB-A3B1-A405D0AE9E10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586F0-BB1D-4675-BB03-2E21CDA9F37D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01C5-CA62-44CA-85FC-D650EFE2FD8C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6FBE1-3F7A-41CB-8A55-0177CAC399F0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B0FD9-73C9-412D-94F2-6DEBDE11BED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70146-EFCE-43B7-B770-975A32E10AC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19430-66AC-45F4-8A12-B7C4B7F6F50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C3E954-79CE-4EAF-91DB-99FA0DFBD3B5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720" y="1763688"/>
            <a:ext cx="5472609" cy="646331"/>
          </a:xfrm>
          <a:prstGeom prst="rect">
            <a:avLst/>
          </a:prstGeom>
          <a:solidFill>
            <a:srgbClr val="FF0000"/>
          </a:solidFill>
          <a:effectLst>
            <a:glow rad="101600">
              <a:srgbClr val="C000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3600" dirty="0" smtClean="0"/>
              <a:t>Εντατικοποίηση &amp; </a:t>
            </a:r>
            <a:r>
              <a:rPr lang="en-US" sz="3600" dirty="0" smtClean="0"/>
              <a:t>CAP  ?</a:t>
            </a:r>
            <a:endParaRPr lang="el-GR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16832" y="4499992"/>
            <a:ext cx="3339184" cy="584775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3200" dirty="0" smtClean="0"/>
              <a:t>Πως και γιατί ???</a:t>
            </a:r>
            <a:endParaRPr lang="el-G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12776" y="6228184"/>
            <a:ext cx="408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Μια υπεραπλουστευμένη παρουσίαση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376315" y="428431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" name="Freeform 8"/>
          <p:cNvSpPr>
            <a:spLocks/>
          </p:cNvSpPr>
          <p:nvPr/>
        </p:nvSpPr>
        <p:spPr bwMode="auto">
          <a:xfrm>
            <a:off x="1484784" y="2627784"/>
            <a:ext cx="3240087" cy="1189037"/>
          </a:xfrm>
          <a:custGeom>
            <a:avLst/>
            <a:gdLst/>
            <a:ahLst/>
            <a:cxnLst>
              <a:cxn ang="0">
                <a:pos x="0" y="749"/>
              </a:cxn>
              <a:cxn ang="0">
                <a:pos x="544" y="204"/>
              </a:cxn>
              <a:cxn ang="0">
                <a:pos x="1179" y="68"/>
              </a:cxn>
              <a:cxn ang="0">
                <a:pos x="2041" y="613"/>
              </a:cxn>
            </a:cxnLst>
            <a:rect l="0" t="0" r="r" b="b"/>
            <a:pathLst>
              <a:path w="2041" h="749">
                <a:moveTo>
                  <a:pt x="0" y="749"/>
                </a:moveTo>
                <a:cubicBezTo>
                  <a:pt x="173" y="533"/>
                  <a:pt x="347" y="318"/>
                  <a:pt x="544" y="204"/>
                </a:cubicBezTo>
                <a:cubicBezTo>
                  <a:pt x="741" y="90"/>
                  <a:pt x="929" y="0"/>
                  <a:pt x="1179" y="68"/>
                </a:cubicBezTo>
                <a:cubicBezTo>
                  <a:pt x="1429" y="136"/>
                  <a:pt x="1897" y="522"/>
                  <a:pt x="2041" y="6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873077" y="2773016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 flipV="1">
            <a:off x="4292749" y="2195537"/>
            <a:ext cx="71437" cy="5184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1576090" y="1549053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484461" y="7380312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1484461" y="4787925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1700361" y="5003825"/>
            <a:ext cx="3097213" cy="2663825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2132856" y="2627784"/>
            <a:ext cx="3024336" cy="2304256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424636" y="4499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X</a:t>
            </a:r>
            <a:endParaRPr lang="el-GR" sz="1400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144290" y="154905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Q</a:t>
            </a:r>
            <a:endParaRPr lang="el-GR" sz="1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013027" y="3274666"/>
            <a:ext cx="541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APP</a:t>
            </a:r>
            <a:endParaRPr lang="el-GR" sz="1400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988840" y="2123728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MPP</a:t>
            </a:r>
            <a:endParaRPr lang="el-GR" sz="1400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895624" y="4643462"/>
            <a:ext cx="633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VMP</a:t>
            </a:r>
            <a:r>
              <a:rPr lang="en-US" sz="1400" baseline="-25000" dirty="0"/>
              <a:t>1</a:t>
            </a:r>
            <a:endParaRPr lang="el-GR" sz="1400" baseline="-25000" dirty="0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979636" y="6084912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/>
              <a:t>P</a:t>
            </a:r>
            <a:r>
              <a:rPr lang="en-US" sz="1400" baseline="-25000" dirty="0" err="1"/>
              <a:t>x</a:t>
            </a:r>
            <a:endParaRPr lang="el-GR" sz="1400" baseline="-25000" dirty="0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1484461" y="6156176"/>
            <a:ext cx="2088555" cy="1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429149" y="7453337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1</a:t>
            </a:r>
            <a:endParaRPr lang="el-GR" sz="1400" baseline="-25000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3572024" y="6156350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2873077" y="327625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449340" y="284445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II</a:t>
            </a:r>
            <a:endParaRPr lang="el-GR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H="1">
            <a:off x="1936452" y="3636616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349202" y="3223866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  <a:endParaRPr lang="el-GR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4312940" y="241265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4940002" y="2072928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III</a:t>
            </a:r>
            <a:endParaRPr lang="el-GR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1576090" y="4141441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96752" y="755576"/>
            <a:ext cx="449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Λίγη επανάληψη της Θεωρίας Παραγωγής</a:t>
            </a:r>
            <a:endParaRPr lang="el-GR" dirty="0"/>
          </a:p>
        </p:txBody>
      </p:sp>
      <p:sp>
        <p:nvSpPr>
          <p:cNvPr id="33" name="Oval 32"/>
          <p:cNvSpPr/>
          <p:nvPr/>
        </p:nvSpPr>
        <p:spPr>
          <a:xfrm>
            <a:off x="548680" y="7452320"/>
            <a:ext cx="2304256" cy="14904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Ορθολογική χρήση εισροών</a:t>
            </a:r>
            <a:endParaRPr lang="el-GR" dirty="0"/>
          </a:p>
        </p:txBody>
      </p:sp>
      <p:sp>
        <p:nvSpPr>
          <p:cNvPr id="34" name="Curved Up Arrow 33"/>
          <p:cNvSpPr/>
          <p:nvPr/>
        </p:nvSpPr>
        <p:spPr>
          <a:xfrm rot="19285311">
            <a:off x="2708920" y="8028384"/>
            <a:ext cx="1224136" cy="36004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3" grpId="0" animBg="1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3" grpId="0" build="allAtOnce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700808" y="2555776"/>
          <a:ext cx="2447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1143000" imgH="254000" progId="Equation.DSMT4">
                  <p:embed/>
                </p:oleObj>
              </mc:Choice>
              <mc:Fallback>
                <p:oleObj name="Equation" r:id="rId4" imgW="1143000" imgH="254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808" y="2555776"/>
                        <a:ext cx="24479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6832" y="827584"/>
            <a:ext cx="7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Γιατί?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052736" y="1691680"/>
            <a:ext cx="38363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Παραδοχή: Μεγιστοποίηση κέρδους</a:t>
            </a:r>
            <a:endParaRPr lang="el-GR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36712" y="4572000"/>
          <a:ext cx="5299198" cy="187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2286000" imgH="812520" progId="Equation.DSMT4">
                  <p:embed/>
                </p:oleObj>
              </mc:Choice>
              <mc:Fallback>
                <p:oleObj name="Equation" r:id="rId6" imgW="2286000" imgH="812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12" y="4572000"/>
                        <a:ext cx="5299198" cy="1871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2996952" y="3275856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620688" y="6948264"/>
            <a:ext cx="515410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Δηλαδή:  χρησιμοποιώ τόση ποσότητα εισροής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Μέχρι του σημείου στο οποίο </a:t>
            </a:r>
            <a:r>
              <a:rPr lang="el-GR" dirty="0" smtClean="0">
                <a:solidFill>
                  <a:srgbClr val="FF0000"/>
                </a:solidFill>
              </a:rPr>
              <a:t>η αξία της οριακού 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προϊόντος</a:t>
            </a:r>
            <a:r>
              <a:rPr lang="el-GR" dirty="0" smtClean="0"/>
              <a:t> να εξισωθεί με την </a:t>
            </a:r>
            <a:r>
              <a:rPr lang="el-GR" dirty="0" smtClean="0">
                <a:solidFill>
                  <a:srgbClr val="FF0000"/>
                </a:solidFill>
              </a:rPr>
              <a:t>τιμή της εισροής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  <p:bldP spid="6" grpId="0" animBg="1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285059" y="442696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>
            <a:off x="2492896" y="4499992"/>
            <a:ext cx="3384550" cy="2879725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1413396" y="7235254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413396" y="4642867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1629296" y="4858767"/>
            <a:ext cx="3097213" cy="2663825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824559" y="4498404"/>
            <a:ext cx="633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VMP</a:t>
            </a:r>
            <a:r>
              <a:rPr lang="en-US" sz="1400" baseline="-25000" dirty="0"/>
              <a:t>1</a:t>
            </a:r>
            <a:endParaRPr lang="el-GR" sz="1400" baseline="-25000" dirty="0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3213621" y="4477767"/>
            <a:ext cx="633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VMP</a:t>
            </a:r>
            <a:r>
              <a:rPr lang="en-US" sz="1400" baseline="-25000" dirty="0"/>
              <a:t>2</a:t>
            </a:r>
            <a:endParaRPr lang="el-GR" sz="1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908571" y="5939854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/>
              <a:t>P</a:t>
            </a:r>
            <a:r>
              <a:rPr lang="en-US" sz="1400" baseline="-25000" dirty="0" err="1"/>
              <a:t>x</a:t>
            </a:r>
            <a:endParaRPr lang="el-GR" sz="1400" baseline="-25000" dirty="0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1413396" y="6011292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724921" y="6011292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358084" y="7308279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1</a:t>
            </a:r>
            <a:endParaRPr lang="el-GR" sz="1400" baseline="-25000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581773" y="7308254"/>
            <a:ext cx="647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/>
              <a:t>X</a:t>
            </a:r>
            <a:r>
              <a:rPr lang="en-US" sz="1400" baseline="-25000" dirty="0"/>
              <a:t>2</a:t>
            </a:r>
            <a:endParaRPr lang="el-GR" sz="1400" baseline="-25000" dirty="0"/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>
            <a:off x="3500959" y="6011292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9"/>
          <p:cNvSpPr>
            <a:spLocks noChangeShapeType="1"/>
          </p:cNvSpPr>
          <p:nvPr/>
        </p:nvSpPr>
        <p:spPr bwMode="auto">
          <a:xfrm>
            <a:off x="3500959" y="6732017"/>
            <a:ext cx="1223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80728" y="1043608"/>
            <a:ext cx="5068760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Επιδότηση της τιμής του προϊόντος </a:t>
            </a:r>
            <a:endParaRPr lang="el-GR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40768" y="1763688"/>
          <a:ext cx="44068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768" y="1763688"/>
                        <a:ext cx="440689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own Arrow 17"/>
          <p:cNvSpPr/>
          <p:nvPr/>
        </p:nvSpPr>
        <p:spPr>
          <a:xfrm>
            <a:off x="3284984" y="2843808"/>
            <a:ext cx="64807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12976" y="5220072"/>
            <a:ext cx="576064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20688" y="7740352"/>
            <a:ext cx="280831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Αλλαγές στο εντατικό όριο</a:t>
            </a:r>
            <a:endParaRPr lang="el-GR" dirty="0"/>
          </a:p>
        </p:txBody>
      </p:sp>
      <p:sp>
        <p:nvSpPr>
          <p:cNvPr id="22" name="Curved Up Arrow 21"/>
          <p:cNvSpPr/>
          <p:nvPr/>
        </p:nvSpPr>
        <p:spPr>
          <a:xfrm rot="18517771">
            <a:off x="3320292" y="7692217"/>
            <a:ext cx="1584176" cy="48360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/>
      <p:bldP spid="9" grpId="0"/>
      <p:bldP spid="10" grpId="0" animBg="1"/>
      <p:bldP spid="11" grpId="0" animBg="1"/>
      <p:bldP spid="14" grpId="0" animBg="1"/>
      <p:bldP spid="15" grpId="0" animBg="1"/>
      <p:bldP spid="18" grpId="0" animBg="1"/>
      <p:bldP spid="21" grpId="0" build="allAtOnce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728" y="1043608"/>
            <a:ext cx="4643066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Επιδότηση της τιμής της εισροής</a:t>
            </a:r>
            <a:endParaRPr lang="el-GR" sz="24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982913" y="1784350"/>
          <a:ext cx="1123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330120" imgH="241200" progId="Equation.DSMT4">
                  <p:embed/>
                </p:oleObj>
              </mc:Choice>
              <mc:Fallback>
                <p:oleObj name="Equation" r:id="rId4" imgW="33012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784350"/>
                        <a:ext cx="112395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1484908" y="6444431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484908" y="385204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1700808" y="4067944"/>
            <a:ext cx="3097213" cy="2663825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896071" y="3707581"/>
            <a:ext cx="633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VMP</a:t>
            </a:r>
            <a:r>
              <a:rPr lang="en-US" sz="1400" baseline="-25000"/>
              <a:t>1</a:t>
            </a:r>
            <a:endParaRPr lang="el-GR" sz="1400" baseline="-2500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980083" y="5149031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</a:t>
            </a:r>
            <a:r>
              <a:rPr lang="en-US" sz="1400" baseline="-25000"/>
              <a:t>x</a:t>
            </a:r>
            <a:endParaRPr lang="el-GR" sz="1400" baseline="-25000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V="1">
            <a:off x="1484908" y="5220295"/>
            <a:ext cx="2088555" cy="1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429596" y="6517456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  <a:r>
              <a:rPr lang="en-US" sz="1400" baseline="-25000"/>
              <a:t>1</a:t>
            </a:r>
            <a:endParaRPr lang="el-GR" sz="1400" baseline="-25000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789040" y="6516216"/>
            <a:ext cx="647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-25000" dirty="0" smtClean="0"/>
              <a:t>2</a:t>
            </a:r>
            <a:endParaRPr lang="el-GR" sz="1400" baseline="-25000" dirty="0"/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>
            <a:off x="3572471" y="5220469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4784" y="5796136"/>
            <a:ext cx="25202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05064" y="5796136"/>
            <a:ext cx="0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20888" y="5292080"/>
            <a:ext cx="0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73016" y="6012160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2483768"/>
            <a:ext cx="2088232" cy="12003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Επιδότηση της τιμής του προϊόντος 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6712" y="4427984"/>
            <a:ext cx="1872208" cy="12003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Επιδότηση της τιμής της εισροής</a:t>
            </a:r>
            <a:endParaRPr lang="el-GR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24944" y="3059832"/>
            <a:ext cx="136815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80928" y="4427984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293096" y="3275856"/>
            <a:ext cx="2232248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Εντατικοποίηση</a:t>
            </a:r>
            <a:endParaRPr lang="el-G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704" y="827584"/>
            <a:ext cx="5998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κάποια διαστήματα η εσωτερική στήριξη περιλάμβανε</a:t>
            </a:r>
          </a:p>
          <a:p>
            <a:r>
              <a:rPr lang="el-GR" dirty="0" smtClean="0"/>
              <a:t>Και επιδοτήσεις τιμών και επιδοτήσεις εισροών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908720" y="6444208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ΠΡΟΣΟΧΗ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92696" y="7164288"/>
            <a:ext cx="581845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Είναι εξαιρετικά απλουστευτικό, όμως, να χρεώνεται η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εντατικοποίηση της γεωργίας αποκλειστικά στο </a:t>
            </a:r>
            <a:r>
              <a:rPr lang="el-GR" dirty="0" smtClean="0">
                <a:solidFill>
                  <a:srgbClr val="FF0000"/>
                </a:solidFill>
              </a:rPr>
              <a:t>θεσμικό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πλαίσιο</a:t>
            </a:r>
            <a:r>
              <a:rPr lang="el-GR" dirty="0" smtClean="0"/>
              <a:t> που επικρατούσε πριν τις αναθεωρήσεις του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 1992 και του 2003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928" y="683568"/>
            <a:ext cx="84561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el-GR" dirty="0" smtClean="0"/>
              <a:t>ΓΙΑΤΙ?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20688" y="1619672"/>
            <a:ext cx="5559407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Η απάντηση είναι ότι ταυτόχρονα με την ύπαρξη του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θεσμικού πλαισίου την περίοδο αυτή παρατηρείται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σημαντική </a:t>
            </a:r>
            <a:r>
              <a:rPr lang="el-GR" dirty="0" smtClean="0">
                <a:solidFill>
                  <a:srgbClr val="FF0000"/>
                </a:solidFill>
              </a:rPr>
              <a:t>μεταβολή της τεχνολογίας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(π.χ. μηχανολογικός εξοπλισμός, νέα υβρίδια,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νέα λιπάσματα)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80728" y="399593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Αυτόνομη</a:t>
            </a:r>
            <a:r>
              <a:rPr lang="en-US" dirty="0" smtClean="0"/>
              <a:t> </a:t>
            </a:r>
          </a:p>
          <a:p>
            <a:r>
              <a:rPr lang="en-US" dirty="0" smtClean="0"/>
              <a:t>(autonomous)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5004048"/>
            <a:ext cx="1753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Παρακινούμενη</a:t>
            </a:r>
          </a:p>
          <a:p>
            <a:r>
              <a:rPr lang="el-GR" dirty="0" smtClean="0"/>
              <a:t>(</a:t>
            </a:r>
            <a:r>
              <a:rPr lang="en-US" dirty="0" smtClean="0"/>
              <a:t>Induced)</a:t>
            </a:r>
            <a:endParaRPr lang="el-GR" dirty="0"/>
          </a:p>
        </p:txBody>
      </p:sp>
      <p:sp>
        <p:nvSpPr>
          <p:cNvPr id="6" name="Right Brace 5"/>
          <p:cNvSpPr/>
          <p:nvPr/>
        </p:nvSpPr>
        <p:spPr>
          <a:xfrm>
            <a:off x="2636912" y="4139952"/>
            <a:ext cx="360040" cy="122413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3284984" y="4644008"/>
            <a:ext cx="280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μεταβολή της τεχνολογίας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20688" y="6084168"/>
            <a:ext cx="5935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Δεν ξέρουμε </a:t>
            </a:r>
            <a:r>
              <a:rPr lang="el-GR" dirty="0" smtClean="0"/>
              <a:t>τι ποσοστό της εντατικοποίησης οφείλεται </a:t>
            </a:r>
          </a:p>
          <a:p>
            <a:r>
              <a:rPr lang="el-GR" dirty="0" smtClean="0"/>
              <a:t>στην μεταβολή της τεχνολογίας και τι ποσοστό οφείλεται </a:t>
            </a:r>
          </a:p>
          <a:p>
            <a:r>
              <a:rPr lang="el-GR" dirty="0" smtClean="0"/>
              <a:t>στην ύπαρξη του θεσμικό πλαίσιο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404664" y="7452320"/>
            <a:ext cx="6127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Δεν ξέρουμε </a:t>
            </a:r>
            <a:r>
              <a:rPr lang="el-GR" dirty="0" smtClean="0"/>
              <a:t>τι ποσοστό της μεταβολής της τεχνολογίας</a:t>
            </a:r>
          </a:p>
          <a:p>
            <a:r>
              <a:rPr lang="el-GR" dirty="0" smtClean="0"/>
              <a:t>ήταν αυτόνομη και τι ποσοστό αυτής ήταν παρακινούμενο.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4824" y="467544"/>
            <a:ext cx="288032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Μια άλλη εκδοχή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72816" y="2267744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72816" y="5292080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72816" y="2555776"/>
            <a:ext cx="3024336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13176" y="25557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941168" y="550810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l-GR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80728" y="3491880"/>
          <a:ext cx="564852" cy="681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4" imgW="177480" imgH="228600" progId="Equation.DSMT4">
                  <p:embed/>
                </p:oleObj>
              </mc:Choice>
              <mc:Fallback>
                <p:oleObj name="Equation" r:id="rId4" imgW="1774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28" y="3491880"/>
                        <a:ext cx="564852" cy="681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772816" y="3923928"/>
            <a:ext cx="14401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12976" y="3923928"/>
            <a:ext cx="0" cy="1368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996952" y="5436096"/>
          <a:ext cx="405036" cy="52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952" y="5436096"/>
                        <a:ext cx="405036" cy="520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106488" y="2411413"/>
          <a:ext cx="6048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8" imgW="190440" imgH="228600" progId="Equation.DSMT4">
                  <p:embed/>
                </p:oleObj>
              </mc:Choice>
              <mc:Fallback>
                <p:oleObj name="Equation" r:id="rId8" imgW="1904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411413"/>
                        <a:ext cx="604837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772816" y="2915816"/>
            <a:ext cx="25922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65104" y="2987824"/>
            <a:ext cx="0" cy="23042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Up Arrow 23"/>
          <p:cNvSpPr/>
          <p:nvPr/>
        </p:nvSpPr>
        <p:spPr>
          <a:xfrm>
            <a:off x="2636912" y="2987824"/>
            <a:ext cx="432048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Right Arrow 24"/>
          <p:cNvSpPr/>
          <p:nvPr/>
        </p:nvSpPr>
        <p:spPr>
          <a:xfrm>
            <a:off x="3501008" y="449999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149080" y="5436096"/>
          <a:ext cx="4333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080" y="5436096"/>
                        <a:ext cx="4333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692696" y="6300192"/>
            <a:ext cx="2331640" cy="165618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Προπατορικό αμάρτημα</a:t>
            </a:r>
            <a:endParaRPr lang="el-GR" dirty="0"/>
          </a:p>
        </p:txBody>
      </p:sp>
      <p:sp>
        <p:nvSpPr>
          <p:cNvPr id="28" name="Curved Up Arrow 27"/>
          <p:cNvSpPr/>
          <p:nvPr/>
        </p:nvSpPr>
        <p:spPr>
          <a:xfrm rot="17360402">
            <a:off x="2694427" y="5995961"/>
            <a:ext cx="2008638" cy="513603"/>
          </a:xfrm>
          <a:prstGeom prst="curvedUp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72816" y="2915816"/>
            <a:ext cx="2592288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ight Triangle 31"/>
          <p:cNvSpPr/>
          <p:nvPr/>
        </p:nvSpPr>
        <p:spPr>
          <a:xfrm rot="16200000">
            <a:off x="3284984" y="2843808"/>
            <a:ext cx="1008112" cy="1152128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Rectangular Callout 25"/>
          <p:cNvSpPr/>
          <p:nvPr/>
        </p:nvSpPr>
        <p:spPr>
          <a:xfrm>
            <a:off x="2060848" y="1979712"/>
            <a:ext cx="2232248" cy="792088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dirty="0" smtClean="0"/>
              <a:t>ΔΗΜΟΣΙΟΝΟ</a:t>
            </a:r>
            <a:r>
              <a:rPr lang="en-US" dirty="0" smtClean="0"/>
              <a:t>M</a:t>
            </a:r>
            <a:r>
              <a:rPr lang="el-GR" dirty="0" smtClean="0"/>
              <a:t>ΙΚΟ ΠΡΌΒΛΗΜΑ</a:t>
            </a:r>
            <a:endParaRPr lang="el-GR" dirty="0"/>
          </a:p>
        </p:txBody>
      </p:sp>
      <p:sp>
        <p:nvSpPr>
          <p:cNvPr id="31" name="Rounded Rectangle 30"/>
          <p:cNvSpPr/>
          <p:nvPr/>
        </p:nvSpPr>
        <p:spPr>
          <a:xfrm>
            <a:off x="4005064" y="7236296"/>
            <a:ext cx="2088232" cy="936104"/>
          </a:xfrm>
          <a:prstGeom prst="roundRect">
            <a:avLst/>
          </a:prstGeom>
          <a:solidFill>
            <a:srgbClr val="CC66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ΠΛΕΟΝΑΣΜΑΤΑ</a:t>
            </a:r>
            <a:endParaRPr lang="el-GR" dirty="0"/>
          </a:p>
        </p:txBody>
      </p:sp>
      <p:sp>
        <p:nvSpPr>
          <p:cNvPr id="33" name="Curved Down Arrow 32"/>
          <p:cNvSpPr/>
          <p:nvPr/>
        </p:nvSpPr>
        <p:spPr>
          <a:xfrm rot="3831550">
            <a:off x="3465049" y="5862348"/>
            <a:ext cx="2592288" cy="572751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build="allAtOnce" animBg="1"/>
      <p:bldP spid="28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232</Words>
  <Application>Microsoft Office PowerPoint</Application>
  <PresentationFormat>Προβολή στην οθόνη (4:3)</PresentationFormat>
  <Paragraphs>70</Paragraphs>
  <Slides>8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18</cp:revision>
  <dcterms:created xsi:type="dcterms:W3CDTF">2009-12-09T16:03:03Z</dcterms:created>
  <dcterms:modified xsi:type="dcterms:W3CDTF">2015-12-07T13:06:54Z</dcterms:modified>
</cp:coreProperties>
</file>