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8"/>
  </p:notesMasterIdLst>
  <p:sldIdLst>
    <p:sldId id="256" r:id="rId3"/>
    <p:sldId id="257" r:id="rId4"/>
    <p:sldId id="280" r:id="rId5"/>
    <p:sldId id="282" r:id="rId6"/>
    <p:sldId id="284" r:id="rId7"/>
    <p:sldId id="295" r:id="rId8"/>
    <p:sldId id="285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</p:sldIdLst>
  <p:sldSz cx="6858000" cy="9144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B92D14"/>
    <a:srgbClr val="35759D"/>
    <a:srgbClr val="35B19D"/>
    <a:srgbClr val="006600"/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 varScale="1">
        <p:scale>
          <a:sx n="61" d="100"/>
          <a:sy n="61" d="100"/>
        </p:scale>
        <p:origin x="2412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CFD5A8-DAB6-415E-AD6B-D389A683D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51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F8ED17-8FA3-4D87-A2F2-84B26A21161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27576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C64A78-6D71-48A8-9389-C49814AFB127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5917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7112000"/>
            <a:ext cx="5829300" cy="939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7823200"/>
            <a:ext cx="5829300" cy="711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00600" y="1890184"/>
            <a:ext cx="1371600" cy="69490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90184"/>
            <a:ext cx="4000500" cy="69490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6DDC7-ED7A-4AD9-AE4D-F27CEC4CE372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251200"/>
            <a:ext cx="2686050" cy="558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51200"/>
            <a:ext cx="2686050" cy="558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2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1913472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890184"/>
            <a:ext cx="5486400" cy="95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251200"/>
            <a:ext cx="548640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/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9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9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592E2C-D910-4B7A-9A79-160BDC874F93}" type="slidenum">
              <a:rPr lang="el-GR">
                <a:solidFill>
                  <a:srgbClr val="000000"/>
                </a:solidFill>
              </a:rPr>
              <a:pPr/>
              <a:t>‹#›</a:t>
            </a:fld>
            <a:endParaRPr lang="el-GR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21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6632" y="1187624"/>
            <a:ext cx="2702768" cy="1016000"/>
          </a:xfrm>
        </p:spPr>
        <p:txBody>
          <a:bodyPr/>
          <a:lstStyle/>
          <a:p>
            <a:pPr algn="ctr" eaLnBrk="1" hangingPunct="1"/>
            <a:r>
              <a:rPr lang="el-GR" sz="2800" b="1" dirty="0" smtClean="0">
                <a:solidFill>
                  <a:srgbClr val="008000"/>
                </a:solidFill>
              </a:rPr>
              <a:t>Οικονομικά του Περιβάλλοντος</a:t>
            </a:r>
            <a:endParaRPr lang="ru-RU" sz="2800" b="1" dirty="0" smtClean="0">
              <a:solidFill>
                <a:srgbClr val="008000"/>
              </a:solidFill>
            </a:endParaRP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4634" y="5532107"/>
            <a:ext cx="4014446" cy="1344149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8000"/>
                </a:solidFill>
              </a:rPr>
              <a:t>5</a:t>
            </a:r>
            <a:r>
              <a:rPr lang="el-GR" baseline="30000" dirty="0" smtClean="0">
                <a:solidFill>
                  <a:srgbClr val="008000"/>
                </a:solidFill>
              </a:rPr>
              <a:t>ο</a:t>
            </a:r>
            <a:r>
              <a:rPr lang="el-GR" dirty="0" smtClean="0">
                <a:solidFill>
                  <a:srgbClr val="008000"/>
                </a:solidFill>
              </a:rPr>
              <a:t> </a:t>
            </a:r>
            <a:r>
              <a:rPr lang="el-GR" dirty="0" smtClean="0">
                <a:solidFill>
                  <a:srgbClr val="008000"/>
                </a:solidFill>
              </a:rPr>
              <a:t>Εξάμηνο </a:t>
            </a:r>
          </a:p>
          <a:p>
            <a:pPr algn="ctr" eaLnBrk="1" hangingPunct="1"/>
            <a:r>
              <a:rPr lang="el-GR" dirty="0" smtClean="0">
                <a:solidFill>
                  <a:srgbClr val="008000"/>
                </a:solidFill>
              </a:rPr>
              <a:t>Τμήμα Αγροτικής Οικονομίας &amp; Ανάπτυξης</a:t>
            </a:r>
            <a:endParaRPr lang="ru-RU" dirty="0" smtClean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671" y="8100392"/>
            <a:ext cx="870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2018</a:t>
            </a:r>
            <a:endParaRPr lang="en-US" dirty="0" smtClean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6712" y="323528"/>
            <a:ext cx="5324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b="1" dirty="0">
                <a:solidFill>
                  <a:srgbClr val="000000"/>
                </a:solidFill>
              </a:rPr>
              <a:t>Άριστο επίπεδο περιβαλλοντικής προστασίας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6" y="1835152"/>
            <a:ext cx="5275263" cy="576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299" y="922749"/>
            <a:ext cx="6308045" cy="530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60442" y="6535739"/>
            <a:ext cx="39314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Τι συμβολίζει? Και τι δεν συμβολίζει?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033464" y="7616825"/>
            <a:ext cx="4637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εν δυνάμει Pareto βελτίωση  (</a:t>
            </a:r>
            <a:r>
              <a:rPr lang="en-US" sz="1800">
                <a:solidFill>
                  <a:srgbClr val="000000"/>
                </a:solidFill>
              </a:rPr>
              <a:t>Quasi Pareto)</a:t>
            </a:r>
            <a:endParaRPr lang="el-GR" sz="180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36712" y="323528"/>
            <a:ext cx="5324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b="1" dirty="0">
                <a:solidFill>
                  <a:srgbClr val="000000"/>
                </a:solidFill>
              </a:rPr>
              <a:t>Άριστο επίπεδο περιβαλλοντικής προστασίας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44824" y="251520"/>
            <a:ext cx="336092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ΠΡΟΒΛΗΜΑΤΑ ΤΟΥ ΑΡΙΣΤΟΥ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ΕΠΙΠΕΔΟΥ ΡΥΠΑΝΣΗΣ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1340768" y="1043608"/>
            <a:ext cx="1872208" cy="266429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73016" y="3707904"/>
            <a:ext cx="28795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1800" b="1" dirty="0">
                <a:solidFill>
                  <a:srgbClr val="000000"/>
                </a:solidFill>
              </a:rPr>
              <a:t>ΤΕΧΝΙΚΑ</a:t>
            </a:r>
          </a:p>
          <a:p>
            <a:pPr marL="342900" indent="-342900" algn="l">
              <a:buFontTx/>
              <a:buAutoNum type="arabicParenR"/>
            </a:pPr>
            <a:r>
              <a:rPr lang="el-GR" sz="1800" dirty="0">
                <a:solidFill>
                  <a:srgbClr val="000000"/>
                </a:solidFill>
              </a:rPr>
              <a:t>Αφομοιωτική ικανότητα</a:t>
            </a:r>
          </a:p>
          <a:p>
            <a:pPr marL="342900" indent="-342900" algn="l">
              <a:buFontTx/>
              <a:buAutoNum type="arabicParenR"/>
            </a:pPr>
            <a:r>
              <a:rPr lang="el-GR" sz="1800" dirty="0">
                <a:solidFill>
                  <a:srgbClr val="000000"/>
                </a:solidFill>
              </a:rPr>
              <a:t>Προβλήματα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εκτίμησης του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εξωτερικού κόστους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3) Κοινωνικές Προτιμήσεις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7593" y="3995942"/>
            <a:ext cx="314425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sz="2000" b="1" dirty="0">
                <a:solidFill>
                  <a:srgbClr val="000000"/>
                </a:solidFill>
              </a:rPr>
              <a:t>ΟΥΣΙΑΣΤΙΚΑ</a:t>
            </a:r>
            <a:r>
              <a:rPr lang="el-GR" sz="2000" dirty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l-GR" sz="2000" b="1" dirty="0">
                <a:solidFill>
                  <a:srgbClr val="FF0000"/>
                </a:solidFill>
              </a:rPr>
              <a:t>ανυπαρξία θεωρήματος</a:t>
            </a:r>
          </a:p>
          <a:p>
            <a:r>
              <a:rPr lang="el-GR" sz="2000" b="1" dirty="0">
                <a:solidFill>
                  <a:srgbClr val="FF0000"/>
                </a:solidFill>
              </a:rPr>
              <a:t>οικολογικής ισορροπίας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84984" y="971600"/>
            <a:ext cx="1368152" cy="27363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1628800" y="5508104"/>
            <a:ext cx="216024" cy="1656184"/>
          </a:xfrm>
          <a:prstGeom prst="straightConnector1">
            <a:avLst/>
          </a:prstGeom>
          <a:ln>
            <a:tailEnd type="arrow"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0465" y="7668344"/>
            <a:ext cx="2485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Επομένως?????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1187624"/>
            <a:ext cx="4899025" cy="672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988840" y="251520"/>
            <a:ext cx="291137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b="1" dirty="0">
                <a:solidFill>
                  <a:srgbClr val="4D4D4D"/>
                </a:solidFill>
              </a:rPr>
              <a:t>1) αφομοιωτική ικανότητα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5" y="2087565"/>
            <a:ext cx="56165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76672" y="179512"/>
            <a:ext cx="576064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l"/>
            <a:r>
              <a:rPr lang="el-GR" sz="1800" b="1" dirty="0">
                <a:solidFill>
                  <a:srgbClr val="4D4D4D"/>
                </a:solidFill>
              </a:rPr>
              <a:t>2) Προβλήματα εκτίμησης του εξωτερικού κόστους</a:t>
            </a:r>
          </a:p>
          <a:p>
            <a:pPr algn="l"/>
            <a:endParaRPr lang="en-US" sz="1800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56792" y="323528"/>
            <a:ext cx="3901453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b="1" dirty="0">
                <a:solidFill>
                  <a:srgbClr val="000000"/>
                </a:solidFill>
              </a:rPr>
              <a:t>αλλαγή κοινωνικών προτιμήσεων</a:t>
            </a:r>
          </a:p>
        </p:txBody>
      </p:sp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91" y="1619673"/>
            <a:ext cx="55403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483718" y="6443687"/>
          <a:ext cx="34432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4" imgW="1612800" imgH="253800" progId="Equation.DSMT4">
                  <p:embed/>
                </p:oleObj>
              </mc:Choice>
              <mc:Fallback>
                <p:oleObj name="Equation" r:id="rId4" imgW="16128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3718" y="6443687"/>
                        <a:ext cx="344328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48680" y="7380312"/>
          <a:ext cx="50133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6" imgW="2349360" imgH="253800" progId="Equation.DSMT4">
                  <p:embed/>
                </p:oleObj>
              </mc:Choice>
              <mc:Fallback>
                <p:oleObj name="Equation" r:id="rId6" imgW="23493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80" y="7380312"/>
                        <a:ext cx="5013325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5655" y="8243912"/>
          <a:ext cx="50720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8" imgW="2425680" imgH="253800" progId="Equation.DSMT4">
                  <p:embed/>
                </p:oleObj>
              </mc:Choice>
              <mc:Fallback>
                <p:oleObj name="Equation" r:id="rId8" imgW="242568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55" y="8243912"/>
                        <a:ext cx="5072063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742950" y="6"/>
            <a:ext cx="5086350" cy="954617"/>
          </a:xfrm>
        </p:spPr>
        <p:txBody>
          <a:bodyPr/>
          <a:lstStyle/>
          <a:p>
            <a:pPr algn="ctr" eaLnBrk="1" hangingPunct="1"/>
            <a:r>
              <a:rPr lang="el-GR" sz="4000" dirty="0" smtClean="0">
                <a:solidFill>
                  <a:schemeClr val="bg1"/>
                </a:solidFill>
              </a:rPr>
              <a:t>Στόχοι της διάλεξης</a:t>
            </a:r>
            <a:endParaRPr lang="ru-RU" sz="40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71500" y="1524001"/>
            <a:ext cx="5486400" cy="6024331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l-GR" altLang="ko-KR" sz="2000" dirty="0" smtClean="0">
                <a:latin typeface="Verdana" pitchFamily="34" charset="0"/>
                <a:ea typeface="굴림" charset="-127"/>
              </a:rPr>
              <a:t>Διάκριση </a:t>
            </a:r>
            <a:r>
              <a:rPr lang="el-GR" altLang="ko-KR" sz="2000" b="1" dirty="0" smtClean="0">
                <a:latin typeface="Verdana" pitchFamily="34" charset="0"/>
                <a:ea typeface="굴림" charset="-127"/>
              </a:rPr>
              <a:t>Ιδιωτικού</a:t>
            </a:r>
            <a:r>
              <a:rPr lang="el-GR" altLang="ko-KR" sz="2000" dirty="0" smtClean="0">
                <a:latin typeface="Verdana" pitchFamily="34" charset="0"/>
                <a:ea typeface="굴림" charset="-127"/>
              </a:rPr>
              <a:t> και </a:t>
            </a:r>
            <a:r>
              <a:rPr lang="el-GR" altLang="ko-KR" sz="2000" b="1" dirty="0" smtClean="0">
                <a:latin typeface="Verdana" pitchFamily="34" charset="0"/>
                <a:ea typeface="굴림" charset="-127"/>
              </a:rPr>
              <a:t>Κοινωνικού</a:t>
            </a:r>
            <a:r>
              <a:rPr lang="el-GR" altLang="ko-KR" sz="2000" dirty="0" smtClean="0">
                <a:latin typeface="Verdana" pitchFamily="34" charset="0"/>
                <a:ea typeface="굴림" charset="-127"/>
              </a:rPr>
              <a:t> κόστους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ko-KR" sz="2000" dirty="0" smtClean="0">
                <a:latin typeface="Verdana" pitchFamily="34" charset="0"/>
                <a:ea typeface="굴림" charset="-127"/>
              </a:rPr>
              <a:t>Εισαγωγή στην έννοια της </a:t>
            </a:r>
            <a:r>
              <a:rPr lang="el-GR" altLang="ko-KR" sz="2000" b="1" dirty="0" smtClean="0">
                <a:latin typeface="Verdana" pitchFamily="34" charset="0"/>
                <a:ea typeface="굴림" charset="-127"/>
              </a:rPr>
              <a:t>εξωτερικής οικονομίας</a:t>
            </a:r>
            <a:r>
              <a:rPr lang="en-US" altLang="ko-KR" sz="2000" b="1" dirty="0" smtClean="0">
                <a:latin typeface="Verdana" pitchFamily="34" charset="0"/>
                <a:ea typeface="굴림" charset="-127"/>
              </a:rPr>
              <a:t> </a:t>
            </a:r>
            <a:r>
              <a:rPr lang="el-GR" altLang="ko-KR" sz="2000" dirty="0" smtClean="0">
                <a:latin typeface="Verdana" pitchFamily="34" charset="0"/>
                <a:ea typeface="굴림" charset="-127"/>
              </a:rPr>
              <a:t>και ποια η σημασία της?</a:t>
            </a:r>
            <a:endParaRPr lang="en-US" altLang="ko-KR" sz="2000" dirty="0" smtClean="0">
              <a:latin typeface="Verdana" pitchFamily="34" charset="0"/>
              <a:ea typeface="굴림" charset="-127"/>
            </a:endParaRPr>
          </a:p>
          <a:p>
            <a:pPr eaLnBrk="1" hangingPunct="1">
              <a:lnSpc>
                <a:spcPct val="200000"/>
              </a:lnSpc>
            </a:pPr>
            <a:r>
              <a:rPr lang="el-GR" altLang="ko-KR" sz="2000" b="1" dirty="0" smtClean="0">
                <a:latin typeface="Verdana" pitchFamily="34" charset="0"/>
                <a:ea typeface="굴림" charset="-127"/>
              </a:rPr>
              <a:t>Άριστο σημείο ρύπανσης</a:t>
            </a:r>
            <a:r>
              <a:rPr lang="el-GR" altLang="ko-KR" sz="2000" dirty="0" smtClean="0">
                <a:latin typeface="Verdana" pitchFamily="34" charset="0"/>
                <a:ea typeface="굴림" charset="-127"/>
              </a:rPr>
              <a:t>: τι σημαίνει και ποια προβλήματα έχει ?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8621" y="544017"/>
            <a:ext cx="286963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l-GR" sz="1800" b="1" dirty="0">
                <a:solidFill>
                  <a:srgbClr val="000000"/>
                </a:solidFill>
              </a:rPr>
              <a:t>ΑΠΟΤΥΧΙΑ ΤΗΣ ΑΓΟΡΑΣ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l-GR" sz="1800" dirty="0">
                <a:solidFill>
                  <a:srgbClr val="000000"/>
                </a:solidFill>
              </a:rPr>
              <a:t>ΑΛΛΑ ΤΙ ΕΙΝΑΙ ΑΓΟΡΑ?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20715" y="2700346"/>
            <a:ext cx="5635625" cy="170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</a:rPr>
              <a:t>Όταν η αγορά λειτουργεί απρόσκοπτα</a:t>
            </a:r>
            <a:endParaRPr lang="en-US" sz="1800" dirty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</a:rPr>
              <a:t>τότε η κατά </a:t>
            </a:r>
            <a:r>
              <a:rPr lang="el-GR" sz="1800" dirty="0" err="1">
                <a:solidFill>
                  <a:srgbClr val="000000"/>
                </a:solidFill>
              </a:rPr>
              <a:t>Pareto</a:t>
            </a:r>
            <a:r>
              <a:rPr lang="el-GR" sz="1800" dirty="0">
                <a:solidFill>
                  <a:srgbClr val="000000"/>
                </a:solidFill>
              </a:rPr>
              <a:t> ισορροπία της αγοράς </a:t>
            </a:r>
            <a:endParaRPr lang="en-US" sz="1800" dirty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</a:rPr>
              <a:t>οδηγεί στην παραγωγή μέγιστου κοινωνικού</a:t>
            </a:r>
            <a:endParaRPr lang="en-US" sz="1800" dirty="0">
              <a:solidFill>
                <a:srgbClr val="00000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l-GR" sz="1800" dirty="0">
                <a:solidFill>
                  <a:srgbClr val="000000"/>
                </a:solidFill>
              </a:rPr>
              <a:t> πλεονάσματος (</a:t>
            </a:r>
            <a:r>
              <a:rPr lang="el-GR" sz="1800" dirty="0" err="1">
                <a:solidFill>
                  <a:srgbClr val="000000"/>
                </a:solidFill>
              </a:rPr>
              <a:t>Social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  <a:r>
              <a:rPr lang="el-GR" sz="1800" dirty="0" err="1">
                <a:solidFill>
                  <a:srgbClr val="000000"/>
                </a:solidFill>
              </a:rPr>
              <a:t>Surplus</a:t>
            </a:r>
            <a:r>
              <a:rPr lang="el-GR" sz="1800" dirty="0">
                <a:solidFill>
                  <a:srgbClr val="000000"/>
                </a:solidFill>
              </a:rPr>
              <a:t>).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052736" y="4716016"/>
            <a:ext cx="40000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FF0000"/>
                </a:solidFill>
              </a:rPr>
              <a:t>ΤΙ ΕΙΝΑΙ ΚΟΝΩΝΙΚΟ ΠΛΕΟΝΑΣΜΑ?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73099" y="5383221"/>
            <a:ext cx="5165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η διαφορά της ακαθάριστης κοινωνικής ωφέλειας</a:t>
            </a:r>
          </a:p>
          <a:p>
            <a:pPr algn="l"/>
            <a:r>
              <a:rPr lang="el-GR" sz="1800">
                <a:solidFill>
                  <a:srgbClr val="000000"/>
                </a:solidFill>
              </a:rPr>
              <a:t> και του κοινωνικού κόστους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8918" y="6948488"/>
            <a:ext cx="28402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την καμπύλη της ζήτησης 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3141668" y="716438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437064" y="6659564"/>
            <a:ext cx="14766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ακαθάριστη </a:t>
            </a:r>
          </a:p>
          <a:p>
            <a:pPr algn="l"/>
            <a:r>
              <a:rPr lang="el-GR" sz="1800">
                <a:solidFill>
                  <a:srgbClr val="000000"/>
                </a:solidFill>
              </a:rPr>
              <a:t>ωφέλεια της </a:t>
            </a:r>
          </a:p>
          <a:p>
            <a:pPr algn="l"/>
            <a:r>
              <a:rPr lang="el-GR" sz="1800">
                <a:solidFill>
                  <a:srgbClr val="000000"/>
                </a:solidFill>
              </a:rPr>
              <a:t>παραγωγής 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15975" y="8335963"/>
            <a:ext cx="845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ΓΙΑΤΙ?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V="1">
            <a:off x="1773244" y="7740649"/>
            <a:ext cx="2160587" cy="7191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76250" y="1619258"/>
            <a:ext cx="597693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l-GR" sz="1800">
                <a:solidFill>
                  <a:srgbClr val="000000"/>
                </a:solidFill>
              </a:rPr>
              <a:t>Θεσμικός μηχανισμός κατανομής των πόρων (σπάνιων)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8644" y="919163"/>
            <a:ext cx="2828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καμπύλη της προσφοράς </a:t>
            </a: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357564" y="111601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581531" y="755656"/>
            <a:ext cx="18453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το κόστος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της παραγωγής 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9279" y="1579563"/>
            <a:ext cx="547211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" y="-18466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1844675" y="6659563"/>
          <a:ext cx="2857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4" imgW="1269449" imgH="304668" progId="Equation.DSMT4">
                  <p:embed/>
                </p:oleObj>
              </mc:Choice>
              <mc:Fallback>
                <p:oleObj name="Equation" r:id="rId4" imgW="1269449" imgH="30466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6659563"/>
                        <a:ext cx="28575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20713" y="6084888"/>
            <a:ext cx="5648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ΠΡΟΒΛΗΜΑ : ΜΑΧ ΚΟΙΝΩΝΙΚΟΥ ΠΛΕΟΝΑΣΜΑΤΟΣ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5" y="41666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133602" y="7893052"/>
          <a:ext cx="244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6" imgW="1269449" imgH="444307" progId="Equation.DSMT4">
                  <p:embed/>
                </p:oleObj>
              </mc:Choice>
              <mc:Fallback>
                <p:oleObj name="Equation" r:id="rId6" imgW="1269449" imgH="444307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2" y="7893052"/>
                        <a:ext cx="24479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2924175" y="7308858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" y="41666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92152" y="1116019"/>
          <a:ext cx="4978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3" imgW="2527300" imgH="444500" progId="Equation.DSMT4">
                  <p:embed/>
                </p:oleObj>
              </mc:Choice>
              <mc:Fallback>
                <p:oleObj name="Equation" r:id="rId3" imgW="2527300" imgH="444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2" y="1116019"/>
                        <a:ext cx="4978400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" y="41666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52513" y="2700345"/>
          <a:ext cx="45339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5" imgW="2692400" imgH="444500" progId="Equation.DSMT4">
                  <p:embed/>
                </p:oleObj>
              </mc:Choice>
              <mc:Fallback>
                <p:oleObj name="Equation" r:id="rId5" imgW="2692400" imgH="444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2700345"/>
                        <a:ext cx="45339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0076" y="4159251"/>
            <a:ext cx="845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ΓΙΑΤΙ?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" y="4177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836613" y="4932364"/>
          <a:ext cx="5472112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7" imgW="2717800" imgH="419100" progId="Equation.DSMT4">
                  <p:embed/>
                </p:oleObj>
              </mc:Choice>
              <mc:Fallback>
                <p:oleObj name="Equation" r:id="rId7" imgW="2717800" imgH="4191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4932364"/>
                        <a:ext cx="5472112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677987" y="4140200"/>
            <a:ext cx="5196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Από τον ορισμό του ολοκληρώματος γνωρίζουμε 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4" y="424604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32656" y="6732240"/>
          <a:ext cx="5294313" cy="617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9" imgW="2425680" imgH="279360" progId="Equation.DSMT4">
                  <p:embed/>
                </p:oleObj>
              </mc:Choice>
              <mc:Fallback>
                <p:oleObj name="Equation" r:id="rId9" imgW="2425680" imgH="279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56" y="6732240"/>
                        <a:ext cx="5294313" cy="6175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033468" y="6032500"/>
            <a:ext cx="629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>
                <a:solidFill>
                  <a:srgbClr val="000000"/>
                </a:solidFill>
              </a:rPr>
              <a:t>ΑΡΑ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549275" y="4716464"/>
            <a:ext cx="5975350" cy="1223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912" y="179512"/>
            <a:ext cx="172169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220648" y="1259632"/>
            <a:ext cx="6383671" cy="378565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/>
              <a:t> 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Απουσία (αρχικά) εμπορίου (χωρίς εισαγωγές και εξαγωγές).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 Πλήρως ανταγωνιστικές αγορές προϊόντων και συντελεστών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Σταθερές αποδόσεις κλίμακας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Απουσία εξωτερικών οικονομιών</a:t>
            </a:r>
          </a:p>
          <a:p>
            <a:pPr lvl="0">
              <a:lnSpc>
                <a:spcPct val="200000"/>
              </a:lnSpc>
            </a:pPr>
            <a:r>
              <a:rPr lang="el-GR" sz="1800" dirty="0"/>
              <a:t>Απουσία δημόσιας παρέμβασης</a:t>
            </a:r>
          </a:p>
          <a:p>
            <a:pPr>
              <a:lnSpc>
                <a:spcPct val="200000"/>
              </a:lnSpc>
            </a:pPr>
            <a:endParaRPr lang="el-GR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06770" y="5868144"/>
            <a:ext cx="49434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1800" b="1" dirty="0" smtClean="0">
                <a:solidFill>
                  <a:srgbClr val="000000"/>
                </a:solidFill>
              </a:rPr>
              <a:t>Δ  ιδιωτικών μεγεθών </a:t>
            </a:r>
            <a:r>
              <a:rPr lang="el-GR" sz="1800" b="1" dirty="0">
                <a:solidFill>
                  <a:srgbClr val="000000"/>
                </a:solidFill>
              </a:rPr>
              <a:t>(κόστους ή οφέλους) </a:t>
            </a:r>
            <a:endParaRPr lang="el-GR" sz="1800" b="1" dirty="0" smtClean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el-GR" sz="1800" b="1" dirty="0" smtClean="0">
                <a:solidFill>
                  <a:srgbClr val="000000"/>
                </a:solidFill>
              </a:rPr>
              <a:t>αθροιζόμενες </a:t>
            </a:r>
            <a:r>
              <a:rPr lang="el-GR" sz="1800" b="1" dirty="0">
                <a:solidFill>
                  <a:srgbClr val="000000"/>
                </a:solidFill>
              </a:rPr>
              <a:t>οδηγούν </a:t>
            </a:r>
            <a:endParaRPr lang="el-GR" sz="1800" b="1" dirty="0" smtClean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el-GR" sz="1800" b="1" dirty="0" smtClean="0">
                <a:solidFill>
                  <a:srgbClr val="000000"/>
                </a:solidFill>
              </a:rPr>
              <a:t>σε </a:t>
            </a:r>
            <a:r>
              <a:rPr lang="el-GR" sz="1800" b="1" dirty="0">
                <a:solidFill>
                  <a:srgbClr val="000000"/>
                </a:solidFill>
              </a:rPr>
              <a:t>μεταβολές κοινωνικών μεγεθών</a:t>
            </a:r>
            <a:r>
              <a:rPr lang="el-GR" sz="1800" dirty="0"/>
              <a:t>.</a:t>
            </a:r>
            <a:r>
              <a:rPr lang="el-GR" sz="1600" dirty="0"/>
              <a:t> </a:t>
            </a:r>
            <a:endParaRPr lang="el-GR" sz="1600" b="1" dirty="0"/>
          </a:p>
        </p:txBody>
      </p:sp>
      <p:sp>
        <p:nvSpPr>
          <p:cNvPr id="5" name="Βέλος προς τα κάτω 4"/>
          <p:cNvSpPr/>
          <p:nvPr/>
        </p:nvSpPr>
        <p:spPr bwMode="auto">
          <a:xfrm>
            <a:off x="3278472" y="5364088"/>
            <a:ext cx="219285" cy="648072"/>
          </a:xfrm>
          <a:prstGeom prst="downArrow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56792" y="179512"/>
            <a:ext cx="47872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2000" b="1" dirty="0">
                <a:solidFill>
                  <a:srgbClr val="000000"/>
                </a:solidFill>
              </a:rPr>
              <a:t>Η αποτυχία της αγοράς παρατηρείται </a:t>
            </a:r>
          </a:p>
          <a:p>
            <a:pPr algn="l"/>
            <a:r>
              <a:rPr lang="el-GR" sz="2000" b="1" dirty="0">
                <a:solidFill>
                  <a:srgbClr val="000000"/>
                </a:solidFill>
              </a:rPr>
              <a:t>στις παρακάτω περιπτώσεις: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/>
        </p:nvGraphicFramePr>
        <p:xfrm>
          <a:off x="620713" y="2195518"/>
          <a:ext cx="5410200" cy="1584326"/>
        </p:xfrm>
        <a:graphic>
          <a:graphicData uri="http://schemas.openxmlformats.org/drawingml/2006/table">
            <a:tbl>
              <a:tblPr/>
              <a:tblGrid>
                <a:gridCol w="2705100"/>
                <a:gridCol w="27051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Δημόσια αγαθά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Φυσικά μονοπώλια 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Εξωτερικές Οικονομίες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● Ατελής πληροφόρηση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3356992" y="3851275"/>
            <a:ext cx="571" cy="108076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1772816" y="5220072"/>
            <a:ext cx="3238322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ΠΑΡΕΜΒΑΣΗ ΤΟΥ ΚΡΑΤΟΥΣ</a:t>
            </a: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188640" y="7380312"/>
            <a:ext cx="23486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θεωρία του δημόσιου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 συμφέροντος </a:t>
            </a: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284984" y="7164288"/>
            <a:ext cx="23887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θεωρία της δημόσιας </a:t>
            </a:r>
          </a:p>
          <a:p>
            <a:pPr algn="l"/>
            <a:r>
              <a:rPr lang="el-GR" sz="1800" dirty="0">
                <a:solidFill>
                  <a:srgbClr val="000000"/>
                </a:solidFill>
              </a:rPr>
              <a:t>επιλογής 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V="1">
            <a:off x="908720" y="5868144"/>
            <a:ext cx="1727200" cy="1295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 flipH="1" flipV="1">
            <a:off x="3356992" y="5940152"/>
            <a:ext cx="1727200" cy="11509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32656" y="8244408"/>
            <a:ext cx="2185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(</a:t>
            </a:r>
            <a:r>
              <a:rPr lang="el-GR" sz="1800" dirty="0" err="1">
                <a:solidFill>
                  <a:srgbClr val="000000"/>
                </a:solidFill>
              </a:rPr>
              <a:t>normative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  <a:r>
              <a:rPr lang="el-GR" sz="1800" dirty="0" err="1">
                <a:solidFill>
                  <a:srgbClr val="000000"/>
                </a:solidFill>
              </a:rPr>
              <a:t>theory</a:t>
            </a:r>
            <a:r>
              <a:rPr lang="el-GR" sz="1800" dirty="0">
                <a:solidFill>
                  <a:srgbClr val="000000"/>
                </a:solidFill>
              </a:rPr>
              <a:t>). 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3645024" y="8028384"/>
            <a:ext cx="1890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(</a:t>
            </a:r>
            <a:r>
              <a:rPr lang="el-GR" sz="1800" dirty="0" err="1">
                <a:solidFill>
                  <a:srgbClr val="000000"/>
                </a:solidFill>
              </a:rPr>
              <a:t>positive</a:t>
            </a:r>
            <a:r>
              <a:rPr lang="el-GR" sz="1800" dirty="0">
                <a:solidFill>
                  <a:srgbClr val="000000"/>
                </a:solidFill>
              </a:rPr>
              <a:t> </a:t>
            </a:r>
            <a:r>
              <a:rPr lang="el-GR" sz="1800" dirty="0" err="1">
                <a:solidFill>
                  <a:srgbClr val="000000"/>
                </a:solidFill>
              </a:rPr>
              <a:t>theory</a:t>
            </a:r>
            <a:r>
              <a:rPr lang="el-GR" sz="1800" dirty="0">
                <a:solidFill>
                  <a:srgbClr val="000000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81075" y="1042988"/>
            <a:ext cx="221695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ΔΙΑΚΡΙΣΗ ΑΓΑΘΩΝ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3357563" y="611191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21250" y="415925"/>
            <a:ext cx="1152880" cy="36933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FFFFFF"/>
                </a:solidFill>
              </a:rPr>
              <a:t>ΙΔΙΩΤΙΚΑ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357563" y="1331915"/>
            <a:ext cx="12954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992692" y="1711325"/>
            <a:ext cx="1237839" cy="36933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l"/>
            <a:r>
              <a:rPr lang="el-GR" sz="1800" dirty="0">
                <a:solidFill>
                  <a:srgbClr val="FFFFFF"/>
                </a:solidFill>
              </a:rPr>
              <a:t>ΔΗΜΟΣΙΑ</a:t>
            </a:r>
          </a:p>
        </p:txBody>
      </p:sp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43808"/>
            <a:ext cx="659765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Down Arrow 13"/>
          <p:cNvSpPr/>
          <p:nvPr/>
        </p:nvSpPr>
        <p:spPr>
          <a:xfrm rot="10800000">
            <a:off x="2852936" y="6228184"/>
            <a:ext cx="432048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6796" y="8244408"/>
            <a:ext cx="3445623" cy="36933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l-GR" sz="1800" dirty="0">
                <a:solidFill>
                  <a:srgbClr val="000000"/>
                </a:solidFill>
              </a:rPr>
              <a:t>ΠΕΡΙΒΑΛΛΟΝΤΙΚΗ ΠΟΙΟΤΗΤΑ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1" y="487362"/>
            <a:ext cx="5375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l-GR" sz="1800" b="1">
                <a:solidFill>
                  <a:srgbClr val="000000"/>
                </a:solidFill>
              </a:rPr>
              <a:t>Εξωτερικές Οικονομίες και Κοινωνική Ευημερία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" y="1042991"/>
            <a:ext cx="5689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95304" y="36591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95304" y="36591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95304" y="36591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7227" name="Picture 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4" y="5292725"/>
            <a:ext cx="5870575" cy="1311275"/>
          </a:xfrm>
          <a:prstGeom prst="rect">
            <a:avLst/>
          </a:prstGeom>
          <a:noFill/>
        </p:spPr>
      </p:pic>
      <p:pic>
        <p:nvPicPr>
          <p:cNvPr id="7228" name="Picture 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9278" y="6804030"/>
            <a:ext cx="5870575" cy="1657351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DDC7-ED7A-4AD9-AE4D-F27CEC4CE372}" type="slidenum">
              <a:rPr lang="el-GR" smtClean="0">
                <a:solidFill>
                  <a:srgbClr val="000000"/>
                </a:solidFill>
              </a:rPr>
              <a:pPr/>
              <a:t>9</a:t>
            </a:fld>
            <a:endParaRPr lang="el-GR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808080"/>
      </a:dk1>
      <a:lt1>
        <a:srgbClr val="FFFFFF"/>
      </a:lt1>
      <a:dk2>
        <a:srgbClr val="808080"/>
      </a:dk2>
      <a:lt2>
        <a:srgbClr val="005800"/>
      </a:lt2>
      <a:accent1>
        <a:srgbClr val="008000"/>
      </a:accent1>
      <a:accent2>
        <a:srgbClr val="00A400"/>
      </a:accent2>
      <a:accent3>
        <a:srgbClr val="FFFFFF"/>
      </a:accent3>
      <a:accent4>
        <a:srgbClr val="6C6C6C"/>
      </a:accent4>
      <a:accent5>
        <a:srgbClr val="AAC0AA"/>
      </a:accent5>
      <a:accent6>
        <a:srgbClr val="009400"/>
      </a:accent6>
      <a:hlink>
        <a:srgbClr val="33CC33"/>
      </a:hlink>
      <a:folHlink>
        <a:srgbClr val="808080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59</TotalTime>
  <Words>263</Words>
  <Application>Microsoft Office PowerPoint</Application>
  <PresentationFormat>Προβολή στην οθόνη (4:3)</PresentationFormat>
  <Paragraphs>81</Paragraphs>
  <Slides>15</Slides>
  <Notes>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3" baseType="lpstr">
      <vt:lpstr>굴림</vt:lpstr>
      <vt:lpstr>Arial</vt:lpstr>
      <vt:lpstr>Microsoft Sans Serif</vt:lpstr>
      <vt:lpstr>Times New Roman</vt:lpstr>
      <vt:lpstr>Verdana</vt:lpstr>
      <vt:lpstr>powerpoint-template</vt:lpstr>
      <vt:lpstr>6_Default Design</vt:lpstr>
      <vt:lpstr>Equation</vt:lpstr>
      <vt:lpstr>Οικονομικά του Περιβάλλοντος</vt:lpstr>
      <vt:lpstr>Στόχοι της διάλεξης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Οικονομικά του Περιβάλλοντος</dc:title>
  <dc:creator>Thanasis</dc:creator>
  <cp:lastModifiedBy>Thanasis</cp:lastModifiedBy>
  <cp:revision>18</cp:revision>
  <dcterms:created xsi:type="dcterms:W3CDTF">2012-10-15T13:31:19Z</dcterms:created>
  <dcterms:modified xsi:type="dcterms:W3CDTF">2018-10-08T08:03:41Z</dcterms:modified>
</cp:coreProperties>
</file>