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8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402BB-3A9D-4301-9B44-4C4B17107D0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12F4D-C537-4B51-BB8C-770AC4D740D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35DB9-FDBA-4483-96BF-1DA83BB52EC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DF090-9532-4445-ADD5-0E7E08649E1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D592F-C5B0-42A1-9858-1A640B509BC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E90CA-0B89-40C5-AB91-695A8957C00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94935-88FA-47F0-B256-8A79F5E8117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B883C-F42E-469E-9A6B-F9A58CFC0B0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404D3-F7E4-4477-BD8C-0BC2AD8857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E85D9-000F-4B58-9AA0-0E7291C62FE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48D48-CC4F-452F-B5AE-19A5B64CFDF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069C111-F42C-48DD-988E-3B692548570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331913" y="836613"/>
            <a:ext cx="57467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dirty="0"/>
              <a:t>Treaty on the Functioning of the European Union, </a:t>
            </a:r>
          </a:p>
          <a:p>
            <a:r>
              <a:rPr lang="en-GB" b="1" dirty="0"/>
              <a:t>Part Three:</a:t>
            </a:r>
            <a:r>
              <a:rPr lang="en-GB" dirty="0"/>
              <a:t> Policies and Internal Actions of the Union, </a:t>
            </a:r>
          </a:p>
          <a:p>
            <a:r>
              <a:rPr lang="en-GB" b="1" dirty="0"/>
              <a:t>Title XIX:</a:t>
            </a:r>
            <a:r>
              <a:rPr lang="en-GB" dirty="0"/>
              <a:t> Environment, </a:t>
            </a:r>
            <a:r>
              <a:rPr lang="en-GB" b="1" dirty="0"/>
              <a:t>Article </a:t>
            </a:r>
            <a:r>
              <a:rPr lang="el-GR" b="1" dirty="0"/>
              <a:t>191 (</a:t>
            </a:r>
            <a:r>
              <a:rPr lang="en-US" b="1" dirty="0"/>
              <a:t>2008)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708400" y="1773238"/>
            <a:ext cx="155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 b="1"/>
              <a:t>Επιδιώξεις</a:t>
            </a:r>
            <a:r>
              <a:rPr lang="en-US" b="1"/>
              <a:t> </a:t>
            </a:r>
            <a:endParaRPr lang="el-GR" b="1"/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779838" y="4411663"/>
            <a:ext cx="917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 b="1"/>
              <a:t>Αρχές</a:t>
            </a:r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1331913" y="188913"/>
            <a:ext cx="6480175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2000" b="1"/>
              <a:t>Περιβαλλοντική</a:t>
            </a:r>
            <a:r>
              <a:rPr lang="el-GR" b="1"/>
              <a:t> Πολιτική της Ευρωπαϊκής Ένωσης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1042988" y="2349500"/>
            <a:ext cx="6624637" cy="1943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40000"/>
              </a:lnSpc>
            </a:pPr>
            <a:r>
              <a:rPr lang="el-GR"/>
              <a:t>1) Προστασία και βελτίωση της ποιότητας του περιβάλλοντος</a:t>
            </a:r>
          </a:p>
          <a:p>
            <a:pPr>
              <a:lnSpc>
                <a:spcPct val="140000"/>
              </a:lnSpc>
            </a:pPr>
            <a:r>
              <a:rPr lang="el-GR"/>
              <a:t>2) Προστασία της ανθρώπινης υγείας</a:t>
            </a:r>
          </a:p>
          <a:p>
            <a:pPr>
              <a:lnSpc>
                <a:spcPct val="140000"/>
              </a:lnSpc>
            </a:pPr>
            <a:r>
              <a:rPr lang="el-GR"/>
              <a:t>3) Συνετή και ορθολογική χρήση των φυσικών πόρων</a:t>
            </a:r>
          </a:p>
          <a:p>
            <a:pPr>
              <a:lnSpc>
                <a:spcPct val="140000"/>
              </a:lnSpc>
            </a:pPr>
            <a:r>
              <a:rPr lang="el-GR"/>
              <a:t>4) Προώθηση μέτρων, σε διεθνές επίπεδο, που σχετίζονται με</a:t>
            </a:r>
          </a:p>
          <a:p>
            <a:pPr>
              <a:lnSpc>
                <a:spcPct val="140000"/>
              </a:lnSpc>
            </a:pPr>
            <a:r>
              <a:rPr lang="el-GR"/>
              <a:t>     τοπικά ή διεθνή περιβαλλοντικά προβλήματα</a:t>
            </a:r>
          </a:p>
        </p:txBody>
      </p:sp>
      <p:sp>
        <p:nvSpPr>
          <p:cNvPr id="2055" name="Rectangle 14"/>
          <p:cNvSpPr>
            <a:spLocks noChangeArrowheads="1"/>
          </p:cNvSpPr>
          <p:nvPr/>
        </p:nvSpPr>
        <p:spPr bwMode="auto">
          <a:xfrm>
            <a:off x="1116013" y="4868863"/>
            <a:ext cx="4824139" cy="18002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l-GR"/>
              <a:t>Η αρχή της προφύλαξης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l-GR"/>
              <a:t>Η ανάγκη για αποτρεπτικές δράσεις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l-GR"/>
              <a:t>Η αρχή της εγγύτητας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l-GR"/>
              <a:t>Η αρχή ο ρυπαίνων πληρώνει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04248" y="4467950"/>
            <a:ext cx="1249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</a:t>
            </a:r>
          </a:p>
          <a:p>
            <a:r>
              <a:rPr lang="en-US" dirty="0" smtClean="0"/>
              <a:t>European </a:t>
            </a:r>
          </a:p>
          <a:p>
            <a:r>
              <a:rPr lang="en-US" dirty="0" smtClean="0"/>
              <a:t>Act- 1987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7238854" y="5948193"/>
            <a:ext cx="1146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 (Rio) </a:t>
            </a:r>
          </a:p>
          <a:p>
            <a:r>
              <a:rPr lang="en-US" dirty="0" smtClean="0"/>
              <a:t>1992</a:t>
            </a:r>
            <a:endParaRPr lang="el-GR" dirty="0"/>
          </a:p>
        </p:txBody>
      </p:sp>
      <p:cxnSp>
        <p:nvCxnSpPr>
          <p:cNvPr id="5" name="Straight Arrow Connector 4"/>
          <p:cNvCxnSpPr>
            <a:stCxn id="2" idx="1"/>
          </p:cNvCxnSpPr>
          <p:nvPr/>
        </p:nvCxnSpPr>
        <p:spPr>
          <a:xfrm flipH="1">
            <a:off x="4572000" y="4929615"/>
            <a:ext cx="2232248" cy="13797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697414" y="6369645"/>
            <a:ext cx="2541440" cy="440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481d4bd8fdcad33681b94c2150fec594f4c7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106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Thanasis</cp:lastModifiedBy>
  <cp:revision>6</cp:revision>
  <dcterms:created xsi:type="dcterms:W3CDTF">2009-03-31T14:46:46Z</dcterms:created>
  <dcterms:modified xsi:type="dcterms:W3CDTF">2020-11-10T13:39:26Z</dcterms:modified>
</cp:coreProperties>
</file>