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0" r:id="rId3"/>
    <p:sldId id="266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212"/>
    <a:srgbClr val="20A21A"/>
    <a:srgbClr val="006600"/>
    <a:srgbClr val="082E0E"/>
    <a:srgbClr val="003300"/>
    <a:srgbClr val="19972E"/>
    <a:srgbClr val="0F591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DB9E7-D9B5-4003-8DCB-AC072788D35F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E74878-7D70-4224-BF49-42E05D471F63}" type="slidenum">
              <a:rPr lang="en-GB" altLang="el-GR"/>
              <a:pPr eaLnBrk="1" hangingPunct="1"/>
              <a:t>1</a:t>
            </a:fld>
            <a:endParaRPr lang="en-GB" altLang="el-GR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6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2B51C-E91F-41D7-8795-0BF9D46BA8FD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3758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128F6-520B-46D5-88C5-1B9747509652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4820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5074D-2E58-4683-8BC6-609A6B3CEE6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58326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BD823-59BB-4481-89E3-35B1F8A62E39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82181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16AFE-534F-4D1F-A03A-E30EAF34AF54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9062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3648D-F496-4355-B9D2-4E89C3D2283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04473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08D55-234B-4636-8137-28F777D7DAC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11024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594EF-D7F1-4987-8EF4-13ECD50D1D3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6169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64B90-CED2-468D-BBC4-E09B5F579C9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34118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4254E-233E-41DC-9139-59E16A67C863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31256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E1CE6-2060-4403-BD6C-AD7C7FFD45D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4977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9B984-CFB5-4C10-8161-0C5C6B5D8B3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80822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E57C8-2008-43BD-BB6F-62391EB4507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7630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2D050"/>
                </a:solidFill>
              </a:defRPr>
            </a:lvl1pPr>
          </a:lstStyle>
          <a:p>
            <a:fld id="{D2F93151-43AC-4CDC-982B-1297DC9B0576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8225" y="5675313"/>
            <a:ext cx="6497638" cy="1182687"/>
          </a:xfrm>
        </p:spPr>
        <p:txBody>
          <a:bodyPr/>
          <a:lstStyle/>
          <a:p>
            <a:pPr algn="r" eaLnBrk="1" hangingPunct="1"/>
            <a:r>
              <a:rPr lang="el-GR" altLang="el-GR" sz="2800" smtClean="0">
                <a:solidFill>
                  <a:srgbClr val="0F591B"/>
                </a:solidFill>
              </a:rPr>
              <a:t>Οικονομικά του Περιβάλλοντος &amp; των Φυσικών Πόρων</a:t>
            </a:r>
            <a:endParaRPr lang="en-GB" altLang="el-GR" sz="2800" i="1" smtClean="0">
              <a:solidFill>
                <a:srgbClr val="92D05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345113" y="363538"/>
            <a:ext cx="3805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Τμήμα Αγροτικής Οικονομίας &amp; Ανάπτυξης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Γεωπονικό Πανεπιστήμιο Αθηνών</a:t>
            </a:r>
          </a:p>
        </p:txBody>
      </p:sp>
      <p:sp>
        <p:nvSpPr>
          <p:cNvPr id="3077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CCB1FE-BC06-4B17-A73A-F9A9EB6443CF}" type="slidenum">
              <a:rPr lang="en-GB" altLang="el-GR">
                <a:solidFill>
                  <a:srgbClr val="92D050"/>
                </a:solidFill>
              </a:rPr>
              <a:pPr eaLnBrk="1" hangingPunct="1"/>
              <a:t>1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6751638" y="3013075"/>
            <a:ext cx="698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4800" dirty="0" smtClean="0">
                <a:solidFill>
                  <a:srgbClr val="FF0000"/>
                </a:solidFill>
              </a:rPr>
              <a:t>6 </a:t>
            </a:r>
            <a:endParaRPr lang="el-GR" altLang="el-GR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4757738" y="1366838"/>
            <a:ext cx="406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b="1" dirty="0">
                <a:solidFill>
                  <a:srgbClr val="FF0000"/>
                </a:solidFill>
              </a:rPr>
              <a:t>Μαθησιακοί Στόχοι της </a:t>
            </a:r>
            <a:r>
              <a:rPr lang="en-US" altLang="el-GR" b="1" dirty="0" smtClean="0">
                <a:solidFill>
                  <a:srgbClr val="FF0000"/>
                </a:solidFill>
              </a:rPr>
              <a:t>6</a:t>
            </a:r>
            <a:r>
              <a:rPr lang="el-GR" altLang="el-GR" b="1" baseline="30000" dirty="0" smtClean="0">
                <a:solidFill>
                  <a:srgbClr val="FF0000"/>
                </a:solidFill>
              </a:rPr>
              <a:t>ης</a:t>
            </a:r>
            <a:r>
              <a:rPr lang="el-GR" altLang="el-GR" b="1" dirty="0" smtClean="0">
                <a:solidFill>
                  <a:srgbClr val="FF0000"/>
                </a:solidFill>
              </a:rPr>
              <a:t> </a:t>
            </a:r>
            <a:r>
              <a:rPr lang="el-GR" altLang="el-GR" b="1" dirty="0">
                <a:solidFill>
                  <a:srgbClr val="FF0000"/>
                </a:solidFill>
              </a:rPr>
              <a:t>Διάλεξης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454150" y="4097338"/>
            <a:ext cx="5462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/>
              <a:t>Εξοικείωση με την αρχή</a:t>
            </a:r>
            <a:r>
              <a:rPr lang="en-US" altLang="el-GR"/>
              <a:t> ‘</a:t>
            </a:r>
            <a:r>
              <a:rPr lang="el-GR" altLang="el-GR"/>
              <a:t>Ο Ρυπαίνων Πληρώνει</a:t>
            </a:r>
            <a:r>
              <a:rPr lang="en-US" altLang="el-GR"/>
              <a:t>’</a:t>
            </a:r>
            <a:endParaRPr lang="el-GR" altLang="el-GR"/>
          </a:p>
          <a:p>
            <a:pPr eaLnBrk="1" hangingPunct="1">
              <a:lnSpc>
                <a:spcPct val="200000"/>
              </a:lnSpc>
              <a:buFontTx/>
              <a:buAutoNum type="arabicPeriod"/>
            </a:pPr>
            <a:r>
              <a:rPr lang="el-GR" altLang="el-GR"/>
              <a:t>Διάκριση των δυο εκδοχών της αρχής</a:t>
            </a:r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691A84-BA1F-4275-BEFA-7B277F24B027}" type="slidenum">
              <a:rPr lang="en-GB" altLang="el-GR">
                <a:solidFill>
                  <a:srgbClr val="92D050"/>
                </a:solidFill>
              </a:rPr>
              <a:pPr eaLnBrk="1" hangingPunct="1"/>
              <a:t>2</a:t>
            </a:fld>
            <a:endParaRPr lang="en-GB" altLang="el-G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1CE6-2060-4403-BD6C-AD7C7FFD45D8}" type="slidenum">
              <a:rPr lang="en-GB" altLang="el-GR" smtClean="0"/>
              <a:pPr/>
              <a:t>3</a:t>
            </a:fld>
            <a:endParaRPr lang="en-GB" alt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658" y="603504"/>
            <a:ext cx="6523342" cy="57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3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A64B07-E203-4C89-91E5-72034C7ABDFA}" type="slidenum">
              <a:rPr lang="en-GB" altLang="el-GR">
                <a:solidFill>
                  <a:srgbClr val="92D050"/>
                </a:solidFill>
              </a:rPr>
              <a:pPr eaLnBrk="1" hangingPunct="1"/>
              <a:t>4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1543050"/>
            <a:ext cx="5919788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1813" y="450850"/>
            <a:ext cx="5499100" cy="6477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Οι δύο εκδοχές της αρχής ο </a:t>
            </a:r>
            <a:r>
              <a:rPr lang="en-US" dirty="0"/>
              <a:t>‘</a:t>
            </a:r>
            <a:r>
              <a:rPr lang="el-GR" dirty="0"/>
              <a:t>Ο Ρυπαίνων Πληρώνει</a:t>
            </a:r>
            <a:r>
              <a:rPr lang="en-US" dirty="0"/>
              <a:t>’</a:t>
            </a:r>
            <a:endParaRPr lang="el-GR" dirty="0"/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0C3D23-2DFC-4151-9A60-53566576B219}" type="slidenum">
              <a:rPr lang="en-GB" altLang="el-GR">
                <a:solidFill>
                  <a:srgbClr val="92D050"/>
                </a:solidFill>
              </a:rPr>
              <a:pPr eaLnBrk="1" hangingPunct="1"/>
              <a:t>5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6147" name="Ορθογώνιο 2"/>
          <p:cNvSpPr>
            <a:spLocks noChangeArrowheads="1"/>
          </p:cNvSpPr>
          <p:nvPr/>
        </p:nvSpPr>
        <p:spPr bwMode="auto">
          <a:xfrm>
            <a:off x="2698750" y="2198688"/>
            <a:ext cx="5299075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  <a:p>
            <a:pPr eaLnBrk="1" hangingPunct="1">
              <a:lnSpc>
                <a:spcPct val="150000"/>
              </a:lnSpc>
            </a:pPr>
            <a:r>
              <a:rPr lang="el-GR" altLang="el-GR"/>
              <a:t>● </a:t>
            </a:r>
            <a:r>
              <a:rPr lang="el-GR" altLang="el-GR" b="1">
                <a:solidFill>
                  <a:srgbClr val="FF0000"/>
                </a:solidFill>
              </a:rPr>
              <a:t>Απλή</a:t>
            </a:r>
            <a:r>
              <a:rPr lang="el-GR" altLang="el-GR"/>
              <a:t> ερμηνεία του ΡΡΡ: Οι ρυπαίνουσες επιχειρήσεις πρέπει να πληρώσουν μόνο κόστος ελέγχου της ρύπανσης, δηλαδή την περιοχή (α)</a:t>
            </a:r>
          </a:p>
          <a:p>
            <a:pPr eaLnBrk="1" hangingPunct="1">
              <a:lnSpc>
                <a:spcPct val="150000"/>
              </a:lnSpc>
            </a:pPr>
            <a:endParaRPr lang="el-GR" altLang="el-GR"/>
          </a:p>
          <a:p>
            <a:pPr eaLnBrk="1" hangingPunct="1">
              <a:lnSpc>
                <a:spcPct val="150000"/>
              </a:lnSpc>
            </a:pPr>
            <a:r>
              <a:rPr lang="el-GR" altLang="el-GR"/>
              <a:t>● </a:t>
            </a:r>
            <a:r>
              <a:rPr lang="el-GR" altLang="el-GR" b="1">
                <a:solidFill>
                  <a:srgbClr val="FF0000"/>
                </a:solidFill>
              </a:rPr>
              <a:t>Διευρυμένη</a:t>
            </a:r>
            <a:r>
              <a:rPr lang="el-GR" altLang="el-GR"/>
              <a:t> ερμηνεία του ΡΡΡ: Οι ρυπαίνουσες επιχειρήσεις πρέπει να πληρώσουν τόσο με το κόστος ελέγχου της ρύπανσης όσο και το εξωτερικό κόστος, δηλαδή τις περιοχές (α) και (β).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F5A396-309E-4CB8-84E7-019320DBBF5E}" type="slidenum">
              <a:rPr lang="en-GB" altLang="el-GR">
                <a:solidFill>
                  <a:srgbClr val="92D050"/>
                </a:solidFill>
              </a:rPr>
              <a:pPr eaLnBrk="1" hangingPunct="1"/>
              <a:t>6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7171" name="Ορθογώνιο 2"/>
          <p:cNvSpPr>
            <a:spLocks noChangeArrowheads="1"/>
          </p:cNvSpPr>
          <p:nvPr/>
        </p:nvSpPr>
        <p:spPr bwMode="auto">
          <a:xfrm>
            <a:off x="3421063" y="1598613"/>
            <a:ext cx="52832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Το ποια ερμηνεία θα δώσει κανείς στην αρχή του ‘Ο Ρυπαίνων Πληρώνει’ εξαρτάται εν πολλοίς από </a:t>
            </a:r>
            <a:r>
              <a:rPr lang="el-GR" altLang="el-GR">
                <a:solidFill>
                  <a:srgbClr val="FF0000"/>
                </a:solidFill>
              </a:rPr>
              <a:t>τον καθορισμό των ιδιοκτησιακών δικαιωμάτων και δικαιωμάτων χρήσης των περιβαλλοντικών αγαθών. </a:t>
            </a:r>
            <a:r>
              <a:rPr lang="el-GR" altLang="el-GR"/>
              <a:t>Αν, για παράδειγμα, θεωρηθεί ότι το περιβάλλον ανήκει στην κοινωνία τότε ευνόητο είναι ότι η διευρυμένη εκδοχή της αρχής ‘Ο Ρυπαίνων Πληρώνει’ μπορεί κάλλιστα να εφαρμοστεί. </a:t>
            </a:r>
          </a:p>
          <a:p>
            <a:pPr eaLnBrk="1" hangingPunct="1"/>
            <a:endParaRPr lang="el-GR" altLang="el-GR"/>
          </a:p>
          <a:p>
            <a:pPr eaLnBrk="1" hangingPunct="1"/>
            <a:r>
              <a:rPr lang="el-GR" altLang="el-GR"/>
              <a:t>Αντίθετα αν οι επιχειρήσεις έχουν de facto δικαιώματα στη χρήση του περιβάλλοντος τότε το είναι δυνατή μόνο η απλή ερμηνεία της αρχής ‘Ο Ρυπαίνων Πληρώνει’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6F1131-8705-4317-B782-2D5E395524A9}" type="slidenum">
              <a:rPr lang="en-GB" altLang="el-GR">
                <a:solidFill>
                  <a:srgbClr val="92D050"/>
                </a:solidFill>
              </a:rPr>
              <a:pPr eaLnBrk="1" hangingPunct="1"/>
              <a:t>7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3" y="1793875"/>
            <a:ext cx="4957762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3465513" y="481013"/>
            <a:ext cx="4991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Υπάρχει συμβατότητα με τη φορολογία </a:t>
            </a:r>
            <a:r>
              <a:rPr lang="en-US" altLang="el-GR"/>
              <a:t>Pigou</a:t>
            </a:r>
            <a:r>
              <a:rPr lang="el-GR" altLang="el-GR"/>
              <a:t>?</a:t>
            </a: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498475" y="3544888"/>
            <a:ext cx="29670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u="sng">
                <a:solidFill>
                  <a:srgbClr val="FF0000"/>
                </a:solidFill>
              </a:rPr>
              <a:t>Εξαρτάται </a:t>
            </a:r>
            <a:r>
              <a:rPr lang="el-GR" altLang="el-GR"/>
              <a:t>από τι ποσοστό</a:t>
            </a:r>
          </a:p>
          <a:p>
            <a:pPr eaLnBrk="1" hangingPunct="1"/>
            <a:r>
              <a:rPr lang="el-GR" altLang="el-GR"/>
              <a:t> των δαπανών φορολογίας </a:t>
            </a:r>
          </a:p>
          <a:p>
            <a:pPr eaLnBrk="1" hangingPunct="1"/>
            <a:r>
              <a:rPr lang="el-GR" altLang="el-GR"/>
              <a:t>επιστρέφεται</a:t>
            </a:r>
          </a:p>
        </p:txBody>
      </p:sp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498475" y="5113338"/>
            <a:ext cx="30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γ</a:t>
            </a:r>
          </a:p>
        </p:txBody>
      </p:sp>
      <p:sp>
        <p:nvSpPr>
          <p:cNvPr id="8199" name="TextBox 5"/>
          <p:cNvSpPr txBox="1">
            <a:spLocks noChangeArrowheads="1"/>
          </p:cNvSpPr>
          <p:nvPr/>
        </p:nvSpPr>
        <p:spPr bwMode="auto">
          <a:xfrm>
            <a:off x="498475" y="5964238"/>
            <a:ext cx="579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γ+β</a:t>
            </a:r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>
            <a:off x="1331913" y="6184900"/>
            <a:ext cx="8810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2405063" y="5970588"/>
            <a:ext cx="739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Απλή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1422400" y="5113338"/>
            <a:ext cx="1450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b="1">
                <a:solidFill>
                  <a:srgbClr val="FF0000"/>
                </a:solidFill>
              </a:rPr>
              <a:t>Διευρυμένη</a:t>
            </a:r>
            <a:endParaRPr lang="el-GR" altLang="el-GR"/>
          </a:p>
        </p:txBody>
      </p:sp>
      <p:cxnSp>
        <p:nvCxnSpPr>
          <p:cNvPr id="12" name="Ευθύγραμμο βέλος σύνδεσης 11"/>
          <p:cNvCxnSpPr/>
          <p:nvPr/>
        </p:nvCxnSpPr>
        <p:spPr>
          <a:xfrm>
            <a:off x="881063" y="5299075"/>
            <a:ext cx="4508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1BF198-9B8D-4196-8BA3-19549207DB44}" type="slidenum">
              <a:rPr lang="en-GB" altLang="el-GR">
                <a:solidFill>
                  <a:srgbClr val="92D050"/>
                </a:solidFill>
              </a:rPr>
              <a:pPr eaLnBrk="1" hangingPunct="1"/>
              <a:t>8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284663" y="869950"/>
            <a:ext cx="0" cy="2362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284663" y="3232150"/>
            <a:ext cx="3429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4284663" y="1098550"/>
            <a:ext cx="2971800" cy="213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808663" y="2165350"/>
            <a:ext cx="0" cy="10668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" name="AutoShape 13"/>
          <p:cNvSpPr>
            <a:spLocks/>
          </p:cNvSpPr>
          <p:nvPr/>
        </p:nvSpPr>
        <p:spPr bwMode="auto">
          <a:xfrm>
            <a:off x="4056063" y="2165350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811588" y="601663"/>
            <a:ext cx="496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MC,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MB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088188" y="1363663"/>
            <a:ext cx="514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MEC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970463" y="1276350"/>
            <a:ext cx="4206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MB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7469188" y="3344863"/>
            <a:ext cx="463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Q, E</a:t>
            </a:r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4284663" y="1098550"/>
            <a:ext cx="2971800" cy="213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903663" y="2546350"/>
            <a:ext cx="2270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5640388" y="3268663"/>
            <a:ext cx="4460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Q*,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E*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200" kern="0" smtClean="0">
              <a:solidFill>
                <a:srgbClr val="000000"/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H="1">
            <a:off x="4284663" y="216535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116388" y="3344863"/>
            <a:ext cx="260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5656263" y="1860550"/>
            <a:ext cx="2936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164388" y="3268663"/>
            <a:ext cx="285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4056063" y="1936750"/>
            <a:ext cx="273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Γ</a:t>
            </a:r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3598863" y="412750"/>
            <a:ext cx="4648200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4040188" y="982663"/>
            <a:ext cx="282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Δ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5884863" y="2622550"/>
            <a:ext cx="547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(α)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5106988" y="2663825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(β)</a:t>
            </a:r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4497388" y="2130425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(γ)</a:t>
            </a:r>
          </a:p>
        </p:txBody>
      </p:sp>
      <p:sp>
        <p:nvSpPr>
          <p:cNvPr id="25" name="Right Triangle 25"/>
          <p:cNvSpPr>
            <a:spLocks noChangeArrowheads="1"/>
          </p:cNvSpPr>
          <p:nvPr/>
        </p:nvSpPr>
        <p:spPr bwMode="auto">
          <a:xfrm>
            <a:off x="5821363" y="2159000"/>
            <a:ext cx="1439862" cy="1081088"/>
          </a:xfrm>
          <a:prstGeom prst="rtTriangle">
            <a:avLst/>
          </a:prstGeom>
          <a:solidFill>
            <a:srgbClr val="00CC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6" name="Right Triangle 26"/>
          <p:cNvSpPr/>
          <p:nvPr/>
        </p:nvSpPr>
        <p:spPr bwMode="auto">
          <a:xfrm rot="16200000">
            <a:off x="4524375" y="1943100"/>
            <a:ext cx="1081088" cy="1512888"/>
          </a:xfrm>
          <a:prstGeom prst="rtTriangle">
            <a:avLst/>
          </a:prstGeom>
          <a:gradFill rotWithShape="1">
            <a:gsLst>
              <a:gs pos="0">
                <a:srgbClr val="3333CC">
                  <a:tint val="50000"/>
                  <a:satMod val="300000"/>
                </a:srgbClr>
              </a:gs>
              <a:gs pos="35000">
                <a:srgbClr val="3333CC">
                  <a:tint val="37000"/>
                  <a:satMod val="300000"/>
                </a:srgbClr>
              </a:gs>
              <a:gs pos="100000">
                <a:srgbClr val="3333C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CC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27" name="Curved Up Arrow 28"/>
          <p:cNvSpPr>
            <a:spLocks noChangeArrowheads="1"/>
          </p:cNvSpPr>
          <p:nvPr/>
        </p:nvSpPr>
        <p:spPr bwMode="auto">
          <a:xfrm rot="13512744">
            <a:off x="6516687" y="2552701"/>
            <a:ext cx="2003425" cy="863600"/>
          </a:xfrm>
          <a:prstGeom prst="curvedUpArrow">
            <a:avLst>
              <a:gd name="adj1" fmla="val 25003"/>
              <a:gd name="adj2" fmla="val 50006"/>
              <a:gd name="adj3" fmla="val 25000"/>
            </a:avLst>
          </a:prstGeom>
          <a:solidFill>
            <a:srgbClr val="00CC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332663" y="4103688"/>
            <a:ext cx="808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απλή</a:t>
            </a:r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29" name="Down Arrow 30"/>
          <p:cNvSpPr/>
          <p:nvPr/>
        </p:nvSpPr>
        <p:spPr bwMode="auto">
          <a:xfrm>
            <a:off x="5173663" y="2951163"/>
            <a:ext cx="1368425" cy="2117725"/>
          </a:xfrm>
          <a:prstGeom prst="downArrow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064125" y="5319713"/>
            <a:ext cx="1647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 smtClean="0">
                <a:solidFill>
                  <a:srgbClr val="000000"/>
                </a:solidFill>
              </a:rPr>
              <a:t>Διευρυμένη</a:t>
            </a:r>
            <a:endParaRPr lang="en-US" kern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build="p"/>
      <p:bldP spid="29" grpId="0" animBg="1"/>
      <p:bldP spid="30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254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Οικονομικά του Περιβάλλοντος &amp; των Φυσικών Πόρων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Thanasis</cp:lastModifiedBy>
  <cp:revision>80</cp:revision>
  <dcterms:created xsi:type="dcterms:W3CDTF">2009-11-03T13:35:13Z</dcterms:created>
  <dcterms:modified xsi:type="dcterms:W3CDTF">2023-11-25T09:54:19Z</dcterms:modified>
</cp:coreProperties>
</file>