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9" r:id="rId2"/>
  </p:sldMasterIdLst>
  <p:notesMasterIdLst>
    <p:notesMasterId r:id="rId9"/>
  </p:notesMasterIdLst>
  <p:sldIdLst>
    <p:sldId id="259" r:id="rId3"/>
    <p:sldId id="265" r:id="rId4"/>
    <p:sldId id="260" r:id="rId5"/>
    <p:sldId id="264" r:id="rId6"/>
    <p:sldId id="266" r:id="rId7"/>
    <p:sldId id="267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24BBBD-4A98-4477-AB07-73FE790453D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48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072286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2967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2826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470875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27072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986642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331139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478535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602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8239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956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3807297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0436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4318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7619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FBD3A429-37CC-4048-A81B-E8ED9F23194A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13/11/2023</a:t>
            </a:fld>
            <a:endParaRPr lang="el-GR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40645FCC-BDFE-4010-BA73-2012881F64D4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99656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6515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0109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5132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870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71410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36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4699067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0479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41498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989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010718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287610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488193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517492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14079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97683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084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A429-37CC-4048-A81B-E8ED9F23194A}" type="datetimeFigureOut">
              <a:rPr lang="el-GR" smtClean="0"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645FCC-BDFE-4010-BA73-2012881F64D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023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31913" y="428625"/>
            <a:ext cx="6575839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Double Dividend Hypothesis</a:t>
            </a:r>
            <a:r>
              <a:rPr lang="en-US" sz="2000" dirty="0"/>
              <a:t> </a:t>
            </a:r>
            <a:r>
              <a:rPr lang="en-GB" sz="2000" dirty="0"/>
              <a:t> </a:t>
            </a:r>
            <a:r>
              <a:rPr lang="el-GR" sz="2000" dirty="0"/>
              <a:t>Υπόθεση Διπλού Κέρδους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41251" y="1295784"/>
            <a:ext cx="7669728" cy="2062103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sz="1600" dirty="0"/>
              <a:t>Τα </a:t>
            </a:r>
            <a:r>
              <a:rPr lang="el-GR" sz="1600" b="1" dirty="0">
                <a:solidFill>
                  <a:srgbClr val="FF0000"/>
                </a:solidFill>
              </a:rPr>
              <a:t>έσοδα</a:t>
            </a:r>
            <a:r>
              <a:rPr lang="el-GR" sz="1600" dirty="0">
                <a:solidFill>
                  <a:srgbClr val="FF0000"/>
                </a:solidFill>
              </a:rPr>
              <a:t> </a:t>
            </a:r>
            <a:r>
              <a:rPr lang="el-GR" sz="1600" dirty="0"/>
              <a:t>από την φορολογία </a:t>
            </a:r>
            <a:r>
              <a:rPr lang="en-US" sz="1600" dirty="0"/>
              <a:t>Pigou</a:t>
            </a:r>
            <a:r>
              <a:rPr lang="en-GB" sz="1600" dirty="0"/>
              <a:t> </a:t>
            </a:r>
            <a:r>
              <a:rPr lang="el-GR" sz="1600" dirty="0"/>
              <a:t>μπορεί να </a:t>
            </a:r>
            <a:r>
              <a:rPr lang="el-GR" sz="1600" dirty="0">
                <a:solidFill>
                  <a:srgbClr val="FF0000"/>
                </a:solidFill>
              </a:rPr>
              <a:t>μειώσουν</a:t>
            </a:r>
            <a:r>
              <a:rPr lang="el-GR" sz="1600" dirty="0"/>
              <a:t> το μέγεθος της 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dirty="0"/>
              <a:t>προϋπάρχουσας φορολογίας και </a:t>
            </a:r>
            <a:r>
              <a:rPr lang="el-GR" sz="1600" dirty="0" smtClean="0"/>
              <a:t>ενδεχομένως (ασθενής εκδοχή) </a:t>
            </a:r>
            <a:r>
              <a:rPr lang="el-GR" sz="1600" dirty="0"/>
              <a:t>και </a:t>
            </a:r>
            <a:r>
              <a:rPr lang="el-GR" sz="1600" dirty="0" smtClean="0"/>
              <a:t>ενδεχομένως 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dirty="0" smtClean="0"/>
              <a:t>την </a:t>
            </a:r>
            <a:r>
              <a:rPr lang="el-GR" sz="1600" u="sng" dirty="0"/>
              <a:t>ένταση των στρεβλώσεων </a:t>
            </a:r>
            <a:r>
              <a:rPr lang="el-GR" sz="1600" dirty="0" smtClean="0"/>
              <a:t>που </a:t>
            </a:r>
            <a:r>
              <a:rPr lang="el-GR" sz="1600" dirty="0"/>
              <a:t>οι προϋπάρχοντες φόροι </a:t>
            </a:r>
            <a:r>
              <a:rPr lang="el-GR" sz="1600" dirty="0" smtClean="0"/>
              <a:t>δημιουργούν </a:t>
            </a:r>
            <a:r>
              <a:rPr lang="el-GR" sz="1600" dirty="0"/>
              <a:t>στην </a:t>
            </a:r>
            <a:endParaRPr lang="el-GR" sz="1600" dirty="0" smtClean="0"/>
          </a:p>
          <a:p>
            <a:pPr eaLnBrk="1" hangingPunct="1">
              <a:lnSpc>
                <a:spcPct val="200000"/>
              </a:lnSpc>
            </a:pPr>
            <a:r>
              <a:rPr lang="el-GR" sz="1600" dirty="0" smtClean="0"/>
              <a:t>λειτουργία </a:t>
            </a:r>
            <a:r>
              <a:rPr lang="el-GR" sz="1600" dirty="0"/>
              <a:t>της </a:t>
            </a:r>
            <a:r>
              <a:rPr lang="el-GR" sz="1600" dirty="0" smtClean="0"/>
              <a:t>αγοράς (ισχυρή εκδοχή).</a:t>
            </a:r>
            <a:endParaRPr lang="el-GR" sz="1600" dirty="0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11560" y="4221088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b="1" dirty="0"/>
              <a:t>Πότε?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812749" y="3770064"/>
            <a:ext cx="6217023" cy="149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sz="1600" dirty="0"/>
              <a:t>Όταν η πράσινη φορολογία είναι </a:t>
            </a:r>
            <a:r>
              <a:rPr lang="el-GR" sz="1600" b="1" dirty="0">
                <a:solidFill>
                  <a:srgbClr val="FF0000"/>
                </a:solidFill>
              </a:rPr>
              <a:t>λιγότερο στρεβλωτική </a:t>
            </a:r>
            <a:r>
              <a:rPr lang="el-GR" sz="1600" dirty="0"/>
              <a:t>σε σχέση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dirty="0"/>
              <a:t>με την προϋπάρχουσα φορολογία</a:t>
            </a:r>
            <a:r>
              <a:rPr lang="en-US" sz="1600" dirty="0"/>
              <a:t> </a:t>
            </a:r>
            <a:r>
              <a:rPr lang="el-GR" sz="1600" dirty="0"/>
              <a:t>και υπάρχει </a:t>
            </a:r>
            <a:r>
              <a:rPr lang="el-GR" sz="1600" b="1" dirty="0">
                <a:solidFill>
                  <a:srgbClr val="00B0F0"/>
                </a:solidFill>
              </a:rPr>
              <a:t>ισοσκελισμένος 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b="1" dirty="0">
                <a:solidFill>
                  <a:srgbClr val="00B0F0"/>
                </a:solidFill>
              </a:rPr>
              <a:t>προϋπολογισμός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248462" y="3660144"/>
            <a:ext cx="8283978" cy="17130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04458" y="5934159"/>
            <a:ext cx="7788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Ballard, C. L., &amp;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Medema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G. (1993). The marginal efficiency effects of taxes and subsidies in the presence of externalities: A computational general equilibrium approach. 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Economics, 52(2), 199-216</a:t>
            </a:r>
            <a:endParaRPr lang="el-GR" sz="12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716016" y="4221088"/>
            <a:ext cx="792088" cy="1800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27-F8F6-4EC1-8816-A8F8C6A7FE49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72799"/>
              </p:ext>
            </p:extLst>
          </p:nvPr>
        </p:nvGraphicFramePr>
        <p:xfrm>
          <a:off x="583779" y="641063"/>
          <a:ext cx="610711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3" imgW="3111500" imgH="596900" progId="Equation.DSMT4">
                  <p:embed/>
                </p:oleObj>
              </mc:Choice>
              <mc:Fallback>
                <p:oleObj name="Equation" r:id="rId3" imgW="3111500" imgH="596900" progId="Equation.DSMT4">
                  <p:embed/>
                  <p:pic>
                    <p:nvPicPr>
                      <p:cNvPr id="615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79" y="641063"/>
                        <a:ext cx="6107112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164288" y="163098"/>
            <a:ext cx="1922463" cy="58102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/>
              <a:t>Κοινωνική αξία των</a:t>
            </a:r>
          </a:p>
          <a:p>
            <a:pPr eaLnBrk="1" hangingPunct="1"/>
            <a:r>
              <a:rPr lang="el-GR" sz="1600" dirty="0"/>
              <a:t> πράσινων φόρων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95536" y="2094241"/>
            <a:ext cx="3455988" cy="1655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1600" dirty="0"/>
          </a:p>
        </p:txBody>
      </p:sp>
      <p:graphicFrame>
        <p:nvGraphicFramePr>
          <p:cNvPr id="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7581"/>
              </p:ext>
            </p:extLst>
          </p:nvPr>
        </p:nvGraphicFramePr>
        <p:xfrm>
          <a:off x="467544" y="2440316"/>
          <a:ext cx="11525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5" imgW="545863" imgH="457002" progId="Equation.DSMT4">
                  <p:embed/>
                </p:oleObj>
              </mc:Choice>
              <mc:Fallback>
                <p:oleObj name="Equation" r:id="rId5" imgW="545863" imgH="457002" progId="Equation.DSMT4">
                  <p:embed/>
                  <p:pic>
                    <p:nvPicPr>
                      <p:cNvPr id="615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440316"/>
                        <a:ext cx="1152525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693447" y="2631609"/>
            <a:ext cx="2087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l-GR" sz="1600" dirty="0"/>
              <a:t>Λογιστική αξία των</a:t>
            </a:r>
          </a:p>
          <a:p>
            <a:r>
              <a:rPr lang="el-GR" sz="1600" dirty="0"/>
              <a:t>πράσινων φόρων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4328030" y="2593906"/>
            <a:ext cx="2244847" cy="58477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/>
              <a:t>Σκιώδης τιμή των</a:t>
            </a:r>
          </a:p>
          <a:p>
            <a:pPr eaLnBrk="1" hangingPunct="1"/>
            <a:r>
              <a:rPr lang="el-GR" sz="1600" dirty="0"/>
              <a:t> δημοσίων δαπανών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368749" y="1218619"/>
            <a:ext cx="5435" cy="12289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00877" y="4837225"/>
            <a:ext cx="4572000" cy="15610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μετρά τη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ζημία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απώλεια ευημερίας) που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υφίσταται η κοινωνία από τη συγκέντρωση πρόσθετων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εσόδων, 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λόγω της στρέβλωσης της κατανομής των πόρων που προκαλείται από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την εν λόγω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φορολογία.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5148064" y="3650058"/>
            <a:ext cx="441371" cy="1003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Bent Arrow 20"/>
          <p:cNvSpPr/>
          <p:nvPr/>
        </p:nvSpPr>
        <p:spPr>
          <a:xfrm>
            <a:off x="5868144" y="237587"/>
            <a:ext cx="967349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52539-45DA-492C-B5D2-82E9279FBDD4}" type="slidenum">
              <a:rPr lang="el-GR" smtClean="0"/>
              <a:pPr eaLnBrk="1" hangingPunct="1"/>
              <a:t>3</a:t>
            </a:fld>
            <a:endParaRPr lang="el-GR" dirty="0" smtClean="0"/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001296"/>
              </p:ext>
            </p:extLst>
          </p:nvPr>
        </p:nvGraphicFramePr>
        <p:xfrm>
          <a:off x="196850" y="476250"/>
          <a:ext cx="49403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Equation" r:id="rId3" imgW="2323800" imgH="787320" progId="Equation.DSMT4">
                  <p:embed/>
                </p:oleObj>
              </mc:Choice>
              <mc:Fallback>
                <p:oleObj name="Equation" r:id="rId3" imgW="2323800" imgH="787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476250"/>
                        <a:ext cx="49403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084888" y="644525"/>
            <a:ext cx="433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 smtClean="0"/>
              <a:t>(1)</a:t>
            </a:r>
            <a:endParaRPr lang="el-GR" sz="1600" dirty="0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68313" y="2133600"/>
            <a:ext cx="397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Επομένως προκύπτει</a:t>
            </a:r>
            <a:endParaRPr lang="el-GR" dirty="0"/>
          </a:p>
        </p:txBody>
      </p:sp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5508625" y="3805238"/>
          <a:ext cx="25193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Equation" r:id="rId5" imgW="876300" imgH="228600" progId="Equation.DSMT4">
                  <p:embed/>
                </p:oleObj>
              </mc:Choice>
              <mc:Fallback>
                <p:oleObj name="Equation" r:id="rId5" imgW="8763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805238"/>
                        <a:ext cx="25193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4787900" y="1196975"/>
            <a:ext cx="3311525" cy="2016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717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826838"/>
              </p:ext>
            </p:extLst>
          </p:nvPr>
        </p:nvGraphicFramePr>
        <p:xfrm>
          <a:off x="5156200" y="1268413"/>
          <a:ext cx="24320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Equation" r:id="rId7" imgW="977760" imgH="660240" progId="Equation.DSMT4">
                  <p:embed/>
                </p:oleObj>
              </mc:Choice>
              <mc:Fallback>
                <p:oleObj name="Equation" r:id="rId7" imgW="977760" imgH="6602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1268413"/>
                        <a:ext cx="2432050" cy="164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8367713" y="1889125"/>
            <a:ext cx="433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 smtClean="0"/>
              <a:t>(2)</a:t>
            </a:r>
            <a:endParaRPr lang="el-GR" sz="1600" dirty="0"/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6659563" y="3357563"/>
            <a:ext cx="2128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/>
              <a:t>Δηλαδή η </a:t>
            </a:r>
            <a:r>
              <a:rPr lang="el-GR" sz="1600" dirty="0" smtClean="0"/>
              <a:t>(2) </a:t>
            </a:r>
            <a:r>
              <a:rPr lang="el-GR" sz="1600" dirty="0"/>
              <a:t>μας λέει</a:t>
            </a:r>
          </a:p>
        </p:txBody>
      </p:sp>
      <p:sp>
        <p:nvSpPr>
          <p:cNvPr id="7179" name="Rectangle 20"/>
          <p:cNvSpPr>
            <a:spLocks noChangeArrowheads="1"/>
          </p:cNvSpPr>
          <p:nvPr/>
        </p:nvSpPr>
        <p:spPr bwMode="auto">
          <a:xfrm>
            <a:off x="107950" y="4724400"/>
            <a:ext cx="8464550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35000"/>
              </a:lnSpc>
            </a:pPr>
            <a:r>
              <a:rPr lang="el-GR" b="1" u="sng" dirty="0"/>
              <a:t>Συμπέρασμα</a:t>
            </a:r>
            <a:r>
              <a:rPr lang="el-GR" dirty="0"/>
              <a:t>:</a:t>
            </a:r>
            <a:r>
              <a:rPr lang="el-GR" sz="1600" dirty="0"/>
              <a:t> Όταν η σχεδίαση της πράσινης φορολογίας συνυπολογίζει και την κοινωνική </a:t>
            </a:r>
          </a:p>
          <a:p>
            <a:pPr>
              <a:lnSpc>
                <a:spcPct val="135000"/>
              </a:lnSpc>
            </a:pPr>
            <a:r>
              <a:rPr lang="el-GR" sz="1600" dirty="0"/>
              <a:t>αξία  των εσόδων φορολογίας τότε                   . Μικρότερος φόρος συνεπάγεται μεγαλύτερη </a:t>
            </a:r>
          </a:p>
          <a:p>
            <a:pPr>
              <a:lnSpc>
                <a:spcPct val="135000"/>
              </a:lnSpc>
            </a:pPr>
            <a:r>
              <a:rPr lang="el-GR" sz="1600" dirty="0"/>
              <a:t>παραγωγή προϊόντος αλλά και περισσότερους ρύπους. Περισσότεροι ρύποι συνεπάγονται </a:t>
            </a:r>
          </a:p>
          <a:p>
            <a:pPr>
              <a:lnSpc>
                <a:spcPct val="135000"/>
              </a:lnSpc>
            </a:pPr>
            <a:r>
              <a:rPr lang="el-GR" sz="1600" dirty="0"/>
              <a:t>μεγαλύτερη ζημιά ή οποία όμως </a:t>
            </a:r>
            <a:r>
              <a:rPr lang="el-GR" sz="1600" b="1" dirty="0">
                <a:solidFill>
                  <a:srgbClr val="FF0000"/>
                </a:solidFill>
              </a:rPr>
              <a:t>αντισταθμίζεται </a:t>
            </a:r>
            <a:r>
              <a:rPr lang="el-GR" sz="1600" dirty="0"/>
              <a:t>από την αύξηση των φορολογικών εσόδων.</a:t>
            </a:r>
          </a:p>
          <a:p>
            <a:pPr>
              <a:lnSpc>
                <a:spcPct val="135000"/>
              </a:lnSpc>
            </a:pPr>
            <a:endParaRPr lang="el-GR" sz="1600" dirty="0"/>
          </a:p>
        </p:txBody>
      </p:sp>
      <p:sp>
        <p:nvSpPr>
          <p:cNvPr id="7180" name="Line 22"/>
          <p:cNvSpPr>
            <a:spLocks noChangeShapeType="1"/>
          </p:cNvSpPr>
          <p:nvPr/>
        </p:nvSpPr>
        <p:spPr bwMode="auto">
          <a:xfrm>
            <a:off x="6443663" y="335756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 dirty="0"/>
          </a:p>
        </p:txBody>
      </p:sp>
      <p:graphicFrame>
        <p:nvGraphicFramePr>
          <p:cNvPr id="7181" name="Object 23"/>
          <p:cNvGraphicFramePr>
            <a:graphicFrameLocks noChangeAspect="1"/>
          </p:cNvGraphicFramePr>
          <p:nvPr/>
        </p:nvGraphicFramePr>
        <p:xfrm>
          <a:off x="3635375" y="5084763"/>
          <a:ext cx="7207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6" name="Equation" r:id="rId9" imgW="330200" imgH="228600" progId="Equation.DSMT4">
                  <p:embed/>
                </p:oleObj>
              </mc:Choice>
              <mc:Fallback>
                <p:oleObj name="Equation" r:id="rId9" imgW="3302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084763"/>
                        <a:ext cx="7207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Line 24"/>
          <p:cNvSpPr>
            <a:spLocks noChangeShapeType="1"/>
          </p:cNvSpPr>
          <p:nvPr/>
        </p:nvSpPr>
        <p:spPr bwMode="auto">
          <a:xfrm>
            <a:off x="4356100" y="2349500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7183" name="Line 25"/>
          <p:cNvSpPr>
            <a:spLocks noChangeShapeType="1"/>
          </p:cNvSpPr>
          <p:nvPr/>
        </p:nvSpPr>
        <p:spPr bwMode="auto">
          <a:xfrm flipH="1" flipV="1">
            <a:off x="3348038" y="3716338"/>
            <a:ext cx="20161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7184" name="AutoShape 26"/>
          <p:cNvSpPr>
            <a:spLocks noChangeArrowheads="1"/>
          </p:cNvSpPr>
          <p:nvPr/>
        </p:nvSpPr>
        <p:spPr bwMode="auto">
          <a:xfrm>
            <a:off x="684213" y="3429000"/>
            <a:ext cx="2592387" cy="431800"/>
          </a:xfrm>
          <a:prstGeom prst="roundRect">
            <a:avLst>
              <a:gd name="adj" fmla="val 16667"/>
            </a:avLst>
          </a:prstGeom>
          <a:solidFill>
            <a:srgbClr val="E4F4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/>
              <a:t>Ποια η σημασία του?</a:t>
            </a:r>
          </a:p>
        </p:txBody>
      </p:sp>
      <p:sp>
        <p:nvSpPr>
          <p:cNvPr id="7185" name="Line 28"/>
          <p:cNvSpPr>
            <a:spLocks noChangeShapeType="1"/>
          </p:cNvSpPr>
          <p:nvPr/>
        </p:nvSpPr>
        <p:spPr bwMode="auto">
          <a:xfrm>
            <a:off x="1908175" y="40767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7186" name="Text Box 29"/>
          <p:cNvSpPr txBox="1">
            <a:spLocks noChangeArrowheads="1"/>
          </p:cNvSpPr>
          <p:nvPr/>
        </p:nvSpPr>
        <p:spPr bwMode="auto">
          <a:xfrm>
            <a:off x="539750" y="260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/>
              <a:t>Οπότε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428750" y="188595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428750" y="4629150"/>
            <a:ext cx="3314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428750" y="2713433"/>
            <a:ext cx="2483644" cy="19157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428750" y="2286000"/>
            <a:ext cx="2971800" cy="2343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943225" y="3482579"/>
            <a:ext cx="0" cy="113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86300" y="4706541"/>
            <a:ext cx="45878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Q,E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857500" y="4649391"/>
            <a:ext cx="37702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Ε*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71550" y="1620442"/>
            <a:ext cx="55976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MB,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MEC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538287" y="2078831"/>
            <a:ext cx="45397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MB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680853" y="2954452"/>
            <a:ext cx="5597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MEC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34879" y="3105150"/>
            <a:ext cx="3097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00150" y="2172891"/>
            <a:ext cx="30008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286250" y="4630341"/>
            <a:ext cx="28405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Γ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188244" y="4600575"/>
            <a:ext cx="3097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Ο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1431132" y="3482579"/>
            <a:ext cx="15120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AutoShape 19"/>
          <p:cNvSpPr>
            <a:spLocks/>
          </p:cNvSpPr>
          <p:nvPr/>
        </p:nvSpPr>
        <p:spPr bwMode="auto">
          <a:xfrm>
            <a:off x="910642" y="3493899"/>
            <a:ext cx="269081" cy="1134665"/>
          </a:xfrm>
          <a:prstGeom prst="leftBrace">
            <a:avLst>
              <a:gd name="adj1" fmla="val 35140"/>
              <a:gd name="adj2" fmla="val 517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2943225" y="3482579"/>
            <a:ext cx="1457325" cy="1134665"/>
          </a:xfrm>
          <a:custGeom>
            <a:avLst/>
            <a:gdLst>
              <a:gd name="T0" fmla="*/ 0 w 1224"/>
              <a:gd name="T1" fmla="*/ 0 h 953"/>
              <a:gd name="T2" fmla="*/ 0 w 1224"/>
              <a:gd name="T3" fmla="*/ 2147483647 h 953"/>
              <a:gd name="T4" fmla="*/ 2147483647 w 1224"/>
              <a:gd name="T5" fmla="*/ 2147483647 h 953"/>
              <a:gd name="T6" fmla="*/ 0 w 1224"/>
              <a:gd name="T7" fmla="*/ 0 h 953"/>
              <a:gd name="T8" fmla="*/ 0 60000 65536"/>
              <a:gd name="T9" fmla="*/ 0 60000 65536"/>
              <a:gd name="T10" fmla="*/ 0 60000 65536"/>
              <a:gd name="T11" fmla="*/ 0 60000 65536"/>
              <a:gd name="T12" fmla="*/ 0 w 1224"/>
              <a:gd name="T13" fmla="*/ 0 h 953"/>
              <a:gd name="T14" fmla="*/ 1224 w 1224"/>
              <a:gd name="T15" fmla="*/ 953 h 9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4" h="953">
                <a:moveTo>
                  <a:pt x="0" y="0"/>
                </a:moveTo>
                <a:lnTo>
                  <a:pt x="0" y="953"/>
                </a:lnTo>
                <a:lnTo>
                  <a:pt x="1224" y="9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Freeform 24"/>
          <p:cNvSpPr>
            <a:spLocks/>
          </p:cNvSpPr>
          <p:nvPr/>
        </p:nvSpPr>
        <p:spPr bwMode="auto">
          <a:xfrm>
            <a:off x="1431131" y="2269928"/>
            <a:ext cx="1512094" cy="2322909"/>
          </a:xfrm>
          <a:custGeom>
            <a:avLst/>
            <a:gdLst>
              <a:gd name="T0" fmla="*/ 0 w 1270"/>
              <a:gd name="T1" fmla="*/ 2147483647 h 1951"/>
              <a:gd name="T2" fmla="*/ 2147483647 w 1270"/>
              <a:gd name="T3" fmla="*/ 2147483647 h 1951"/>
              <a:gd name="T4" fmla="*/ 0 w 1270"/>
              <a:gd name="T5" fmla="*/ 0 h 1951"/>
              <a:gd name="T6" fmla="*/ 0 w 1270"/>
              <a:gd name="T7" fmla="*/ 2147483647 h 1951"/>
              <a:gd name="T8" fmla="*/ 0 60000 65536"/>
              <a:gd name="T9" fmla="*/ 0 60000 65536"/>
              <a:gd name="T10" fmla="*/ 0 60000 65536"/>
              <a:gd name="T11" fmla="*/ 0 60000 65536"/>
              <a:gd name="T12" fmla="*/ 0 w 1270"/>
              <a:gd name="T13" fmla="*/ 0 h 1951"/>
              <a:gd name="T14" fmla="*/ 1270 w 1270"/>
              <a:gd name="T15" fmla="*/ 1951 h 1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0" h="1951">
                <a:moveTo>
                  <a:pt x="0" y="1951"/>
                </a:moveTo>
                <a:lnTo>
                  <a:pt x="1270" y="998"/>
                </a:lnTo>
                <a:lnTo>
                  <a:pt x="0" y="0"/>
                </a:lnTo>
                <a:lnTo>
                  <a:pt x="0" y="195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376567" y="1424381"/>
            <a:ext cx="13083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solidFill>
                  <a:prstClr val="black"/>
                </a:solidFill>
                <a:latin typeface="Times New Roman" pitchFamily="18" charset="0"/>
              </a:rPr>
              <a:t>Κοινωνικό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solidFill>
                  <a:prstClr val="black"/>
                </a:solidFill>
                <a:latin typeface="Times New Roman" pitchFamily="18" charset="0"/>
              </a:rPr>
              <a:t>Πλεόνασμα</a:t>
            </a: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431132" y="3482579"/>
            <a:ext cx="15120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611560" y="295808"/>
            <a:ext cx="7992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b="1" u="sng" dirty="0">
                <a:solidFill>
                  <a:prstClr val="black"/>
                </a:solidFill>
                <a:latin typeface="Times New Roman" pitchFamily="18" charset="0"/>
              </a:rPr>
              <a:t>Ανάλυση ευημερίας όταν οι πράσινοι φόροι </a:t>
            </a:r>
            <a:r>
              <a:rPr lang="el-GR" b="1" u="sng" dirty="0">
                <a:solidFill>
                  <a:srgbClr val="FF0000"/>
                </a:solidFill>
                <a:latin typeface="Times New Roman" pitchFamily="18" charset="0"/>
              </a:rPr>
              <a:t>ΔΕΝ</a:t>
            </a:r>
            <a:r>
              <a:rPr lang="el-GR" b="1" u="sng" dirty="0">
                <a:solidFill>
                  <a:prstClr val="black"/>
                </a:solidFill>
                <a:latin typeface="Times New Roman" pitchFamily="18" charset="0"/>
              </a:rPr>
              <a:t> είναι Μεταβιβαστικές δαπάνες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450181" y="3966210"/>
            <a:ext cx="2129042" cy="19595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77778" y="2954452"/>
            <a:ext cx="1445" cy="167469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413793" y="4628563"/>
            <a:ext cx="46358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Times New Roman" pitchFamily="18" charset="0"/>
              </a:rPr>
              <a:t>Ε**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77778" y="3729548"/>
            <a:ext cx="4571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Calibri" panose="020F0502020204030204"/>
              </a:rPr>
              <a:t>Α**</a:t>
            </a:r>
          </a:p>
        </p:txBody>
      </p:sp>
      <p:sp>
        <p:nvSpPr>
          <p:cNvPr id="64" name="Left Brace 63"/>
          <p:cNvSpPr/>
          <p:nvPr/>
        </p:nvSpPr>
        <p:spPr>
          <a:xfrm>
            <a:off x="1306115" y="4006548"/>
            <a:ext cx="91679" cy="5759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3561" y="3709602"/>
            <a:ext cx="20318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Calibri" panose="020F0502020204030204"/>
              </a:rPr>
              <a:t>Δ</a:t>
            </a: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301610"/>
              </p:ext>
            </p:extLst>
          </p:nvPr>
        </p:nvGraphicFramePr>
        <p:xfrm>
          <a:off x="1092860" y="4073129"/>
          <a:ext cx="1952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3" imgW="114120" imgH="228600" progId="Equation.DSMT4">
                  <p:embed/>
                </p:oleObj>
              </mc:Choice>
              <mc:Fallback>
                <p:oleObj name="Equation" r:id="rId3" imgW="114120" imgH="228600" progId="Equation.DSMT4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2860" y="4073129"/>
                        <a:ext cx="195263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47380"/>
              </p:ext>
            </p:extLst>
          </p:nvPr>
        </p:nvGraphicFramePr>
        <p:xfrm>
          <a:off x="666130" y="3901680"/>
          <a:ext cx="200024" cy="342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5" imgW="88560" imgH="152280" progId="Equation.DSMT4">
                  <p:embed/>
                </p:oleObj>
              </mc:Choice>
              <mc:Fallback>
                <p:oleObj name="Equation" r:id="rId5" imgW="88560" imgH="152280" progId="Equation.DSMT4">
                  <p:embed/>
                  <p:pic>
                    <p:nvPicPr>
                      <p:cNvPr id="70" name="Object 6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130" y="3901680"/>
                        <a:ext cx="200024" cy="342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 70"/>
          <p:cNvSpPr/>
          <p:nvPr/>
        </p:nvSpPr>
        <p:spPr>
          <a:xfrm>
            <a:off x="1446742" y="3993214"/>
            <a:ext cx="2131035" cy="631439"/>
          </a:xfrm>
          <a:prstGeom prst="rect">
            <a:avLst/>
          </a:prstGeom>
          <a:pattFill prst="lgConfetti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Left Brace 71"/>
          <p:cNvSpPr/>
          <p:nvPr/>
        </p:nvSpPr>
        <p:spPr>
          <a:xfrm>
            <a:off x="4696661" y="1136124"/>
            <a:ext cx="615662" cy="12001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57600" y="1186265"/>
            <a:ext cx="38788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Ιδιωτικό όφελος ΔΑ**Β 		(+)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Φορολογικά έσοδα ΟΔΑ**Ε**  	(+)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Εξωτερικό κόστος  ΟΖΕ** 	</a:t>
            </a:r>
            <a:r>
              <a:rPr lang="el-GR" sz="1400" dirty="0" smtClean="0">
                <a:solidFill>
                  <a:prstClr val="black"/>
                </a:solidFill>
                <a:latin typeface="Calibri" panose="020F0502020204030204"/>
              </a:rPr>
              <a:t>(-)</a:t>
            </a:r>
            <a:endParaRPr lang="el-GR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462425" y="2640406"/>
            <a:ext cx="2184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Calibri" panose="020F0502020204030204"/>
              </a:rPr>
              <a:t>Ζ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6006190" y="2353866"/>
            <a:ext cx="2415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14606" y="2490365"/>
            <a:ext cx="224443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dirty="0">
                <a:solidFill>
                  <a:prstClr val="black"/>
                </a:solidFill>
                <a:latin typeface="Calibri" panose="020F0502020204030204"/>
              </a:rPr>
              <a:t>1+2-3=ΟΒΑ – ΑΑ**Ζ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424487" y="3761149"/>
            <a:ext cx="2530757" cy="3000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sz="1350" b="1" dirty="0">
                <a:solidFill>
                  <a:srgbClr val="FF0000"/>
                </a:solidFill>
                <a:latin typeface="Calibri" panose="020F0502020204030204"/>
              </a:rPr>
              <a:t>Απώλειες Κοινωνικής Ευημερίας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6734521" y="2750146"/>
            <a:ext cx="1406" cy="916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1"/>
          </p:cNvCxnSpPr>
          <p:nvPr/>
        </p:nvCxnSpPr>
        <p:spPr>
          <a:xfrm flipH="1" flipV="1">
            <a:off x="3397310" y="3502510"/>
            <a:ext cx="2027177" cy="408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588021"/>
              </p:ext>
            </p:extLst>
          </p:nvPr>
        </p:nvGraphicFramePr>
        <p:xfrm>
          <a:off x="1731963" y="5102225"/>
          <a:ext cx="21796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7" imgW="1612800" imgH="609480" progId="Equation.DSMT4">
                  <p:embed/>
                </p:oleObj>
              </mc:Choice>
              <mc:Fallback>
                <p:oleObj name="Equation" r:id="rId7" imgW="1612800" imgH="609480" progId="Equation.DSMT4">
                  <p:embed/>
                  <p:pic>
                    <p:nvPicPr>
                      <p:cNvPr id="85" name="Object 8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1963" y="5102225"/>
                        <a:ext cx="2179637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506926" y="5347733"/>
            <a:ext cx="9060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lang="el-GR" sz="1350" dirty="0">
                <a:solidFill>
                  <a:prstClr val="black"/>
                </a:solidFill>
                <a:latin typeface="Calibri" panose="020F0502020204030204"/>
              </a:rPr>
              <a:t>Συνθήκη </a:t>
            </a:r>
          </a:p>
        </p:txBody>
      </p:sp>
      <p:sp>
        <p:nvSpPr>
          <p:cNvPr id="87" name="Right Arrow 86"/>
          <p:cNvSpPr/>
          <p:nvPr/>
        </p:nvSpPr>
        <p:spPr>
          <a:xfrm>
            <a:off x="4260849" y="5386390"/>
            <a:ext cx="799559" cy="225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4143" y="5278483"/>
            <a:ext cx="346011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Ισχύει η Υπόθεση Διπλού </a:t>
            </a:r>
            <a:r>
              <a:rPr lang="el-GR" dirty="0" smtClean="0">
                <a:solidFill>
                  <a:prstClr val="black"/>
                </a:solidFill>
                <a:latin typeface="Calibri" panose="020F0502020204030204"/>
              </a:rPr>
              <a:t> Κέρδους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 panose="020F0502020204030204"/>
              </a:rPr>
              <a:t>(ασθενής εκδοχή)</a:t>
            </a:r>
            <a:endParaRPr lang="el-GR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2945823" y="2961409"/>
            <a:ext cx="646834" cy="1013114"/>
          </a:xfrm>
          <a:custGeom>
            <a:avLst/>
            <a:gdLst>
              <a:gd name="connsiteX0" fmla="*/ 862445 w 862445"/>
              <a:gd name="connsiteY0" fmla="*/ 1350819 h 1350819"/>
              <a:gd name="connsiteX1" fmla="*/ 0 w 862445"/>
              <a:gd name="connsiteY1" fmla="*/ 696191 h 1350819"/>
              <a:gd name="connsiteX2" fmla="*/ 852054 w 862445"/>
              <a:gd name="connsiteY2" fmla="*/ 0 h 1350819"/>
              <a:gd name="connsiteX3" fmla="*/ 862445 w 862445"/>
              <a:gd name="connsiteY3" fmla="*/ 1350819 h 135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445" h="1350819">
                <a:moveTo>
                  <a:pt x="862445" y="1350819"/>
                </a:moveTo>
                <a:lnTo>
                  <a:pt x="0" y="696191"/>
                </a:lnTo>
                <a:lnTo>
                  <a:pt x="852054" y="0"/>
                </a:lnTo>
                <a:cubicBezTo>
                  <a:pt x="855518" y="450273"/>
                  <a:pt x="858981" y="900546"/>
                  <a:pt x="862445" y="1350819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l-GR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195736" y="4365104"/>
            <a:ext cx="72008" cy="839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9" idx="1"/>
          </p:cNvCxnSpPr>
          <p:nvPr/>
        </p:nvCxnSpPr>
        <p:spPr>
          <a:xfrm flipH="1">
            <a:off x="3912394" y="3911190"/>
            <a:ext cx="1512093" cy="1436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10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620688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Ασθενής εκδοχή</a:t>
            </a:r>
            <a:endParaRPr lang="el-GR" b="1" dirty="0"/>
          </a:p>
        </p:txBody>
      </p:sp>
      <p:sp>
        <p:nvSpPr>
          <p:cNvPr id="4" name="Rectangle 3"/>
          <p:cNvSpPr/>
          <p:nvPr/>
        </p:nvSpPr>
        <p:spPr>
          <a:xfrm>
            <a:off x="611560" y="1196752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ανακύκλωση εσόδων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(η χρήση των εσόδων από περιβαλλοντικούς φόρους για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πρόσθετα </a:t>
            </a:r>
            <a:r>
              <a:rPr lang="el-G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φορολογικά έσοδα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παράγει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ένα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καθαρό κοινωνικό όφελος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 σχέση με την περίπτωση που αυτά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έσοδα δεν ανακυκλώνονταν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αλλά επέστρεφαν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εφάπαξ στο οικονομία 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611560" y="5805264"/>
            <a:ext cx="7743400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Jaeger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K. (2013). Double Dividend. In J. F.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Shogren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(Ed.), Encyclopedia of Energy, Natural Resource, and Environmental Economics (pp. 37-40).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Waltham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Elsevier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9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916832"/>
            <a:ext cx="64087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εισοδηματική ουδέτερη αντικατάσταση τυπικών ή αντιπροσωπευτικών στρεβλωτικών φόρων με  περιβαλλοντικούς φόρους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συνεπάγεται ένα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καθαρό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κοινωνικό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όφελος.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5375" y="1268760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Ισχυρή εκδοχή</a:t>
            </a:r>
            <a:endParaRPr lang="el-G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3933056"/>
            <a:ext cx="276229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Environmental tax reform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5975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398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1_Facet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63</cp:revision>
  <cp:lastPrinted>2023-11-09T10:55:48Z</cp:lastPrinted>
  <dcterms:created xsi:type="dcterms:W3CDTF">2009-03-12T13:49:24Z</dcterms:created>
  <dcterms:modified xsi:type="dcterms:W3CDTF">2023-11-13T15:08:20Z</dcterms:modified>
</cp:coreProperties>
</file>