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6" r:id="rId1"/>
  </p:sldMasterIdLst>
  <p:notesMasterIdLst>
    <p:notesMasterId r:id="rId14"/>
  </p:notesMasterIdLst>
  <p:sldIdLst>
    <p:sldId id="258" r:id="rId2"/>
    <p:sldId id="260" r:id="rId3"/>
    <p:sldId id="263" r:id="rId4"/>
    <p:sldId id="261" r:id="rId5"/>
    <p:sldId id="270" r:id="rId6"/>
    <p:sldId id="267" r:id="rId7"/>
    <p:sldId id="268" r:id="rId8"/>
    <p:sldId id="269" r:id="rId9"/>
    <p:sldId id="265" r:id="rId10"/>
    <p:sldId id="262" r:id="rId11"/>
    <p:sldId id="264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B212"/>
    <a:srgbClr val="20A21A"/>
    <a:srgbClr val="006600"/>
    <a:srgbClr val="082E0E"/>
    <a:srgbClr val="003300"/>
    <a:srgbClr val="19972E"/>
    <a:srgbClr val="0F591B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41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966842-8170-46B4-A524-6C4A89D44643}" type="slidenum">
              <a:rPr lang="en-GB" altLang="el-GR"/>
              <a:pPr/>
              <a:t>‹#›</a:t>
            </a:fld>
            <a:endParaRPr lang="en-GB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C6535B5-8F91-46E1-A8DC-CCDD19907FF9}" type="slidenum">
              <a:rPr lang="en-GB" altLang="el-GR"/>
              <a:pPr eaLnBrk="1" hangingPunct="1"/>
              <a:t>1</a:t>
            </a:fld>
            <a:endParaRPr lang="en-GB" altLang="el-GR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l-GR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4A28-0064-4CDE-B94B-3B73CC574D8B}" type="slidenum">
              <a:rPr lang="en-GB" altLang="el-GR" smtClean="0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386358214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4A28-0064-4CDE-B94B-3B73CC574D8B}" type="slidenum">
              <a:rPr lang="en-GB" altLang="el-GR" smtClean="0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86739803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4A28-0064-4CDE-B94B-3B73CC574D8B}" type="slidenum">
              <a:rPr lang="en-GB" altLang="el-GR" smtClean="0"/>
              <a:pPr/>
              <a:t>‹#›</a:t>
            </a:fld>
            <a:endParaRPr lang="en-GB" altLang="el-G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352417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4A28-0064-4CDE-B94B-3B73CC574D8B}" type="slidenum">
              <a:rPr lang="en-GB" altLang="el-GR" smtClean="0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26647460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4A28-0064-4CDE-B94B-3B73CC574D8B}" type="slidenum">
              <a:rPr lang="en-GB" altLang="el-GR" smtClean="0"/>
              <a:pPr/>
              <a:t>‹#›</a:t>
            </a:fld>
            <a:endParaRPr lang="en-GB" altLang="el-G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310172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4A28-0064-4CDE-B94B-3B73CC574D8B}" type="slidenum">
              <a:rPr lang="en-GB" altLang="el-GR" smtClean="0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924363033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4A3A-B57D-4197-A49C-E5A19BA89BAB}" type="slidenum">
              <a:rPr lang="en-GB" altLang="el-GR" smtClean="0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73523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DA0AB-CB21-48F6-9CFD-CF5A0114F3BD}" type="slidenum">
              <a:rPr lang="en-GB" altLang="el-GR" smtClean="0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39402665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1463" cy="705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46564" y="2632076"/>
            <a:ext cx="4507144" cy="1182688"/>
          </a:xfrm>
        </p:spPr>
        <p:txBody>
          <a:bodyPr/>
          <a:lstStyle/>
          <a:p>
            <a:r>
              <a:rPr lang="en-GB" dirty="0" smtClean="0"/>
              <a:t>Plant Template</a:t>
            </a:r>
            <a:br>
              <a:rPr lang="en-GB" dirty="0" smtClean="0"/>
            </a:br>
            <a:r>
              <a:rPr lang="en-GB" dirty="0" smtClean="0"/>
              <a:t>Your name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E987C6-BDD2-42ED-AF40-5C5CC793F0E0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3030472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40AD4-FC29-4EB2-A003-2BC51A617414}" type="slidenum">
              <a:rPr lang="en-GB" altLang="el-GR" smtClean="0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036579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FC104-DCB1-4C41-A983-8D229BE02C25}" type="slidenum">
              <a:rPr lang="en-GB" altLang="el-GR" smtClean="0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2413615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89C0-342E-4CE8-A88E-B9453032403A}" type="slidenum">
              <a:rPr lang="en-GB" altLang="el-GR" smtClean="0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2587787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56A88-A50A-46F8-BE9B-1488A8CB513B}" type="slidenum">
              <a:rPr lang="en-GB" altLang="el-GR" smtClean="0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843687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34E9-4C08-438C-B079-C5B471F89243}" type="slidenum">
              <a:rPr lang="en-GB" altLang="el-GR" smtClean="0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3632045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4239-4D2D-4DBE-B674-3D643C63AF55}" type="slidenum">
              <a:rPr lang="en-GB" altLang="el-GR" smtClean="0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3205487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E3F1-749E-416B-BC42-23EF0EBAF195}" type="slidenum">
              <a:rPr lang="en-GB" altLang="el-GR" smtClean="0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597545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03B15-2AD4-405E-BF43-26FAA8859BEC}" type="slidenum">
              <a:rPr lang="en-GB" altLang="el-GR" smtClean="0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4222791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D8C4A28-0064-4CDE-B94B-3B73CC574D8B}" type="slidenum">
              <a:rPr lang="en-GB" altLang="el-GR" smtClean="0"/>
              <a:pPr/>
              <a:t>‹#›</a:t>
            </a:fld>
            <a:endParaRPr lang="en-GB" altLang="el-GR"/>
          </a:p>
        </p:txBody>
      </p:sp>
      <p:pic>
        <p:nvPicPr>
          <p:cNvPr id="18" name="Picture 3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1463" cy="705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0777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  <p:sldLayoutId id="2147483818" r:id="rId12"/>
    <p:sldLayoutId id="2147483819" r:id="rId13"/>
    <p:sldLayoutId id="2147483820" r:id="rId14"/>
    <p:sldLayoutId id="2147483821" r:id="rId15"/>
    <p:sldLayoutId id="2147483822" r:id="rId16"/>
    <p:sldLayoutId id="2147483823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08225" y="5675313"/>
            <a:ext cx="6497638" cy="1182687"/>
          </a:xfrm>
        </p:spPr>
        <p:txBody>
          <a:bodyPr/>
          <a:lstStyle/>
          <a:p>
            <a:pPr algn="r" eaLnBrk="1" hangingPunct="1"/>
            <a:r>
              <a:rPr lang="el-GR" altLang="el-GR" sz="2800" smtClean="0">
                <a:solidFill>
                  <a:srgbClr val="0F591B"/>
                </a:solidFill>
              </a:rPr>
              <a:t>Οικονομικά του Περιβάλλοντος &amp; των Φυσικών Πόρων</a:t>
            </a:r>
            <a:endParaRPr lang="en-GB" altLang="el-GR" sz="2800" i="1" smtClean="0">
              <a:solidFill>
                <a:srgbClr val="92D050"/>
              </a:solidFill>
            </a:endParaRPr>
          </a:p>
        </p:txBody>
      </p:sp>
      <p:sp>
        <p:nvSpPr>
          <p:cNvPr id="3077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5E720E0-D41C-45B2-AD47-A7E9AC988B20}" type="slidenum">
              <a:rPr lang="en-GB" altLang="el-GR">
                <a:solidFill>
                  <a:srgbClr val="92D050"/>
                </a:solidFill>
              </a:rPr>
              <a:pPr eaLnBrk="1" hangingPunct="1"/>
              <a:t>1</a:t>
            </a:fld>
            <a:endParaRPr lang="en-GB" altLang="el-GR">
              <a:solidFill>
                <a:srgbClr val="92D050"/>
              </a:solidFill>
            </a:endParaRP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5345113" y="363538"/>
            <a:ext cx="380523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l-GR" altLang="el-GR" sz="1400" b="1"/>
              <a:t>Τμήμα Αγροτικής Οικονομίας &amp; Ανάπτυξης</a:t>
            </a:r>
          </a:p>
          <a:p>
            <a:pPr eaLnBrk="1" hangingPunct="1">
              <a:lnSpc>
                <a:spcPct val="200000"/>
              </a:lnSpc>
            </a:pPr>
            <a:r>
              <a:rPr lang="el-GR" altLang="el-GR" sz="1400" b="1"/>
              <a:t>Γεωπονικό Πανεπιστήμιο Αθηνών</a:t>
            </a:r>
          </a:p>
        </p:txBody>
      </p:sp>
      <p:sp>
        <p:nvSpPr>
          <p:cNvPr id="3078" name="TextBox 1"/>
          <p:cNvSpPr txBox="1">
            <a:spLocks noChangeArrowheads="1"/>
          </p:cNvSpPr>
          <p:nvPr/>
        </p:nvSpPr>
        <p:spPr bwMode="auto">
          <a:xfrm>
            <a:off x="6897688" y="3024188"/>
            <a:ext cx="7000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4800">
                <a:solidFill>
                  <a:srgbClr val="FF0000"/>
                </a:solidFill>
              </a:rPr>
              <a:t>4 </a:t>
            </a:r>
            <a:endParaRPr lang="el-GR" altLang="el-GR" sz="48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Θέση αριθμού διαφάνειας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2BF53F4-4D6D-4187-A856-0234343A50BF}" type="slidenum">
              <a:rPr lang="en-GB" altLang="el-GR">
                <a:solidFill>
                  <a:srgbClr val="92D050"/>
                </a:solidFill>
              </a:rPr>
              <a:pPr eaLnBrk="1" hangingPunct="1"/>
              <a:t>10</a:t>
            </a:fld>
            <a:endParaRPr lang="en-GB" altLang="el-GR">
              <a:solidFill>
                <a:srgbClr val="92D050"/>
              </a:solidFill>
            </a:endParaRPr>
          </a:p>
        </p:txBody>
      </p:sp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4459288" y="1682750"/>
            <a:ext cx="2014537" cy="3683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dirty="0"/>
              <a:t>ΠΡΟΥΠΟΘΕΣΕΙΣ</a:t>
            </a:r>
          </a:p>
        </p:txBody>
      </p:sp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3397250" y="3160713"/>
            <a:ext cx="5345113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200000"/>
              </a:lnSpc>
              <a:buFontTx/>
              <a:buAutoNum type="arabicPeriod"/>
            </a:pPr>
            <a:r>
              <a:rPr lang="el-GR" altLang="el-GR"/>
              <a:t>Δυνατότητα εκτίμησης της </a:t>
            </a:r>
            <a:r>
              <a:rPr lang="en-US" altLang="el-GR"/>
              <a:t>MEC</a:t>
            </a:r>
          </a:p>
          <a:p>
            <a:pPr eaLnBrk="1" hangingPunct="1">
              <a:lnSpc>
                <a:spcPct val="200000"/>
              </a:lnSpc>
              <a:buFontTx/>
              <a:buAutoNum type="arabicPeriod"/>
            </a:pPr>
            <a:r>
              <a:rPr lang="el-GR" altLang="el-GR"/>
              <a:t>Δυνατότητα μέτρησης των ρύπων</a:t>
            </a:r>
          </a:p>
          <a:p>
            <a:pPr eaLnBrk="1" hangingPunct="1">
              <a:lnSpc>
                <a:spcPct val="200000"/>
              </a:lnSpc>
              <a:buFontTx/>
              <a:buAutoNum type="arabicPeriod"/>
            </a:pPr>
            <a:r>
              <a:rPr lang="el-GR" altLang="el-GR"/>
              <a:t>Δαπάνες φορολογίας= μεταβιβαστικές δαπάνες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460750" y="303213"/>
            <a:ext cx="48371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400"/>
              <a:t>Γιατί είναι προς όφελος των παραγωγών η προσαρμογή στο </a:t>
            </a:r>
            <a:r>
              <a:rPr lang="en-US" altLang="el-GR" sz="1400"/>
              <a:t>Q*?</a:t>
            </a:r>
            <a:endParaRPr lang="el-GR" altLang="el-GR" sz="1400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31838" y="4721225"/>
            <a:ext cx="328198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400" dirty="0"/>
              <a:t>Έστω οι παραγωγοί παράγουν </a:t>
            </a:r>
            <a:r>
              <a:rPr lang="en-US" altLang="el-GR" sz="1400" dirty="0" smtClean="0"/>
              <a:t>E</a:t>
            </a:r>
            <a:r>
              <a:rPr lang="en-US" altLang="el-GR" sz="1400" baseline="-25000" dirty="0" smtClean="0"/>
              <a:t>1</a:t>
            </a:r>
            <a:r>
              <a:rPr lang="el-GR" altLang="el-GR" sz="1400" dirty="0" smtClean="0"/>
              <a:t> </a:t>
            </a:r>
            <a:r>
              <a:rPr lang="en-US" altLang="el-GR" sz="1400" dirty="0"/>
              <a:t>&gt; </a:t>
            </a:r>
            <a:r>
              <a:rPr lang="en-US" altLang="el-GR" sz="1400" dirty="0" smtClean="0"/>
              <a:t>E*</a:t>
            </a:r>
            <a:endParaRPr lang="el-GR" altLang="el-GR" sz="1400" dirty="0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268788" y="4721225"/>
            <a:ext cx="273145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400" dirty="0"/>
              <a:t>Τι επιπλέον  κερδίζουν στο </a:t>
            </a:r>
            <a:r>
              <a:rPr lang="en-US" altLang="el-GR" sz="1400" dirty="0" smtClean="0"/>
              <a:t>E</a:t>
            </a:r>
            <a:r>
              <a:rPr lang="en-US" altLang="el-GR" sz="1400" baseline="-25000" dirty="0" smtClean="0"/>
              <a:t>1</a:t>
            </a:r>
            <a:r>
              <a:rPr lang="el-GR" altLang="el-GR" sz="1400" dirty="0" smtClean="0"/>
              <a:t> </a:t>
            </a:r>
            <a:r>
              <a:rPr lang="el-GR" altLang="el-GR" sz="1400" dirty="0"/>
              <a:t>? 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7640638" y="4745038"/>
            <a:ext cx="82266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400" b="1" dirty="0" smtClean="0">
                <a:solidFill>
                  <a:srgbClr val="00B050"/>
                </a:solidFill>
              </a:rPr>
              <a:t>Α</a:t>
            </a:r>
            <a:r>
              <a:rPr lang="en-US" altLang="el-GR" sz="1400" b="1" dirty="0" smtClean="0">
                <a:solidFill>
                  <a:srgbClr val="00B050"/>
                </a:solidFill>
              </a:rPr>
              <a:t>HE</a:t>
            </a:r>
            <a:r>
              <a:rPr lang="en-US" altLang="el-GR" sz="1400" b="1" baseline="-25000" dirty="0" smtClean="0">
                <a:solidFill>
                  <a:srgbClr val="00B050"/>
                </a:solidFill>
              </a:rPr>
              <a:t>1</a:t>
            </a:r>
            <a:r>
              <a:rPr lang="en-US" altLang="el-GR" sz="1400" b="1" dirty="0" smtClean="0">
                <a:solidFill>
                  <a:srgbClr val="00B050"/>
                </a:solidFill>
              </a:rPr>
              <a:t>E*</a:t>
            </a:r>
            <a:endParaRPr lang="el-GR" altLang="el-GR" sz="1400" b="1" dirty="0">
              <a:solidFill>
                <a:srgbClr val="00B050"/>
              </a:solidFill>
            </a:endParaRPr>
          </a:p>
        </p:txBody>
      </p:sp>
      <p:cxnSp>
        <p:nvCxnSpPr>
          <p:cNvPr id="31" name="Straight Arrow Connector 35"/>
          <p:cNvCxnSpPr/>
          <p:nvPr/>
        </p:nvCxnSpPr>
        <p:spPr bwMode="auto">
          <a:xfrm flipV="1">
            <a:off x="7069138" y="4864100"/>
            <a:ext cx="398462" cy="1111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489075" y="5373688"/>
            <a:ext cx="5618163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400">
                <a:solidFill>
                  <a:srgbClr val="FF0000"/>
                </a:solidFill>
              </a:rPr>
              <a:t>Αλλά εφόσον η αυξημένη παραγωγή προϊόντος συνοδεύεται από αυξημένη</a:t>
            </a:r>
          </a:p>
          <a:p>
            <a:pPr eaLnBrk="1" hangingPunct="1"/>
            <a:r>
              <a:rPr lang="el-GR" altLang="el-GR" sz="1400">
                <a:solidFill>
                  <a:srgbClr val="FF0000"/>
                </a:solidFill>
              </a:rPr>
              <a:t> «παραγωγή» ρύπων, στο </a:t>
            </a:r>
            <a:r>
              <a:rPr lang="en-US" altLang="el-GR" sz="1400">
                <a:solidFill>
                  <a:srgbClr val="FF0000"/>
                </a:solidFill>
              </a:rPr>
              <a:t>Q</a:t>
            </a:r>
            <a:r>
              <a:rPr lang="en-US" altLang="el-GR" sz="1400" baseline="-25000">
                <a:solidFill>
                  <a:srgbClr val="FF0000"/>
                </a:solidFill>
              </a:rPr>
              <a:t>1</a:t>
            </a:r>
            <a:r>
              <a:rPr lang="el-GR" altLang="el-GR" sz="1400">
                <a:solidFill>
                  <a:srgbClr val="FF0000"/>
                </a:solidFill>
              </a:rPr>
              <a:t> αντιστοιχεί μεγαλύτερη φορολογία</a:t>
            </a:r>
          </a:p>
          <a:p>
            <a:pPr eaLnBrk="1" hangingPunct="1"/>
            <a:r>
              <a:rPr lang="el-GR" altLang="el-GR" sz="1400">
                <a:solidFill>
                  <a:srgbClr val="FF0000"/>
                </a:solidFill>
              </a:rPr>
              <a:t> σε σχέση με το</a:t>
            </a:r>
            <a:r>
              <a:rPr lang="en-US" altLang="el-GR" sz="1400">
                <a:solidFill>
                  <a:srgbClr val="FF0000"/>
                </a:solidFill>
              </a:rPr>
              <a:t> Q*</a:t>
            </a:r>
            <a:endParaRPr lang="el-GR" altLang="el-GR" sz="140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1395413" y="6205538"/>
            <a:ext cx="3479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400" b="1">
                <a:solidFill>
                  <a:srgbClr val="0070C0"/>
                </a:solidFill>
              </a:rPr>
              <a:t>Τι επιπλέον  πρέπει να πληρώσουν στο Ε</a:t>
            </a:r>
            <a:r>
              <a:rPr lang="en-US" altLang="el-GR" sz="1400" b="1" baseline="-25000">
                <a:solidFill>
                  <a:srgbClr val="0070C0"/>
                </a:solidFill>
              </a:rPr>
              <a:t>1</a:t>
            </a:r>
            <a:r>
              <a:rPr lang="el-GR" altLang="el-GR" sz="1400" b="1">
                <a:solidFill>
                  <a:srgbClr val="0070C0"/>
                </a:solidFill>
              </a:rPr>
              <a:t> ?</a:t>
            </a:r>
          </a:p>
        </p:txBody>
      </p:sp>
      <p:cxnSp>
        <p:nvCxnSpPr>
          <p:cNvPr id="37" name="Straight Arrow Connector 49"/>
          <p:cNvCxnSpPr/>
          <p:nvPr/>
        </p:nvCxnSpPr>
        <p:spPr bwMode="auto">
          <a:xfrm>
            <a:off x="5753100" y="6340475"/>
            <a:ext cx="714375" cy="1588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6861175" y="6230938"/>
            <a:ext cx="82266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400" b="1" dirty="0" smtClean="0">
                <a:solidFill>
                  <a:srgbClr val="FF0000"/>
                </a:solidFill>
              </a:rPr>
              <a:t>ΑΔΕ</a:t>
            </a:r>
            <a:r>
              <a:rPr lang="en-US" altLang="el-GR" sz="1400" b="1" baseline="-25000" dirty="0" smtClean="0">
                <a:solidFill>
                  <a:srgbClr val="FF0000"/>
                </a:solidFill>
              </a:rPr>
              <a:t>1</a:t>
            </a:r>
            <a:r>
              <a:rPr lang="el-GR" altLang="el-GR" sz="1400" b="1" dirty="0" smtClean="0">
                <a:solidFill>
                  <a:srgbClr val="FF0000"/>
                </a:solidFill>
              </a:rPr>
              <a:t>Ε</a:t>
            </a:r>
            <a:r>
              <a:rPr lang="en-US" altLang="el-GR" sz="1400" b="1" dirty="0" smtClean="0">
                <a:solidFill>
                  <a:srgbClr val="FF0000"/>
                </a:solidFill>
              </a:rPr>
              <a:t>*</a:t>
            </a:r>
            <a:endParaRPr lang="el-GR" altLang="el-GR" sz="1400" b="1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6504" y="823309"/>
            <a:ext cx="4365604" cy="3481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6" grpId="0"/>
      <p:bldP spid="30" grpId="0" build="allAtOnce"/>
      <p:bldP spid="32" grpId="0" build="p"/>
      <p:bldP spid="3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4239-4D2D-4DBE-B674-3D643C63AF55}" type="slidenum">
              <a:rPr lang="en-GB" altLang="el-GR" smtClean="0"/>
              <a:pPr/>
              <a:t>12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117733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4757738" y="1366838"/>
            <a:ext cx="40655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b="1">
                <a:solidFill>
                  <a:srgbClr val="FF0000"/>
                </a:solidFill>
              </a:rPr>
              <a:t>Μαθησιακοί Στόχοι της 4</a:t>
            </a:r>
            <a:r>
              <a:rPr lang="el-GR" altLang="el-GR" b="1" baseline="30000">
                <a:solidFill>
                  <a:srgbClr val="FF0000"/>
                </a:solidFill>
              </a:rPr>
              <a:t>ης</a:t>
            </a:r>
            <a:r>
              <a:rPr lang="el-GR" altLang="el-GR" b="1">
                <a:solidFill>
                  <a:srgbClr val="FF0000"/>
                </a:solidFill>
              </a:rPr>
              <a:t> Διάλεξης</a:t>
            </a:r>
          </a:p>
        </p:txBody>
      </p:sp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1454150" y="4097338"/>
            <a:ext cx="697934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200000"/>
              </a:lnSpc>
              <a:buFontTx/>
              <a:buAutoNum type="arabicPeriod"/>
            </a:pPr>
            <a:r>
              <a:rPr lang="el-GR" altLang="el-GR" dirty="0"/>
              <a:t>Η άριστη λύση για την εσωτερίκευση της εξωτερικής οικονομίας</a:t>
            </a:r>
          </a:p>
          <a:p>
            <a:pPr eaLnBrk="1" hangingPunct="1">
              <a:lnSpc>
                <a:spcPct val="200000"/>
              </a:lnSpc>
              <a:buFontTx/>
              <a:buAutoNum type="arabicPeriod"/>
            </a:pPr>
            <a:r>
              <a:rPr lang="el-GR" altLang="el-GR" dirty="0" smtClean="0"/>
              <a:t>Τί είναι η φορολογία </a:t>
            </a:r>
            <a:r>
              <a:rPr lang="en-US" altLang="el-GR" dirty="0"/>
              <a:t>Pigou</a:t>
            </a:r>
            <a:endParaRPr lang="el-GR" altLang="el-GR" dirty="0"/>
          </a:p>
        </p:txBody>
      </p:sp>
      <p:sp>
        <p:nvSpPr>
          <p:cNvPr id="4100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E1750D0-50A5-4ADB-B822-268425E7BBCD}" type="slidenum">
              <a:rPr lang="en-GB" altLang="el-GR">
                <a:solidFill>
                  <a:srgbClr val="92D050"/>
                </a:solidFill>
              </a:rPr>
              <a:pPr eaLnBrk="1" hangingPunct="1"/>
              <a:t>2</a:t>
            </a:fld>
            <a:endParaRPr lang="en-GB" altLang="el-GR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Θέση αριθμού διαφάνειας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0271847-3BEF-4C2D-AD5F-F40CB2BD371E}" type="slidenum">
              <a:rPr lang="en-GB" altLang="el-GR">
                <a:solidFill>
                  <a:srgbClr val="92D050"/>
                </a:solidFill>
              </a:rPr>
              <a:pPr eaLnBrk="1" hangingPunct="1"/>
              <a:t>3</a:t>
            </a:fld>
            <a:endParaRPr lang="en-GB" altLang="el-GR">
              <a:solidFill>
                <a:srgbClr val="92D050"/>
              </a:solidFill>
            </a:endParaRPr>
          </a:p>
        </p:txBody>
      </p:sp>
      <p:sp>
        <p:nvSpPr>
          <p:cNvPr id="5123" name="Ορθογώνιο 3"/>
          <p:cNvSpPr>
            <a:spLocks noChangeArrowheads="1"/>
          </p:cNvSpPr>
          <p:nvPr/>
        </p:nvSpPr>
        <p:spPr bwMode="auto">
          <a:xfrm>
            <a:off x="3308350" y="1843088"/>
            <a:ext cx="5389563" cy="327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b="1" dirty="0"/>
              <a:t> </a:t>
            </a:r>
            <a:endParaRPr lang="el-GR" altLang="el-GR" b="1" u="sng" dirty="0"/>
          </a:p>
          <a:p>
            <a:pPr eaLnBrk="1" hangingPunct="1">
              <a:lnSpc>
                <a:spcPct val="150000"/>
              </a:lnSpc>
            </a:pPr>
            <a:r>
              <a:rPr lang="el-GR" altLang="el-GR" b="1" u="sng" dirty="0" smtClean="0"/>
              <a:t>Πρόταση*</a:t>
            </a:r>
            <a:r>
              <a:rPr lang="el-GR" altLang="el-GR" b="1" dirty="0" smtClean="0"/>
              <a:t>:</a:t>
            </a:r>
            <a:r>
              <a:rPr lang="el-GR" altLang="el-GR" dirty="0" smtClean="0"/>
              <a:t> </a:t>
            </a:r>
            <a:r>
              <a:rPr lang="el-GR" altLang="el-GR" dirty="0"/>
              <a:t>Ο </a:t>
            </a:r>
            <a:r>
              <a:rPr lang="el-GR" altLang="el-GR" b="1" u="sng" dirty="0">
                <a:solidFill>
                  <a:srgbClr val="FF0000"/>
                </a:solidFill>
              </a:rPr>
              <a:t>φόρος </a:t>
            </a:r>
            <a:r>
              <a:rPr lang="el-GR" altLang="el-GR" b="1" u="sng" dirty="0" err="1">
                <a:solidFill>
                  <a:srgbClr val="FF0000"/>
                </a:solidFill>
              </a:rPr>
              <a:t>Pigou</a:t>
            </a:r>
            <a:r>
              <a:rPr lang="el-GR" altLang="el-GR" b="1" u="sng" dirty="0">
                <a:solidFill>
                  <a:srgbClr val="FF0000"/>
                </a:solidFill>
              </a:rPr>
              <a:t> </a:t>
            </a:r>
            <a:r>
              <a:rPr lang="el-GR" altLang="el-GR" dirty="0"/>
              <a:t>(φόρος ανά μονάδα παραγομένων ρύπων) ωθεί τις επιχειρήσεις που ρυπαίνουν το περιβάλλον, να εσωτερικεύσουν (</a:t>
            </a:r>
            <a:r>
              <a:rPr lang="el-GR" altLang="el-GR" dirty="0" err="1"/>
              <a:t>internalise</a:t>
            </a:r>
            <a:r>
              <a:rPr lang="el-GR" altLang="el-GR" dirty="0"/>
              <a:t>) το εξωτερικό κόστος των ρύπων που παράγουν. Ο φόρος αυτός είναι ίσος με την τιμή του εξωτερικού κόστους στο άριστο επίπεδο ρύπανσης.</a:t>
            </a:r>
          </a:p>
        </p:txBody>
      </p:sp>
      <p:sp>
        <p:nvSpPr>
          <p:cNvPr id="2" name="Rectangle 1"/>
          <p:cNvSpPr/>
          <p:nvPr/>
        </p:nvSpPr>
        <p:spPr>
          <a:xfrm>
            <a:off x="603504" y="5934670"/>
            <a:ext cx="80832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indent="-457200">
              <a:spcBef>
                <a:spcPts val="0"/>
              </a:spcBef>
              <a:spcAft>
                <a:spcPts val="800"/>
              </a:spcAft>
            </a:pPr>
            <a:r>
              <a:rPr lang="en-US" sz="1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Baumol</a:t>
            </a:r>
            <a:r>
              <a:rPr lang="en-US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W., &amp; Oates, W. (1988). </a:t>
            </a:r>
            <a:r>
              <a:rPr lang="en-US" sz="18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Theory of Environmental Policy</a:t>
            </a:r>
            <a:r>
              <a:rPr lang="en-US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(2nd ed.). Cambridge: Cambridge University Press.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2336" y="6673334"/>
            <a:ext cx="2980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* </a:t>
            </a:r>
            <a:r>
              <a:rPr lang="en-US" dirty="0" smtClean="0"/>
              <a:t>Proposition Four, page 45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Θέση αριθμού διαφάνειας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E5E1A89-7F27-47C1-9319-112439C5357B}" type="slidenum">
              <a:rPr lang="en-GB" altLang="el-GR">
                <a:solidFill>
                  <a:srgbClr val="92D050"/>
                </a:solidFill>
              </a:rPr>
              <a:pPr eaLnBrk="1" hangingPunct="1"/>
              <a:t>4</a:t>
            </a:fld>
            <a:endParaRPr lang="en-GB" altLang="el-GR">
              <a:solidFill>
                <a:srgbClr val="92D050"/>
              </a:solidFill>
            </a:endParaRPr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7400" y="2451100"/>
            <a:ext cx="4657725" cy="349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75113" y="947738"/>
            <a:ext cx="2930525" cy="523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l-GR" sz="2800" dirty="0"/>
              <a:t>Φορολογία </a:t>
            </a:r>
            <a:r>
              <a:rPr lang="en-US" sz="2800" dirty="0"/>
              <a:t>Pigou</a:t>
            </a:r>
          </a:p>
        </p:txBody>
      </p:sp>
      <p:sp>
        <p:nvSpPr>
          <p:cNvPr id="6149" name="TextBox 3"/>
          <p:cNvSpPr txBox="1">
            <a:spLocks noChangeArrowheads="1"/>
          </p:cNvSpPr>
          <p:nvPr/>
        </p:nvSpPr>
        <p:spPr bwMode="auto">
          <a:xfrm>
            <a:off x="925513" y="4200525"/>
            <a:ext cx="21447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/>
              <a:t>Εξασφάλιση του Ε*</a:t>
            </a:r>
          </a:p>
        </p:txBody>
      </p:sp>
      <p:sp>
        <p:nvSpPr>
          <p:cNvPr id="615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7" name="Βέλος προς τα κάτω 6"/>
          <p:cNvSpPr/>
          <p:nvPr/>
        </p:nvSpPr>
        <p:spPr>
          <a:xfrm rot="10800000">
            <a:off x="1806575" y="4797425"/>
            <a:ext cx="406400" cy="8350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615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graphicFrame>
        <p:nvGraphicFramePr>
          <p:cNvPr id="6153" name="Αντικείμενο 8"/>
          <p:cNvGraphicFramePr>
            <a:graphicFrameLocks noChangeAspect="1"/>
          </p:cNvGraphicFramePr>
          <p:nvPr/>
        </p:nvGraphicFramePr>
        <p:xfrm>
          <a:off x="722313" y="5949950"/>
          <a:ext cx="2344737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Equation" r:id="rId4" imgW="1409700" imgH="457200" progId="Equation.DSMT4">
                  <p:embed/>
                </p:oleObj>
              </mc:Choice>
              <mc:Fallback>
                <p:oleObj name="Equation" r:id="rId4" imgW="1409700" imgH="457200" progId="Equation.DSMT4">
                  <p:embed/>
                  <p:pic>
                    <p:nvPicPr>
                      <p:cNvPr id="0" name="Αντικείμενο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3" y="5949950"/>
                        <a:ext cx="2344737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- Θέση αριθμού διαφάνειας"/>
          <p:cNvSpPr txBox="1">
            <a:spLocks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0" latinLnBrk="0" hangingPunct="0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fld id="{C0F3AD01-7FD0-4A82-B65E-B944FE05548B}" type="slidenum">
              <a:rPr lang="el-GR" smtClean="0"/>
              <a:pPr eaLnBrk="1" hangingPunct="1"/>
              <a:t>5</a:t>
            </a:fld>
            <a:endParaRPr lang="el-GR" dirty="0" smtClean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533746" y="1176963"/>
            <a:ext cx="4668266" cy="1754326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l-GR" b="1" u="sng" dirty="0"/>
              <a:t>Πρόβλημα των παραγωγών</a:t>
            </a:r>
            <a:r>
              <a:rPr lang="el-GR" dirty="0"/>
              <a:t> : </a:t>
            </a:r>
            <a:endParaRPr lang="el-GR" dirty="0" smtClean="0"/>
          </a:p>
          <a:p>
            <a:pPr>
              <a:lnSpc>
                <a:spcPct val="200000"/>
              </a:lnSpc>
            </a:pPr>
            <a:r>
              <a:rPr lang="el-GR" dirty="0" smtClean="0"/>
              <a:t>Μεγιστοποίηση </a:t>
            </a:r>
            <a:r>
              <a:rPr lang="el-GR" dirty="0"/>
              <a:t>του ιδιωτικού οφέλους </a:t>
            </a:r>
            <a:r>
              <a:rPr lang="el-GR" dirty="0" smtClean="0"/>
              <a:t>μετά</a:t>
            </a:r>
          </a:p>
          <a:p>
            <a:pPr>
              <a:lnSpc>
                <a:spcPct val="200000"/>
              </a:lnSpc>
            </a:pPr>
            <a:r>
              <a:rPr lang="el-GR" dirty="0" smtClean="0"/>
              <a:t> </a:t>
            </a:r>
            <a:r>
              <a:rPr lang="el-GR" dirty="0"/>
              <a:t>την </a:t>
            </a:r>
            <a:r>
              <a:rPr lang="el-GR" dirty="0" smtClean="0"/>
              <a:t>επιβολή </a:t>
            </a:r>
            <a:r>
              <a:rPr lang="el-GR" dirty="0"/>
              <a:t>του φόρου </a:t>
            </a:r>
            <a:r>
              <a:rPr lang="en-US" dirty="0"/>
              <a:t>Pigou</a:t>
            </a:r>
            <a:endParaRPr lang="el-GR" dirty="0"/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8489187"/>
              </p:ext>
            </p:extLst>
          </p:nvPr>
        </p:nvGraphicFramePr>
        <p:xfrm>
          <a:off x="2102041" y="3753930"/>
          <a:ext cx="358775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4" name="Equation" r:id="rId3" imgW="1358310" imgH="253890" progId="Equation.DSMT4">
                  <p:embed/>
                </p:oleObj>
              </mc:Choice>
              <mc:Fallback>
                <p:oleObj name="Equation" r:id="rId3" imgW="1358310" imgH="253890" progId="Equation.DSMT4">
                  <p:embed/>
                  <p:pic>
                    <p:nvPicPr>
                      <p:cNvPr id="410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2041" y="3753930"/>
                        <a:ext cx="3587750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978841" y="3846005"/>
            <a:ext cx="463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(</a:t>
            </a:r>
            <a:r>
              <a:rPr lang="el-GR" dirty="0" smtClean="0"/>
              <a:t>1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146366" y="4925505"/>
            <a:ext cx="838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dirty="0"/>
              <a:t>Οπότε</a:t>
            </a:r>
          </a:p>
        </p:txBody>
      </p:sp>
      <p:graphicFrame>
        <p:nvGraphicFramePr>
          <p:cNvPr id="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8544452"/>
              </p:ext>
            </p:extLst>
          </p:nvPr>
        </p:nvGraphicFramePr>
        <p:xfrm>
          <a:off x="2794191" y="4776280"/>
          <a:ext cx="2867025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" name="Equation" r:id="rId5" imgW="1231366" imgH="279279" progId="Equation.DSMT4">
                  <p:embed/>
                </p:oleObj>
              </mc:Choice>
              <mc:Fallback>
                <p:oleObj name="Equation" r:id="rId5" imgW="1231366" imgH="279279" progId="Equation.DSMT4">
                  <p:embed/>
                  <p:pic>
                    <p:nvPicPr>
                      <p:cNvPr id="410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4191" y="4776280"/>
                        <a:ext cx="2867025" cy="64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7050278" y="4781042"/>
            <a:ext cx="463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dirty="0" smtClean="0"/>
              <a:t>(2)</a:t>
            </a:r>
            <a:endParaRPr lang="el-GR" dirty="0"/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3419475" y="115888"/>
            <a:ext cx="2033588" cy="457200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sz="2400" b="1" dirty="0"/>
              <a:t>Άριστη λύση</a:t>
            </a:r>
          </a:p>
        </p:txBody>
      </p:sp>
    </p:spTree>
    <p:extLst>
      <p:ext uri="{BB962C8B-B14F-4D97-AF65-F5344CB8AC3E}">
        <p14:creationId xmlns:p14="http://schemas.microsoft.com/office/powerpoint/2010/main" val="2692344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- Θέση αριθμού διαφάνειας"/>
          <p:cNvSpPr txBox="1">
            <a:spLocks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0" latinLnBrk="0" hangingPunct="0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fld id="{553677DA-23B4-458D-B42D-F582A365FEA5}" type="slidenum">
              <a:rPr lang="el-GR" smtClean="0"/>
              <a:pPr eaLnBrk="1" hangingPunct="1"/>
              <a:t>6</a:t>
            </a:fld>
            <a:endParaRPr lang="el-GR" dirty="0" smtClean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419475" y="115888"/>
            <a:ext cx="2033588" cy="457200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sz="2400" b="1" dirty="0"/>
              <a:t>Άριστη λύση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3056236"/>
              </p:ext>
            </p:extLst>
          </p:nvPr>
        </p:nvGraphicFramePr>
        <p:xfrm>
          <a:off x="84137" y="2757488"/>
          <a:ext cx="8315325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4" name="Equation" r:id="rId3" imgW="4508500" imgH="965200" progId="Equation.DSMT4">
                  <p:embed/>
                </p:oleObj>
              </mc:Choice>
              <mc:Fallback>
                <p:oleObj name="Equation" r:id="rId3" imgW="4508500" imgH="965200" progId="Equation.DSMT4">
                  <p:embed/>
                  <p:pic>
                    <p:nvPicPr>
                      <p:cNvPr id="307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" y="2757488"/>
                        <a:ext cx="8315325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563268" y="1342122"/>
            <a:ext cx="4881914" cy="872034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l-GR" b="1" u="sng" dirty="0"/>
              <a:t>Πρόβλημα της κοινωνίας</a:t>
            </a:r>
            <a:r>
              <a:rPr lang="el-GR" dirty="0"/>
              <a:t> : </a:t>
            </a:r>
            <a:endParaRPr lang="el-GR" dirty="0" smtClean="0"/>
          </a:p>
          <a:p>
            <a:pPr eaLnBrk="1" hangingPunct="1">
              <a:lnSpc>
                <a:spcPct val="150000"/>
              </a:lnSpc>
            </a:pPr>
            <a:r>
              <a:rPr lang="el-GR" dirty="0" smtClean="0"/>
              <a:t>Μεγιστοποίηση </a:t>
            </a:r>
            <a:r>
              <a:rPr lang="el-GR" dirty="0"/>
              <a:t>του κοινωνικού πλεονάσματος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30940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323969"/>
              </p:ext>
            </p:extLst>
          </p:nvPr>
        </p:nvGraphicFramePr>
        <p:xfrm>
          <a:off x="443706" y="4899280"/>
          <a:ext cx="7413625" cy="170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5" name="Equation" r:id="rId5" imgW="4457700" imgH="1028700" progId="Equation.DSMT4">
                  <p:embed/>
                </p:oleObj>
              </mc:Choice>
              <mc:Fallback>
                <p:oleObj name="Equation" r:id="rId5" imgW="4457700" imgH="1028700" progId="Equation.DSMT4">
                  <p:embed/>
                  <p:pic>
                    <p:nvPicPr>
                      <p:cNvPr id="308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706" y="4899280"/>
                        <a:ext cx="7413625" cy="170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8134032" y="647712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dirty="0"/>
              <a:t>1</a:t>
            </a:r>
          </a:p>
        </p:txBody>
      </p: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7580919" y="4514067"/>
            <a:ext cx="1417376" cy="830997"/>
          </a:xfrm>
          <a:prstGeom prst="rect">
            <a:avLst/>
          </a:prstGeom>
          <a:ln/>
          <a:ex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l-GR" sz="1600" dirty="0"/>
              <a:t>Ανεξαρτησία</a:t>
            </a:r>
          </a:p>
          <a:p>
            <a:pPr algn="ctr" eaLnBrk="1" hangingPunct="1"/>
            <a:r>
              <a:rPr lang="el-GR" sz="1600" dirty="0"/>
              <a:t>των</a:t>
            </a:r>
          </a:p>
          <a:p>
            <a:pPr algn="ctr" eaLnBrk="1" hangingPunct="1"/>
            <a:r>
              <a:rPr lang="el-GR" sz="1600" dirty="0"/>
              <a:t>επιχειρήσεων</a:t>
            </a:r>
          </a:p>
        </p:txBody>
      </p:sp>
      <p:sp>
        <p:nvSpPr>
          <p:cNvPr id="19" name="Line 25"/>
          <p:cNvSpPr>
            <a:spLocks noChangeShapeType="1"/>
          </p:cNvSpPr>
          <p:nvPr/>
        </p:nvSpPr>
        <p:spPr bwMode="auto">
          <a:xfrm>
            <a:off x="7379207" y="5940108"/>
            <a:ext cx="713233" cy="7203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5161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- Θέση αριθμού διαφάνειας"/>
          <p:cNvSpPr txBox="1">
            <a:spLocks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0" latinLnBrk="0" hangingPunct="0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fld id="{553677DA-23B4-458D-B42D-F582A365FEA5}" type="slidenum">
              <a:rPr lang="el-GR" smtClean="0"/>
              <a:pPr eaLnBrk="1" hangingPunct="1"/>
              <a:t>7</a:t>
            </a:fld>
            <a:endParaRPr lang="el-GR" dirty="0" smtClean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30940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6944995" y="2535841"/>
            <a:ext cx="463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dirty="0" smtClean="0"/>
              <a:t>(3)</a:t>
            </a:r>
            <a:endParaRPr lang="el-GR" dirty="0"/>
          </a:p>
        </p:txBody>
      </p:sp>
      <p:sp>
        <p:nvSpPr>
          <p:cNvPr id="14" name="Rectangle 18"/>
          <p:cNvSpPr>
            <a:spLocks noChangeArrowheads="1"/>
          </p:cNvSpPr>
          <p:nvPr/>
        </p:nvSpPr>
        <p:spPr bwMode="auto">
          <a:xfrm>
            <a:off x="3422457" y="2107358"/>
            <a:ext cx="3241675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graphicFrame>
        <p:nvGraphicFramePr>
          <p:cNvPr id="15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982722"/>
              </p:ext>
            </p:extLst>
          </p:nvPr>
        </p:nvGraphicFramePr>
        <p:xfrm>
          <a:off x="3861435" y="2141849"/>
          <a:ext cx="2592388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6" name="Equation" r:id="rId3" imgW="1219200" imgH="457200" progId="Equation.DSMT4">
                  <p:embed/>
                </p:oleObj>
              </mc:Choice>
              <mc:Fallback>
                <p:oleObj name="Equation" r:id="rId3" imgW="1219200" imgH="457200" progId="Equation.DSMT4">
                  <p:embed/>
                  <p:pic>
                    <p:nvPicPr>
                      <p:cNvPr id="3086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1435" y="2141849"/>
                        <a:ext cx="2592388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692532" y="5299469"/>
            <a:ext cx="66913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dirty="0"/>
              <a:t>Κάθε επιχείρηση πρέπει να εξισώνει το οριακό της όφελος με το </a:t>
            </a:r>
          </a:p>
        </p:txBody>
      </p:sp>
      <p:graphicFrame>
        <p:nvGraphicFramePr>
          <p:cNvPr id="17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8607616"/>
              </p:ext>
            </p:extLst>
          </p:nvPr>
        </p:nvGraphicFramePr>
        <p:xfrm>
          <a:off x="7383844" y="5116112"/>
          <a:ext cx="107950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7" name="Equation" r:id="rId5" imgW="672808" imgH="457002" progId="Equation.DSMT4">
                  <p:embed/>
                </p:oleObj>
              </mc:Choice>
              <mc:Fallback>
                <p:oleObj name="Equation" r:id="rId5" imgW="672808" imgH="457002" progId="Equation.DSMT4">
                  <p:embed/>
                  <p:pic>
                    <p:nvPicPr>
                      <p:cNvPr id="3088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3844" y="5116112"/>
                        <a:ext cx="1079500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Down Arrow 19"/>
          <p:cNvSpPr/>
          <p:nvPr/>
        </p:nvSpPr>
        <p:spPr>
          <a:xfrm>
            <a:off x="4627690" y="3610746"/>
            <a:ext cx="529939" cy="11612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1042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αριθμού διαφάνειας"/>
          <p:cNvSpPr txBox="1">
            <a:spLocks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0" latinLnBrk="0" hangingPunct="0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fld id="{C0F3AD01-7FD0-4A82-B65E-B944FE05548B}" type="slidenum">
              <a:rPr lang="el-GR" smtClean="0"/>
              <a:pPr eaLnBrk="1" hangingPunct="1"/>
              <a:t>8</a:t>
            </a:fld>
            <a:endParaRPr lang="el-GR" dirty="0" smtClean="0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7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0F3AD01-7FD0-4A82-B65E-B944FE05548B}" type="slidenum">
              <a:rPr lang="el-GR" smtClean="0"/>
              <a:pPr eaLnBrk="1" hangingPunct="1"/>
              <a:t>8</a:t>
            </a:fld>
            <a:endParaRPr lang="el-GR" dirty="0" smtClean="0"/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827088" y="3307557"/>
            <a:ext cx="71389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dirty="0"/>
              <a:t>Συνδυάζοντας (2) και </a:t>
            </a:r>
            <a:r>
              <a:rPr lang="el-GR" dirty="0" smtClean="0"/>
              <a:t>(3) </a:t>
            </a:r>
            <a:r>
              <a:rPr lang="el-GR" dirty="0"/>
              <a:t>προκύπτει ο ορισμός της φορολογίας </a:t>
            </a:r>
            <a:r>
              <a:rPr lang="en-US" dirty="0"/>
              <a:t>Pigou</a:t>
            </a:r>
            <a:endParaRPr lang="el-GR" dirty="0"/>
          </a:p>
        </p:txBody>
      </p:sp>
      <p:sp>
        <p:nvSpPr>
          <p:cNvPr id="25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26" name="Rectangle 15"/>
          <p:cNvSpPr>
            <a:spLocks noChangeArrowheads="1"/>
          </p:cNvSpPr>
          <p:nvPr/>
        </p:nvSpPr>
        <p:spPr bwMode="auto">
          <a:xfrm>
            <a:off x="684213" y="4724400"/>
            <a:ext cx="4032250" cy="18716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graphicFrame>
        <p:nvGraphicFramePr>
          <p:cNvPr id="27" name="Object 16"/>
          <p:cNvGraphicFramePr>
            <a:graphicFrameLocks noChangeAspect="1"/>
          </p:cNvGraphicFramePr>
          <p:nvPr/>
        </p:nvGraphicFramePr>
        <p:xfrm>
          <a:off x="827088" y="5013325"/>
          <a:ext cx="3743325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7" name="Equation" r:id="rId3" imgW="1397000" imgH="457200" progId="Equation.DSMT4">
                  <p:embed/>
                </p:oleObj>
              </mc:Choice>
              <mc:Fallback>
                <p:oleObj name="Equation" r:id="rId3" imgW="1397000" imgH="457200" progId="Equation.DSMT4">
                  <p:embed/>
                  <p:pic>
                    <p:nvPicPr>
                      <p:cNvPr id="410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5013325"/>
                        <a:ext cx="3743325" cy="122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AutoShape 17"/>
          <p:cNvSpPr>
            <a:spLocks noChangeArrowheads="1"/>
          </p:cNvSpPr>
          <p:nvPr/>
        </p:nvSpPr>
        <p:spPr bwMode="auto">
          <a:xfrm>
            <a:off x="5867400" y="4724400"/>
            <a:ext cx="2592388" cy="1871663"/>
          </a:xfrm>
          <a:prstGeom prst="roundRect">
            <a:avLst>
              <a:gd name="adj" fmla="val 16667"/>
            </a:avLst>
          </a:prstGeom>
          <a:solidFill>
            <a:srgbClr val="E4F4A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dirty="0"/>
              <a:t>Ο φόρος </a:t>
            </a:r>
            <a:r>
              <a:rPr lang="en-US" dirty="0"/>
              <a:t>Pigou</a:t>
            </a:r>
            <a:r>
              <a:rPr lang="en-GB" dirty="0"/>
              <a:t> </a:t>
            </a:r>
            <a:endParaRPr lang="el-GR" dirty="0"/>
          </a:p>
          <a:p>
            <a:pPr algn="ctr"/>
            <a:r>
              <a:rPr lang="el-GR" dirty="0"/>
              <a:t>ισούται με την τιμή του</a:t>
            </a:r>
          </a:p>
          <a:p>
            <a:pPr algn="ctr"/>
            <a:r>
              <a:rPr lang="el-GR" dirty="0"/>
              <a:t> οριακού </a:t>
            </a:r>
          </a:p>
          <a:p>
            <a:pPr algn="ctr"/>
            <a:r>
              <a:rPr lang="el-GR" dirty="0"/>
              <a:t>εξωτερικού κόστους </a:t>
            </a:r>
          </a:p>
          <a:p>
            <a:pPr algn="ctr"/>
            <a:r>
              <a:rPr lang="el-GR" dirty="0"/>
              <a:t>στο σημείο </a:t>
            </a:r>
          </a:p>
          <a:p>
            <a:pPr algn="ctr"/>
            <a:r>
              <a:rPr lang="el-GR" dirty="0"/>
              <a:t> άριστης ρύπανσης Ε*</a:t>
            </a:r>
          </a:p>
        </p:txBody>
      </p:sp>
      <p:sp>
        <p:nvSpPr>
          <p:cNvPr id="29" name="Line 18"/>
          <p:cNvSpPr>
            <a:spLocks noChangeShapeType="1"/>
          </p:cNvSpPr>
          <p:nvPr/>
        </p:nvSpPr>
        <p:spPr bwMode="auto">
          <a:xfrm>
            <a:off x="4859338" y="5661025"/>
            <a:ext cx="8651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84664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Θέση αριθμού διαφάνειας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FA82792-9C80-4A3B-BBC6-F8205DD894F3}" type="slidenum">
              <a:rPr lang="en-GB" altLang="el-GR">
                <a:solidFill>
                  <a:srgbClr val="92D050"/>
                </a:solidFill>
              </a:rPr>
              <a:pPr eaLnBrk="1" hangingPunct="1"/>
              <a:t>9</a:t>
            </a:fld>
            <a:endParaRPr lang="en-GB" altLang="el-GR">
              <a:solidFill>
                <a:srgbClr val="92D050"/>
              </a:solidFill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2828925" y="1876425"/>
            <a:ext cx="0" cy="3657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2828925" y="5534025"/>
            <a:ext cx="441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V="1">
            <a:off x="2828925" y="2420938"/>
            <a:ext cx="4106863" cy="31130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828925" y="2409825"/>
            <a:ext cx="3962400" cy="3124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4848225" y="4005263"/>
            <a:ext cx="0" cy="151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7176" name="Text Box 9"/>
          <p:cNvSpPr txBox="1">
            <a:spLocks noChangeArrowheads="1"/>
          </p:cNvSpPr>
          <p:nvPr/>
        </p:nvSpPr>
        <p:spPr bwMode="auto">
          <a:xfrm>
            <a:off x="7172325" y="5637213"/>
            <a:ext cx="5461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>
                <a:latin typeface="Times New Roman" panose="02020603050405020304" pitchFamily="18" charset="0"/>
              </a:rPr>
              <a:t>Q,E</a:t>
            </a:r>
          </a:p>
        </p:txBody>
      </p:sp>
      <p:sp>
        <p:nvSpPr>
          <p:cNvPr id="7177" name="Text Box 10"/>
          <p:cNvSpPr txBox="1">
            <a:spLocks noChangeArrowheads="1"/>
          </p:cNvSpPr>
          <p:nvPr/>
        </p:nvSpPr>
        <p:spPr bwMode="auto">
          <a:xfrm>
            <a:off x="4733925" y="5561013"/>
            <a:ext cx="463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>
                <a:latin typeface="Times New Roman" panose="02020603050405020304" pitchFamily="18" charset="0"/>
              </a:rPr>
              <a:t>Q*</a:t>
            </a:r>
          </a:p>
        </p:txBody>
      </p:sp>
      <p:sp>
        <p:nvSpPr>
          <p:cNvPr id="7178" name="Text Box 11"/>
          <p:cNvSpPr txBox="1">
            <a:spLocks noChangeArrowheads="1"/>
          </p:cNvSpPr>
          <p:nvPr/>
        </p:nvSpPr>
        <p:spPr bwMode="auto">
          <a:xfrm>
            <a:off x="2219325" y="1522413"/>
            <a:ext cx="679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>
                <a:latin typeface="Times New Roman" panose="02020603050405020304" pitchFamily="18" charset="0"/>
              </a:rPr>
              <a:t>MB,</a:t>
            </a:r>
          </a:p>
          <a:p>
            <a:r>
              <a:rPr lang="el-GR" altLang="el-GR">
                <a:latin typeface="Times New Roman" panose="02020603050405020304" pitchFamily="18" charset="0"/>
              </a:rPr>
              <a:t>MEC</a:t>
            </a:r>
          </a:p>
        </p:txBody>
      </p:sp>
      <p:sp>
        <p:nvSpPr>
          <p:cNvPr id="7179" name="Text Box 12"/>
          <p:cNvSpPr txBox="1">
            <a:spLocks noChangeArrowheads="1"/>
          </p:cNvSpPr>
          <p:nvPr/>
        </p:nvSpPr>
        <p:spPr bwMode="auto">
          <a:xfrm>
            <a:off x="2974975" y="2133600"/>
            <a:ext cx="539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>
                <a:latin typeface="Times New Roman" panose="02020603050405020304" pitchFamily="18" charset="0"/>
              </a:rPr>
              <a:t>MB</a:t>
            </a:r>
          </a:p>
        </p:txBody>
      </p:sp>
      <p:sp>
        <p:nvSpPr>
          <p:cNvPr id="7180" name="Text Box 13"/>
          <p:cNvSpPr txBox="1">
            <a:spLocks noChangeArrowheads="1"/>
          </p:cNvSpPr>
          <p:nvPr/>
        </p:nvSpPr>
        <p:spPr bwMode="auto">
          <a:xfrm>
            <a:off x="7156450" y="2295525"/>
            <a:ext cx="679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>
                <a:latin typeface="Times New Roman" panose="02020603050405020304" pitchFamily="18" charset="0"/>
              </a:rPr>
              <a:t>MEC</a:t>
            </a:r>
          </a:p>
        </p:txBody>
      </p:sp>
      <p:sp>
        <p:nvSpPr>
          <p:cNvPr id="7181" name="Text Box 14"/>
          <p:cNvSpPr txBox="1">
            <a:spLocks noChangeArrowheads="1"/>
          </p:cNvSpPr>
          <p:nvPr/>
        </p:nvSpPr>
        <p:spPr bwMode="auto">
          <a:xfrm>
            <a:off x="4703763" y="3502025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7182" name="Text Box 15"/>
          <p:cNvSpPr txBox="1">
            <a:spLocks noChangeArrowheads="1"/>
          </p:cNvSpPr>
          <p:nvPr/>
        </p:nvSpPr>
        <p:spPr bwMode="auto">
          <a:xfrm>
            <a:off x="2524125" y="225901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638925" y="5535613"/>
            <a:ext cx="3159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>
                <a:latin typeface="Times New Roman" panose="02020603050405020304" pitchFamily="18" charset="0"/>
              </a:rPr>
              <a:t>Γ</a:t>
            </a:r>
          </a:p>
        </p:txBody>
      </p:sp>
      <p:sp>
        <p:nvSpPr>
          <p:cNvPr id="7184" name="Text Box 17"/>
          <p:cNvSpPr txBox="1">
            <a:spLocks noChangeArrowheads="1"/>
          </p:cNvSpPr>
          <p:nvPr/>
        </p:nvSpPr>
        <p:spPr bwMode="auto">
          <a:xfrm>
            <a:off x="2508250" y="5495925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>
                <a:latin typeface="Times New Roman" panose="02020603050405020304" pitchFamily="18" charset="0"/>
              </a:rPr>
              <a:t>Ο</a:t>
            </a:r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H="1">
            <a:off x="2832100" y="4005263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19" name="AutoShape 19"/>
          <p:cNvSpPr>
            <a:spLocks/>
          </p:cNvSpPr>
          <p:nvPr/>
        </p:nvSpPr>
        <p:spPr bwMode="auto">
          <a:xfrm>
            <a:off x="2400300" y="4005263"/>
            <a:ext cx="358775" cy="1512887"/>
          </a:xfrm>
          <a:prstGeom prst="leftBrace">
            <a:avLst>
              <a:gd name="adj1" fmla="val 35140"/>
              <a:gd name="adj2" fmla="val 51708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7187" name="Text Box 20"/>
          <p:cNvSpPr txBox="1">
            <a:spLocks noChangeArrowheads="1"/>
          </p:cNvSpPr>
          <p:nvPr/>
        </p:nvSpPr>
        <p:spPr bwMode="auto">
          <a:xfrm>
            <a:off x="2111375" y="4579938"/>
            <a:ext cx="247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l-GR">
                <a:latin typeface="Times New Roman" panose="02020603050405020304" pitchFamily="18" charset="0"/>
              </a:rPr>
              <a:t>t</a:t>
            </a:r>
            <a:endParaRPr lang="el-GR" altLang="el-GR">
              <a:latin typeface="Times New Roman" panose="02020603050405020304" pitchFamily="18" charset="0"/>
            </a:endParaRPr>
          </a:p>
        </p:txBody>
      </p:sp>
      <p:sp>
        <p:nvSpPr>
          <p:cNvPr id="21" name="Freeform 21"/>
          <p:cNvSpPr>
            <a:spLocks/>
          </p:cNvSpPr>
          <p:nvPr/>
        </p:nvSpPr>
        <p:spPr bwMode="auto">
          <a:xfrm>
            <a:off x="4848225" y="4005263"/>
            <a:ext cx="1943100" cy="1512887"/>
          </a:xfrm>
          <a:custGeom>
            <a:avLst/>
            <a:gdLst>
              <a:gd name="T0" fmla="*/ 0 w 1224"/>
              <a:gd name="T1" fmla="*/ 0 h 953"/>
              <a:gd name="T2" fmla="*/ 0 w 1224"/>
              <a:gd name="T3" fmla="*/ 2147483647 h 953"/>
              <a:gd name="T4" fmla="*/ 2147483647 w 1224"/>
              <a:gd name="T5" fmla="*/ 2147483647 h 953"/>
              <a:gd name="T6" fmla="*/ 0 w 1224"/>
              <a:gd name="T7" fmla="*/ 0 h 953"/>
              <a:gd name="T8" fmla="*/ 0 60000 65536"/>
              <a:gd name="T9" fmla="*/ 0 60000 65536"/>
              <a:gd name="T10" fmla="*/ 0 60000 65536"/>
              <a:gd name="T11" fmla="*/ 0 60000 65536"/>
              <a:gd name="T12" fmla="*/ 0 w 1224"/>
              <a:gd name="T13" fmla="*/ 0 h 953"/>
              <a:gd name="T14" fmla="*/ 1224 w 1224"/>
              <a:gd name="T15" fmla="*/ 953 h 95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24" h="953">
                <a:moveTo>
                  <a:pt x="0" y="0"/>
                </a:moveTo>
                <a:lnTo>
                  <a:pt x="0" y="953"/>
                </a:lnTo>
                <a:lnTo>
                  <a:pt x="1224" y="953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7189" name="Text Box 22"/>
          <p:cNvSpPr txBox="1">
            <a:spLocks noChangeArrowheads="1"/>
          </p:cNvSpPr>
          <p:nvPr/>
        </p:nvSpPr>
        <p:spPr bwMode="auto">
          <a:xfrm>
            <a:off x="6575425" y="3357563"/>
            <a:ext cx="17335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b="1">
                <a:latin typeface="Times New Roman" panose="02020603050405020304" pitchFamily="18" charset="0"/>
              </a:rPr>
              <a:t>Κόστος ελέγχου</a:t>
            </a:r>
            <a:endParaRPr lang="en-US" altLang="el-GR" b="1">
              <a:latin typeface="Times New Roman" panose="02020603050405020304" pitchFamily="18" charset="0"/>
            </a:endParaRPr>
          </a:p>
          <a:p>
            <a:r>
              <a:rPr lang="el-GR" altLang="el-GR" b="1">
                <a:latin typeface="Times New Roman" panose="02020603050405020304" pitchFamily="18" charset="0"/>
              </a:rPr>
              <a:t>της ρύπανσης</a:t>
            </a:r>
            <a:r>
              <a:rPr lang="el-GR" altLang="el-GR">
                <a:latin typeface="Times New Roman" panose="02020603050405020304" pitchFamily="18" charset="0"/>
              </a:rPr>
              <a:t> </a:t>
            </a:r>
            <a:endParaRPr lang="en-US" altLang="el-GR">
              <a:latin typeface="Times New Roman" panose="02020603050405020304" pitchFamily="18" charset="0"/>
            </a:endParaRPr>
          </a:p>
          <a:p>
            <a:r>
              <a:rPr lang="en-US" altLang="el-GR" b="1">
                <a:latin typeface="Times New Roman" panose="02020603050405020304" pitchFamily="18" charset="0"/>
              </a:rPr>
              <a:t>(Q*A</a:t>
            </a:r>
            <a:r>
              <a:rPr lang="el-GR" altLang="el-GR" b="1">
                <a:latin typeface="Times New Roman" panose="02020603050405020304" pitchFamily="18" charset="0"/>
              </a:rPr>
              <a:t>Γ)</a:t>
            </a:r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 flipH="1">
            <a:off x="5424488" y="3646488"/>
            <a:ext cx="1150937" cy="13668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24" name="Freeform 24"/>
          <p:cNvSpPr>
            <a:spLocks/>
          </p:cNvSpPr>
          <p:nvPr/>
        </p:nvSpPr>
        <p:spPr bwMode="auto">
          <a:xfrm>
            <a:off x="2832100" y="2420938"/>
            <a:ext cx="2016125" cy="3097212"/>
          </a:xfrm>
          <a:custGeom>
            <a:avLst/>
            <a:gdLst>
              <a:gd name="T0" fmla="*/ 0 w 1270"/>
              <a:gd name="T1" fmla="*/ 2147483647 h 1951"/>
              <a:gd name="T2" fmla="*/ 2147483647 w 1270"/>
              <a:gd name="T3" fmla="*/ 2147483647 h 1951"/>
              <a:gd name="T4" fmla="*/ 0 w 1270"/>
              <a:gd name="T5" fmla="*/ 0 h 1951"/>
              <a:gd name="T6" fmla="*/ 0 w 1270"/>
              <a:gd name="T7" fmla="*/ 2147483647 h 1951"/>
              <a:gd name="T8" fmla="*/ 0 60000 65536"/>
              <a:gd name="T9" fmla="*/ 0 60000 65536"/>
              <a:gd name="T10" fmla="*/ 0 60000 65536"/>
              <a:gd name="T11" fmla="*/ 0 60000 65536"/>
              <a:gd name="T12" fmla="*/ 0 w 1270"/>
              <a:gd name="T13" fmla="*/ 0 h 1951"/>
              <a:gd name="T14" fmla="*/ 1270 w 1270"/>
              <a:gd name="T15" fmla="*/ 1951 h 195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70" h="1951">
                <a:moveTo>
                  <a:pt x="0" y="1951"/>
                </a:moveTo>
                <a:lnTo>
                  <a:pt x="1270" y="998"/>
                </a:lnTo>
                <a:lnTo>
                  <a:pt x="0" y="0"/>
                </a:lnTo>
                <a:lnTo>
                  <a:pt x="0" y="1951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7192" name="Text Box 25"/>
          <p:cNvSpPr txBox="1">
            <a:spLocks noChangeArrowheads="1"/>
          </p:cNvSpPr>
          <p:nvPr/>
        </p:nvSpPr>
        <p:spPr bwMode="auto">
          <a:xfrm>
            <a:off x="4416425" y="1773238"/>
            <a:ext cx="20018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b="1">
                <a:latin typeface="Times New Roman" panose="02020603050405020304" pitchFamily="18" charset="0"/>
              </a:rPr>
              <a:t>Κοινωνικό</a:t>
            </a:r>
          </a:p>
          <a:p>
            <a:r>
              <a:rPr lang="el-GR" altLang="el-GR" b="1">
                <a:latin typeface="Times New Roman" panose="02020603050405020304" pitchFamily="18" charset="0"/>
              </a:rPr>
              <a:t>Πλεόνασμα</a:t>
            </a:r>
            <a:r>
              <a:rPr lang="en-US" altLang="el-GR" b="1">
                <a:latin typeface="Times New Roman" panose="02020603050405020304" pitchFamily="18" charset="0"/>
              </a:rPr>
              <a:t> (OBA)</a:t>
            </a:r>
            <a:endParaRPr lang="el-GR" altLang="el-GR" b="1">
              <a:latin typeface="Times New Roman" panose="02020603050405020304" pitchFamily="18" charset="0"/>
            </a:endParaRPr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2832100" y="4005263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7194" name="Text Box 27"/>
          <p:cNvSpPr txBox="1">
            <a:spLocks noChangeArrowheads="1"/>
          </p:cNvSpPr>
          <p:nvPr/>
        </p:nvSpPr>
        <p:spPr bwMode="auto">
          <a:xfrm>
            <a:off x="2759075" y="6381750"/>
            <a:ext cx="2825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b="1">
                <a:latin typeface="Times New Roman" panose="02020603050405020304" pitchFamily="18" charset="0"/>
              </a:rPr>
              <a:t>Εξωτερικό κόστος</a:t>
            </a:r>
            <a:r>
              <a:rPr lang="en-US" altLang="el-GR" b="1">
                <a:latin typeface="Times New Roman" panose="02020603050405020304" pitchFamily="18" charset="0"/>
              </a:rPr>
              <a:t> (OAQ*)</a:t>
            </a:r>
            <a:endParaRPr lang="el-GR" altLang="el-GR" b="1">
              <a:latin typeface="Times New Roman" panose="02020603050405020304" pitchFamily="18" charset="0"/>
            </a:endParaRPr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 flipV="1">
            <a:off x="3695700" y="5086350"/>
            <a:ext cx="576263" cy="1295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 flipH="1">
            <a:off x="3479800" y="2420938"/>
            <a:ext cx="1152525" cy="1800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7197" name="Text Box 30"/>
          <p:cNvSpPr txBox="1">
            <a:spLocks noChangeArrowheads="1"/>
          </p:cNvSpPr>
          <p:nvPr/>
        </p:nvSpPr>
        <p:spPr bwMode="auto">
          <a:xfrm>
            <a:off x="2857500" y="277813"/>
            <a:ext cx="60531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2000" b="1" u="sng">
                <a:latin typeface="Times New Roman" panose="02020603050405020304" pitchFamily="18" charset="0"/>
              </a:rPr>
              <a:t>Ανάλυση ευημερίας όταν οι πράσινοι φόροι είναι </a:t>
            </a:r>
            <a:endParaRPr lang="en-US" altLang="el-GR" sz="2000" b="1" u="sng">
              <a:latin typeface="Times New Roman" panose="02020603050405020304" pitchFamily="18" charset="0"/>
            </a:endParaRPr>
          </a:p>
          <a:p>
            <a:r>
              <a:rPr lang="el-GR" altLang="el-GR" sz="2000" b="1" u="sng">
                <a:latin typeface="Times New Roman" panose="02020603050405020304" pitchFamily="18" charset="0"/>
              </a:rPr>
              <a:t>Μεταβιβαστικές δαπάνες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454</TotalTime>
  <Words>344</Words>
  <Application>Microsoft Office PowerPoint</Application>
  <PresentationFormat>On-screen Show (4:3)</PresentationFormat>
  <Paragraphs>81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Facet</vt:lpstr>
      <vt:lpstr>MathType 6.0 Equation</vt:lpstr>
      <vt:lpstr>Equation</vt:lpstr>
      <vt:lpstr>Οικονομικά του Περιβάλλοντος &amp; των Φυσικών Πόρων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Clearly Presented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Template</dc:title>
  <dc:creator>Presentation Magazine</dc:creator>
  <cp:lastModifiedBy>Thanasis</cp:lastModifiedBy>
  <cp:revision>83</cp:revision>
  <dcterms:created xsi:type="dcterms:W3CDTF">2009-11-03T13:35:13Z</dcterms:created>
  <dcterms:modified xsi:type="dcterms:W3CDTF">2023-11-09T10:54:56Z</dcterms:modified>
</cp:coreProperties>
</file>